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04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3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79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5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749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8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5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17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47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4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6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0B6B4-227C-4CD3-81DF-7DE45ADB562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5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MATEMATIKA KEUANGAN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Bab 2. 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67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2" y="1242112"/>
            <a:ext cx="9696881" cy="155875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2000 yang </a:t>
            </a:r>
            <a:r>
              <a:rPr lang="en-US" dirty="0" err="1" smtClean="0"/>
              <a:t>disetor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17 </a:t>
            </a:r>
            <a:r>
              <a:rPr lang="en-US" dirty="0" err="1" smtClean="0"/>
              <a:t>Juni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10 September di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bunganya</a:t>
            </a:r>
            <a:r>
              <a:rPr lang="en-US" dirty="0" smtClean="0"/>
              <a:t> 0,08,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(2)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(30/360).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2.3 (2)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949348" y="3492011"/>
                <a:ext cx="9909152" cy="31104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000" dirty="0" smtClean="0"/>
                  <a:t>Jawab :</a:t>
                </a:r>
              </a:p>
              <a:p>
                <a:pPr algn="just"/>
                <a:r>
                  <a:rPr lang="en-US" sz="2000" dirty="0" err="1" smtClean="0"/>
                  <a:t>Diketahui</a:t>
                </a:r>
                <a:r>
                  <a:rPr lang="en-US" sz="2000" dirty="0" smtClean="0"/>
                  <a:t>, k=2000, </a:t>
                </a:r>
                <a:r>
                  <a:rPr lang="en-US" sz="2000" dirty="0" err="1" smtClean="0"/>
                  <a:t>i</a:t>
                </a:r>
                <a:r>
                  <a:rPr lang="en-US" sz="2000" dirty="0" smtClean="0"/>
                  <a:t>=0.08,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 smtClean="0"/>
                  <a:t>  = ?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=6,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=9,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=17,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en-US" sz="2000" i="1" dirty="0" smtClean="0"/>
              </a:p>
              <a:p>
                <a:pPr algn="just"/>
                <a:r>
                  <a:rPr lang="en-US" sz="2000" i="1" dirty="0" err="1" smtClean="0"/>
                  <a:t>Jumlah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sebenarnya</a:t>
                </a:r>
                <a:r>
                  <a:rPr lang="en-US" sz="2000" i="1" dirty="0" smtClean="0"/>
                  <a:t>,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360∗(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 smtClean="0"/>
                  <a:t>)+30*(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)+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)=0+30∗3+(−7)=83</m:t>
                    </m:r>
                  </m:oMath>
                </a14:m>
                <a:endParaRPr lang="en-US" sz="2000" i="1" dirty="0" smtClean="0"/>
              </a:p>
              <a:p>
                <a:pPr algn="just"/>
                <a:r>
                  <a:rPr lang="en-US" sz="2000" i="1" dirty="0" err="1" smtClean="0"/>
                  <a:t>Nilai</a:t>
                </a:r>
                <a:r>
                  <a:rPr lang="en-US" sz="2000" i="1" dirty="0"/>
                  <a:t> </a:t>
                </a:r>
                <a:r>
                  <a:rPr lang="en-US" sz="2000" i="1" dirty="0" err="1" smtClean="0"/>
                  <a:t>Bunga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sederhana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biasa</a:t>
                </a:r>
                <a:r>
                  <a:rPr lang="en-US" sz="2000" i="1" dirty="0" smtClean="0"/>
                  <a:t>= </a:t>
                </a:r>
                <a:r>
                  <a:rPr lang="en-US" sz="2000" i="1" dirty="0" err="1" smtClean="0"/>
                  <a:t>i</a:t>
                </a:r>
                <a:r>
                  <a:rPr lang="en-US" sz="2000" i="1" dirty="0" smtClean="0"/>
                  <a:t>*(83/360)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83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en-US" sz="1600" b="0" i="1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=2000∗0.08∗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83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=36.89</m:t>
                      </m:r>
                    </m:oMath>
                  </m:oMathPara>
                </a14:m>
                <a:endParaRPr lang="en-US" sz="1600" i="1" dirty="0" smtClean="0"/>
              </a:p>
              <a:p>
                <a:pPr algn="just"/>
                <a:endParaRPr lang="en-US" sz="16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348" y="3492011"/>
                <a:ext cx="9909152" cy="3110467"/>
              </a:xfrm>
              <a:prstGeom prst="rect">
                <a:avLst/>
              </a:prstGeom>
              <a:blipFill rotWithShape="0">
                <a:blip r:embed="rId2"/>
                <a:stretch>
                  <a:fillRect l="-677" t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264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2" y="1242112"/>
            <a:ext cx="9696881" cy="155875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2000 yang </a:t>
            </a:r>
            <a:r>
              <a:rPr lang="en-US" dirty="0" err="1" smtClean="0"/>
              <a:t>disetor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17 </a:t>
            </a:r>
            <a:r>
              <a:rPr lang="en-US" dirty="0" err="1" smtClean="0"/>
              <a:t>Juni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10 September di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bunganya</a:t>
            </a:r>
            <a:r>
              <a:rPr lang="en-US" dirty="0" smtClean="0"/>
              <a:t> 0,08,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(3) </a:t>
            </a:r>
            <a:r>
              <a:rPr lang="en-US" dirty="0" err="1" smtClean="0"/>
              <a:t>Aturan</a:t>
            </a:r>
            <a:r>
              <a:rPr lang="en-US" dirty="0" smtClean="0"/>
              <a:t> Bank (</a:t>
            </a:r>
            <a:r>
              <a:rPr lang="en-US" dirty="0" err="1" smtClean="0"/>
              <a:t>aktual</a:t>
            </a:r>
            <a:r>
              <a:rPr lang="en-US" dirty="0" smtClean="0"/>
              <a:t>/360).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2.3 (3)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916691" y="3084884"/>
                <a:ext cx="9909152" cy="31820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000" dirty="0" smtClean="0"/>
                  <a:t>Jawab :</a:t>
                </a:r>
              </a:p>
              <a:p>
                <a:pPr algn="just"/>
                <a:r>
                  <a:rPr lang="en-US" sz="2000" dirty="0" err="1" smtClean="0"/>
                  <a:t>Diketahui</a:t>
                </a:r>
                <a:r>
                  <a:rPr lang="en-US" sz="2000" dirty="0" smtClean="0"/>
                  <a:t>, k=2000, </a:t>
                </a:r>
                <a:r>
                  <a:rPr lang="en-US" sz="2000" dirty="0" err="1" smtClean="0"/>
                  <a:t>i</a:t>
                </a:r>
                <a:r>
                  <a:rPr lang="en-US" sz="2000" dirty="0" smtClean="0"/>
                  <a:t>=0.08,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 smtClean="0"/>
                  <a:t>  = ?</a:t>
                </a:r>
              </a:p>
              <a:p>
                <a:pPr algn="just"/>
                <a:r>
                  <a:rPr lang="en-US" sz="2000" i="1" dirty="0" err="1" smtClean="0"/>
                  <a:t>Berdasarkan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lampiran</a:t>
                </a:r>
                <a:r>
                  <a:rPr lang="en-US" sz="2000" i="1" dirty="0" smtClean="0"/>
                  <a:t> II, </a:t>
                </a:r>
              </a:p>
              <a:p>
                <a:pPr algn="just"/>
                <a:r>
                  <a:rPr lang="en-US" sz="2000" i="1" dirty="0" smtClean="0"/>
                  <a:t>17 </a:t>
                </a:r>
                <a:r>
                  <a:rPr lang="en-US" sz="2000" i="1" dirty="0" err="1" smtClean="0"/>
                  <a:t>Juni</a:t>
                </a:r>
                <a:r>
                  <a:rPr lang="en-US" sz="2000" i="1" dirty="0" smtClean="0"/>
                  <a:t>=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ke</a:t>
                </a:r>
                <a:r>
                  <a:rPr lang="en-US" sz="2000" i="1" dirty="0" smtClean="0"/>
                  <a:t> 168, </a:t>
                </a:r>
              </a:p>
              <a:p>
                <a:pPr algn="just"/>
                <a:r>
                  <a:rPr lang="en-US" sz="2000" i="1" dirty="0" smtClean="0"/>
                  <a:t>10 September =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ke</a:t>
                </a:r>
                <a:r>
                  <a:rPr lang="en-US" sz="2000" i="1" dirty="0" smtClean="0"/>
                  <a:t> 253</a:t>
                </a:r>
              </a:p>
              <a:p>
                <a:pPr algn="just"/>
                <a:r>
                  <a:rPr lang="en-US" sz="2000" i="1" dirty="0" err="1" smtClean="0"/>
                  <a:t>Jumlah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sebenarnya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adalah</a:t>
                </a:r>
                <a:r>
                  <a:rPr lang="en-US" sz="2000" i="1" dirty="0" smtClean="0"/>
                  <a:t> 253-168=85</a:t>
                </a:r>
              </a:p>
              <a:p>
                <a:pPr algn="just"/>
                <a:r>
                  <a:rPr lang="en-US" sz="2000" i="1" dirty="0" err="1" smtClean="0"/>
                  <a:t>Aturan</a:t>
                </a:r>
                <a:r>
                  <a:rPr lang="en-US" sz="2000" i="1" dirty="0" smtClean="0"/>
                  <a:t> bank = </a:t>
                </a:r>
                <a:r>
                  <a:rPr lang="en-US" sz="2000" i="1" dirty="0" err="1" smtClean="0"/>
                  <a:t>i</a:t>
                </a:r>
                <a:r>
                  <a:rPr lang="en-US" sz="2000" i="1" dirty="0" smtClean="0"/>
                  <a:t>*(85/360)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en-US" sz="1600" b="0" i="1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=2000∗0.08∗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=37.78</m:t>
                      </m:r>
                    </m:oMath>
                  </m:oMathPara>
                </a14:m>
                <a:endParaRPr lang="en-US" sz="1600" i="1" dirty="0" smtClean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691" y="3084884"/>
                <a:ext cx="9909152" cy="3182025"/>
              </a:xfrm>
              <a:prstGeom prst="rect">
                <a:avLst/>
              </a:prstGeom>
              <a:blipFill rotWithShape="0">
                <a:blip r:embed="rId2"/>
                <a:stretch>
                  <a:fillRect l="-615" t="-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064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8779" y="1909011"/>
            <a:ext cx="10411326" cy="3657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besaran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diinvestasikan</a:t>
            </a:r>
            <a:r>
              <a:rPr lang="en-US" dirty="0" smtClean="0"/>
              <a:t> (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),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akumulasi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2.4 </a:t>
            </a:r>
            <a:r>
              <a:rPr lang="en-US" sz="4000" dirty="0" err="1" smtClean="0"/>
              <a:t>Permasalahan</a:t>
            </a:r>
            <a:r>
              <a:rPr lang="en-US" sz="4000" dirty="0" smtClean="0"/>
              <a:t> </a:t>
            </a:r>
            <a:r>
              <a:rPr lang="en-US" sz="4000" dirty="0" err="1" smtClean="0"/>
              <a:t>Dasar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7756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8779" y="1909011"/>
            <a:ext cx="10411326" cy="3657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fundamental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sejumlah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 </a:t>
            </a:r>
            <a:r>
              <a:rPr lang="en-US" b="1" dirty="0" err="1" smtClean="0"/>
              <a:t>bergantung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yang </a:t>
            </a:r>
            <a:r>
              <a:rPr lang="en-US" b="1" dirty="0" err="1" smtClean="0"/>
              <a:t>telah</a:t>
            </a:r>
            <a:r>
              <a:rPr lang="en-US" b="1" dirty="0" smtClean="0"/>
              <a:t> </a:t>
            </a:r>
            <a:r>
              <a:rPr lang="en-US" b="1" dirty="0" err="1" smtClean="0"/>
              <a:t>berlalu</a:t>
            </a:r>
            <a:r>
              <a:rPr lang="en-US" b="1" dirty="0" smtClean="0"/>
              <a:t> </a:t>
            </a:r>
            <a:r>
              <a:rPr lang="en-US" b="1" dirty="0" err="1" smtClean="0"/>
              <a:t>sejak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</a:t>
            </a:r>
            <a:r>
              <a:rPr lang="en-US" b="1" dirty="0" err="1" smtClean="0"/>
              <a:t>dibayarkan</a:t>
            </a:r>
            <a:r>
              <a:rPr lang="en-US" b="1" dirty="0" smtClean="0"/>
              <a:t> di masa </a:t>
            </a:r>
            <a:r>
              <a:rPr lang="en-US" b="1" dirty="0" err="1" smtClean="0"/>
              <a:t>lalu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yang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berlalu</a:t>
            </a:r>
            <a:r>
              <a:rPr lang="en-US" b="1" dirty="0" smtClean="0"/>
              <a:t> di masa </a:t>
            </a:r>
            <a:r>
              <a:rPr lang="en-US" b="1" dirty="0" err="1" smtClean="0"/>
              <a:t>depan</a:t>
            </a:r>
            <a:r>
              <a:rPr lang="en-US" b="1" dirty="0" smtClean="0"/>
              <a:t> </a:t>
            </a:r>
            <a:r>
              <a:rPr lang="en-US" b="1" dirty="0" err="1" smtClean="0"/>
              <a:t>sebelum</a:t>
            </a:r>
            <a:r>
              <a:rPr lang="en-US" b="1" dirty="0" smtClean="0"/>
              <a:t> </a:t>
            </a:r>
            <a:r>
              <a:rPr lang="en-US" b="1" dirty="0" err="1" smtClean="0"/>
              <a:t>dibayarkan</a:t>
            </a:r>
            <a:r>
              <a:rPr lang="en-US" dirty="0" smtClean="0"/>
              <a:t>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dicirikan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2.5 </a:t>
            </a:r>
            <a:r>
              <a:rPr lang="en-US" sz="4000" dirty="0" err="1" smtClean="0"/>
              <a:t>Nilai</a:t>
            </a:r>
            <a:r>
              <a:rPr lang="en-US" sz="4000" dirty="0" smtClean="0"/>
              <a:t> </a:t>
            </a:r>
            <a:r>
              <a:rPr lang="en-US" sz="4000" dirty="0" err="1" smtClean="0"/>
              <a:t>Persamaan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9095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0337" y="1075769"/>
            <a:ext cx="10411326" cy="3657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fundamental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sejumlah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 </a:t>
            </a:r>
            <a:r>
              <a:rPr lang="en-US" b="1" dirty="0" err="1" smtClean="0"/>
              <a:t>bergantung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yang </a:t>
            </a:r>
            <a:r>
              <a:rPr lang="en-US" b="1" dirty="0" err="1" smtClean="0"/>
              <a:t>telah</a:t>
            </a:r>
            <a:r>
              <a:rPr lang="en-US" b="1" dirty="0" smtClean="0"/>
              <a:t> </a:t>
            </a:r>
            <a:r>
              <a:rPr lang="en-US" b="1" dirty="0" err="1" smtClean="0"/>
              <a:t>berlalu</a:t>
            </a:r>
            <a:r>
              <a:rPr lang="en-US" b="1" dirty="0" smtClean="0"/>
              <a:t> </a:t>
            </a:r>
            <a:r>
              <a:rPr lang="en-US" b="1" dirty="0" err="1" smtClean="0"/>
              <a:t>sejak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</a:t>
            </a:r>
            <a:r>
              <a:rPr lang="en-US" b="1" dirty="0" err="1" smtClean="0"/>
              <a:t>dibayarkan</a:t>
            </a:r>
            <a:r>
              <a:rPr lang="en-US" b="1" dirty="0" smtClean="0"/>
              <a:t> di masa </a:t>
            </a:r>
            <a:r>
              <a:rPr lang="en-US" b="1" dirty="0" err="1" smtClean="0"/>
              <a:t>lalu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yang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berlalu</a:t>
            </a:r>
            <a:r>
              <a:rPr lang="en-US" b="1" dirty="0" smtClean="0"/>
              <a:t> di masa </a:t>
            </a:r>
            <a:r>
              <a:rPr lang="en-US" b="1" dirty="0" err="1" smtClean="0"/>
              <a:t>depan</a:t>
            </a:r>
            <a:r>
              <a:rPr lang="en-US" b="1" dirty="0" smtClean="0"/>
              <a:t> </a:t>
            </a:r>
            <a:r>
              <a:rPr lang="en-US" b="1" dirty="0" err="1" smtClean="0"/>
              <a:t>sebelum</a:t>
            </a:r>
            <a:r>
              <a:rPr lang="en-US" b="1" dirty="0" smtClean="0"/>
              <a:t> </a:t>
            </a:r>
            <a:r>
              <a:rPr lang="en-US" b="1" dirty="0" err="1" smtClean="0"/>
              <a:t>dibayarkan</a:t>
            </a:r>
            <a:r>
              <a:rPr lang="en-US" dirty="0" smtClean="0"/>
              <a:t>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dicirikan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b="1" dirty="0" err="1" smtClean="0"/>
              <a:t>ilai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2.5 </a:t>
            </a:r>
            <a:r>
              <a:rPr lang="en-US" sz="4000" dirty="0" err="1" smtClean="0"/>
              <a:t>Nilai</a:t>
            </a:r>
            <a:r>
              <a:rPr lang="en-US" sz="4000" dirty="0" smtClean="0"/>
              <a:t> </a:t>
            </a:r>
            <a:r>
              <a:rPr lang="en-US" sz="4000" dirty="0" err="1" smtClean="0"/>
              <a:t>Persamaan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2106385" y="4119301"/>
            <a:ext cx="952184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konsekuensi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prinsip</a:t>
            </a:r>
            <a:r>
              <a:rPr lang="en-US" sz="2400" dirty="0" smtClean="0"/>
              <a:t> di </a:t>
            </a:r>
            <a:r>
              <a:rPr lang="en-US" sz="2400" dirty="0" err="1" smtClean="0"/>
              <a:t>atas</a:t>
            </a:r>
            <a:r>
              <a:rPr lang="en-US" sz="2400" dirty="0" smtClean="0"/>
              <a:t>, </a:t>
            </a:r>
            <a:r>
              <a:rPr lang="en-US" sz="2400" dirty="0" err="1" smtClean="0"/>
              <a:t>jelaslah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terhutang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berbeda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dibandingkan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diakumulasikan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.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b="1" dirty="0" err="1" smtClean="0"/>
              <a:t>perbandingan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persamaan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mengakumulasi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mendiskontokan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dirty="0" err="1" smtClean="0"/>
              <a:t>perbandingan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persamaan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443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6939" t="14021" r="37911" b="52015"/>
          <a:stretch/>
        </p:blipFill>
        <p:spPr>
          <a:xfrm>
            <a:off x="0" y="-56226"/>
            <a:ext cx="12192000" cy="696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51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6940" t="49046" r="37612" b="17256"/>
          <a:stretch/>
        </p:blipFill>
        <p:spPr>
          <a:xfrm>
            <a:off x="0" y="24891"/>
            <a:ext cx="12192000" cy="68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6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0337" y="1075769"/>
            <a:ext cx="10411326" cy="36576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kami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lamanya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/>
              <a:t>Metode</a:t>
            </a:r>
            <a:r>
              <a:rPr lang="en-US" dirty="0"/>
              <a:t>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logaritmik</a:t>
            </a:r>
            <a:r>
              <a:rPr lang="en-US" dirty="0"/>
              <a:t>,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Interpolasi</a:t>
            </a:r>
            <a:r>
              <a:rPr lang="en-US" dirty="0"/>
              <a:t> linier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table </a:t>
            </a:r>
            <a:r>
              <a:rPr lang="en-US" dirty="0" err="1" smtClean="0"/>
              <a:t>bunga</a:t>
            </a:r>
            <a:r>
              <a:rPr lang="en-US" dirty="0" smtClean="0"/>
              <a:t>,</a:t>
            </a:r>
            <a:endParaRPr lang="en-US" dirty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disamakan</a:t>
            </a:r>
            <a:r>
              <a:rPr lang="en-US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Waktu</a:t>
            </a:r>
            <a:r>
              <a:rPr lang="en-US" sz="4000" dirty="0" smtClean="0"/>
              <a:t> </a:t>
            </a:r>
            <a:r>
              <a:rPr lang="en-US" sz="4000" dirty="0" err="1" smtClean="0"/>
              <a:t>Tidak</a:t>
            </a:r>
            <a:r>
              <a:rPr lang="en-US" sz="4000" dirty="0" smtClean="0"/>
              <a:t> </a:t>
            </a:r>
            <a:r>
              <a:rPr lang="en-US" sz="4000" dirty="0" err="1" smtClean="0"/>
              <a:t>diketahui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8712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7292" t="18148" r="37709" b="47963"/>
          <a:stretch/>
        </p:blipFill>
        <p:spPr>
          <a:xfrm>
            <a:off x="0" y="-52387"/>
            <a:ext cx="12192000" cy="6986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9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6876" t="53333" r="37812" b="12963"/>
          <a:stretch/>
        </p:blipFill>
        <p:spPr>
          <a:xfrm>
            <a:off x="0" y="-42862"/>
            <a:ext cx="12192000" cy="6948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30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PERTEMUAN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Bab 2. 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45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Beberapa</a:t>
                </a:r>
                <a:r>
                  <a:rPr lang="en-US" dirty="0"/>
                  <a:t> </a:t>
                </a:r>
                <a:r>
                  <a:rPr lang="en-US" dirty="0" err="1"/>
                  <a:t>pembayaran</a:t>
                </a:r>
                <a:r>
                  <a:rPr lang="en-US" dirty="0"/>
                  <a:t> yang </a:t>
                </a:r>
                <a:r>
                  <a:rPr lang="en-US" dirty="0" err="1"/>
                  <a:t>dilakukan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berbagai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waktu</a:t>
                </a:r>
                <a:r>
                  <a:rPr lang="en-US" dirty="0"/>
                  <a:t> </a:t>
                </a:r>
                <a:r>
                  <a:rPr lang="en-US" dirty="0" err="1"/>
                  <a:t>harus</a:t>
                </a:r>
                <a:r>
                  <a:rPr lang="en-US" dirty="0"/>
                  <a:t> </a:t>
                </a:r>
                <a:r>
                  <a:rPr lang="en-US" dirty="0" err="1"/>
                  <a:t>diganti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satu</a:t>
                </a:r>
                <a:r>
                  <a:rPr lang="en-US" dirty="0"/>
                  <a:t> </a:t>
                </a:r>
                <a:r>
                  <a:rPr lang="en-US" dirty="0" err="1"/>
                  <a:t>pembayaran</a:t>
                </a:r>
                <a:r>
                  <a:rPr lang="en-US" dirty="0"/>
                  <a:t> yang </a:t>
                </a:r>
                <a:r>
                  <a:rPr lang="en-US" dirty="0" err="1"/>
                  <a:t>secara</a:t>
                </a:r>
                <a:r>
                  <a:rPr lang="en-US" dirty="0"/>
                  <a:t> </a:t>
                </a:r>
                <a:r>
                  <a:rPr lang="en-US" dirty="0" err="1"/>
                  <a:t>numerik</a:t>
                </a:r>
                <a:r>
                  <a:rPr lang="en-US" dirty="0"/>
                  <a:t> </a:t>
                </a:r>
                <a:r>
                  <a:rPr lang="en-US" dirty="0" err="1"/>
                  <a:t>sama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jumlah</a:t>
                </a:r>
                <a:r>
                  <a:rPr lang="en-US" dirty="0"/>
                  <a:t> </a:t>
                </a:r>
                <a:r>
                  <a:rPr lang="en-US" dirty="0" err="1"/>
                  <a:t>pembayaran</a:t>
                </a:r>
                <a:r>
                  <a:rPr lang="en-US" dirty="0"/>
                  <a:t> </a:t>
                </a:r>
                <a:r>
                  <a:rPr lang="en-US" dirty="0" err="1"/>
                  <a:t>lainnya</a:t>
                </a:r>
                <a:r>
                  <a:rPr lang="en-US" dirty="0"/>
                  <a:t>. </a:t>
                </a:r>
                <a:r>
                  <a:rPr lang="en-US" dirty="0" err="1"/>
                  <a:t>Masalahnya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menemukan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waktu</a:t>
                </a:r>
                <a:r>
                  <a:rPr lang="en-US" dirty="0"/>
                  <a:t> di </a:t>
                </a:r>
                <a:r>
                  <a:rPr lang="en-US" dirty="0" err="1" smtClean="0"/>
                  <a:t>mana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satu</a:t>
                </a:r>
                <a:r>
                  <a:rPr lang="en-US" dirty="0" smtClean="0"/>
                  <a:t> </a:t>
                </a:r>
                <a:r>
                  <a:rPr lang="en-US" dirty="0" err="1"/>
                  <a:t>pembayaran</a:t>
                </a:r>
                <a:r>
                  <a:rPr lang="en-US" dirty="0"/>
                  <a:t> </a:t>
                </a:r>
                <a:r>
                  <a:rPr lang="en-US" dirty="0" err="1"/>
                  <a:t>harus</a:t>
                </a:r>
                <a:r>
                  <a:rPr lang="en-US" dirty="0"/>
                  <a:t> </a:t>
                </a:r>
                <a:r>
                  <a:rPr lang="en-US" dirty="0" err="1"/>
                  <a:t>dilakukan</a:t>
                </a:r>
                <a:r>
                  <a:rPr lang="en-US" dirty="0"/>
                  <a:t> </a:t>
                </a:r>
                <a:r>
                  <a:rPr lang="en-US" dirty="0" err="1"/>
                  <a:t>sedemikian</a:t>
                </a:r>
                <a:r>
                  <a:rPr lang="en-US" dirty="0"/>
                  <a:t> </a:t>
                </a:r>
                <a:r>
                  <a:rPr lang="en-US" dirty="0" err="1"/>
                  <a:t>rupa</a:t>
                </a:r>
                <a:r>
                  <a:rPr lang="en-US" dirty="0"/>
                  <a:t>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dirty="0" err="1"/>
                  <a:t>nilainya</a:t>
                </a:r>
                <a:r>
                  <a:rPr lang="en-US" dirty="0"/>
                  <a:t> </a:t>
                </a:r>
                <a:r>
                  <a:rPr lang="en-US" dirty="0" err="1"/>
                  <a:t>setara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pembayaran</a:t>
                </a:r>
                <a:r>
                  <a:rPr lang="en-US" dirty="0"/>
                  <a:t> yang </a:t>
                </a:r>
                <a:r>
                  <a:rPr lang="en-US" dirty="0" err="1"/>
                  <a:t>dilakukan</a:t>
                </a:r>
                <a:r>
                  <a:rPr lang="en-US" dirty="0"/>
                  <a:t> </a:t>
                </a:r>
                <a:r>
                  <a:rPr lang="en-US" dirty="0" err="1"/>
                  <a:t>secara</a:t>
                </a:r>
                <a:r>
                  <a:rPr lang="en-US" dirty="0"/>
                  <a:t> </a:t>
                </a:r>
                <a:r>
                  <a:rPr lang="en-US" dirty="0" err="1"/>
                  <a:t>terpisah</a:t>
                </a:r>
                <a:r>
                  <a:rPr lang="en-US" dirty="0" smtClean="0"/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sv-SE" dirty="0"/>
                  <a:t>Misalkan jumlah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v-SE" dirty="0"/>
                  <a:t>dibayarkan masing-masing pada waktu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sv-SE" dirty="0" smtClean="0"/>
                  <a:t> Persamaan </a:t>
                </a:r>
                <a:r>
                  <a:rPr lang="sv-SE" dirty="0"/>
                  <a:t>nilai yang mendasar adalah</a:t>
                </a:r>
                <a:r>
                  <a:rPr lang="sv-SE" dirty="0" smtClean="0"/>
                  <a:t>: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algn="just">
                  <a:lnSpc>
                    <a:spcPct val="150000"/>
                  </a:lnSpc>
                </a:pPr>
                <a:r>
                  <a:rPr lang="en-US" dirty="0" err="1"/>
                  <a:t>Masalahnya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mencari</a:t>
                </a:r>
                <a:r>
                  <a:rPr lang="en-US" dirty="0"/>
                  <a:t> </a:t>
                </a:r>
                <a:r>
                  <a:rPr lang="en-US" dirty="0" err="1"/>
                  <a:t>waktu</a:t>
                </a:r>
                <a:r>
                  <a:rPr lang="en-US" dirty="0"/>
                  <a:t> t.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  <a:blipFill rotWithShape="0">
                <a:blip r:embed="rId2"/>
                <a:stretch>
                  <a:fillRect l="-878" r="-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Metode</a:t>
            </a:r>
            <a:r>
              <a:rPr lang="en-US" sz="4000" dirty="0" smtClean="0"/>
              <a:t> </a:t>
            </a:r>
            <a:r>
              <a:rPr lang="en-US" sz="4000" dirty="0" err="1" smtClean="0"/>
              <a:t>Eksak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9783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</m:fNam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nary>
                                    <m:naryPr>
                                      <m:chr m:val="∑"/>
                                      <m:limLoc m:val="subSup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5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𝑣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num>
                                <m:den>
                                  <m:nary>
                                    <m:naryPr>
                                      <m:chr m:val="∑"/>
                                      <m:limLoc m:val="subSup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5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nary>
                                </m:den>
                              </m:f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Metode</a:t>
            </a:r>
            <a:r>
              <a:rPr lang="en-US" sz="4000" dirty="0" smtClean="0"/>
              <a:t> </a:t>
            </a:r>
            <a:r>
              <a:rPr lang="en-US" sz="4000" dirty="0" err="1" smtClean="0"/>
              <a:t>Eksak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912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Sebagai </a:t>
                </a:r>
                <a:r>
                  <a:rPr lang="en-US" dirty="0" err="1"/>
                  <a:t>perkiraan</a:t>
                </a:r>
                <a:r>
                  <a:rPr lang="en-US" dirty="0"/>
                  <a:t> </a:t>
                </a:r>
                <a:r>
                  <a:rPr lang="en-US" dirty="0" err="1"/>
                  <a:t>pertama</a:t>
                </a:r>
                <a:r>
                  <a:rPr lang="en-US" dirty="0"/>
                  <a:t>, t </a:t>
                </a:r>
                <a:r>
                  <a:rPr lang="en-US" dirty="0" err="1"/>
                  <a:t>sering</a:t>
                </a:r>
                <a:r>
                  <a:rPr lang="en-US" dirty="0"/>
                  <a:t> </a:t>
                </a:r>
                <a:r>
                  <a:rPr lang="en-US" dirty="0" err="1"/>
                  <a:t>dihitung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rata-rata </a:t>
                </a:r>
                <a:r>
                  <a:rPr lang="en-US" dirty="0" err="1"/>
                  <a:t>tertimbang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berbagai</a:t>
                </a:r>
                <a:r>
                  <a:rPr lang="en-US" dirty="0"/>
                  <a:t> kali </a:t>
                </a:r>
                <a:r>
                  <a:rPr lang="en-US" dirty="0" err="1"/>
                  <a:t>pembayaran</a:t>
                </a:r>
                <a:r>
                  <a:rPr lang="en-US" dirty="0"/>
                  <a:t>, di </a:t>
                </a:r>
                <a:r>
                  <a:rPr lang="en-US" dirty="0" err="1"/>
                  <a:t>mana</a:t>
                </a:r>
                <a:r>
                  <a:rPr lang="en-US" dirty="0"/>
                  <a:t> </a:t>
                </a:r>
                <a:r>
                  <a:rPr lang="en-US" dirty="0" err="1" smtClean="0"/>
                  <a:t>bobotnya</a:t>
                </a:r>
                <a:r>
                  <a:rPr lang="en-US" dirty="0" smtClean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berbagai</a:t>
                </a:r>
                <a:r>
                  <a:rPr lang="en-US" dirty="0"/>
                  <a:t> </a:t>
                </a:r>
                <a:r>
                  <a:rPr lang="en-US" dirty="0" err="1"/>
                  <a:t>pembayaran</a:t>
                </a:r>
                <a:r>
                  <a:rPr lang="en-US" dirty="0"/>
                  <a:t>, </a:t>
                </a:r>
                <a:r>
                  <a:rPr lang="en-US" dirty="0" err="1"/>
                  <a:t>yaitu</a:t>
                </a:r>
                <a:r>
                  <a:rPr lang="en-US" dirty="0" smtClean="0"/>
                  <a:t>.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dirty="0" err="1"/>
                  <a:t>Perkiraan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dilambangkan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t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waktu</a:t>
                </a:r>
                <a:r>
                  <a:rPr lang="en-US" dirty="0"/>
                  <a:t> yang </a:t>
                </a:r>
                <a:r>
                  <a:rPr lang="en-US" dirty="0" err="1"/>
                  <a:t>disamakan</a:t>
                </a:r>
                <a:r>
                  <a:rPr lang="en-US" dirty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  <a:blipFill rotWithShape="0">
                <a:blip r:embed="rId2"/>
                <a:stretch>
                  <a:fillRect l="-878" r="-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/>
              <a:t>Metode</a:t>
            </a:r>
            <a:r>
              <a:rPr lang="en-US" sz="4000" dirty="0"/>
              <a:t> </a:t>
            </a:r>
            <a:r>
              <a:rPr lang="en-US" sz="4000" dirty="0" err="1"/>
              <a:t>waktu</a:t>
            </a:r>
            <a:r>
              <a:rPr lang="en-US" sz="4000" dirty="0"/>
              <a:t> yang </a:t>
            </a:r>
            <a:r>
              <a:rPr lang="en-US" sz="4000" dirty="0" err="1"/>
              <a:t>disamakan</a:t>
            </a:r>
            <a:r>
              <a:rPr lang="en-US" sz="4000" dirty="0"/>
              <a:t> (1)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257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Nilai</a:t>
                </a:r>
                <a:r>
                  <a:rPr lang="en-US" dirty="0"/>
                  <a:t> t </a:t>
                </a:r>
                <a:r>
                  <a:rPr lang="en-US" dirty="0" err="1"/>
                  <a:t>selalu</a:t>
                </a:r>
                <a:r>
                  <a:rPr lang="en-US" dirty="0"/>
                  <a:t> </a:t>
                </a:r>
                <a:r>
                  <a:rPr lang="en-US" dirty="0" err="1"/>
                  <a:t>lebih</a:t>
                </a:r>
                <a:r>
                  <a:rPr lang="en-US" dirty="0"/>
                  <a:t> </a:t>
                </a:r>
                <a:r>
                  <a:rPr lang="en-US" dirty="0" err="1"/>
                  <a:t>besar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sebenarnya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t </a:t>
                </a: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acc>
                  </m:oMath>
                </a14:m>
                <a:r>
                  <a:rPr lang="en-US" dirty="0" smtClean="0"/>
                  <a:t> &gt; </a:t>
                </a:r>
                <a:r>
                  <a:rPr lang="en-US" dirty="0"/>
                  <a:t>t), </a:t>
                </a:r>
                <a:r>
                  <a:rPr lang="en-US" dirty="0" err="1"/>
                  <a:t>atau</a:t>
                </a:r>
                <a:r>
                  <a:rPr lang="en-US" dirty="0"/>
                  <a:t>,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sekarang</a:t>
                </a:r>
                <a:r>
                  <a:rPr lang="en-US" dirty="0"/>
                  <a:t> yang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waktu</a:t>
                </a:r>
                <a:r>
                  <a:rPr lang="en-US" dirty="0"/>
                  <a:t> yang </a:t>
                </a:r>
                <a:r>
                  <a:rPr lang="en-US" dirty="0" err="1"/>
                  <a:t>dipersamakan</a:t>
                </a:r>
                <a:r>
                  <a:rPr lang="en-US" dirty="0"/>
                  <a:t> </a:t>
                </a:r>
                <a:r>
                  <a:rPr lang="en-US" dirty="0" err="1"/>
                  <a:t>lebih</a:t>
                </a:r>
                <a:r>
                  <a:rPr lang="en-US" dirty="0"/>
                  <a:t> </a:t>
                </a:r>
                <a:r>
                  <a:rPr lang="en-US" dirty="0" err="1"/>
                  <a:t>kecil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sekarang</a:t>
                </a:r>
                <a:r>
                  <a:rPr lang="en-US" dirty="0"/>
                  <a:t> </a:t>
                </a:r>
                <a:r>
                  <a:rPr lang="en-US" dirty="0" err="1"/>
                  <a:t>sebenarnya</a:t>
                </a:r>
                <a:r>
                  <a:rPr lang="en-US" dirty="0"/>
                  <a:t> </a:t>
                </a: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acc>
                          <m:accPr>
                            <m:chr m:val="̅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acc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i="1" dirty="0" smtClean="0">
                    <a:latin typeface="Cambria Math" panose="02040503050406030204" pitchFamily="18" charset="0"/>
                  </a:rPr>
                  <a:t>. Bukti: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𝑡𝑘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acc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  <a:blipFill rotWithShape="0">
                <a:blip r:embed="rId2"/>
                <a:stretch>
                  <a:fillRect l="-878" r="-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/>
              <a:t>Metode</a:t>
            </a:r>
            <a:r>
              <a:rPr lang="en-US" sz="4000" dirty="0"/>
              <a:t> </a:t>
            </a:r>
            <a:r>
              <a:rPr lang="en-US" sz="4000" dirty="0" err="1"/>
              <a:t>waktu</a:t>
            </a:r>
            <a:r>
              <a:rPr lang="en-US" sz="4000" dirty="0"/>
              <a:t> yang </a:t>
            </a:r>
            <a:r>
              <a:rPr lang="en-US" sz="4000" dirty="0" err="1"/>
              <a:t>disamakan</a:t>
            </a:r>
            <a:r>
              <a:rPr lang="en-US" sz="4000" dirty="0"/>
              <a:t> </a:t>
            </a:r>
            <a:r>
              <a:rPr lang="en-US" sz="4000" dirty="0" smtClean="0"/>
              <a:t>(2)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489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Pembayaran</a:t>
                </a:r>
                <a:r>
                  <a:rPr lang="en-US" dirty="0"/>
                  <a:t> 100, 200, </a:t>
                </a:r>
                <a:r>
                  <a:rPr lang="en-US" dirty="0" err="1"/>
                  <a:t>dan</a:t>
                </a:r>
                <a:r>
                  <a:rPr lang="en-US" dirty="0"/>
                  <a:t> 500 </a:t>
                </a:r>
                <a:r>
                  <a:rPr lang="en-US" dirty="0" err="1"/>
                  <a:t>jatuh</a:t>
                </a:r>
                <a:r>
                  <a:rPr lang="en-US" dirty="0"/>
                  <a:t> tempo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akhir</a:t>
                </a:r>
                <a:r>
                  <a:rPr lang="en-US" dirty="0"/>
                  <a:t> </a:t>
                </a:r>
                <a:r>
                  <a:rPr lang="en-US" dirty="0" err="1"/>
                  <a:t>tahun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 2, 3, </a:t>
                </a:r>
                <a:r>
                  <a:rPr lang="en-US" dirty="0" err="1"/>
                  <a:t>dan</a:t>
                </a:r>
                <a:r>
                  <a:rPr lang="en-US" dirty="0"/>
                  <a:t> 8, </a:t>
                </a:r>
                <a:r>
                  <a:rPr lang="en-US" dirty="0" err="1"/>
                  <a:t>masing-masing</a:t>
                </a:r>
                <a:r>
                  <a:rPr lang="en-US" dirty="0"/>
                  <a:t>.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asumsi</a:t>
                </a:r>
                <a:r>
                  <a:rPr lang="en-US" dirty="0"/>
                  <a:t> </a:t>
                </a:r>
                <a:r>
                  <a:rPr lang="en-US" dirty="0" err="1"/>
                  <a:t>tingkat</a:t>
                </a:r>
                <a:r>
                  <a:rPr lang="en-US" dirty="0"/>
                  <a:t> </a:t>
                </a:r>
                <a:r>
                  <a:rPr lang="en-US" dirty="0" err="1"/>
                  <a:t>suku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efektif</a:t>
                </a:r>
                <a:r>
                  <a:rPr lang="en-US" dirty="0"/>
                  <a:t> 0,05 per </a:t>
                </a:r>
                <a:r>
                  <a:rPr lang="en-US" dirty="0" err="1"/>
                  <a:t>tahun</a:t>
                </a:r>
                <a:r>
                  <a:rPr lang="en-US" dirty="0"/>
                  <a:t>, </a:t>
                </a:r>
                <a:r>
                  <a:rPr lang="en-US" dirty="0" err="1"/>
                  <a:t>temukan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di </a:t>
                </a:r>
                <a:r>
                  <a:rPr lang="en-US" dirty="0" err="1"/>
                  <a:t>mana</a:t>
                </a:r>
                <a:r>
                  <a:rPr lang="en-US" dirty="0"/>
                  <a:t> </a:t>
                </a:r>
                <a:r>
                  <a:rPr lang="en-US" dirty="0" err="1"/>
                  <a:t>pembayaran</a:t>
                </a:r>
                <a:r>
                  <a:rPr lang="en-US" dirty="0"/>
                  <a:t> 800 </a:t>
                </a:r>
                <a:r>
                  <a:rPr lang="en-US" dirty="0" err="1"/>
                  <a:t>akan</a:t>
                </a:r>
                <a:r>
                  <a:rPr lang="en-US" dirty="0"/>
                  <a:t> </a:t>
                </a:r>
                <a:r>
                  <a:rPr lang="en-US" dirty="0" err="1"/>
                  <a:t>setara</a:t>
                </a:r>
                <a:r>
                  <a:rPr lang="en-US" dirty="0"/>
                  <a:t>: (1)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waktu</a:t>
                </a:r>
                <a:r>
                  <a:rPr lang="en-US" dirty="0"/>
                  <a:t> yang </a:t>
                </a:r>
                <a:r>
                  <a:rPr lang="en-US" dirty="0" err="1" smtClean="0"/>
                  <a:t>disamakan</a:t>
                </a:r>
                <a:r>
                  <a:rPr lang="en-US" dirty="0"/>
                  <a:t>, </a:t>
                </a:r>
                <a:r>
                  <a:rPr lang="en-US" dirty="0" err="1"/>
                  <a:t>dan</a:t>
                </a:r>
                <a:r>
                  <a:rPr lang="en-US" dirty="0"/>
                  <a:t> (2)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eksak</a:t>
                </a:r>
                <a:r>
                  <a:rPr lang="en-US" dirty="0" smtClean="0"/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dirty="0" err="1" smtClean="0"/>
                  <a:t>Jawab</a:t>
                </a:r>
                <a:r>
                  <a:rPr lang="en-US" dirty="0" smtClean="0"/>
                  <a:t>: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dirty="0" err="1" smtClean="0"/>
                  <a:t>Diberikan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=100,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=200,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=3,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=500,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=8,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=0.05,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  <a:blipFill rotWithShape="0">
                <a:blip r:embed="rId2"/>
                <a:stretch>
                  <a:fillRect l="-878" r="-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2.6 (1)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6729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Diberikan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US" b="0" dirty="0" smtClean="0"/>
              </a:p>
              <a:p>
                <a:pPr marL="457200" indent="-457200" algn="just">
                  <a:lnSpc>
                    <a:spcPct val="150000"/>
                  </a:lnSpc>
                  <a:buAutoNum type="arabicParenBoth"/>
                </a:pPr>
                <a:r>
                  <a:rPr lang="en-US" b="0" dirty="0" err="1" smtClean="0"/>
                  <a:t>Metode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waktu</a:t>
                </a:r>
                <a:r>
                  <a:rPr lang="en-US" b="0" dirty="0" smtClean="0"/>
                  <a:t> yang </a:t>
                </a:r>
                <a:r>
                  <a:rPr lang="en-US" b="0" dirty="0" err="1" smtClean="0"/>
                  <a:t>disamakan</a:t>
                </a:r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500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200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500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  <a:blipFill rotWithShape="0">
                <a:blip r:embed="rId2"/>
                <a:stretch>
                  <a:fillRect l="-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2.6 (1)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8871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Diberikan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=100,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=200,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=3,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=500,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=8,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=0.05,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b="0" dirty="0" smtClean="0"/>
                  <a:t>(2) </a:t>
                </a:r>
                <a:r>
                  <a:rPr lang="en-US" b="0" dirty="0" err="1" smtClean="0"/>
                  <a:t>Metode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Eksak</a:t>
                </a:r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1.05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</m:fName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nary>
                                    <m:naryPr>
                                      <m:chr m:val="∑"/>
                                      <m:limLoc m:val="subSup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5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𝑣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num>
                                <m:den>
                                  <m:nary>
                                    <m:naryPr>
                                      <m:chr m:val="∑"/>
                                      <m:limLoc m:val="subSup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5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nary>
                                </m:den>
                              </m:f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0.75236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0.952381</m:t>
                              </m:r>
                            </m:e>
                          </m:func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−0.28454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−0.04879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=5.832</m:t>
                      </m:r>
                    </m:oMath>
                  </m:oMathPara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  <a:blipFill rotWithShape="0">
                <a:blip r:embed="rId2"/>
                <a:stretch>
                  <a:fillRect l="-8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2.6 (1)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3516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0337" y="1075769"/>
            <a:ext cx="10411326" cy="547515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.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ditemui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pengembalian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smtClean="0"/>
              <a:t>Kita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.</a:t>
            </a:r>
            <a:endParaRPr lang="en-US" b="0" dirty="0" smtClean="0"/>
          </a:p>
          <a:p>
            <a:pPr algn="just">
              <a:lnSpc>
                <a:spcPct val="150000"/>
              </a:lnSpc>
            </a:pP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: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logaritmik</a:t>
            </a:r>
            <a:r>
              <a:rPr lang="en-US" dirty="0" smtClean="0"/>
              <a:t>,</a:t>
            </a:r>
            <a:endParaRPr lang="en-US" dirty="0"/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Interpolasi</a:t>
            </a:r>
            <a:r>
              <a:rPr lang="en-US" dirty="0"/>
              <a:t> linier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aproksimasi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iterasi</a:t>
            </a:r>
            <a:r>
              <a:rPr lang="en-US" dirty="0"/>
              <a:t> yang </a:t>
            </a:r>
            <a:r>
              <a:rPr lang="en-US" dirty="0" err="1"/>
              <a:t>berurutan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/>
              <a:t>2.7 </a:t>
            </a:r>
            <a:r>
              <a:rPr lang="nn-NO" sz="2800" b="1" dirty="0"/>
              <a:t>TINGKAT BUNGA YANG TIDAK DIKETAHUI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6915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</p:spPr>
            <p:txBody>
              <a:bodyPr>
                <a:normAutofit fontScale="77500" lnSpcReduction="20000"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tingkat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apa</a:t>
                </a:r>
                <a:r>
                  <a:rPr lang="en-US" dirty="0"/>
                  <a:t> yang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dikonversi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triwulan</a:t>
                </a:r>
                <a:r>
                  <a:rPr lang="en-US" dirty="0"/>
                  <a:t> yang </a:t>
                </a:r>
                <a:r>
                  <a:rPr lang="en-US" dirty="0" err="1"/>
                  <a:t>akan</a:t>
                </a:r>
                <a:r>
                  <a:rPr lang="en-US" dirty="0"/>
                  <a:t> </a:t>
                </a:r>
                <a:r>
                  <a:rPr lang="en-US" dirty="0" err="1"/>
                  <a:t>mengumpulkan</a:t>
                </a:r>
                <a:r>
                  <a:rPr lang="en-US" dirty="0"/>
                  <a:t> 1000 </a:t>
                </a:r>
                <a:r>
                  <a:rPr lang="en-US" dirty="0" err="1"/>
                  <a:t>menjadi</a:t>
                </a:r>
                <a:r>
                  <a:rPr lang="en-US" dirty="0"/>
                  <a:t> 1600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enam</a:t>
                </a:r>
                <a:r>
                  <a:rPr lang="en-US" dirty="0"/>
                  <a:t> </a:t>
                </a:r>
                <a:r>
                  <a:rPr lang="en-US" dirty="0" err="1"/>
                  <a:t>tahun</a:t>
                </a:r>
                <a:r>
                  <a:rPr lang="en-US" dirty="0" smtClean="0"/>
                  <a:t>?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dirty="0" err="1" smtClean="0"/>
                  <a:t>Jawab</a:t>
                </a:r>
                <a:r>
                  <a:rPr lang="en-US" dirty="0" smtClean="0"/>
                  <a:t>: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dirty="0" err="1" smtClean="0"/>
                  <a:t>Diberikan</a:t>
                </a:r>
                <a:r>
                  <a:rPr lang="en-US" dirty="0" smtClean="0"/>
                  <a:t> k=1000, n=6, A(6)=1600, m=4,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(1+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𝑚𝑛</m:t>
                          </m:r>
                        </m:sup>
                      </m:sSup>
                    </m:oMath>
                  </m:oMathPara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=1000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(1+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4.6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1600=1000∗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=4∗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1.6</m:t>
                                  </m:r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=4∗0.019776=0.0791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  <a:blipFill rotWithShape="0">
                <a:blip r:embed="rId2"/>
                <a:stretch>
                  <a:fillRect l="-527" r="-5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2.7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3264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</p:spPr>
            <p:txBody>
              <a:bodyPr>
                <a:normAutofit lnSpcReduction="10000"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tingkat</a:t>
                </a:r>
                <a:r>
                  <a:rPr lang="en-US" dirty="0"/>
                  <a:t> </a:t>
                </a:r>
                <a:r>
                  <a:rPr lang="en-US" dirty="0" err="1"/>
                  <a:t>suku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efektif</a:t>
                </a:r>
                <a:r>
                  <a:rPr lang="en-US" dirty="0"/>
                  <a:t> </a:t>
                </a:r>
                <a:r>
                  <a:rPr lang="en-US" dirty="0" err="1"/>
                  <a:t>berapa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sekarang</a:t>
                </a:r>
                <a:r>
                  <a:rPr lang="en-US" dirty="0"/>
                  <a:t> 2000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akhir</a:t>
                </a:r>
                <a:r>
                  <a:rPr lang="en-US" dirty="0"/>
                  <a:t> </a:t>
                </a:r>
                <a:r>
                  <a:rPr lang="en-US" dirty="0" err="1"/>
                  <a:t>dua</a:t>
                </a:r>
                <a:r>
                  <a:rPr lang="en-US" dirty="0"/>
                  <a:t> </a:t>
                </a:r>
                <a:r>
                  <a:rPr lang="en-US" dirty="0" err="1"/>
                  <a:t>tahun</a:t>
                </a:r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3000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akhir</a:t>
                </a:r>
                <a:r>
                  <a:rPr lang="en-US" dirty="0"/>
                  <a:t> </a:t>
                </a:r>
                <a:r>
                  <a:rPr lang="en-US" dirty="0" err="1"/>
                  <a:t>empat</a:t>
                </a:r>
                <a:r>
                  <a:rPr lang="en-US" dirty="0"/>
                  <a:t> </a:t>
                </a:r>
                <a:r>
                  <a:rPr lang="en-US" dirty="0" err="1"/>
                  <a:t>tahun</a:t>
                </a:r>
                <a:r>
                  <a:rPr lang="en-US" dirty="0"/>
                  <a:t> </a:t>
                </a:r>
                <a:r>
                  <a:rPr lang="en-US" dirty="0" err="1"/>
                  <a:t>akan</a:t>
                </a:r>
                <a:r>
                  <a:rPr lang="en-US" dirty="0"/>
                  <a:t> </a:t>
                </a:r>
                <a:r>
                  <a:rPr lang="en-US" dirty="0" err="1"/>
                  <a:t>sama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smtClean="0"/>
                  <a:t>4000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dirty="0" err="1" smtClean="0"/>
                  <a:t>Jawab</a:t>
                </a:r>
                <a:r>
                  <a:rPr lang="en-US" dirty="0" smtClean="0"/>
                  <a:t>: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dirty="0" err="1" smtClean="0"/>
                  <a:t>Diberikan</a:t>
                </a:r>
                <a:r>
                  <a:rPr lang="en-US" dirty="0" smtClean="0"/>
                  <a:t> k=4000, A(2)=2000, A(4)=3000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</m:oMath>
                  </m:oMathPara>
                </a14:m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4000=2000∗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+3000∗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dirty="0"/>
                  <a:t>yang </a:t>
                </a:r>
                <a:r>
                  <a:rPr lang="en-US" dirty="0" err="1"/>
                  <a:t>bisa</a:t>
                </a:r>
                <a:r>
                  <a:rPr lang="en-US" dirty="0"/>
                  <a:t> </a:t>
                </a:r>
                <a:r>
                  <a:rPr lang="en-US" dirty="0" err="1"/>
                  <a:t>ditulis</a:t>
                </a:r>
                <a:r>
                  <a:rPr lang="en-US" dirty="0"/>
                  <a:t> </a:t>
                </a:r>
                <a:r>
                  <a:rPr lang="en-US" dirty="0" err="1" smtClean="0"/>
                  <a:t>sebagai</a:t>
                </a:r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2∗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+3∗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−4=0</m:t>
                      </m:r>
                    </m:oMath>
                  </m:oMathPara>
                </a14:m>
                <a:endParaRPr lang="en-US" dirty="0" smtClean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  <a:blipFill rotWithShape="0">
                <a:blip r:embed="rId2"/>
                <a:stretch>
                  <a:fillRect l="-878" r="-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5723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1621" y="1748589"/>
            <a:ext cx="7908758" cy="24063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di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Bab 1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2.1 </a:t>
            </a:r>
            <a:r>
              <a:rPr lang="en-US" sz="4000" dirty="0" err="1" smtClean="0"/>
              <a:t>Pendahuluan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9378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</p:spPr>
            <p:txBody>
              <a:bodyPr>
                <a:normAutofit fontScale="92500"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/>
                  <a:t>yang </a:t>
                </a:r>
                <a:r>
                  <a:rPr lang="en-US" dirty="0" err="1"/>
                  <a:t>bisa</a:t>
                </a:r>
                <a:r>
                  <a:rPr lang="en-US" dirty="0"/>
                  <a:t> </a:t>
                </a:r>
                <a:r>
                  <a:rPr lang="en-US" dirty="0" err="1"/>
                  <a:t>ditulis</a:t>
                </a:r>
                <a:r>
                  <a:rPr lang="en-US" dirty="0"/>
                  <a:t> </a:t>
                </a:r>
                <a:r>
                  <a:rPr lang="en-US" dirty="0" err="1" smtClean="0"/>
                  <a:t>sebagai</a:t>
                </a:r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2∗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+3∗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−4=0</m:t>
                      </m:r>
                    </m:oMath>
                  </m:oMathPara>
                </a14:m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diselesaikan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kuadrat</a:t>
                </a:r>
                <a:r>
                  <a:rPr lang="en-US" dirty="0"/>
                  <a:t> di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l-GR" dirty="0" smtClean="0"/>
                  <a:t>, </a:t>
                </a:r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−2+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−4∗3∗(−4)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2∗3</m:t>
                          </m:r>
                        </m:den>
                      </m:f>
                    </m:oMath>
                  </m:oMathPara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−2+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=0.868517</m:t>
                      </m:r>
                    </m:oMath>
                  </m:oMathPara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0.868517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=1.151388</m:t>
                      </m:r>
                    </m:oMath>
                  </m:oMathPara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1.151388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−1=0.0730</m:t>
                      </m:r>
                    </m:oMath>
                  </m:oMathPara>
                </a14:m>
                <a:endParaRPr lang="en-US" b="0" dirty="0" smtClean="0"/>
              </a:p>
              <a:p>
                <a:pPr algn="just">
                  <a:lnSpc>
                    <a:spcPct val="150000"/>
                  </a:lnSpc>
                </a:pPr>
                <a:endParaRPr lang="en-US" dirty="0" smtClean="0"/>
              </a:p>
              <a:p>
                <a:pPr algn="just">
                  <a:lnSpc>
                    <a:spcPct val="150000"/>
                  </a:lnSpc>
                </a:pPr>
                <a:endParaRPr lang="en-US" dirty="0" smtClean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90337" y="1075769"/>
                <a:ext cx="10411326" cy="5475156"/>
              </a:xfrm>
              <a:blipFill rotWithShape="0">
                <a:blip r:embed="rId2"/>
                <a:stretch>
                  <a:fillRect l="-7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3164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8779" y="1909011"/>
            <a:ext cx="10411326" cy="36576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numerik</a:t>
            </a:r>
            <a:r>
              <a:rPr lang="en-US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Metodenya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kalkulator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majemuk</a:t>
            </a:r>
            <a:r>
              <a:rPr lang="en-US" dirty="0" smtClean="0"/>
              <a:t> (</a:t>
            </a:r>
            <a:r>
              <a:rPr lang="en-US" dirty="0" err="1" smtClean="0"/>
              <a:t>Lampiran</a:t>
            </a:r>
            <a:r>
              <a:rPr lang="en-US" dirty="0" smtClean="0"/>
              <a:t> I),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(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ekspansi</a:t>
            </a:r>
            <a:r>
              <a:rPr lang="en-US" dirty="0" smtClean="0"/>
              <a:t> </a:t>
            </a:r>
            <a:r>
              <a:rPr lang="en-US" dirty="0" err="1" smtClean="0"/>
              <a:t>seri</a:t>
            </a:r>
            <a:r>
              <a:rPr lang="en-US" dirty="0" smtClean="0"/>
              <a:t>)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2.2 MENDAPATKAN HASIL NUMERIK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0550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3" y="1005403"/>
            <a:ext cx="10162673" cy="149716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2.3 MENENTUKAN PERIODE WAKTU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914400" y="2123490"/>
            <a:ext cx="103311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/>
              <a:t>Tiga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yang </a:t>
            </a:r>
            <a:r>
              <a:rPr lang="en-US" sz="2400" dirty="0" err="1" smtClean="0"/>
              <a:t>biasa</a:t>
            </a:r>
            <a:r>
              <a:rPr lang="en-US" sz="2400" dirty="0" smtClean="0"/>
              <a:t> </a:t>
            </a:r>
            <a:r>
              <a:rPr lang="en-US" sz="2400" dirty="0" err="1" smtClean="0"/>
              <a:t>ditemui</a:t>
            </a:r>
            <a:r>
              <a:rPr lang="en-US" sz="2400" dirty="0" smtClean="0"/>
              <a:t>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tepat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investasi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365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setahun</a:t>
            </a:r>
            <a:r>
              <a:rPr lang="en-US" sz="2400" dirty="0" smtClean="0"/>
              <a:t> (</a:t>
            </a:r>
            <a:r>
              <a:rPr lang="en-US" sz="2400" dirty="0" err="1" smtClean="0"/>
              <a:t>Lampiran</a:t>
            </a:r>
            <a:r>
              <a:rPr lang="en-US" sz="2400" dirty="0" smtClean="0"/>
              <a:t> II),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kedua</a:t>
            </a:r>
            <a:r>
              <a:rPr lang="en-US" sz="2400" dirty="0" smtClean="0"/>
              <a:t> </a:t>
            </a:r>
            <a:r>
              <a:rPr lang="en-US" sz="2400" dirty="0" err="1" smtClean="0"/>
              <a:t>mengasumsikan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bulan</a:t>
            </a:r>
            <a:r>
              <a:rPr lang="en-US" sz="2400" dirty="0" smtClean="0"/>
              <a:t> </a:t>
            </a:r>
            <a:r>
              <a:rPr lang="en-US" sz="2400" dirty="0" err="1" smtClean="0"/>
              <a:t>kalender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30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kalender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360 </a:t>
            </a:r>
            <a:r>
              <a:rPr lang="en-US" sz="2400" dirty="0" err="1" smtClean="0"/>
              <a:t>hari</a:t>
            </a:r>
            <a:r>
              <a:rPr lang="en-US" sz="2400" dirty="0" smtClean="0"/>
              <a:t>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ketiga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hibrida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tepat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investasi</a:t>
            </a:r>
            <a:r>
              <a:rPr lang="en-US" sz="2400" dirty="0" smtClean="0"/>
              <a:t>,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360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setahun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557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3" y="1242112"/>
            <a:ext cx="7908758" cy="133149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365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setahun</a:t>
            </a:r>
            <a:r>
              <a:rPr lang="en-US" dirty="0"/>
              <a:t> (</a:t>
            </a:r>
            <a:r>
              <a:rPr lang="en-US" dirty="0" err="1"/>
              <a:t>Lampiran</a:t>
            </a:r>
            <a:r>
              <a:rPr lang="en-US" dirty="0"/>
              <a:t> II),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Metode</a:t>
            </a:r>
            <a:r>
              <a:rPr lang="en-US" sz="4000" dirty="0" smtClean="0"/>
              <a:t> </a:t>
            </a:r>
            <a:r>
              <a:rPr lang="en-US" sz="4000" dirty="0" err="1" smtClean="0"/>
              <a:t>Pertama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2133600" y="2800868"/>
            <a:ext cx="76039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kadang-kadang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</a:t>
            </a:r>
            <a:r>
              <a:rPr lang="en-US" sz="2400" dirty="0" err="1" smtClean="0"/>
              <a:t>eksak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dilambangkan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"</a:t>
            </a:r>
            <a:r>
              <a:rPr lang="en-US" sz="2400" dirty="0" err="1" smtClean="0"/>
              <a:t>aktual</a:t>
            </a:r>
            <a:r>
              <a:rPr lang="en-US" sz="2400" dirty="0" smtClean="0"/>
              <a:t>". </a:t>
            </a:r>
            <a:r>
              <a:rPr lang="en-US" sz="2400" dirty="0" err="1" smtClean="0"/>
              <a:t>Lampiran</a:t>
            </a:r>
            <a:r>
              <a:rPr lang="en-US" sz="2400" dirty="0" smtClean="0"/>
              <a:t> II </a:t>
            </a:r>
            <a:r>
              <a:rPr lang="en-US" sz="2400" dirty="0" err="1" smtClean="0"/>
              <a:t>berisi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 </a:t>
            </a:r>
            <a:r>
              <a:rPr lang="en-US" sz="2400" dirty="0" err="1" smtClean="0"/>
              <a:t>penomoran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setahun</a:t>
            </a:r>
            <a:r>
              <a:rPr lang="en-US" sz="2400" dirty="0" smtClean="0"/>
              <a:t>, yang </a:t>
            </a:r>
            <a:r>
              <a:rPr lang="en-US" sz="2400" dirty="0" err="1" smtClean="0"/>
              <a:t>memfasilitasi</a:t>
            </a:r>
            <a:r>
              <a:rPr lang="en-US" sz="2400" dirty="0" smtClean="0"/>
              <a:t> </a:t>
            </a:r>
            <a:r>
              <a:rPr lang="en-US" sz="2400" dirty="0" err="1" smtClean="0"/>
              <a:t>penghitungan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90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3" y="1242112"/>
            <a:ext cx="7908758" cy="133149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mengasumsikan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kalender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30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kalender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360 </a:t>
            </a:r>
            <a:r>
              <a:rPr lang="en-US" dirty="0" err="1"/>
              <a:t>hari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Metode</a:t>
            </a:r>
            <a:r>
              <a:rPr lang="en-US" sz="4000" dirty="0" smtClean="0"/>
              <a:t> </a:t>
            </a:r>
            <a:r>
              <a:rPr lang="en-US" sz="4000" dirty="0" err="1" smtClean="0"/>
              <a:t>Kedua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2133600" y="2800868"/>
            <a:ext cx="76039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, </a:t>
            </a:r>
            <a:r>
              <a:rPr lang="en-US" sz="2400" dirty="0" err="1" smtClean="0"/>
              <a:t>terkadang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</a:t>
            </a:r>
            <a:r>
              <a:rPr lang="en-US" sz="2400" dirty="0" err="1" smtClean="0"/>
              <a:t>biasa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dilambangkan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“30/360”. </a:t>
            </a:r>
            <a:r>
              <a:rPr lang="en-US" sz="2400" dirty="0" err="1" smtClean="0"/>
              <a:t>Lampiran</a:t>
            </a:r>
            <a:r>
              <a:rPr lang="en-US" sz="2400" dirty="0" smtClean="0"/>
              <a:t> II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penghitungan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. </a:t>
            </a:r>
            <a:r>
              <a:rPr lang="en-US" sz="2400" dirty="0" err="1" smtClean="0"/>
              <a:t>Rumus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menghitung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: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41522" y="5229894"/>
                <a:ext cx="407174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360(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)+30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522" y="5229894"/>
                <a:ext cx="4071749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1946" t="-28889" b="-5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69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3" y="1242112"/>
            <a:ext cx="7908758" cy="1331495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hibrida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360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setahun</a:t>
            </a:r>
            <a:r>
              <a:rPr lang="en-US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Metode</a:t>
            </a:r>
            <a:r>
              <a:rPr lang="en-US" sz="4000" dirty="0" smtClean="0"/>
              <a:t> </a:t>
            </a:r>
            <a:r>
              <a:rPr lang="en-US" sz="4000" dirty="0" err="1" smtClean="0"/>
              <a:t>Ketiga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2133600" y="2800868"/>
            <a:ext cx="76039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terkadang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Aturan</a:t>
            </a:r>
            <a:r>
              <a:rPr lang="en-US" sz="2400" dirty="0" smtClean="0"/>
              <a:t> </a:t>
            </a:r>
            <a:r>
              <a:rPr lang="en-US" sz="2400" dirty="0" err="1" smtClean="0"/>
              <a:t>Bankir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dilambangkan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"</a:t>
            </a:r>
            <a:r>
              <a:rPr lang="en-US" sz="2400" dirty="0" err="1" smtClean="0"/>
              <a:t>aktual</a:t>
            </a:r>
            <a:r>
              <a:rPr lang="en-US" sz="2400" dirty="0" smtClean="0"/>
              <a:t> / 360".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814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2" y="1242112"/>
            <a:ext cx="9696881" cy="155875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2000 yang </a:t>
            </a:r>
            <a:r>
              <a:rPr lang="en-US" dirty="0" err="1" smtClean="0"/>
              <a:t>disetor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17 </a:t>
            </a:r>
            <a:r>
              <a:rPr lang="en-US" dirty="0" err="1" smtClean="0"/>
              <a:t>Juni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10 September di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bunganya</a:t>
            </a:r>
            <a:r>
              <a:rPr lang="en-US" dirty="0" smtClean="0"/>
              <a:t> 0,08,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(1)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eksak</a:t>
            </a:r>
            <a:r>
              <a:rPr lang="en-US" dirty="0" smtClean="0"/>
              <a:t> (</a:t>
            </a:r>
            <a:r>
              <a:rPr lang="en-US" dirty="0" err="1" smtClean="0"/>
              <a:t>aktual</a:t>
            </a:r>
            <a:r>
              <a:rPr lang="en-US" dirty="0" smtClean="0"/>
              <a:t> / </a:t>
            </a:r>
            <a:r>
              <a:rPr lang="en-US" dirty="0" err="1" smtClean="0"/>
              <a:t>aktual</a:t>
            </a:r>
            <a:r>
              <a:rPr lang="en-US" dirty="0" smtClean="0"/>
              <a:t> 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2.3 (1)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982005" y="3429754"/>
                <a:ext cx="9909152" cy="34282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000" dirty="0" smtClean="0"/>
                  <a:t>Jawab :</a:t>
                </a:r>
              </a:p>
              <a:p>
                <a:pPr algn="just"/>
                <a:r>
                  <a:rPr lang="en-US" sz="2000" dirty="0" err="1" smtClean="0"/>
                  <a:t>Diketahui</a:t>
                </a:r>
                <a:r>
                  <a:rPr lang="en-US" sz="2000" dirty="0" smtClean="0"/>
                  <a:t>, k=2000, </a:t>
                </a:r>
                <a:r>
                  <a:rPr lang="en-US" sz="2000" dirty="0" err="1" smtClean="0"/>
                  <a:t>i</a:t>
                </a:r>
                <a:r>
                  <a:rPr lang="en-US" sz="2000" dirty="0" smtClean="0"/>
                  <a:t>=0.08,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 smtClean="0"/>
                  <a:t>  = ?</a:t>
                </a:r>
              </a:p>
              <a:p>
                <a:pPr algn="just"/>
                <a:r>
                  <a:rPr lang="en-US" sz="2000" i="1" dirty="0" err="1" smtClean="0"/>
                  <a:t>Berdasarkan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lampiran</a:t>
                </a:r>
                <a:r>
                  <a:rPr lang="en-US" sz="2000" i="1" dirty="0" smtClean="0"/>
                  <a:t> II, </a:t>
                </a:r>
              </a:p>
              <a:p>
                <a:pPr algn="just"/>
                <a:r>
                  <a:rPr lang="en-US" sz="2000" i="1" dirty="0" smtClean="0"/>
                  <a:t>17 </a:t>
                </a:r>
                <a:r>
                  <a:rPr lang="en-US" sz="2000" i="1" dirty="0" err="1" smtClean="0"/>
                  <a:t>Juni</a:t>
                </a:r>
                <a:r>
                  <a:rPr lang="en-US" sz="2000" i="1" dirty="0" smtClean="0"/>
                  <a:t>=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ke</a:t>
                </a:r>
                <a:r>
                  <a:rPr lang="en-US" sz="2000" i="1" dirty="0" smtClean="0"/>
                  <a:t> 168, </a:t>
                </a:r>
              </a:p>
              <a:p>
                <a:pPr algn="just"/>
                <a:r>
                  <a:rPr lang="en-US" sz="2000" i="1" dirty="0" smtClean="0"/>
                  <a:t>10 September =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ke</a:t>
                </a:r>
                <a:r>
                  <a:rPr lang="en-US" sz="2000" i="1" dirty="0" smtClean="0"/>
                  <a:t> 253</a:t>
                </a:r>
              </a:p>
              <a:p>
                <a:pPr algn="just"/>
                <a:r>
                  <a:rPr lang="en-US" sz="2000" i="1" dirty="0" err="1" smtClean="0"/>
                  <a:t>Jumlah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sebenarnya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adalah</a:t>
                </a:r>
                <a:r>
                  <a:rPr lang="en-US" sz="2000" i="1" dirty="0" smtClean="0"/>
                  <a:t> 253-168=85</a:t>
                </a:r>
              </a:p>
              <a:p>
                <a:pPr algn="just"/>
                <a:r>
                  <a:rPr lang="en-US" sz="2000" i="1" dirty="0" err="1" smtClean="0"/>
                  <a:t>Nilai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eksak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Bunga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sederhana</a:t>
                </a:r>
                <a:r>
                  <a:rPr lang="en-US" sz="2000" i="1" dirty="0" smtClean="0"/>
                  <a:t> = </a:t>
                </a:r>
                <a:r>
                  <a:rPr lang="en-US" sz="2000" i="1" dirty="0" err="1" smtClean="0"/>
                  <a:t>i</a:t>
                </a:r>
                <a:r>
                  <a:rPr lang="en-US" sz="2000" i="1" dirty="0" smtClean="0"/>
                  <a:t>*(85/365)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365</m:t>
                          </m:r>
                        </m:den>
                      </m:f>
                    </m:oMath>
                  </m:oMathPara>
                </a14:m>
                <a:endParaRPr lang="en-US" sz="1600" b="0" i="1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2000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08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365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37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26</m:t>
                      </m:r>
                    </m:oMath>
                  </m:oMathPara>
                </a14:m>
                <a:endParaRPr lang="en-US" sz="1600" i="1" dirty="0" smtClean="0"/>
              </a:p>
              <a:p>
                <a:pPr algn="just"/>
                <a:endParaRPr lang="en-US" sz="16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005" y="3429754"/>
                <a:ext cx="9909152" cy="3428246"/>
              </a:xfrm>
              <a:prstGeom prst="rect">
                <a:avLst/>
              </a:prstGeom>
              <a:blipFill rotWithShape="0">
                <a:blip r:embed="rId2"/>
                <a:stretch>
                  <a:fillRect l="-615" t="-10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593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1108</Words>
  <Application>Microsoft Office PowerPoint</Application>
  <PresentationFormat>Widescreen</PresentationFormat>
  <Paragraphs>167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Office Theme</vt:lpstr>
      <vt:lpstr>MATEMATIKA KEUANGAN</vt:lpstr>
      <vt:lpstr>PERTEMUAN 4</vt:lpstr>
      <vt:lpstr>2.1 Pendahuluan</vt:lpstr>
      <vt:lpstr>2.2 MENDAPATKAN HASIL NUMERIK</vt:lpstr>
      <vt:lpstr>2.3 MENENTUKAN PERIODE WAKTU</vt:lpstr>
      <vt:lpstr>Metode Pertama</vt:lpstr>
      <vt:lpstr>Metode Kedua</vt:lpstr>
      <vt:lpstr>Metode Ketiga</vt:lpstr>
      <vt:lpstr>Contoh 2.3 (1)</vt:lpstr>
      <vt:lpstr>Contoh 2.3 (2)</vt:lpstr>
      <vt:lpstr>Contoh 2.3 (3)</vt:lpstr>
      <vt:lpstr>2.4 Permasalahan Dasar</vt:lpstr>
      <vt:lpstr>2.5 Nilai Persamaan</vt:lpstr>
      <vt:lpstr>2.5 Nilai Persamaan</vt:lpstr>
      <vt:lpstr>PowerPoint Presentation</vt:lpstr>
      <vt:lpstr>PowerPoint Presentation</vt:lpstr>
      <vt:lpstr>Waktu Tidak diketahui</vt:lpstr>
      <vt:lpstr>PowerPoint Presentation</vt:lpstr>
      <vt:lpstr>PowerPoint Presentation</vt:lpstr>
      <vt:lpstr>Metode Eksak</vt:lpstr>
      <vt:lpstr>Metode Eksak</vt:lpstr>
      <vt:lpstr>Metode waktu yang disamakan (1)</vt:lpstr>
      <vt:lpstr>Metode waktu yang disamakan (2)</vt:lpstr>
      <vt:lpstr>Contoh 2.6 (1)</vt:lpstr>
      <vt:lpstr>Contoh 2.6 (1)</vt:lpstr>
      <vt:lpstr>Contoh 2.6 (1)</vt:lpstr>
      <vt:lpstr>2.7 TINGKAT BUNGA YANG TIDAK DIKETAHUI</vt:lpstr>
      <vt:lpstr>Contoh 2.7</vt:lpstr>
      <vt:lpstr>Contoh 2.8</vt:lpstr>
      <vt:lpstr>Contoh 2.8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KEUANGAN</dc:title>
  <dc:creator>HP</dc:creator>
  <cp:lastModifiedBy>HP</cp:lastModifiedBy>
  <cp:revision>22</cp:revision>
  <dcterms:created xsi:type="dcterms:W3CDTF">2021-04-19T04:29:30Z</dcterms:created>
  <dcterms:modified xsi:type="dcterms:W3CDTF">2021-05-11T08:40:00Z</dcterms:modified>
</cp:coreProperties>
</file>