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6" d="100"/>
          <a:sy n="46" d="100"/>
        </p:scale>
        <p:origin x="-120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F1334-9D6A-43F2-A68B-03F8C0265E40}" type="datetimeFigureOut">
              <a:rPr lang="id-ID" smtClean="0"/>
              <a:pPr/>
              <a:t>19/05/2015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EFA52-24BE-4714-AC3F-BDD17027453F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F1334-9D6A-43F2-A68B-03F8C0265E40}" type="datetimeFigureOut">
              <a:rPr lang="id-ID" smtClean="0"/>
              <a:pPr/>
              <a:t>19/05/2015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EFA52-24BE-4714-AC3F-BDD17027453F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F1334-9D6A-43F2-A68B-03F8C0265E40}" type="datetimeFigureOut">
              <a:rPr lang="id-ID" smtClean="0"/>
              <a:pPr/>
              <a:t>19/05/2015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EFA52-24BE-4714-AC3F-BDD17027453F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F1334-9D6A-43F2-A68B-03F8C0265E40}" type="datetimeFigureOut">
              <a:rPr lang="id-ID" smtClean="0"/>
              <a:pPr/>
              <a:t>19/05/2015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EFA52-24BE-4714-AC3F-BDD17027453F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F1334-9D6A-43F2-A68B-03F8C0265E40}" type="datetimeFigureOut">
              <a:rPr lang="id-ID" smtClean="0"/>
              <a:pPr/>
              <a:t>19/05/2015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EFA52-24BE-4714-AC3F-BDD17027453F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F1334-9D6A-43F2-A68B-03F8C0265E40}" type="datetimeFigureOut">
              <a:rPr lang="id-ID" smtClean="0"/>
              <a:pPr/>
              <a:t>19/05/2015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EFA52-24BE-4714-AC3F-BDD17027453F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F1334-9D6A-43F2-A68B-03F8C0265E40}" type="datetimeFigureOut">
              <a:rPr lang="id-ID" smtClean="0"/>
              <a:pPr/>
              <a:t>19/05/2015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EFA52-24BE-4714-AC3F-BDD17027453F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F1334-9D6A-43F2-A68B-03F8C0265E40}" type="datetimeFigureOut">
              <a:rPr lang="id-ID" smtClean="0"/>
              <a:pPr/>
              <a:t>19/05/2015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EFA52-24BE-4714-AC3F-BDD17027453F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F1334-9D6A-43F2-A68B-03F8C0265E40}" type="datetimeFigureOut">
              <a:rPr lang="id-ID" smtClean="0"/>
              <a:pPr/>
              <a:t>19/05/2015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EFA52-24BE-4714-AC3F-BDD17027453F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F1334-9D6A-43F2-A68B-03F8C0265E40}" type="datetimeFigureOut">
              <a:rPr lang="id-ID" smtClean="0"/>
              <a:pPr/>
              <a:t>19/05/2015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EFA52-24BE-4714-AC3F-BDD17027453F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F1334-9D6A-43F2-A68B-03F8C0265E40}" type="datetimeFigureOut">
              <a:rPr lang="id-ID" smtClean="0"/>
              <a:pPr/>
              <a:t>19/05/2015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EFA52-24BE-4714-AC3F-BDD17027453F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CF1334-9D6A-43F2-A68B-03F8C0265E40}" type="datetimeFigureOut">
              <a:rPr lang="id-ID" smtClean="0"/>
              <a:pPr/>
              <a:t>19/05/2015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EEFA52-24BE-4714-AC3F-BDD17027453F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29190" y="214290"/>
            <a:ext cx="3929090" cy="4143404"/>
          </a:xfrm>
        </p:spPr>
        <p:txBody>
          <a:bodyPr>
            <a:normAutofit/>
          </a:bodyPr>
          <a:lstStyle/>
          <a:p>
            <a:r>
              <a:rPr lang="id-ID" sz="6600" b="1" dirty="0" smtClean="0">
                <a:solidFill>
                  <a:srgbClr val="FF0000"/>
                </a:solidFill>
              </a:rPr>
              <a:t>ANALISIS INVESTASI PUBLIK</a:t>
            </a:r>
            <a:endParaRPr lang="id-ID" sz="6600" b="1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43504" y="4786322"/>
            <a:ext cx="3343276" cy="1752600"/>
          </a:xfrm>
        </p:spPr>
        <p:txBody>
          <a:bodyPr/>
          <a:lstStyle/>
          <a:p>
            <a:r>
              <a:rPr lang="id-ID" dirty="0" smtClean="0">
                <a:solidFill>
                  <a:srgbClr val="FF0000"/>
                </a:solidFill>
              </a:rPr>
              <a:t>Oleh</a:t>
            </a:r>
          </a:p>
          <a:p>
            <a:r>
              <a:rPr lang="id-ID" dirty="0" smtClean="0">
                <a:solidFill>
                  <a:srgbClr val="FF0000"/>
                </a:solidFill>
              </a:rPr>
              <a:t>Dr. Pujiati, M.Pd.</a:t>
            </a:r>
            <a:endParaRPr lang="id-ID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5720" y="214291"/>
            <a:ext cx="7772400" cy="1000131"/>
          </a:xfrm>
        </p:spPr>
        <p:txBody>
          <a:bodyPr/>
          <a:lstStyle/>
          <a:p>
            <a:r>
              <a:rPr lang="id-ID" b="1" dirty="0" smtClean="0"/>
              <a:t>1) Metode Tradisonal</a:t>
            </a:r>
            <a:endParaRPr lang="id-ID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5720" y="1643050"/>
            <a:ext cx="8572560" cy="4857784"/>
          </a:xfrm>
        </p:spPr>
        <p:txBody>
          <a:bodyPr>
            <a:normAutofit/>
          </a:bodyPr>
          <a:lstStyle/>
          <a:p>
            <a:pPr algn="l"/>
            <a:r>
              <a:rPr lang="id-ID" dirty="0" smtClean="0">
                <a:solidFill>
                  <a:schemeClr val="tx1"/>
                </a:solidFill>
              </a:rPr>
              <a:t>Metode tradisional yang digunakan yaitu tingkat pengembalian modal yang diinvestasikan/ </a:t>
            </a:r>
            <a:r>
              <a:rPr lang="id-ID" i="1" dirty="0" smtClean="0">
                <a:solidFill>
                  <a:schemeClr val="tx1"/>
                </a:solidFill>
              </a:rPr>
              <a:t>accounting rate of return on capital employed-ROCE</a:t>
            </a:r>
            <a:r>
              <a:rPr lang="id-ID" dirty="0" smtClean="0">
                <a:solidFill>
                  <a:schemeClr val="tx1"/>
                </a:solidFill>
              </a:rPr>
              <a:t>). Rumus:</a:t>
            </a:r>
          </a:p>
          <a:p>
            <a:pPr algn="l"/>
            <a:endParaRPr lang="id-ID" dirty="0" smtClean="0">
              <a:solidFill>
                <a:schemeClr val="tx1"/>
              </a:solidFill>
            </a:endParaRPr>
          </a:p>
          <a:p>
            <a:pPr algn="l"/>
            <a:r>
              <a:rPr lang="id-ID" dirty="0" smtClean="0">
                <a:solidFill>
                  <a:schemeClr val="tx1"/>
                </a:solidFill>
              </a:rPr>
              <a:t>		     Laba Akuntansi </a:t>
            </a:r>
          </a:p>
          <a:p>
            <a:pPr algn="l"/>
            <a:r>
              <a:rPr lang="id-ID" dirty="0" smtClean="0">
                <a:solidFill>
                  <a:schemeClr val="tx1"/>
                </a:solidFill>
              </a:rPr>
              <a:t>	Jumlah Modal yanng diinvestasikan</a:t>
            </a:r>
            <a:endParaRPr lang="id-ID" dirty="0">
              <a:solidFill>
                <a:schemeClr val="tx1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1285852" y="4714884"/>
            <a:ext cx="5786478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2844" y="214290"/>
            <a:ext cx="8786874" cy="1470025"/>
          </a:xfrm>
        </p:spPr>
        <p:txBody>
          <a:bodyPr>
            <a:normAutofit fontScale="90000"/>
          </a:bodyPr>
          <a:lstStyle/>
          <a:p>
            <a:r>
              <a:rPr lang="id-ID" b="1" dirty="0" smtClean="0"/>
              <a:t>2) Metode Aliran Kas yang Didiskontokan (</a:t>
            </a:r>
            <a:r>
              <a:rPr lang="id-ID" b="1" i="1" dirty="0" smtClean="0"/>
              <a:t>discounted cash flow</a:t>
            </a:r>
            <a:r>
              <a:rPr lang="id-ID" b="1" dirty="0" smtClean="0"/>
              <a:t>/DCF) </a:t>
            </a:r>
            <a:endParaRPr lang="id-ID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5720" y="2000240"/>
            <a:ext cx="8572560" cy="4500594"/>
          </a:xfrm>
        </p:spPr>
        <p:txBody>
          <a:bodyPr>
            <a:normAutofit/>
          </a:bodyPr>
          <a:lstStyle/>
          <a:p>
            <a:pPr algn="l"/>
            <a:r>
              <a:rPr lang="id-ID" dirty="0" smtClean="0">
                <a:solidFill>
                  <a:schemeClr val="tx1"/>
                </a:solidFill>
              </a:rPr>
              <a:t>Metode ini dapat menggunakan </a:t>
            </a:r>
            <a:r>
              <a:rPr lang="id-ID" i="1" dirty="0" smtClean="0">
                <a:solidFill>
                  <a:schemeClr val="tx1"/>
                </a:solidFill>
              </a:rPr>
              <a:t>Net Present value:</a:t>
            </a:r>
          </a:p>
          <a:p>
            <a:pPr algn="l"/>
            <a:r>
              <a:rPr lang="id-ID" dirty="0" smtClean="0">
                <a:solidFill>
                  <a:schemeClr val="tx1"/>
                </a:solidFill>
              </a:rPr>
              <a:t>NPV = CF</a:t>
            </a:r>
            <a:r>
              <a:rPr lang="id-ID" sz="1400" dirty="0" smtClean="0">
                <a:solidFill>
                  <a:schemeClr val="tx1"/>
                </a:solidFill>
              </a:rPr>
              <a:t>O</a:t>
            </a:r>
            <a:r>
              <a:rPr lang="id-ID" dirty="0" smtClean="0">
                <a:solidFill>
                  <a:schemeClr val="tx1"/>
                </a:solidFill>
              </a:rPr>
              <a:t> + CF</a:t>
            </a:r>
            <a:r>
              <a:rPr lang="id-ID" sz="1600" dirty="0" smtClean="0">
                <a:solidFill>
                  <a:schemeClr val="tx1"/>
                </a:solidFill>
              </a:rPr>
              <a:t>1</a:t>
            </a:r>
            <a:r>
              <a:rPr lang="id-ID" dirty="0" smtClean="0">
                <a:solidFill>
                  <a:schemeClr val="tx1"/>
                </a:solidFill>
              </a:rPr>
              <a:t> +  ... + CF</a:t>
            </a:r>
            <a:r>
              <a:rPr lang="id-ID" sz="1400" dirty="0" smtClean="0">
                <a:solidFill>
                  <a:schemeClr val="tx1"/>
                </a:solidFill>
              </a:rPr>
              <a:t>N</a:t>
            </a:r>
          </a:p>
          <a:p>
            <a:pPr algn="l"/>
            <a:r>
              <a:rPr lang="id-ID" dirty="0" smtClean="0">
                <a:solidFill>
                  <a:schemeClr val="tx1"/>
                </a:solidFill>
              </a:rPr>
              <a:t>		 </a:t>
            </a:r>
            <a:r>
              <a:rPr lang="id-ID" sz="2800" dirty="0" smtClean="0">
                <a:solidFill>
                  <a:schemeClr val="tx1"/>
                </a:solidFill>
              </a:rPr>
              <a:t>(1 + i)           (1 + i)</a:t>
            </a:r>
          </a:p>
          <a:p>
            <a:pPr algn="l"/>
            <a:r>
              <a:rPr lang="id-ID" dirty="0" smtClean="0">
                <a:solidFill>
                  <a:schemeClr val="tx1"/>
                </a:solidFill>
              </a:rPr>
              <a:t> </a:t>
            </a:r>
          </a:p>
          <a:p>
            <a:pPr algn="l"/>
            <a:r>
              <a:rPr lang="id-ID" dirty="0" smtClean="0">
                <a:solidFill>
                  <a:schemeClr val="tx1"/>
                </a:solidFill>
              </a:rPr>
              <a:t>i: tingkat diskonto</a:t>
            </a:r>
          </a:p>
          <a:p>
            <a:pPr algn="l"/>
            <a:r>
              <a:rPr lang="id-ID" dirty="0" smtClean="0">
                <a:solidFill>
                  <a:schemeClr val="tx1"/>
                </a:solidFill>
              </a:rPr>
              <a:t>n: (umur proyek)</a:t>
            </a:r>
          </a:p>
          <a:p>
            <a:pPr algn="l"/>
            <a:r>
              <a:rPr lang="id-ID" dirty="0" smtClean="0">
                <a:solidFill>
                  <a:schemeClr val="tx1"/>
                </a:solidFill>
              </a:rPr>
              <a:t>CF: </a:t>
            </a:r>
            <a:r>
              <a:rPr lang="id-ID" i="1" dirty="0" smtClean="0">
                <a:solidFill>
                  <a:schemeClr val="tx1"/>
                </a:solidFill>
              </a:rPr>
              <a:t>cash flow</a:t>
            </a:r>
          </a:p>
          <a:p>
            <a:pPr algn="l"/>
            <a:endParaRPr lang="id-ID" dirty="0" smtClean="0">
              <a:solidFill>
                <a:schemeClr val="tx1"/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2285984" y="3143248"/>
            <a:ext cx="71438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4071934" y="3143248"/>
            <a:ext cx="71438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4282" y="142853"/>
            <a:ext cx="8643998" cy="1214446"/>
          </a:xfrm>
        </p:spPr>
        <p:txBody>
          <a:bodyPr>
            <a:normAutofit fontScale="90000"/>
          </a:bodyPr>
          <a:lstStyle/>
          <a:p>
            <a:r>
              <a:rPr lang="id-ID" b="1" dirty="0" smtClean="0">
                <a:solidFill>
                  <a:schemeClr val="bg1"/>
                </a:solidFill>
              </a:rPr>
              <a:t>3) </a:t>
            </a:r>
            <a:r>
              <a:rPr lang="id-ID" b="1" i="1" dirty="0" smtClean="0">
                <a:solidFill>
                  <a:schemeClr val="bg1"/>
                </a:solidFill>
              </a:rPr>
              <a:t>Net Present Benefits (NPB)/ </a:t>
            </a:r>
            <a:r>
              <a:rPr lang="id-ID" b="1" dirty="0" smtClean="0">
                <a:solidFill>
                  <a:schemeClr val="bg1"/>
                </a:solidFill>
              </a:rPr>
              <a:t>Manfaat Bersih Sekarang</a:t>
            </a:r>
            <a:endParaRPr lang="id-ID" b="1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4282" y="1928802"/>
            <a:ext cx="8572560" cy="4643470"/>
          </a:xfrm>
        </p:spPr>
        <p:txBody>
          <a:bodyPr/>
          <a:lstStyle/>
          <a:p>
            <a:pPr algn="l"/>
            <a:r>
              <a:rPr lang="id-ID" dirty="0" smtClean="0">
                <a:solidFill>
                  <a:schemeClr val="bg1"/>
                </a:solidFill>
              </a:rPr>
              <a:t>NPB = M</a:t>
            </a:r>
            <a:r>
              <a:rPr lang="id-ID" sz="1400" dirty="0" smtClean="0">
                <a:solidFill>
                  <a:schemeClr val="bg1"/>
                </a:solidFill>
              </a:rPr>
              <a:t>O</a:t>
            </a:r>
            <a:r>
              <a:rPr lang="id-ID" dirty="0" smtClean="0">
                <a:solidFill>
                  <a:schemeClr val="bg1"/>
                </a:solidFill>
              </a:rPr>
              <a:t> – C</a:t>
            </a:r>
            <a:r>
              <a:rPr lang="id-ID" sz="1400" dirty="0" smtClean="0">
                <a:solidFill>
                  <a:schemeClr val="bg1"/>
                </a:solidFill>
              </a:rPr>
              <a:t>O</a:t>
            </a:r>
            <a:r>
              <a:rPr lang="id-ID" dirty="0" smtClean="0">
                <a:solidFill>
                  <a:schemeClr val="bg1"/>
                </a:solidFill>
              </a:rPr>
              <a:t> + M-C +   M</a:t>
            </a:r>
            <a:r>
              <a:rPr lang="id-ID" sz="1400" dirty="0" smtClean="0">
                <a:solidFill>
                  <a:schemeClr val="bg1"/>
                </a:solidFill>
              </a:rPr>
              <a:t>2</a:t>
            </a:r>
            <a:r>
              <a:rPr lang="id-ID" dirty="0" smtClean="0">
                <a:solidFill>
                  <a:schemeClr val="bg1"/>
                </a:solidFill>
              </a:rPr>
              <a:t>   +...+ M</a:t>
            </a:r>
            <a:r>
              <a:rPr lang="id-ID" sz="1400" dirty="0" smtClean="0">
                <a:solidFill>
                  <a:schemeClr val="bg1"/>
                </a:solidFill>
              </a:rPr>
              <a:t>N</a:t>
            </a:r>
            <a:r>
              <a:rPr lang="id-ID" dirty="0" smtClean="0">
                <a:solidFill>
                  <a:schemeClr val="bg1"/>
                </a:solidFill>
              </a:rPr>
              <a:t>-C</a:t>
            </a:r>
            <a:r>
              <a:rPr lang="id-ID" sz="1400" dirty="0" smtClean="0">
                <a:solidFill>
                  <a:schemeClr val="bg1"/>
                </a:solidFill>
              </a:rPr>
              <a:t>N</a:t>
            </a:r>
          </a:p>
          <a:p>
            <a:pPr algn="l"/>
            <a:r>
              <a:rPr lang="id-ID" dirty="0" smtClean="0">
                <a:solidFill>
                  <a:schemeClr val="bg1"/>
                </a:solidFill>
              </a:rPr>
              <a:t>		        (1 + t)  (1 + t)       (1 + t)</a:t>
            </a:r>
          </a:p>
          <a:p>
            <a:pPr algn="l"/>
            <a:endParaRPr lang="id-ID" dirty="0" smtClean="0">
              <a:solidFill>
                <a:schemeClr val="bg1"/>
              </a:solidFill>
            </a:endParaRPr>
          </a:p>
          <a:p>
            <a:pPr algn="l"/>
            <a:r>
              <a:rPr lang="id-ID" dirty="0" smtClean="0">
                <a:solidFill>
                  <a:schemeClr val="bg1"/>
                </a:solidFill>
              </a:rPr>
              <a:t>i: tingkat bunga</a:t>
            </a:r>
          </a:p>
          <a:p>
            <a:pPr algn="l"/>
            <a:r>
              <a:rPr lang="id-ID" dirty="0" smtClean="0">
                <a:solidFill>
                  <a:schemeClr val="bg1"/>
                </a:solidFill>
              </a:rPr>
              <a:t>n: umur proyek</a:t>
            </a:r>
          </a:p>
          <a:p>
            <a:pPr algn="l"/>
            <a:r>
              <a:rPr lang="id-ID" dirty="0" smtClean="0">
                <a:solidFill>
                  <a:schemeClr val="bg1"/>
                </a:solidFill>
              </a:rPr>
              <a:t>M: manfaat</a:t>
            </a:r>
          </a:p>
          <a:p>
            <a:pPr algn="l"/>
            <a:r>
              <a:rPr lang="id-ID" dirty="0" smtClean="0">
                <a:solidFill>
                  <a:schemeClr val="bg1"/>
                </a:solidFill>
              </a:rPr>
              <a:t>C: biaya </a:t>
            </a:r>
            <a:endParaRPr lang="id-ID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929190" y="2428868"/>
            <a:ext cx="214314" cy="21431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400" dirty="0" smtClean="0">
                <a:solidFill>
                  <a:schemeClr val="tx1"/>
                </a:solidFill>
              </a:rPr>
              <a:t>2</a:t>
            </a:r>
            <a:endParaRPr lang="id-ID" sz="1400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643702" y="2500306"/>
            <a:ext cx="214314" cy="21431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400" dirty="0" smtClean="0">
                <a:solidFill>
                  <a:schemeClr val="tx1"/>
                </a:solidFill>
              </a:rPr>
              <a:t>2</a:t>
            </a:r>
            <a:endParaRPr lang="id-ID" sz="1400" dirty="0">
              <a:solidFill>
                <a:schemeClr val="tx1"/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2928926" y="2428868"/>
            <a:ext cx="785818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5857884" y="2428868"/>
            <a:ext cx="785818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4071934" y="2428868"/>
            <a:ext cx="785818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4282" y="214291"/>
            <a:ext cx="8715436" cy="785817"/>
          </a:xfrm>
        </p:spPr>
        <p:txBody>
          <a:bodyPr/>
          <a:lstStyle/>
          <a:p>
            <a:r>
              <a:rPr lang="id-ID" b="1" dirty="0" smtClean="0"/>
              <a:t>4. Analisis </a:t>
            </a:r>
            <a:r>
              <a:rPr lang="id-ID" b="1" i="1" dirty="0" smtClean="0"/>
              <a:t>Payback Period</a:t>
            </a:r>
            <a:endParaRPr lang="id-ID" b="1" i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7158" y="1357298"/>
            <a:ext cx="8572560" cy="5143536"/>
          </a:xfrm>
        </p:spPr>
        <p:txBody>
          <a:bodyPr>
            <a:normAutofit lnSpcReduction="10000"/>
          </a:bodyPr>
          <a:lstStyle/>
          <a:p>
            <a:pPr algn="l"/>
            <a:r>
              <a:rPr lang="id-ID" dirty="0" smtClean="0">
                <a:solidFill>
                  <a:schemeClr val="tx1"/>
                </a:solidFill>
              </a:rPr>
              <a:t>Untuk mengetahui jangka waktu pengembalian investasi. Rumus:</a:t>
            </a:r>
          </a:p>
          <a:p>
            <a:pPr algn="l"/>
            <a:endParaRPr lang="id-ID" dirty="0" smtClean="0">
              <a:solidFill>
                <a:schemeClr val="tx1"/>
              </a:solidFill>
            </a:endParaRPr>
          </a:p>
          <a:p>
            <a:pPr algn="l"/>
            <a:r>
              <a:rPr lang="id-ID" i="1" dirty="0" smtClean="0">
                <a:solidFill>
                  <a:schemeClr val="tx1"/>
                </a:solidFill>
              </a:rPr>
              <a:t>Payback Period =    Investasi Awal</a:t>
            </a:r>
          </a:p>
          <a:p>
            <a:pPr algn="l"/>
            <a:r>
              <a:rPr lang="id-ID" i="1" dirty="0" smtClean="0">
                <a:solidFill>
                  <a:schemeClr val="tx1"/>
                </a:solidFill>
              </a:rPr>
              <a:t>			 Keuntungan tahunan </a:t>
            </a:r>
          </a:p>
          <a:p>
            <a:pPr algn="l"/>
            <a:r>
              <a:rPr lang="id-ID" dirty="0" smtClean="0">
                <a:solidFill>
                  <a:schemeClr val="tx1"/>
                </a:solidFill>
              </a:rPr>
              <a:t>Kelemahan</a:t>
            </a:r>
            <a:r>
              <a:rPr lang="id-ID" i="1" dirty="0" smtClean="0">
                <a:solidFill>
                  <a:schemeClr val="tx1"/>
                </a:solidFill>
              </a:rPr>
              <a:t>:</a:t>
            </a:r>
          </a:p>
          <a:p>
            <a:pPr algn="l">
              <a:buFontTx/>
              <a:buChar char="-"/>
            </a:pPr>
            <a:r>
              <a:rPr lang="id-ID" dirty="0" smtClean="0">
                <a:solidFill>
                  <a:schemeClr val="tx1"/>
                </a:solidFill>
              </a:rPr>
              <a:t>Mengabaikan penerimaan investasi yg  diperoleh</a:t>
            </a:r>
          </a:p>
          <a:p>
            <a:pPr algn="l">
              <a:buFontTx/>
              <a:buChar char="-"/>
            </a:pPr>
            <a:r>
              <a:rPr lang="id-ID" dirty="0" smtClean="0">
                <a:solidFill>
                  <a:schemeClr val="tx1"/>
                </a:solidFill>
              </a:rPr>
              <a:t>Mengabaikan nilai waktu uang</a:t>
            </a:r>
          </a:p>
          <a:p>
            <a:pPr algn="l">
              <a:buFontTx/>
              <a:buChar char="-"/>
            </a:pPr>
            <a:r>
              <a:rPr lang="id-ID" dirty="0" smtClean="0">
                <a:solidFill>
                  <a:schemeClr val="tx1"/>
                </a:solidFill>
              </a:rPr>
              <a:t>Tidak dapat untuk mengambil keputusan</a:t>
            </a:r>
            <a:endParaRPr lang="id-ID" dirty="0">
              <a:solidFill>
                <a:schemeClr val="tx1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3428992" y="3357562"/>
            <a:ext cx="328614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4282" y="214291"/>
            <a:ext cx="8715436" cy="1214446"/>
          </a:xfrm>
        </p:spPr>
        <p:txBody>
          <a:bodyPr>
            <a:normAutofit fontScale="90000"/>
          </a:bodyPr>
          <a:lstStyle/>
          <a:p>
            <a:r>
              <a:rPr lang="id-ID" b="1" dirty="0" smtClean="0"/>
              <a:t>5. Analisis Biaya-Manfaat (</a:t>
            </a:r>
            <a:r>
              <a:rPr lang="id-ID" b="1" i="1" dirty="0" smtClean="0"/>
              <a:t>Cost Benefit Analysis</a:t>
            </a:r>
            <a:r>
              <a:rPr lang="id-ID" b="1" dirty="0" smtClean="0"/>
              <a:t>)</a:t>
            </a:r>
            <a:endParaRPr lang="id-ID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4282" y="1714488"/>
            <a:ext cx="8715436" cy="4929222"/>
          </a:xfrm>
          <a:solidFill>
            <a:srgbClr val="92D050"/>
          </a:solidFill>
        </p:spPr>
        <p:txBody>
          <a:bodyPr>
            <a:normAutofit lnSpcReduction="10000"/>
          </a:bodyPr>
          <a:lstStyle/>
          <a:p>
            <a:pPr algn="l"/>
            <a:r>
              <a:rPr lang="id-ID" dirty="0" smtClean="0">
                <a:solidFill>
                  <a:schemeClr val="tx1"/>
                </a:solidFill>
              </a:rPr>
              <a:t>Analisis ini membandingkan nilai sekarang dengan keuntungan dari nilai sekarang. Ketentuan dilaksanakan proyek jika M/C &gt; 1.</a:t>
            </a:r>
          </a:p>
          <a:p>
            <a:pPr algn="l"/>
            <a:endParaRPr lang="id-ID" dirty="0" smtClean="0">
              <a:solidFill>
                <a:schemeClr val="tx1"/>
              </a:solidFill>
            </a:endParaRPr>
          </a:p>
          <a:p>
            <a:pPr algn="l"/>
            <a:r>
              <a:rPr lang="id-ID" dirty="0" smtClean="0">
                <a:solidFill>
                  <a:schemeClr val="tx1"/>
                </a:solidFill>
              </a:rPr>
              <a:t>M = M</a:t>
            </a:r>
            <a:r>
              <a:rPr lang="id-ID" sz="1400" dirty="0" smtClean="0">
                <a:solidFill>
                  <a:schemeClr val="tx1"/>
                </a:solidFill>
              </a:rPr>
              <a:t>O</a:t>
            </a:r>
            <a:r>
              <a:rPr lang="id-ID" dirty="0" smtClean="0">
                <a:solidFill>
                  <a:schemeClr val="tx1"/>
                </a:solidFill>
              </a:rPr>
              <a:t> +  M</a:t>
            </a:r>
            <a:r>
              <a:rPr lang="id-ID" sz="1400" dirty="0" smtClean="0">
                <a:solidFill>
                  <a:schemeClr val="tx1"/>
                </a:solidFill>
              </a:rPr>
              <a:t>1</a:t>
            </a:r>
            <a:r>
              <a:rPr lang="id-ID" dirty="0" smtClean="0">
                <a:solidFill>
                  <a:schemeClr val="tx1"/>
                </a:solidFill>
              </a:rPr>
              <a:t>  +...+ M</a:t>
            </a:r>
            <a:r>
              <a:rPr lang="id-ID" sz="1400" dirty="0" smtClean="0">
                <a:solidFill>
                  <a:schemeClr val="tx1"/>
                </a:solidFill>
              </a:rPr>
              <a:t>n</a:t>
            </a:r>
          </a:p>
          <a:p>
            <a:pPr algn="l"/>
            <a:r>
              <a:rPr lang="id-ID" dirty="0" smtClean="0">
                <a:solidFill>
                  <a:schemeClr val="tx1"/>
                </a:solidFill>
              </a:rPr>
              <a:t>	     (1 + i)       (1 + i)</a:t>
            </a:r>
          </a:p>
          <a:p>
            <a:pPr algn="l"/>
            <a:endParaRPr lang="id-ID" dirty="0" smtClean="0">
              <a:solidFill>
                <a:schemeClr val="tx1"/>
              </a:solidFill>
            </a:endParaRPr>
          </a:p>
          <a:p>
            <a:pPr algn="l"/>
            <a:r>
              <a:rPr lang="id-ID" dirty="0" smtClean="0">
                <a:solidFill>
                  <a:schemeClr val="tx1"/>
                </a:solidFill>
              </a:rPr>
              <a:t> C = C</a:t>
            </a:r>
            <a:r>
              <a:rPr lang="id-ID" sz="1400" dirty="0" smtClean="0">
                <a:solidFill>
                  <a:schemeClr val="tx1"/>
                </a:solidFill>
              </a:rPr>
              <a:t>O</a:t>
            </a:r>
            <a:r>
              <a:rPr lang="id-ID" dirty="0" smtClean="0">
                <a:solidFill>
                  <a:schemeClr val="tx1"/>
                </a:solidFill>
              </a:rPr>
              <a:t> +  C</a:t>
            </a:r>
            <a:r>
              <a:rPr lang="id-ID" sz="1400" dirty="0" smtClean="0">
                <a:solidFill>
                  <a:schemeClr val="tx1"/>
                </a:solidFill>
              </a:rPr>
              <a:t>1</a:t>
            </a:r>
            <a:r>
              <a:rPr lang="id-ID" dirty="0" smtClean="0">
                <a:solidFill>
                  <a:schemeClr val="tx1"/>
                </a:solidFill>
              </a:rPr>
              <a:t>  +...+  C</a:t>
            </a:r>
            <a:r>
              <a:rPr lang="id-ID" sz="1400" dirty="0" smtClean="0">
                <a:solidFill>
                  <a:schemeClr val="tx1"/>
                </a:solidFill>
              </a:rPr>
              <a:t>n</a:t>
            </a:r>
          </a:p>
          <a:p>
            <a:pPr algn="l"/>
            <a:r>
              <a:rPr lang="id-ID" dirty="0" smtClean="0">
                <a:solidFill>
                  <a:schemeClr val="tx1"/>
                </a:solidFill>
              </a:rPr>
              <a:t>	    (1 +t)     (1 + t)     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3214678" y="4214818"/>
            <a:ext cx="92869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1785918" y="4214818"/>
            <a:ext cx="92869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4214810" y="4214818"/>
            <a:ext cx="214314" cy="21431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400" dirty="0" smtClean="0">
                <a:solidFill>
                  <a:schemeClr val="tx1"/>
                </a:solidFill>
              </a:rPr>
              <a:t>n</a:t>
            </a:r>
            <a:endParaRPr lang="id-ID" sz="1400" dirty="0">
              <a:solidFill>
                <a:schemeClr val="tx1"/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3000364" y="5786454"/>
            <a:ext cx="92869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571604" y="5786454"/>
            <a:ext cx="92869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3929058" y="5786454"/>
            <a:ext cx="214314" cy="21431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400" dirty="0" smtClean="0">
                <a:solidFill>
                  <a:schemeClr val="tx1"/>
                </a:solidFill>
              </a:rPr>
              <a:t>n</a:t>
            </a:r>
            <a:endParaRPr lang="id-ID" sz="1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7158" y="285728"/>
            <a:ext cx="8572560" cy="6143668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id-ID" dirty="0" smtClean="0">
                <a:solidFill>
                  <a:schemeClr val="tx1"/>
                </a:solidFill>
              </a:rPr>
              <a:t>Analisis biaya-manfaat harus dapat sosial bersih mengukur manfaat sosial bersih (</a:t>
            </a:r>
            <a:r>
              <a:rPr lang="id-ID" i="1" dirty="0" smtClean="0">
                <a:solidFill>
                  <a:schemeClr val="tx1"/>
                </a:solidFill>
              </a:rPr>
              <a:t>net social benefit</a:t>
            </a:r>
            <a:r>
              <a:rPr lang="id-ID" dirty="0" smtClean="0">
                <a:solidFill>
                  <a:schemeClr val="tx1"/>
                </a:solidFill>
              </a:rPr>
              <a:t>. Rumusnya:</a:t>
            </a:r>
          </a:p>
          <a:p>
            <a:pPr algn="l"/>
            <a:endParaRPr lang="id-ID" dirty="0" smtClean="0">
              <a:solidFill>
                <a:schemeClr val="tx1"/>
              </a:solidFill>
            </a:endParaRPr>
          </a:p>
          <a:p>
            <a:pPr algn="l"/>
            <a:endParaRPr lang="id-ID" dirty="0" smtClean="0">
              <a:solidFill>
                <a:schemeClr val="tx1"/>
              </a:solidFill>
            </a:endParaRPr>
          </a:p>
          <a:p>
            <a:pPr algn="l"/>
            <a:endParaRPr lang="id-ID" dirty="0" smtClean="0">
              <a:solidFill>
                <a:schemeClr val="tx1"/>
              </a:solidFill>
            </a:endParaRPr>
          </a:p>
          <a:p>
            <a:pPr algn="l"/>
            <a:endParaRPr lang="id-ID" dirty="0" smtClean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85720" y="2285992"/>
            <a:ext cx="7929618" cy="6429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3200" i="1" dirty="0" smtClean="0"/>
              <a:t>Social benefit/private benefit + external</a:t>
            </a:r>
            <a:endParaRPr lang="id-ID" sz="3200" i="1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3571868" y="3214686"/>
            <a:ext cx="428628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2857488" y="4714884"/>
            <a:ext cx="4857784" cy="6429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3200" i="1" dirty="0" smtClean="0"/>
              <a:t>Net social benefit</a:t>
            </a:r>
            <a:endParaRPr lang="id-ID" sz="3200" i="1" dirty="0"/>
          </a:p>
        </p:txBody>
      </p:sp>
      <p:sp>
        <p:nvSpPr>
          <p:cNvPr id="12" name="Rectangle 11"/>
          <p:cNvSpPr/>
          <p:nvPr/>
        </p:nvSpPr>
        <p:spPr>
          <a:xfrm>
            <a:off x="1000100" y="3429000"/>
            <a:ext cx="7000924" cy="6429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3200" i="1" dirty="0" smtClean="0"/>
              <a:t>Social cost/private cost + external</a:t>
            </a:r>
            <a:endParaRPr lang="id-ID" sz="3200" i="1" dirty="0"/>
          </a:p>
        </p:txBody>
      </p:sp>
      <p:cxnSp>
        <p:nvCxnSpPr>
          <p:cNvPr id="13" name="Straight Connector 12"/>
          <p:cNvCxnSpPr/>
          <p:nvPr/>
        </p:nvCxnSpPr>
        <p:spPr>
          <a:xfrm>
            <a:off x="3714744" y="4286256"/>
            <a:ext cx="428628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3714744" y="4429132"/>
            <a:ext cx="428628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cover dir="rd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121442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id-ID" b="1" dirty="0" smtClean="0"/>
              <a:t>Langkah dalam Melakukan Analisis  Biaya-Manfaat Menurut Dixon</a:t>
            </a:r>
            <a:endParaRPr lang="id-ID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3071810"/>
            <a:ext cx="8229600" cy="2643206"/>
          </a:xfrm>
        </p:spPr>
        <p:txBody>
          <a:bodyPr/>
          <a:lstStyle/>
          <a:p>
            <a:r>
              <a:rPr lang="id-ID" dirty="0" smtClean="0"/>
              <a:t>Memutuskan biaya dan manfaat apasaja yang akan dimasukan</a:t>
            </a:r>
          </a:p>
          <a:p>
            <a:r>
              <a:rPr lang="id-ID" dirty="0" smtClean="0"/>
              <a:t>Mengukur dan mengevaluasi biaya manfaat</a:t>
            </a:r>
          </a:p>
          <a:p>
            <a:r>
              <a:rPr lang="id-ID" i="1" dirty="0" smtClean="0"/>
              <a:t>Timing</a:t>
            </a:r>
            <a:r>
              <a:rPr lang="id-ID" dirty="0" smtClean="0"/>
              <a:t> dan aliran biaya serta manfaat</a:t>
            </a:r>
            <a:endParaRPr lang="id-ID" dirty="0"/>
          </a:p>
        </p:txBody>
      </p:sp>
    </p:spTree>
  </p:cSld>
  <p:clrMapOvr>
    <a:masterClrMapping/>
  </p:clrMapOvr>
  <p:transition>
    <p:wedg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4282" y="357166"/>
            <a:ext cx="7215238" cy="1214445"/>
          </a:xfrm>
        </p:spPr>
        <p:txBody>
          <a:bodyPr>
            <a:normAutofit fontScale="90000"/>
          </a:bodyPr>
          <a:lstStyle/>
          <a:p>
            <a:r>
              <a:rPr lang="id-ID" b="1" dirty="0" smtClean="0"/>
              <a:t>6. Analisis Efektivitas Biaya </a:t>
            </a:r>
            <a:r>
              <a:rPr lang="id-ID" b="1" i="1" dirty="0" smtClean="0"/>
              <a:t>(Cost-Effectiveness Analysis)</a:t>
            </a:r>
            <a:endParaRPr lang="id-ID" b="1" i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4282" y="1857364"/>
            <a:ext cx="8643998" cy="4786346"/>
          </a:xfrm>
        </p:spPr>
        <p:txBody>
          <a:bodyPr>
            <a:normAutofit fontScale="85000" lnSpcReduction="10000"/>
          </a:bodyPr>
          <a:lstStyle/>
          <a:p>
            <a:pPr algn="l"/>
            <a:r>
              <a:rPr lang="id-ID" dirty="0" smtClean="0">
                <a:solidFill>
                  <a:schemeClr val="tx1"/>
                </a:solidFill>
              </a:rPr>
              <a:t>Analisis ini memusatkan pada pengukuran sesuatu yang dapat dapat diukur, langkahnya:</a:t>
            </a:r>
          </a:p>
          <a:p>
            <a:pPr algn="l"/>
            <a:endParaRPr lang="id-ID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Menentukan jumlah dan waktu atas semua biaya modal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Membuat estimasi biaya 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Membuat estimasi output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Membuat estimasi pengaruh biaya dan pendapatan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Mendiskontokan biaya dan manfaat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Menjelaskan secara realistis kemungkinan biaya dan manfaat yang tidak dapat dikuantifikasikan</a:t>
            </a:r>
          </a:p>
          <a:p>
            <a:pPr marL="514350" indent="-514350" algn="l">
              <a:buAutoNum type="arabicParenR"/>
            </a:pPr>
            <a:endParaRPr lang="id-ID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2910" y="428604"/>
            <a:ext cx="7772400" cy="1470025"/>
          </a:xfrm>
        </p:spPr>
        <p:txBody>
          <a:bodyPr/>
          <a:lstStyle/>
          <a:p>
            <a:r>
              <a:rPr lang="id-ID" b="1" dirty="0" smtClean="0"/>
              <a:t>Kesulitan Analisis Efektivitas Biaya </a:t>
            </a:r>
            <a:endParaRPr lang="id-ID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0034" y="2428868"/>
            <a:ext cx="8072494" cy="3209932"/>
          </a:xfrm>
        </p:spPr>
        <p:txBody>
          <a:bodyPr>
            <a:normAutofit/>
          </a:bodyPr>
          <a:lstStyle/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Membuat estimasi mengenai waktu dan besaran jumlah biaya dan manfaat masa datang</a:t>
            </a:r>
          </a:p>
          <a:p>
            <a:pPr marL="514350" indent="-514350" algn="l"/>
            <a:endParaRPr lang="id-ID" dirty="0" smtClean="0">
              <a:solidFill>
                <a:schemeClr val="tx1"/>
              </a:solidFill>
            </a:endParaRPr>
          </a:p>
          <a:p>
            <a:pPr marL="514350" indent="-514350" algn="l"/>
            <a:r>
              <a:rPr lang="id-ID" dirty="0" smtClean="0">
                <a:solidFill>
                  <a:schemeClr val="tx1"/>
                </a:solidFill>
              </a:rPr>
              <a:t>2)	Pemilihan tingkat diskonto yang tepat</a:t>
            </a:r>
            <a:endParaRPr lang="id-ID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wipe dir="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5720" y="214290"/>
            <a:ext cx="8643998" cy="1470025"/>
          </a:xfrm>
        </p:spPr>
        <p:txBody>
          <a:bodyPr/>
          <a:lstStyle/>
          <a:p>
            <a:r>
              <a:rPr lang="id-ID" b="1" dirty="0" smtClean="0"/>
              <a:t>A. PROGRAM INVESTASI PUBLIK</a:t>
            </a:r>
            <a:endParaRPr lang="id-ID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5720" y="1857364"/>
            <a:ext cx="8572560" cy="4714908"/>
          </a:xfrm>
        </p:spPr>
        <p:txBody>
          <a:bodyPr>
            <a:normAutofit/>
          </a:bodyPr>
          <a:lstStyle/>
          <a:p>
            <a:r>
              <a:rPr lang="id-ID" dirty="0" smtClean="0">
                <a:solidFill>
                  <a:schemeClr val="tx1"/>
                </a:solidFill>
              </a:rPr>
              <a:t>Keputusan investasi publik diperlukan untuk mendukung pelaksanaan program, kegiatan dan fungsi yang menjadi prioritas kebijakan.</a:t>
            </a:r>
          </a:p>
          <a:p>
            <a:endParaRPr lang="id-ID" dirty="0">
              <a:solidFill>
                <a:schemeClr val="tx1"/>
              </a:solidFill>
            </a:endParaRPr>
          </a:p>
          <a:p>
            <a:r>
              <a:rPr lang="id-ID" dirty="0" smtClean="0">
                <a:solidFill>
                  <a:schemeClr val="tx1"/>
                </a:solidFill>
              </a:rPr>
              <a:t>Investasi publik memiliki kaitan yang erat dengan penganggaran modal/investasi.</a:t>
            </a:r>
          </a:p>
          <a:p>
            <a:endParaRPr lang="id-ID" dirty="0" smtClean="0">
              <a:solidFill>
                <a:schemeClr val="tx1"/>
              </a:solidFill>
            </a:endParaRPr>
          </a:p>
          <a:p>
            <a:pPr marL="514350" indent="-514350">
              <a:buAutoNum type="arabicParenR"/>
            </a:pPr>
            <a:endParaRPr lang="id-ID" dirty="0" smtClean="0">
              <a:solidFill>
                <a:schemeClr val="tx1"/>
              </a:solidFill>
            </a:endParaRPr>
          </a:p>
          <a:p>
            <a:pPr marL="514350" indent="-514350">
              <a:buAutoNum type="arabicParenR"/>
            </a:pPr>
            <a:endParaRPr lang="id-ID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4348" y="285729"/>
            <a:ext cx="7772400" cy="1285884"/>
          </a:xfrm>
        </p:spPr>
        <p:txBody>
          <a:bodyPr>
            <a:normAutofit fontScale="90000"/>
          </a:bodyPr>
          <a:lstStyle/>
          <a:p>
            <a:r>
              <a:rPr lang="id-ID" b="1" dirty="0" smtClean="0"/>
              <a:t/>
            </a:r>
            <a:br>
              <a:rPr lang="id-ID" b="1" dirty="0" smtClean="0"/>
            </a:br>
            <a:r>
              <a:rPr lang="id-ID" b="1" dirty="0"/>
              <a:t/>
            </a:r>
            <a:br>
              <a:rPr lang="id-ID" b="1" dirty="0"/>
            </a:br>
            <a:r>
              <a:rPr lang="id-ID" b="1" dirty="0" smtClean="0"/>
              <a:t>Evaluasi untuk menentukan kebutuhan investasi:</a:t>
            </a:r>
            <a:br>
              <a:rPr lang="id-ID" b="1" dirty="0" smtClean="0"/>
            </a:br>
            <a:r>
              <a:rPr lang="id-ID" b="1" dirty="0" smtClean="0"/>
              <a:t/>
            </a:r>
            <a:br>
              <a:rPr lang="id-ID" b="1" dirty="0" smtClean="0"/>
            </a:br>
            <a:endParaRPr lang="id-ID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0034" y="2285992"/>
            <a:ext cx="8143932" cy="4071966"/>
          </a:xfrm>
        </p:spPr>
        <p:txBody>
          <a:bodyPr>
            <a:normAutofit fontScale="92500" lnSpcReduction="20000"/>
          </a:bodyPr>
          <a:lstStyle/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Inventarisasi investasi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Inventarisasi investasi memuat daftar nama dan jenis investasi, nilai investasi, kondisi barang modal yang ada saat ini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Cakupan layanan dengan tingkat investasi yang sekarang ada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Tambahan cakupan saat ini atau masa depan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Evaluasi kelayakan investasi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Kriteria kelayakan investasi</a:t>
            </a:r>
            <a:endParaRPr lang="id-ID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4282" y="357167"/>
            <a:ext cx="8501122" cy="1357322"/>
          </a:xfrm>
        </p:spPr>
        <p:txBody>
          <a:bodyPr>
            <a:normAutofit fontScale="90000"/>
          </a:bodyPr>
          <a:lstStyle/>
          <a:p>
            <a:r>
              <a:rPr lang="id-ID" b="1" dirty="0" smtClean="0"/>
              <a:t>B. PENENTUAN KEBUTUHAN INVESTASI PUBLIK</a:t>
            </a:r>
            <a:endParaRPr lang="id-ID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5720" y="2285992"/>
            <a:ext cx="8572560" cy="4143404"/>
          </a:xfrm>
        </p:spPr>
        <p:txBody>
          <a:bodyPr>
            <a:normAutofit lnSpcReduction="10000"/>
          </a:bodyPr>
          <a:lstStyle/>
          <a:p>
            <a:r>
              <a:rPr lang="id-ID" dirty="0" smtClean="0">
                <a:solidFill>
                  <a:schemeClr val="tx1"/>
                </a:solidFill>
              </a:rPr>
              <a:t>Penentuan ini terkait berkaitan dengan jumlah anggaran yang akan ditetapkan pada setiap unit organisasi. Penentuan tersebut terkait dengan peningkatan kuantitas dan kualitas  investasi.</a:t>
            </a:r>
          </a:p>
          <a:p>
            <a:endParaRPr lang="id-ID" dirty="0">
              <a:solidFill>
                <a:schemeClr val="tx1"/>
              </a:solidFill>
            </a:endParaRPr>
          </a:p>
          <a:p>
            <a:r>
              <a:rPr lang="id-ID" dirty="0" smtClean="0">
                <a:solidFill>
                  <a:schemeClr val="tx1"/>
                </a:solidFill>
              </a:rPr>
              <a:t>Cara penggolongan usul investasi: investasi penggantian, investasi penambahan kapasitas dan investasi baru</a:t>
            </a:r>
            <a:endParaRPr lang="id-ID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4282" y="142853"/>
            <a:ext cx="8715436" cy="1071569"/>
          </a:xfrm>
          <a:solidFill>
            <a:srgbClr val="7030A0"/>
          </a:solidFill>
        </p:spPr>
        <p:txBody>
          <a:bodyPr/>
          <a:lstStyle/>
          <a:p>
            <a:r>
              <a:rPr lang="id-ID" b="1" dirty="0" smtClean="0">
                <a:solidFill>
                  <a:schemeClr val="bg1"/>
                </a:solidFill>
              </a:rPr>
              <a:t>	C. ASPEK KELAYAKAN</a:t>
            </a:r>
            <a:endParaRPr lang="id-ID" b="1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7158" y="1500174"/>
            <a:ext cx="8429684" cy="5000660"/>
          </a:xfrm>
        </p:spPr>
        <p:txBody>
          <a:bodyPr/>
          <a:lstStyle/>
          <a:p>
            <a:endParaRPr lang="id-ID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571472" y="1500172"/>
          <a:ext cx="8143932" cy="4786348"/>
        </p:xfrm>
        <a:graphic>
          <a:graphicData uri="http://schemas.openxmlformats.org/drawingml/2006/table">
            <a:tbl>
              <a:tblPr firstRow="1" bandRow="1">
                <a:tableStyleId>{E269D01E-BC32-4049-B463-5C60D7B0CCD2}</a:tableStyleId>
              </a:tblPr>
              <a:tblGrid>
                <a:gridCol w="475945"/>
                <a:gridCol w="1983106"/>
                <a:gridCol w="5684881"/>
              </a:tblGrid>
              <a:tr h="1196587">
                <a:tc>
                  <a:txBody>
                    <a:bodyPr/>
                    <a:lstStyle/>
                    <a:p>
                      <a:r>
                        <a:rPr lang="id-ID" b="0" dirty="0" smtClean="0"/>
                        <a:t>1</a:t>
                      </a:r>
                      <a:endParaRPr lang="id-ID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b="0" dirty="0" smtClean="0"/>
                        <a:t>Aspek Teknis</a:t>
                      </a:r>
                      <a:endParaRPr lang="id-ID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b="0" dirty="0" smtClean="0"/>
                        <a:t>Investasi sebaiknya ditolak jika tidak layak aspek teknisnya</a:t>
                      </a:r>
                      <a:endParaRPr lang="id-ID" b="0" dirty="0"/>
                    </a:p>
                  </a:txBody>
                  <a:tcPr/>
                </a:tc>
              </a:tr>
              <a:tr h="1196587">
                <a:tc>
                  <a:txBody>
                    <a:bodyPr/>
                    <a:lstStyle/>
                    <a:p>
                      <a:r>
                        <a:rPr lang="id-ID" dirty="0" smtClean="0"/>
                        <a:t>2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mtClean="0"/>
                        <a:t>Aspek Sosial dan Budaya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Perlu mempertimbangkan implikasi</a:t>
                      </a:r>
                      <a:r>
                        <a:rPr lang="id-ID" baseline="0" dirty="0" smtClean="0"/>
                        <a:t> sosial dari investasi yang diusulkan</a:t>
                      </a:r>
                      <a:endParaRPr lang="id-ID" dirty="0"/>
                    </a:p>
                  </a:txBody>
                  <a:tcPr/>
                </a:tc>
              </a:tr>
              <a:tr h="1196587">
                <a:tc>
                  <a:txBody>
                    <a:bodyPr/>
                    <a:lstStyle/>
                    <a:p>
                      <a:r>
                        <a:rPr lang="id-ID" dirty="0" smtClean="0"/>
                        <a:t>3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Aspek Ekonomi dan Finansial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Menilai kontribusi proyek terhadap pembangunan perekonomian dan pengaruh finansial proyek</a:t>
                      </a:r>
                      <a:endParaRPr lang="id-ID" dirty="0"/>
                    </a:p>
                  </a:txBody>
                  <a:tcPr/>
                </a:tc>
              </a:tr>
              <a:tr h="1196587">
                <a:tc>
                  <a:txBody>
                    <a:bodyPr/>
                    <a:lstStyle/>
                    <a:p>
                      <a:r>
                        <a:rPr lang="id-ID" dirty="0" smtClean="0"/>
                        <a:t>4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Aspek Distribusi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Terkait distribusi keadilan dan persamaan kesempatan mendapat pelayanan</a:t>
                      </a:r>
                      <a:endParaRPr lang="id-ID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4282" y="214290"/>
            <a:ext cx="8715436" cy="1285885"/>
          </a:xfrm>
        </p:spPr>
        <p:txBody>
          <a:bodyPr>
            <a:normAutofit fontScale="90000"/>
          </a:bodyPr>
          <a:lstStyle/>
          <a:p>
            <a:r>
              <a:rPr lang="id-ID" b="1" dirty="0" smtClean="0"/>
              <a:t>D. FAKTOR-FAKTOR YANG MEMPENGARUHI INVESTASI PUBLIK</a:t>
            </a:r>
            <a:endParaRPr lang="id-ID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7158" y="1857364"/>
            <a:ext cx="8572560" cy="4786346"/>
          </a:xfrm>
        </p:spPr>
        <p:txBody>
          <a:bodyPr>
            <a:normAutofit fontScale="85000" lnSpcReduction="20000"/>
          </a:bodyPr>
          <a:lstStyle/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Tingkat Diskonto =&gt; merefleksikan tingkat keuntungan dengan tingkat resiko tertentu</a:t>
            </a:r>
          </a:p>
          <a:p>
            <a:pPr marL="514350" indent="-514350" algn="l"/>
            <a:endParaRPr lang="id-ID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arenR" startAt="2"/>
            </a:pPr>
            <a:r>
              <a:rPr lang="id-ID" dirty="0" smtClean="0">
                <a:solidFill>
                  <a:schemeClr val="tx1"/>
                </a:solidFill>
              </a:rPr>
              <a:t>Tingkat Inflasi =&gt; inflasi tinggi menyebabkan </a:t>
            </a:r>
            <a:r>
              <a:rPr lang="id-ID" i="1" dirty="0" smtClean="0">
                <a:solidFill>
                  <a:schemeClr val="tx1"/>
                </a:solidFill>
              </a:rPr>
              <a:t>required rate of return</a:t>
            </a:r>
            <a:r>
              <a:rPr lang="id-ID" dirty="0" smtClean="0">
                <a:solidFill>
                  <a:schemeClr val="tx1"/>
                </a:solidFill>
              </a:rPr>
              <a:t> tinggi</a:t>
            </a:r>
          </a:p>
          <a:p>
            <a:pPr marL="514350" indent="-514350" algn="l"/>
            <a:endParaRPr lang="id-ID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arenR" startAt="3"/>
            </a:pPr>
            <a:r>
              <a:rPr lang="id-ID" dirty="0" smtClean="0">
                <a:solidFill>
                  <a:schemeClr val="tx1"/>
                </a:solidFill>
              </a:rPr>
              <a:t>Resiko dan Ketidakpastian =&gt; Ketidakpastian (politik, ekonomi, dll) dapat meningkatkan resiko investasi</a:t>
            </a:r>
          </a:p>
          <a:p>
            <a:pPr marL="514350" indent="-514350" algn="l"/>
            <a:endParaRPr lang="id-ID" dirty="0" smtClean="0">
              <a:solidFill>
                <a:schemeClr val="tx1"/>
              </a:solidFill>
            </a:endParaRPr>
          </a:p>
          <a:p>
            <a:pPr marL="514350" indent="-514350" algn="l"/>
            <a:r>
              <a:rPr lang="id-ID" i="1" dirty="0" smtClean="0">
                <a:solidFill>
                  <a:schemeClr val="tx1"/>
                </a:solidFill>
              </a:rPr>
              <a:t>4)	Capital rationing =&gt; </a:t>
            </a:r>
            <a:r>
              <a:rPr lang="id-ID" dirty="0" smtClean="0">
                <a:solidFill>
                  <a:schemeClr val="tx1"/>
                </a:solidFill>
              </a:rPr>
              <a:t>keadaan ketika organisasi menghadapi masalah ketersediaan dana untuk pengeluaran investasi</a:t>
            </a:r>
          </a:p>
          <a:p>
            <a:pPr marL="514350" indent="-514350" algn="l">
              <a:buAutoNum type="arabicParenR"/>
            </a:pPr>
            <a:endParaRPr lang="id-ID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5720" y="214290"/>
            <a:ext cx="8072494" cy="1285883"/>
          </a:xfrm>
        </p:spPr>
        <p:txBody>
          <a:bodyPr>
            <a:normAutofit fontScale="90000"/>
          </a:bodyPr>
          <a:lstStyle/>
          <a:p>
            <a:r>
              <a:rPr lang="id-ID" b="1" dirty="0" smtClean="0"/>
              <a:t>Penilaian Sektor Publik harus memperhatikan:</a:t>
            </a:r>
            <a:endParaRPr lang="id-ID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7158" y="1928802"/>
            <a:ext cx="7643866" cy="3714776"/>
          </a:xfrm>
        </p:spPr>
        <p:txBody>
          <a:bodyPr>
            <a:normAutofit/>
          </a:bodyPr>
          <a:lstStyle/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Tingkat utang pemerintah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Tingkat kesempatan sosial yang dikorbankan (</a:t>
            </a:r>
            <a:r>
              <a:rPr lang="id-ID" i="1" dirty="0" smtClean="0">
                <a:solidFill>
                  <a:schemeClr val="tx1"/>
                </a:solidFill>
              </a:rPr>
              <a:t>social opportunity cost rate</a:t>
            </a:r>
            <a:r>
              <a:rPr lang="id-ID" dirty="0" smtClean="0">
                <a:solidFill>
                  <a:schemeClr val="tx1"/>
                </a:solidFill>
              </a:rPr>
              <a:t>/ SQRT)</a:t>
            </a:r>
          </a:p>
          <a:p>
            <a:pPr marL="514350" indent="-514350" algn="l">
              <a:buAutoNum type="arabicParenR"/>
            </a:pPr>
            <a:r>
              <a:rPr lang="id-ID" i="1" dirty="0" smtClean="0">
                <a:solidFill>
                  <a:schemeClr val="tx1"/>
                </a:solidFill>
              </a:rPr>
              <a:t>Social time preference rate (tingkat keuntungan jika menunda konsumsi untuk komsumsi masa depan)</a:t>
            </a:r>
            <a:endParaRPr lang="id-ID" i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4282" y="142852"/>
            <a:ext cx="8786874" cy="1470025"/>
          </a:xfrm>
        </p:spPr>
        <p:txBody>
          <a:bodyPr/>
          <a:lstStyle/>
          <a:p>
            <a:r>
              <a:rPr lang="id-ID" b="1" dirty="0" smtClean="0"/>
              <a:t>E. TEKNIK DASAR PENILAIAN INVESTASI PUBLIK</a:t>
            </a:r>
            <a:endParaRPr lang="id-ID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4282" y="1928802"/>
            <a:ext cx="8643998" cy="4714908"/>
          </a:xfrm>
        </p:spPr>
        <p:txBody>
          <a:bodyPr>
            <a:normAutofit lnSpcReduction="10000"/>
          </a:bodyPr>
          <a:lstStyle/>
          <a:p>
            <a:pPr marL="514350" indent="-514350" algn="l"/>
            <a:r>
              <a:rPr lang="id-ID" dirty="0" smtClean="0">
                <a:solidFill>
                  <a:schemeClr val="tx1"/>
                </a:solidFill>
              </a:rPr>
              <a:t>Langkah mengevaluasi proyek investasi: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Identifikasi kebutuhan investasi yang mungkin  dilakukan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Menentukan semua manfaat dan biaya dari proyek yang akan dilaksanakan  </a:t>
            </a:r>
            <a:r>
              <a:rPr lang="id-ID" i="1" dirty="0" smtClean="0">
                <a:solidFill>
                  <a:schemeClr val="tx1"/>
                </a:solidFill>
              </a:rPr>
              <a:t>(cost/benefit relationship)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Menghitung manfaat dan biaya dalam rupiah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Memilih proyek yang memiliki manfaat terbesar dan efektivitas biaya yang tinggi</a:t>
            </a:r>
            <a:endParaRPr lang="id-ID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8596" y="214291"/>
            <a:ext cx="7772400" cy="1143008"/>
          </a:xfrm>
        </p:spPr>
        <p:txBody>
          <a:bodyPr/>
          <a:lstStyle/>
          <a:p>
            <a:r>
              <a:rPr lang="id-ID" b="1" dirty="0" smtClean="0"/>
              <a:t>Teknik Evaluasi Investasi</a:t>
            </a:r>
            <a:endParaRPr lang="id-ID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910" y="2071678"/>
            <a:ext cx="7129490" cy="3567122"/>
          </a:xfrm>
        </p:spPr>
        <p:txBody>
          <a:bodyPr/>
          <a:lstStyle/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Metode Tradisional 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Metode Aliran Kas yang Didiskontokan (</a:t>
            </a:r>
            <a:r>
              <a:rPr lang="id-ID" i="1" dirty="0" smtClean="0">
                <a:solidFill>
                  <a:schemeClr val="tx1"/>
                </a:solidFill>
              </a:rPr>
              <a:t>discounted cash flow</a:t>
            </a:r>
            <a:r>
              <a:rPr lang="id-ID" dirty="0" smtClean="0">
                <a:solidFill>
                  <a:schemeClr val="tx1"/>
                </a:solidFill>
              </a:rPr>
              <a:t>/DCF)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Analisis </a:t>
            </a:r>
            <a:r>
              <a:rPr lang="id-ID" i="1" dirty="0" smtClean="0">
                <a:solidFill>
                  <a:schemeClr val="tx1"/>
                </a:solidFill>
              </a:rPr>
              <a:t>Payback Period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Analisis Biaya Manfaat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Analisis Efekifitas Biaya</a:t>
            </a:r>
            <a:endParaRPr lang="id-ID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224</TotalTime>
  <Words>600</Words>
  <Application>Microsoft Office PowerPoint</Application>
  <PresentationFormat>On-screen Show (4:3)</PresentationFormat>
  <Paragraphs>121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ANALISIS INVESTASI PUBLIK</vt:lpstr>
      <vt:lpstr>A. PROGRAM INVESTASI PUBLIK</vt:lpstr>
      <vt:lpstr>  Evaluasi untuk menentukan kebutuhan investasi:  </vt:lpstr>
      <vt:lpstr>B. PENENTUAN KEBUTUHAN INVESTASI PUBLIK</vt:lpstr>
      <vt:lpstr> C. ASPEK KELAYAKAN</vt:lpstr>
      <vt:lpstr>D. FAKTOR-FAKTOR YANG MEMPENGARUHI INVESTASI PUBLIK</vt:lpstr>
      <vt:lpstr>Penilaian Sektor Publik harus memperhatikan:</vt:lpstr>
      <vt:lpstr>E. TEKNIK DASAR PENILAIAN INVESTASI PUBLIK</vt:lpstr>
      <vt:lpstr>Teknik Evaluasi Investasi</vt:lpstr>
      <vt:lpstr>1) Metode Tradisonal</vt:lpstr>
      <vt:lpstr>2) Metode Aliran Kas yang Didiskontokan (discounted cash flow/DCF) </vt:lpstr>
      <vt:lpstr>3) Net Present Benefits (NPB)/ Manfaat Bersih Sekarang</vt:lpstr>
      <vt:lpstr>4. Analisis Payback Period</vt:lpstr>
      <vt:lpstr>5. Analisis Biaya-Manfaat (Cost Benefit Analysis)</vt:lpstr>
      <vt:lpstr>Slide 15</vt:lpstr>
      <vt:lpstr>Langkah dalam Melakukan Analisis  Biaya-Manfaat Menurut Dixon</vt:lpstr>
      <vt:lpstr>6. Analisis Efektivitas Biaya (Cost-Effectiveness Analysis)</vt:lpstr>
      <vt:lpstr>Kesulitan Analisis Efektivitas Biaya 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ANALISIS INVESTASI PUBLIK</dc:title>
  <dc:creator>User</dc:creator>
  <cp:lastModifiedBy>Valued Acer Customer</cp:lastModifiedBy>
  <cp:revision>50</cp:revision>
  <dcterms:created xsi:type="dcterms:W3CDTF">2015-04-01T23:57:58Z</dcterms:created>
  <dcterms:modified xsi:type="dcterms:W3CDTF">2015-05-19T05:02:37Z</dcterms:modified>
</cp:coreProperties>
</file>