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3" r:id="rId11"/>
    <p:sldId id="266" r:id="rId12"/>
    <p:sldId id="269" r:id="rId13"/>
    <p:sldId id="271" r:id="rId14"/>
    <p:sldId id="272" r:id="rId15"/>
    <p:sldId id="264" r:id="rId16"/>
    <p:sldId id="268" r:id="rId17"/>
    <p:sldId id="270" r:id="rId18"/>
  </p:sldIdLst>
  <p:sldSz cx="18288000" cy="10287000"/>
  <p:notesSz cx="6858000" cy="9144000"/>
  <p:embeddedFontLst>
    <p:embeddedFont>
      <p:font typeface="Berthold Block" panose="02000506040000020004" pitchFamily="2" charset="0"/>
      <p:regular r:id="rId20"/>
    </p:embeddedFont>
    <p:embeddedFont>
      <p:font typeface="Garet" pitchFamily="2" charset="77"/>
      <p:regular r:id="rId21"/>
    </p:embeddedFont>
    <p:embeddedFont>
      <p:font typeface="Garet Bold" pitchFamily="2" charset="77"/>
      <p:regular r:id="rId22"/>
      <p:bold r:id="rId23"/>
    </p:embeddedFont>
    <p:embeddedFont>
      <p:font typeface="Trebuchet MS" panose="020B0703020202090204" pitchFamily="34" charset="0"/>
      <p:regular r:id="rId24"/>
      <p:bold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2" autoAdjust="0"/>
  </p:normalViewPr>
  <p:slideViewPr>
    <p:cSldViewPr>
      <p:cViewPr varScale="1">
        <p:scale>
          <a:sx n="26" d="100"/>
          <a:sy n="26" d="100"/>
        </p:scale>
        <p:origin x="232" y="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A513-0CE2-4940-A3BC-70BE28B2DCA3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D676D-847A-614E-BB36-12D5B51B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0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D676D-847A-614E-BB36-12D5B51B62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0055" y="0"/>
            <a:ext cx="6367945" cy="6981139"/>
            <a:chOff x="0" y="0"/>
            <a:chExt cx="1677154" cy="1838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7154" cy="1838654"/>
            </a:xfrm>
            <a:custGeom>
              <a:avLst/>
              <a:gdLst/>
              <a:ahLst/>
              <a:cxnLst/>
              <a:rect l="l" t="t" r="r" b="b"/>
              <a:pathLst>
                <a:path w="1677154" h="1838654">
                  <a:moveTo>
                    <a:pt x="0" y="0"/>
                  </a:moveTo>
                  <a:lnTo>
                    <a:pt x="1677154" y="0"/>
                  </a:lnTo>
                  <a:lnTo>
                    <a:pt x="1677154" y="1838654"/>
                  </a:lnTo>
                  <a:lnTo>
                    <a:pt x="0" y="1838654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677154" cy="1838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954023"/>
            <a:ext cx="3973352" cy="3332977"/>
            <a:chOff x="0" y="0"/>
            <a:chExt cx="1046479" cy="877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6479" cy="877821"/>
            </a:xfrm>
            <a:custGeom>
              <a:avLst/>
              <a:gdLst/>
              <a:ahLst/>
              <a:cxnLst/>
              <a:rect l="l" t="t" r="r" b="b"/>
              <a:pathLst>
                <a:path w="1046479" h="877821">
                  <a:moveTo>
                    <a:pt x="0" y="0"/>
                  </a:moveTo>
                  <a:lnTo>
                    <a:pt x="1046479" y="0"/>
                  </a:lnTo>
                  <a:lnTo>
                    <a:pt x="1046479" y="877821"/>
                  </a:lnTo>
                  <a:lnTo>
                    <a:pt x="0" y="877821"/>
                  </a:lnTo>
                  <a:close/>
                </a:path>
              </a:pathLst>
            </a:custGeom>
            <a:solidFill>
              <a:srgbClr val="F1B756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046479" cy="877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73352" y="6954023"/>
            <a:ext cx="3973352" cy="3332977"/>
            <a:chOff x="0" y="0"/>
            <a:chExt cx="1046479" cy="8778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6479" cy="877821"/>
            </a:xfrm>
            <a:custGeom>
              <a:avLst/>
              <a:gdLst/>
              <a:ahLst/>
              <a:cxnLst/>
              <a:rect l="l" t="t" r="r" b="b"/>
              <a:pathLst>
                <a:path w="1046479" h="877821">
                  <a:moveTo>
                    <a:pt x="0" y="0"/>
                  </a:moveTo>
                  <a:lnTo>
                    <a:pt x="1046479" y="0"/>
                  </a:lnTo>
                  <a:lnTo>
                    <a:pt x="1046479" y="877821"/>
                  </a:lnTo>
                  <a:lnTo>
                    <a:pt x="0" y="877821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046479" cy="877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46703" y="6954023"/>
            <a:ext cx="3973352" cy="3332977"/>
            <a:chOff x="0" y="0"/>
            <a:chExt cx="1046479" cy="8778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6479" cy="877821"/>
            </a:xfrm>
            <a:custGeom>
              <a:avLst/>
              <a:gdLst/>
              <a:ahLst/>
              <a:cxnLst/>
              <a:rect l="l" t="t" r="r" b="b"/>
              <a:pathLst>
                <a:path w="1046479" h="877821">
                  <a:moveTo>
                    <a:pt x="0" y="0"/>
                  </a:moveTo>
                  <a:lnTo>
                    <a:pt x="1046479" y="0"/>
                  </a:lnTo>
                  <a:lnTo>
                    <a:pt x="1046479" y="877821"/>
                  </a:lnTo>
                  <a:lnTo>
                    <a:pt x="0" y="877821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046479" cy="877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61580">
            <a:off x="12741568" y="854965"/>
            <a:ext cx="4724920" cy="5271209"/>
          </a:xfrm>
          <a:custGeom>
            <a:avLst/>
            <a:gdLst/>
            <a:ahLst/>
            <a:cxnLst/>
            <a:rect l="l" t="t" r="r" b="b"/>
            <a:pathLst>
              <a:path w="4724920" h="5271209">
                <a:moveTo>
                  <a:pt x="0" y="0"/>
                </a:moveTo>
                <a:lnTo>
                  <a:pt x="4724919" y="0"/>
                </a:lnTo>
                <a:lnTo>
                  <a:pt x="4724919" y="5271209"/>
                </a:lnTo>
                <a:lnTo>
                  <a:pt x="0" y="5271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2921" y="7764050"/>
            <a:ext cx="2787510" cy="1712923"/>
          </a:xfrm>
          <a:custGeom>
            <a:avLst/>
            <a:gdLst/>
            <a:ahLst/>
            <a:cxnLst/>
            <a:rect l="l" t="t" r="r" b="b"/>
            <a:pathLst>
              <a:path w="2787510" h="1712923">
                <a:moveTo>
                  <a:pt x="0" y="0"/>
                </a:moveTo>
                <a:lnTo>
                  <a:pt x="2787510" y="0"/>
                </a:lnTo>
                <a:lnTo>
                  <a:pt x="2787510" y="1712923"/>
                </a:lnTo>
                <a:lnTo>
                  <a:pt x="0" y="1712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550774" y="7583659"/>
            <a:ext cx="2865673" cy="2073705"/>
          </a:xfrm>
          <a:custGeom>
            <a:avLst/>
            <a:gdLst/>
            <a:ahLst/>
            <a:cxnLst/>
            <a:rect l="l" t="t" r="r" b="b"/>
            <a:pathLst>
              <a:path w="2865673" h="2073705">
                <a:moveTo>
                  <a:pt x="0" y="0"/>
                </a:moveTo>
                <a:lnTo>
                  <a:pt x="2865673" y="0"/>
                </a:lnTo>
                <a:lnTo>
                  <a:pt x="2865673" y="2073705"/>
                </a:lnTo>
                <a:lnTo>
                  <a:pt x="0" y="2073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55092" y="7796932"/>
            <a:ext cx="3156575" cy="1647158"/>
          </a:xfrm>
          <a:custGeom>
            <a:avLst/>
            <a:gdLst/>
            <a:ahLst/>
            <a:cxnLst/>
            <a:rect l="l" t="t" r="r" b="b"/>
            <a:pathLst>
              <a:path w="3156575" h="1647158">
                <a:moveTo>
                  <a:pt x="0" y="0"/>
                </a:moveTo>
                <a:lnTo>
                  <a:pt x="3156575" y="0"/>
                </a:lnTo>
                <a:lnTo>
                  <a:pt x="3156575" y="1647158"/>
                </a:lnTo>
                <a:lnTo>
                  <a:pt x="0" y="1647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57249" y="1095375"/>
            <a:ext cx="9909822" cy="460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0"/>
              </a:lnSpc>
            </a:pPr>
            <a:r>
              <a:rPr lang="en-US" sz="8200" spc="4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MEKANISME KERJA OBAT DAN </a:t>
            </a:r>
          </a:p>
          <a:p>
            <a:pPr algn="ctr">
              <a:lnSpc>
                <a:spcPts val="9020"/>
              </a:lnSpc>
            </a:pPr>
            <a:r>
              <a:rPr lang="en-US" sz="8200" spc="4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RESISTENSI TERHADAP ANTIMIKROBA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48052" y="8024247"/>
            <a:ext cx="5111952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MIKROBIOLOGI</a:t>
            </a:r>
          </a:p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MEDIK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21748" y="0"/>
            <a:ext cx="7166252" cy="10287000"/>
            <a:chOff x="0" y="0"/>
            <a:chExt cx="188740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7408" cy="2709333"/>
            </a:xfrm>
            <a:custGeom>
              <a:avLst/>
              <a:gdLst/>
              <a:ahLst/>
              <a:cxnLst/>
              <a:rect l="l" t="t" r="r" b="b"/>
              <a:pathLst>
                <a:path w="1887408" h="2709333">
                  <a:moveTo>
                    <a:pt x="0" y="0"/>
                  </a:moveTo>
                  <a:lnTo>
                    <a:pt x="1887408" y="0"/>
                  </a:lnTo>
                  <a:lnTo>
                    <a:pt x="18874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887408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20608"/>
            <a:ext cx="9062258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FASE FARMAKODINAMIK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76584"/>
            <a:ext cx="9062258" cy="628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Mempelajari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efek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obat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terhadap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fisiologi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dan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biokimia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seluler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dan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mekanisme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kerja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obat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.</a:t>
            </a:r>
          </a:p>
          <a:p>
            <a:pPr marL="457200" indent="-457200" algn="l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Respons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obat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dapat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menyebabkan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efek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fisiologi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primer/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sekunder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atau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keduanya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.</a:t>
            </a:r>
          </a:p>
          <a:p>
            <a:pPr marL="457200" indent="-457200" algn="l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Efek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primer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adalah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efek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yag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diinginkan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</a:p>
          <a:p>
            <a:pPr marL="457200" indent="-457200" algn="l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Efek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sekunder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bisa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diinginkan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bisa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tidak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. </a:t>
            </a:r>
          </a:p>
          <a:p>
            <a:pPr marL="457200" indent="-457200" algn="l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Contoh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: </a:t>
            </a:r>
          </a:p>
          <a:p>
            <a:pPr marL="457200" indent="-457200" algn="l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Efek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primer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dari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difenhidramin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Wingdings" pitchFamily="2" charset="2"/>
              </a:rPr>
              <a:t>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mengatasi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gejala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alergi</a:t>
            </a:r>
            <a:endParaRPr lang="en-US" sz="2900" b="1" spc="-29" dirty="0">
              <a:solidFill>
                <a:srgbClr val="294069"/>
              </a:solidFill>
              <a:latin typeface="Garet Bold"/>
              <a:ea typeface="Garet"/>
              <a:cs typeface="Garet"/>
              <a:sym typeface="Garet Bold"/>
            </a:endParaRPr>
          </a:p>
          <a:p>
            <a:pPr marL="457200" indent="-457200" algn="l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Efek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sekunder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Wingdings" pitchFamily="2" charset="2"/>
              </a:rPr>
              <a:t>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penekanan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susunan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saraf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pusat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yang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menyebabkan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 </a:t>
            </a:r>
            <a:r>
              <a:rPr lang="en-US" sz="2900" b="1" spc="-29" dirty="0" err="1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kantuk</a:t>
            </a:r>
            <a:r>
              <a:rPr lang="en-US" sz="2900" b="1" spc="-29" dirty="0">
                <a:solidFill>
                  <a:srgbClr val="294069"/>
                </a:solidFill>
                <a:latin typeface="Garet Bold"/>
                <a:ea typeface="Garet"/>
                <a:cs typeface="Garet"/>
                <a:sym typeface="Garet Bold"/>
              </a:rPr>
              <a:t>. </a:t>
            </a:r>
            <a:endParaRPr lang="en-US" sz="2900" spc="-29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060"/>
              </a:lnSpc>
            </a:pPr>
            <a:endParaRPr lang="en-US" sz="2900" spc="-29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7" name="Freeform 7"/>
          <p:cNvSpPr/>
          <p:nvPr/>
        </p:nvSpPr>
        <p:spPr>
          <a:xfrm rot="-223805">
            <a:off x="12081468" y="2216779"/>
            <a:ext cx="5246812" cy="5853442"/>
          </a:xfrm>
          <a:custGeom>
            <a:avLst/>
            <a:gdLst/>
            <a:ahLst/>
            <a:cxnLst/>
            <a:rect l="l" t="t" r="r" b="b"/>
            <a:pathLst>
              <a:path w="5246812" h="5853442">
                <a:moveTo>
                  <a:pt x="0" y="0"/>
                </a:moveTo>
                <a:lnTo>
                  <a:pt x="5246812" y="0"/>
                </a:lnTo>
                <a:lnTo>
                  <a:pt x="5246812" y="5853442"/>
                </a:lnTo>
                <a:lnTo>
                  <a:pt x="0" y="5853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0" y="9806661"/>
            <a:ext cx="18288000" cy="480339"/>
            <a:chOff x="0" y="0"/>
            <a:chExt cx="4816593" cy="1265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26509"/>
            </a:xfrm>
            <a:custGeom>
              <a:avLst/>
              <a:gdLst/>
              <a:ahLst/>
              <a:cxnLst/>
              <a:rect l="l" t="t" r="r" b="b"/>
              <a:pathLst>
                <a:path w="4816592" h="126509">
                  <a:moveTo>
                    <a:pt x="0" y="0"/>
                  </a:moveTo>
                  <a:lnTo>
                    <a:pt x="4816592" y="0"/>
                  </a:lnTo>
                  <a:lnTo>
                    <a:pt x="4816592" y="126509"/>
                  </a:lnTo>
                  <a:lnTo>
                    <a:pt x="0" y="126509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816593" cy="126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662" y="-6498576"/>
            <a:ext cx="20827355" cy="11740717"/>
            <a:chOff x="0" y="0"/>
            <a:chExt cx="660400" cy="372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72278"/>
            </a:xfrm>
            <a:custGeom>
              <a:avLst/>
              <a:gdLst/>
              <a:ahLst/>
              <a:cxnLst/>
              <a:rect l="l" t="t" r="r" b="b"/>
              <a:pathLst>
                <a:path w="660400" h="372278">
                  <a:moveTo>
                    <a:pt x="220252" y="353209"/>
                  </a:moveTo>
                  <a:cubicBezTo>
                    <a:pt x="254109" y="364723"/>
                    <a:pt x="292600" y="372278"/>
                    <a:pt x="330378" y="372278"/>
                  </a:cubicBezTo>
                  <a:cubicBezTo>
                    <a:pt x="368157" y="372278"/>
                    <a:pt x="404509" y="365801"/>
                    <a:pt x="438009" y="354287"/>
                  </a:cubicBezTo>
                  <a:cubicBezTo>
                    <a:pt x="438723" y="353928"/>
                    <a:pt x="439435" y="353928"/>
                    <a:pt x="440148" y="353569"/>
                  </a:cubicBezTo>
                  <a:cubicBezTo>
                    <a:pt x="565955" y="307513"/>
                    <a:pt x="658618" y="185899"/>
                    <a:pt x="660400" y="535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3522"/>
                  </a:lnTo>
                  <a:cubicBezTo>
                    <a:pt x="1782" y="186618"/>
                    <a:pt x="93019" y="308233"/>
                    <a:pt x="220252" y="353209"/>
                  </a:cubicBez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245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4806" y="4397620"/>
            <a:ext cx="3023247" cy="4624904"/>
          </a:xfrm>
          <a:custGeom>
            <a:avLst/>
            <a:gdLst/>
            <a:ahLst/>
            <a:cxnLst/>
            <a:rect l="l" t="t" r="r" b="b"/>
            <a:pathLst>
              <a:path w="3023247" h="4624904">
                <a:moveTo>
                  <a:pt x="0" y="0"/>
                </a:moveTo>
                <a:lnTo>
                  <a:pt x="3023247" y="0"/>
                </a:lnTo>
                <a:lnTo>
                  <a:pt x="3023247" y="4624904"/>
                </a:lnTo>
                <a:lnTo>
                  <a:pt x="0" y="4624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775347" y="4633396"/>
            <a:ext cx="3023247" cy="4624904"/>
          </a:xfrm>
          <a:custGeom>
            <a:avLst/>
            <a:gdLst/>
            <a:ahLst/>
            <a:cxnLst/>
            <a:rect l="l" t="t" r="r" b="b"/>
            <a:pathLst>
              <a:path w="3023247" h="4624904">
                <a:moveTo>
                  <a:pt x="3023247" y="0"/>
                </a:moveTo>
                <a:lnTo>
                  <a:pt x="0" y="0"/>
                </a:lnTo>
                <a:lnTo>
                  <a:pt x="0" y="4624904"/>
                </a:lnTo>
                <a:lnTo>
                  <a:pt x="3023247" y="4624904"/>
                </a:lnTo>
                <a:lnTo>
                  <a:pt x="30232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4981272" y="2044497"/>
            <a:ext cx="8620986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120"/>
              </a:lnSpc>
              <a:spcBef>
                <a:spcPct val="0"/>
              </a:spcBef>
            </a:pPr>
            <a:r>
              <a:rPr lang="en-US" sz="9200" spc="46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RESISTENSI OBAT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9140BE0-9006-DD5B-6B7E-4E54449CDFE2}"/>
              </a:ext>
            </a:extLst>
          </p:cNvPr>
          <p:cNvSpPr txBox="1"/>
          <p:nvPr/>
        </p:nvSpPr>
        <p:spPr>
          <a:xfrm>
            <a:off x="3956697" y="4172741"/>
            <a:ext cx="10670136" cy="45335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sz="3200" spc="-25" dirty="0">
                <a:latin typeface="Trebuchet MS"/>
                <a:cs typeface="Trebuchet MS"/>
              </a:rPr>
              <a:t>Resistensi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obat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merujuk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pada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penurunan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efektivitas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suatu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obat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dalam </a:t>
            </a:r>
            <a:r>
              <a:rPr sz="3200" dirty="0">
                <a:latin typeface="Trebuchet MS"/>
                <a:cs typeface="Trebuchet MS"/>
              </a:rPr>
              <a:t>mengobati</a:t>
            </a:r>
            <a:r>
              <a:rPr sz="3200" spc="8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penyakit</a:t>
            </a:r>
            <a:r>
              <a:rPr sz="3200" spc="84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atau</a:t>
            </a:r>
            <a:r>
              <a:rPr sz="3200" spc="84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kondisi</a:t>
            </a:r>
            <a:r>
              <a:rPr sz="3200" spc="84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tertentu.</a:t>
            </a:r>
            <a:r>
              <a:rPr sz="3200" spc="8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Resistensi</a:t>
            </a:r>
            <a:r>
              <a:rPr sz="3200" spc="84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obat</a:t>
            </a:r>
            <a:r>
              <a:rPr sz="3200" spc="844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dapat </a:t>
            </a:r>
            <a:r>
              <a:rPr sz="3200" dirty="0">
                <a:latin typeface="Trebuchet MS"/>
                <a:cs typeface="Trebuchet MS"/>
              </a:rPr>
              <a:t>disebabkan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oleh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faktor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seperti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mutasi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genetik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pada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patogen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atau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sel </a:t>
            </a:r>
            <a:r>
              <a:rPr sz="3200" dirty="0">
                <a:latin typeface="Trebuchet MS"/>
                <a:cs typeface="Trebuchet MS"/>
              </a:rPr>
              <a:t>kanker,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penggunaan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obat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yang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tidak</a:t>
            </a:r>
            <a:r>
              <a:rPr sz="3200" spc="25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tepat,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atau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paparan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berulang </a:t>
            </a:r>
            <a:r>
              <a:rPr sz="3200" dirty="0">
                <a:latin typeface="Trebuchet MS"/>
                <a:cs typeface="Trebuchet MS"/>
              </a:rPr>
              <a:t>terhadap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obat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yang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sama.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Bila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suatu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obat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sudah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85" dirty="0" err="1">
                <a:latin typeface="Trebuchet MS"/>
                <a:cs typeface="Trebuchet MS"/>
              </a:rPr>
              <a:t>mengalami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0" dirty="0" err="1">
                <a:latin typeface="Trebuchet MS"/>
                <a:cs typeface="Trebuchet MS"/>
              </a:rPr>
              <a:t>resistensi</a:t>
            </a:r>
            <a:r>
              <a:rPr lang="en-US" sz="320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&gt;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25%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maka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obat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tersebut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dianjurkan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untuk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tidak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digunakan.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7F1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08296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9634410" cy="8229600"/>
            <a:chOff x="0" y="0"/>
            <a:chExt cx="2537458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37458" cy="2167467"/>
            </a:xfrm>
            <a:custGeom>
              <a:avLst/>
              <a:gdLst/>
              <a:ahLst/>
              <a:cxnLst/>
              <a:rect l="l" t="t" r="r" b="b"/>
              <a:pathLst>
                <a:path w="2537458" h="2167467">
                  <a:moveTo>
                    <a:pt x="0" y="0"/>
                  </a:moveTo>
                  <a:lnTo>
                    <a:pt x="2537458" y="0"/>
                  </a:lnTo>
                  <a:lnTo>
                    <a:pt x="253745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537458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028700"/>
            <a:ext cx="9634410" cy="1667123"/>
            <a:chOff x="0" y="0"/>
            <a:chExt cx="2537458" cy="439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37458" cy="439078"/>
            </a:xfrm>
            <a:custGeom>
              <a:avLst/>
              <a:gdLst/>
              <a:ahLst/>
              <a:cxnLst/>
              <a:rect l="l" t="t" r="r" b="b"/>
              <a:pathLst>
                <a:path w="2537458" h="439078">
                  <a:moveTo>
                    <a:pt x="0" y="0"/>
                  </a:moveTo>
                  <a:lnTo>
                    <a:pt x="2537458" y="0"/>
                  </a:lnTo>
                  <a:lnTo>
                    <a:pt x="2537458" y="439078"/>
                  </a:lnTo>
                  <a:lnTo>
                    <a:pt x="0" y="439078"/>
                  </a:ln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537458" cy="439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13250" y="1356166"/>
            <a:ext cx="8665309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ANTIBIOTIK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3250" y="3123954"/>
            <a:ext cx="8665309" cy="5092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lang="en-ID" sz="3200" spc="-50" dirty="0" err="1">
                <a:latin typeface="Trebuchet MS"/>
                <a:cs typeface="Trebuchet MS"/>
              </a:rPr>
              <a:t>Antibiotik</a:t>
            </a:r>
            <a:r>
              <a:rPr lang="en-ID" sz="3200" spc="-5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adalah</a:t>
            </a:r>
            <a:r>
              <a:rPr lang="en-ID" sz="320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golongan</a:t>
            </a:r>
            <a:r>
              <a:rPr lang="en-ID" sz="3200" dirty="0">
                <a:latin typeface="Trebuchet MS"/>
                <a:cs typeface="Trebuchet MS"/>
              </a:rPr>
              <a:t> </a:t>
            </a:r>
            <a:r>
              <a:rPr lang="en-ID" sz="3200" spc="50" dirty="0" err="1">
                <a:latin typeface="Trebuchet MS"/>
                <a:cs typeface="Trebuchet MS"/>
              </a:rPr>
              <a:t>senyawa</a:t>
            </a:r>
            <a:r>
              <a:rPr lang="en-ID" sz="3200" dirty="0">
                <a:latin typeface="Trebuchet MS"/>
                <a:cs typeface="Trebuchet MS"/>
              </a:rPr>
              <a:t> </a:t>
            </a:r>
            <a:r>
              <a:rPr lang="en-ID" sz="3200" spc="-70" dirty="0" err="1">
                <a:latin typeface="Trebuchet MS"/>
                <a:cs typeface="Trebuchet MS"/>
              </a:rPr>
              <a:t>sinstetis</a:t>
            </a:r>
            <a:r>
              <a:rPr lang="en-ID" sz="320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atau</a:t>
            </a:r>
            <a:r>
              <a:rPr lang="en-ID" sz="3200" dirty="0">
                <a:latin typeface="Trebuchet MS"/>
                <a:cs typeface="Trebuchet MS"/>
              </a:rPr>
              <a:t> </a:t>
            </a:r>
            <a:r>
              <a:rPr lang="en-ID" sz="3200" spc="-100" dirty="0" err="1">
                <a:latin typeface="Trebuchet MS"/>
                <a:cs typeface="Trebuchet MS"/>
              </a:rPr>
              <a:t>alami</a:t>
            </a:r>
            <a:r>
              <a:rPr lang="en-ID" sz="3200" dirty="0">
                <a:latin typeface="Trebuchet MS"/>
                <a:cs typeface="Trebuchet MS"/>
              </a:rPr>
              <a:t> </a:t>
            </a:r>
            <a:r>
              <a:rPr lang="en-ID" sz="3200" spc="110" dirty="0">
                <a:latin typeface="Trebuchet MS"/>
                <a:cs typeface="Trebuchet MS"/>
              </a:rPr>
              <a:t>yang</a:t>
            </a:r>
            <a:r>
              <a:rPr lang="en-ID" sz="3200" dirty="0">
                <a:latin typeface="Trebuchet MS"/>
                <a:cs typeface="Trebuchet MS"/>
              </a:rPr>
              <a:t> </a:t>
            </a:r>
            <a:r>
              <a:rPr lang="en-ID" sz="3200" spc="-10" dirty="0" err="1">
                <a:latin typeface="Trebuchet MS"/>
                <a:cs typeface="Trebuchet MS"/>
              </a:rPr>
              <a:t>mampu</a:t>
            </a:r>
            <a:r>
              <a:rPr lang="en-ID" sz="3200" spc="-1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dalam</a:t>
            </a:r>
            <a:r>
              <a:rPr lang="en-ID" sz="3200" spc="21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menghentikan</a:t>
            </a:r>
            <a:r>
              <a:rPr lang="en-ID" sz="3200" spc="215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atau</a:t>
            </a:r>
            <a:r>
              <a:rPr lang="en-ID" sz="3200" spc="215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menekan</a:t>
            </a:r>
            <a:r>
              <a:rPr lang="en-ID" sz="3200" spc="215" dirty="0">
                <a:latin typeface="Trebuchet MS"/>
                <a:cs typeface="Trebuchet MS"/>
              </a:rPr>
              <a:t> </a:t>
            </a:r>
            <a:r>
              <a:rPr lang="en-ID" sz="3200" dirty="0">
                <a:latin typeface="Trebuchet MS"/>
                <a:cs typeface="Trebuchet MS"/>
              </a:rPr>
              <a:t>proses</a:t>
            </a:r>
            <a:r>
              <a:rPr lang="en-ID" sz="3200" spc="215" dirty="0">
                <a:latin typeface="Trebuchet MS"/>
                <a:cs typeface="Trebuchet MS"/>
              </a:rPr>
              <a:t> </a:t>
            </a:r>
            <a:r>
              <a:rPr lang="en-ID" sz="3200" spc="-30" dirty="0" err="1">
                <a:latin typeface="Trebuchet MS"/>
                <a:cs typeface="Trebuchet MS"/>
              </a:rPr>
              <a:t>biokimia</a:t>
            </a:r>
            <a:r>
              <a:rPr lang="en-ID" sz="3200" spc="21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terhadap</a:t>
            </a:r>
            <a:r>
              <a:rPr lang="en-ID" sz="3200" spc="215" dirty="0">
                <a:latin typeface="Trebuchet MS"/>
                <a:cs typeface="Trebuchet MS"/>
              </a:rPr>
              <a:t> </a:t>
            </a:r>
            <a:r>
              <a:rPr lang="en-ID" sz="3200" spc="-20" dirty="0" err="1">
                <a:latin typeface="Trebuchet MS"/>
                <a:cs typeface="Trebuchet MS"/>
              </a:rPr>
              <a:t>suatu</a:t>
            </a:r>
            <a:r>
              <a:rPr lang="en-ID" sz="3200" spc="-2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organisme</a:t>
            </a:r>
            <a:r>
              <a:rPr lang="en-ID" sz="3200" dirty="0">
                <a:latin typeface="Trebuchet MS"/>
                <a:cs typeface="Trebuchet MS"/>
              </a:rPr>
              <a:t>,</a:t>
            </a:r>
            <a:r>
              <a:rPr lang="en-ID" sz="3200" spc="135" dirty="0">
                <a:latin typeface="Trebuchet MS"/>
                <a:cs typeface="Trebuchet MS"/>
              </a:rPr>
              <a:t>  </a:t>
            </a:r>
            <a:r>
              <a:rPr lang="en-ID" sz="3200" dirty="0" err="1">
                <a:latin typeface="Trebuchet MS"/>
                <a:cs typeface="Trebuchet MS"/>
              </a:rPr>
              <a:t>khususnya</a:t>
            </a:r>
            <a:r>
              <a:rPr lang="en-ID" sz="3200" spc="135" dirty="0">
                <a:latin typeface="Trebuchet MS"/>
                <a:cs typeface="Trebuchet MS"/>
              </a:rPr>
              <a:t>  </a:t>
            </a:r>
            <a:r>
              <a:rPr lang="en-ID" sz="3200" spc="60" dirty="0">
                <a:latin typeface="Trebuchet MS"/>
                <a:cs typeface="Trebuchet MS"/>
              </a:rPr>
              <a:t>pada</a:t>
            </a:r>
            <a:r>
              <a:rPr lang="en-ID" sz="3200" spc="140" dirty="0">
                <a:latin typeface="Trebuchet MS"/>
                <a:cs typeface="Trebuchet MS"/>
              </a:rPr>
              <a:t>  </a:t>
            </a:r>
            <a:r>
              <a:rPr lang="en-ID" sz="3200" dirty="0">
                <a:latin typeface="Trebuchet MS"/>
                <a:cs typeface="Trebuchet MS"/>
              </a:rPr>
              <a:t>proses</a:t>
            </a:r>
            <a:r>
              <a:rPr lang="en-ID" sz="3200" spc="135" dirty="0">
                <a:latin typeface="Trebuchet MS"/>
                <a:cs typeface="Trebuchet MS"/>
              </a:rPr>
              <a:t>  </a:t>
            </a:r>
            <a:r>
              <a:rPr lang="en-ID" sz="3200" dirty="0" err="1">
                <a:latin typeface="Trebuchet MS"/>
                <a:cs typeface="Trebuchet MS"/>
              </a:rPr>
              <a:t>infeksi</a:t>
            </a:r>
            <a:r>
              <a:rPr lang="en-ID" sz="3200" spc="140" dirty="0">
                <a:latin typeface="Trebuchet MS"/>
                <a:cs typeface="Trebuchet MS"/>
              </a:rPr>
              <a:t>  </a:t>
            </a:r>
            <a:r>
              <a:rPr lang="en-ID" sz="3200" dirty="0" err="1">
                <a:latin typeface="Trebuchet MS"/>
                <a:cs typeface="Trebuchet MS"/>
              </a:rPr>
              <a:t>bakteri</a:t>
            </a:r>
            <a:r>
              <a:rPr lang="en-ID" sz="3200" dirty="0">
                <a:latin typeface="Trebuchet MS"/>
                <a:cs typeface="Trebuchet MS"/>
              </a:rPr>
              <a:t>.</a:t>
            </a:r>
            <a:r>
              <a:rPr lang="en-ID" sz="3200" spc="135" dirty="0">
                <a:latin typeface="Trebuchet MS"/>
                <a:cs typeface="Trebuchet MS"/>
              </a:rPr>
              <a:t>  </a:t>
            </a:r>
            <a:r>
              <a:rPr lang="en-ID" sz="3200" spc="40" dirty="0" err="1">
                <a:latin typeface="Trebuchet MS"/>
                <a:cs typeface="Trebuchet MS"/>
              </a:rPr>
              <a:t>Penggunaan</a:t>
            </a:r>
            <a:r>
              <a:rPr lang="en-ID" sz="3200" spc="4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antibiotik</a:t>
            </a:r>
            <a:r>
              <a:rPr lang="en-ID" sz="3200" spc="455" dirty="0">
                <a:latin typeface="Trebuchet MS"/>
                <a:cs typeface="Trebuchet MS"/>
              </a:rPr>
              <a:t> </a:t>
            </a:r>
            <a:r>
              <a:rPr lang="en-ID" sz="3200" spc="110" dirty="0">
                <a:latin typeface="Trebuchet MS"/>
                <a:cs typeface="Trebuchet MS"/>
              </a:rPr>
              <a:t>yang</a:t>
            </a:r>
            <a:r>
              <a:rPr lang="en-ID" sz="3200" spc="455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tidak</a:t>
            </a:r>
            <a:r>
              <a:rPr lang="en-ID" sz="3200" spc="455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tepat</a:t>
            </a:r>
            <a:r>
              <a:rPr lang="en-ID" sz="3200" spc="455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dapat</a:t>
            </a:r>
            <a:r>
              <a:rPr lang="en-ID" sz="3200" spc="455" dirty="0">
                <a:latin typeface="Trebuchet MS"/>
                <a:cs typeface="Trebuchet MS"/>
              </a:rPr>
              <a:t> </a:t>
            </a:r>
            <a:r>
              <a:rPr lang="en-ID" sz="3200" spc="-20" dirty="0" err="1">
                <a:latin typeface="Trebuchet MS"/>
                <a:cs typeface="Trebuchet MS"/>
              </a:rPr>
              <a:t>menimbulkan</a:t>
            </a:r>
            <a:r>
              <a:rPr lang="en-ID" sz="3200" spc="455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masalah</a:t>
            </a:r>
            <a:r>
              <a:rPr lang="en-ID" sz="3200" spc="455" dirty="0">
                <a:latin typeface="Trebuchet MS"/>
                <a:cs typeface="Trebuchet MS"/>
              </a:rPr>
              <a:t> </a:t>
            </a:r>
            <a:r>
              <a:rPr lang="en-ID" sz="3200" spc="-55" dirty="0" err="1">
                <a:latin typeface="Trebuchet MS"/>
                <a:cs typeface="Trebuchet MS"/>
              </a:rPr>
              <a:t>resistensi</a:t>
            </a:r>
            <a:r>
              <a:rPr lang="en-ID" sz="3200" spc="-55" dirty="0">
                <a:latin typeface="Trebuchet MS"/>
                <a:cs typeface="Trebuchet MS"/>
              </a:rPr>
              <a:t>. </a:t>
            </a:r>
            <a:r>
              <a:rPr lang="en-ID" sz="3200" dirty="0" err="1">
                <a:latin typeface="Trebuchet MS"/>
                <a:cs typeface="Trebuchet MS"/>
              </a:rPr>
              <a:t>Resistensi</a:t>
            </a:r>
            <a:r>
              <a:rPr lang="en-ID" sz="3200" spc="11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obat</a:t>
            </a:r>
            <a:r>
              <a:rPr lang="en-ID" sz="3200" spc="110" dirty="0">
                <a:latin typeface="Trebuchet MS"/>
                <a:cs typeface="Trebuchet MS"/>
              </a:rPr>
              <a:t> </a:t>
            </a:r>
            <a:r>
              <a:rPr lang="en-ID" sz="3200" spc="60" dirty="0">
                <a:latin typeface="Trebuchet MS"/>
                <a:cs typeface="Trebuchet MS"/>
              </a:rPr>
              <a:t>pada</a:t>
            </a:r>
            <a:r>
              <a:rPr lang="en-ID" sz="3200" spc="114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bakteri</a:t>
            </a:r>
            <a:r>
              <a:rPr lang="en-ID" sz="3200" spc="110" dirty="0">
                <a:latin typeface="Trebuchet MS"/>
                <a:cs typeface="Trebuchet MS"/>
              </a:rPr>
              <a:t> </a:t>
            </a:r>
            <a:r>
              <a:rPr lang="en-ID" sz="3200" spc="-30" dirty="0" err="1">
                <a:latin typeface="Trebuchet MS"/>
                <a:cs typeface="Trebuchet MS"/>
              </a:rPr>
              <a:t>terjadi</a:t>
            </a:r>
            <a:r>
              <a:rPr lang="en-ID" sz="3200" spc="114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ketika</a:t>
            </a:r>
            <a:r>
              <a:rPr lang="en-ID" sz="3200" spc="110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bakteri</a:t>
            </a:r>
            <a:r>
              <a:rPr lang="en-ID" sz="3200" spc="114" dirty="0">
                <a:latin typeface="Trebuchet MS"/>
                <a:cs typeface="Trebuchet MS"/>
              </a:rPr>
              <a:t> </a:t>
            </a:r>
            <a:r>
              <a:rPr lang="en-ID" sz="3200" spc="-10" dirty="0" err="1">
                <a:latin typeface="Trebuchet MS"/>
                <a:cs typeface="Trebuchet MS"/>
              </a:rPr>
              <a:t>mengembangkan</a:t>
            </a:r>
            <a:r>
              <a:rPr lang="en-ID" sz="3200" spc="-10" dirty="0">
                <a:latin typeface="Trebuchet MS"/>
                <a:cs typeface="Trebuchet MS"/>
              </a:rPr>
              <a:t> </a:t>
            </a:r>
            <a:r>
              <a:rPr lang="en-ID" sz="3200" spc="-70" dirty="0" err="1">
                <a:latin typeface="Trebuchet MS"/>
                <a:cs typeface="Trebuchet MS"/>
              </a:rPr>
              <a:t>kemampuan</a:t>
            </a:r>
            <a:r>
              <a:rPr lang="en-ID" sz="3200" spc="-195" dirty="0">
                <a:latin typeface="Trebuchet MS"/>
                <a:cs typeface="Trebuchet MS"/>
              </a:rPr>
              <a:t> </a:t>
            </a:r>
            <a:r>
              <a:rPr lang="en-ID" sz="3200" spc="-75" dirty="0" err="1">
                <a:latin typeface="Trebuchet MS"/>
                <a:cs typeface="Trebuchet MS"/>
              </a:rPr>
              <a:t>untuk</a:t>
            </a:r>
            <a:r>
              <a:rPr lang="en-ID" sz="3200" spc="-185" dirty="0">
                <a:latin typeface="Trebuchet MS"/>
                <a:cs typeface="Trebuchet MS"/>
              </a:rPr>
              <a:t> </a:t>
            </a:r>
            <a:r>
              <a:rPr lang="en-ID" sz="3200" spc="-35" dirty="0" err="1">
                <a:latin typeface="Trebuchet MS"/>
                <a:cs typeface="Trebuchet MS"/>
              </a:rPr>
              <a:t>mengatasi</a:t>
            </a:r>
            <a:r>
              <a:rPr lang="en-ID" sz="3200" spc="-229" dirty="0">
                <a:latin typeface="Trebuchet MS"/>
                <a:cs typeface="Trebuchet MS"/>
              </a:rPr>
              <a:t> </a:t>
            </a:r>
            <a:r>
              <a:rPr lang="en-ID" sz="3200" dirty="0" err="1">
                <a:latin typeface="Trebuchet MS"/>
                <a:cs typeface="Trebuchet MS"/>
              </a:rPr>
              <a:t>efek</a:t>
            </a:r>
            <a:r>
              <a:rPr lang="en-ID" sz="3200" spc="-200" dirty="0">
                <a:latin typeface="Trebuchet MS"/>
                <a:cs typeface="Trebuchet MS"/>
              </a:rPr>
              <a:t> </a:t>
            </a:r>
            <a:r>
              <a:rPr lang="en-ID" sz="3200" spc="-45" dirty="0" err="1">
                <a:latin typeface="Trebuchet MS"/>
                <a:cs typeface="Trebuchet MS"/>
              </a:rPr>
              <a:t>antibiotik</a:t>
            </a:r>
            <a:r>
              <a:rPr lang="en-ID" sz="3200" spc="-45" dirty="0">
                <a:latin typeface="Trebuchet MS"/>
                <a:cs typeface="Trebuchet MS"/>
              </a:rPr>
              <a:t>.</a:t>
            </a:r>
            <a:endParaRPr lang="en-ID" sz="3200" dirty="0">
              <a:latin typeface="Trebuchet MS"/>
              <a:cs typeface="Trebuchet MS"/>
            </a:endParaRPr>
          </a:p>
        </p:txBody>
      </p:sp>
      <p:sp>
        <p:nvSpPr>
          <p:cNvPr id="13" name="Freeform 13"/>
          <p:cNvSpPr/>
          <p:nvPr/>
        </p:nvSpPr>
        <p:spPr>
          <a:xfrm rot="127222">
            <a:off x="11736679" y="2112911"/>
            <a:ext cx="5477101" cy="6061178"/>
          </a:xfrm>
          <a:custGeom>
            <a:avLst/>
            <a:gdLst/>
            <a:ahLst/>
            <a:cxnLst/>
            <a:rect l="l" t="t" r="r" b="b"/>
            <a:pathLst>
              <a:path w="5477101" h="6061178">
                <a:moveTo>
                  <a:pt x="0" y="0"/>
                </a:moveTo>
                <a:lnTo>
                  <a:pt x="5477101" y="0"/>
                </a:lnTo>
                <a:lnTo>
                  <a:pt x="5477101" y="6061178"/>
                </a:lnTo>
                <a:lnTo>
                  <a:pt x="0" y="606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ABE6B-0D00-B1F2-364A-D8333F2F1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1308C9-AAA7-A424-21CB-FFD74C0943CB}"/>
              </a:ext>
            </a:extLst>
          </p:cNvPr>
          <p:cNvGrpSpPr/>
          <p:nvPr/>
        </p:nvGrpSpPr>
        <p:grpSpPr>
          <a:xfrm>
            <a:off x="990600" y="147034"/>
            <a:ext cx="18288000" cy="4496163"/>
            <a:chOff x="0" y="0"/>
            <a:chExt cx="4816593" cy="118417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8518A91-8A57-067F-96E9-8EAC71B01992}"/>
                </a:ext>
              </a:extLst>
            </p:cNvPr>
            <p:cNvSpPr/>
            <p:nvPr/>
          </p:nvSpPr>
          <p:spPr>
            <a:xfrm>
              <a:off x="0" y="0"/>
              <a:ext cx="4816592" cy="1184175"/>
            </a:xfrm>
            <a:custGeom>
              <a:avLst/>
              <a:gdLst/>
              <a:ahLst/>
              <a:cxnLst/>
              <a:rect l="l" t="t" r="r" b="b"/>
              <a:pathLst>
                <a:path w="4816592" h="1184175">
                  <a:moveTo>
                    <a:pt x="0" y="0"/>
                  </a:moveTo>
                  <a:lnTo>
                    <a:pt x="4816592" y="0"/>
                  </a:lnTo>
                  <a:lnTo>
                    <a:pt x="4816592" y="1184175"/>
                  </a:lnTo>
                  <a:lnTo>
                    <a:pt x="0" y="118417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5D8195-C9F0-9BB0-935D-66E5E3232AF4}"/>
                </a:ext>
              </a:extLst>
            </p:cNvPr>
            <p:cNvSpPr txBox="1"/>
            <p:nvPr/>
          </p:nvSpPr>
          <p:spPr>
            <a:xfrm>
              <a:off x="0" y="0"/>
              <a:ext cx="4816593" cy="1184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B902062-DD6C-B2A9-CAAB-423B4ADAE48C}"/>
              </a:ext>
            </a:extLst>
          </p:cNvPr>
          <p:cNvGrpSpPr/>
          <p:nvPr/>
        </p:nvGrpSpPr>
        <p:grpSpPr>
          <a:xfrm>
            <a:off x="4228450" y="3546453"/>
            <a:ext cx="9831100" cy="5711847"/>
            <a:chOff x="0" y="0"/>
            <a:chExt cx="2589261" cy="150435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94A4B6-669A-2396-A6C8-936935F1AFF4}"/>
                </a:ext>
              </a:extLst>
            </p:cNvPr>
            <p:cNvSpPr/>
            <p:nvPr/>
          </p:nvSpPr>
          <p:spPr>
            <a:xfrm>
              <a:off x="0" y="0"/>
              <a:ext cx="2589261" cy="1504355"/>
            </a:xfrm>
            <a:custGeom>
              <a:avLst/>
              <a:gdLst/>
              <a:ahLst/>
              <a:cxnLst/>
              <a:rect l="l" t="t" r="r" b="b"/>
              <a:pathLst>
                <a:path w="2589261" h="1504355">
                  <a:moveTo>
                    <a:pt x="0" y="0"/>
                  </a:moveTo>
                  <a:lnTo>
                    <a:pt x="2589261" y="0"/>
                  </a:lnTo>
                  <a:lnTo>
                    <a:pt x="2589261" y="1504355"/>
                  </a:lnTo>
                  <a:lnTo>
                    <a:pt x="0" y="15043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A345ADB-866E-11E7-B731-031416DC0D0F}"/>
                </a:ext>
              </a:extLst>
            </p:cNvPr>
            <p:cNvSpPr txBox="1"/>
            <p:nvPr/>
          </p:nvSpPr>
          <p:spPr>
            <a:xfrm>
              <a:off x="0" y="0"/>
              <a:ext cx="2589261" cy="1504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FB98661-2355-2102-897A-816E39F0800C}"/>
              </a:ext>
            </a:extLst>
          </p:cNvPr>
          <p:cNvGrpSpPr/>
          <p:nvPr/>
        </p:nvGrpSpPr>
        <p:grpSpPr>
          <a:xfrm>
            <a:off x="4228450" y="3271061"/>
            <a:ext cx="9831100" cy="1225101"/>
            <a:chOff x="0" y="0"/>
            <a:chExt cx="2589261" cy="32266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2CA066E-7954-7D36-7923-4E964FA91D4B}"/>
                </a:ext>
              </a:extLst>
            </p:cNvPr>
            <p:cNvSpPr/>
            <p:nvPr/>
          </p:nvSpPr>
          <p:spPr>
            <a:xfrm>
              <a:off x="0" y="0"/>
              <a:ext cx="2589261" cy="322660"/>
            </a:xfrm>
            <a:custGeom>
              <a:avLst/>
              <a:gdLst/>
              <a:ahLst/>
              <a:cxnLst/>
              <a:rect l="l" t="t" r="r" b="b"/>
              <a:pathLst>
                <a:path w="2589261" h="322660">
                  <a:moveTo>
                    <a:pt x="0" y="0"/>
                  </a:moveTo>
                  <a:lnTo>
                    <a:pt x="2589261" y="0"/>
                  </a:lnTo>
                  <a:lnTo>
                    <a:pt x="2589261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07B5C04-05A2-20FC-C116-C4E9F85338A1}"/>
                </a:ext>
              </a:extLst>
            </p:cNvPr>
            <p:cNvSpPr txBox="1"/>
            <p:nvPr/>
          </p:nvSpPr>
          <p:spPr>
            <a:xfrm>
              <a:off x="0" y="0"/>
              <a:ext cx="2589261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92696A26-A3D7-C080-DEA3-FEA7152E2C68}"/>
              </a:ext>
            </a:extLst>
          </p:cNvPr>
          <p:cNvSpPr/>
          <p:nvPr/>
        </p:nvSpPr>
        <p:spPr>
          <a:xfrm rot="-3888555">
            <a:off x="14370547" y="3411650"/>
            <a:ext cx="3627724" cy="1893012"/>
          </a:xfrm>
          <a:custGeom>
            <a:avLst/>
            <a:gdLst/>
            <a:ahLst/>
            <a:cxnLst/>
            <a:rect l="l" t="t" r="r" b="b"/>
            <a:pathLst>
              <a:path w="3627724" h="1893012">
                <a:moveTo>
                  <a:pt x="0" y="0"/>
                </a:moveTo>
                <a:lnTo>
                  <a:pt x="3627724" y="0"/>
                </a:lnTo>
                <a:lnTo>
                  <a:pt x="3627724" y="1893012"/>
                </a:lnTo>
                <a:lnTo>
                  <a:pt x="0" y="18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0873379-CA12-847F-7EC5-C5A467175279}"/>
              </a:ext>
            </a:extLst>
          </p:cNvPr>
          <p:cNvSpPr/>
          <p:nvPr/>
        </p:nvSpPr>
        <p:spPr>
          <a:xfrm rot="-494990" flipH="1">
            <a:off x="616745" y="5417326"/>
            <a:ext cx="3809094" cy="4249496"/>
          </a:xfrm>
          <a:custGeom>
            <a:avLst/>
            <a:gdLst/>
            <a:ahLst/>
            <a:cxnLst/>
            <a:rect l="l" t="t" r="r" b="b"/>
            <a:pathLst>
              <a:path w="3809094" h="4249496">
                <a:moveTo>
                  <a:pt x="3809094" y="0"/>
                </a:moveTo>
                <a:lnTo>
                  <a:pt x="0" y="0"/>
                </a:lnTo>
                <a:lnTo>
                  <a:pt x="0" y="4249496"/>
                </a:lnTo>
                <a:lnTo>
                  <a:pt x="3809094" y="4249496"/>
                </a:lnTo>
                <a:lnTo>
                  <a:pt x="380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E93F0DC-DBC0-E6AA-4F46-B1FDFFAE1B78}"/>
              </a:ext>
            </a:extLst>
          </p:cNvPr>
          <p:cNvSpPr txBox="1"/>
          <p:nvPr/>
        </p:nvSpPr>
        <p:spPr>
          <a:xfrm>
            <a:off x="1796737" y="1268270"/>
            <a:ext cx="14694527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MEKANISME RESISTENSI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C4EF899-0C78-F76F-D798-3A82D1158EF1}"/>
              </a:ext>
            </a:extLst>
          </p:cNvPr>
          <p:cNvSpPr txBox="1"/>
          <p:nvPr/>
        </p:nvSpPr>
        <p:spPr>
          <a:xfrm>
            <a:off x="5049284" y="3531280"/>
            <a:ext cx="818943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DEFINISI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5F571424-4CA3-66B9-B448-9C33A90028B1}"/>
              </a:ext>
            </a:extLst>
          </p:cNvPr>
          <p:cNvSpPr txBox="1"/>
          <p:nvPr/>
        </p:nvSpPr>
        <p:spPr>
          <a:xfrm>
            <a:off x="4156739" y="4699995"/>
            <a:ext cx="10031489" cy="516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399"/>
              </a:lnSpc>
              <a:spcBef>
                <a:spcPts val="100"/>
              </a:spcBef>
            </a:pPr>
            <a:r>
              <a:rPr sz="2950" dirty="0">
                <a:latin typeface="Trebuchet MS"/>
                <a:cs typeface="Trebuchet MS"/>
              </a:rPr>
              <a:t>Menurut</a:t>
            </a:r>
            <a:r>
              <a:rPr sz="2950" spc="-75" dirty="0">
                <a:latin typeface="Trebuchet MS"/>
                <a:cs typeface="Trebuchet MS"/>
              </a:rPr>
              <a:t> </a:t>
            </a:r>
            <a:r>
              <a:rPr sz="2950" spc="125" dirty="0">
                <a:latin typeface="Trebuchet MS"/>
                <a:cs typeface="Trebuchet MS"/>
              </a:rPr>
              <a:t>WHO,</a:t>
            </a:r>
            <a:r>
              <a:rPr sz="2950" spc="-75" dirty="0">
                <a:latin typeface="Trebuchet MS"/>
                <a:cs typeface="Trebuchet MS"/>
              </a:rPr>
              <a:t> </a:t>
            </a:r>
            <a:r>
              <a:rPr sz="2950" spc="-55" dirty="0">
                <a:latin typeface="Trebuchet MS"/>
                <a:cs typeface="Trebuchet MS"/>
              </a:rPr>
              <a:t>resistensi</a:t>
            </a:r>
            <a:r>
              <a:rPr sz="2950" spc="-7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obat</a:t>
            </a:r>
            <a:r>
              <a:rPr sz="2950" spc="-70" dirty="0">
                <a:latin typeface="Trebuchet MS"/>
                <a:cs typeface="Trebuchet MS"/>
              </a:rPr>
              <a:t> </a:t>
            </a:r>
            <a:r>
              <a:rPr sz="2950" spc="55" dirty="0">
                <a:latin typeface="Trebuchet MS"/>
                <a:cs typeface="Trebuchet MS"/>
              </a:rPr>
              <a:t>pada</a:t>
            </a:r>
            <a:r>
              <a:rPr sz="2950" spc="-75" dirty="0">
                <a:latin typeface="Trebuchet MS"/>
                <a:cs typeface="Trebuchet MS"/>
              </a:rPr>
              <a:t> </a:t>
            </a:r>
            <a:r>
              <a:rPr sz="2950" spc="-35" dirty="0">
                <a:latin typeface="Trebuchet MS"/>
                <a:cs typeface="Trebuchet MS"/>
              </a:rPr>
              <a:t>bakteri</a:t>
            </a:r>
            <a:r>
              <a:rPr sz="2950" spc="-75" dirty="0">
                <a:latin typeface="Trebuchet MS"/>
                <a:cs typeface="Trebuchet MS"/>
              </a:rPr>
              <a:t> </a:t>
            </a:r>
            <a:r>
              <a:rPr sz="2950" spc="-95" dirty="0">
                <a:latin typeface="Trebuchet MS"/>
                <a:cs typeface="Trebuchet MS"/>
              </a:rPr>
              <a:t>terjadi</a:t>
            </a:r>
            <a:r>
              <a:rPr sz="2950" spc="-7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ketika </a:t>
            </a:r>
            <a:r>
              <a:rPr sz="2950" dirty="0">
                <a:latin typeface="Trebuchet MS"/>
                <a:cs typeface="Trebuchet MS"/>
              </a:rPr>
              <a:t>bakteri</a:t>
            </a:r>
            <a:r>
              <a:rPr sz="2950" spc="64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mengembangkan</a:t>
            </a:r>
            <a:r>
              <a:rPr sz="2950" spc="64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kemampuan</a:t>
            </a:r>
            <a:r>
              <a:rPr sz="2950" spc="64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untuk</a:t>
            </a:r>
            <a:r>
              <a:rPr sz="2950" spc="64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mengatasi </a:t>
            </a:r>
            <a:r>
              <a:rPr sz="2950" dirty="0">
                <a:latin typeface="Trebuchet MS"/>
                <a:cs typeface="Trebuchet MS"/>
              </a:rPr>
              <a:t>efek</a:t>
            </a:r>
            <a:r>
              <a:rPr sz="2950" spc="420" dirty="0">
                <a:latin typeface="Trebuchet MS"/>
                <a:cs typeface="Trebuchet MS"/>
              </a:rPr>
              <a:t> </a:t>
            </a:r>
            <a:r>
              <a:rPr sz="2950" spc="-25" dirty="0">
                <a:latin typeface="Trebuchet MS"/>
                <a:cs typeface="Trebuchet MS"/>
              </a:rPr>
              <a:t>antibiotik.</a:t>
            </a:r>
            <a:r>
              <a:rPr sz="2950" spc="42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Mekanismenya</a:t>
            </a:r>
            <a:r>
              <a:rPr sz="2950" spc="430" dirty="0">
                <a:latin typeface="Trebuchet MS"/>
                <a:cs typeface="Trebuchet MS"/>
              </a:rPr>
              <a:t> </a:t>
            </a:r>
            <a:r>
              <a:rPr sz="2950" spc="-20" dirty="0">
                <a:latin typeface="Trebuchet MS"/>
                <a:cs typeface="Trebuchet MS"/>
              </a:rPr>
              <a:t>meliputi</a:t>
            </a:r>
            <a:r>
              <a:rPr sz="2950" spc="42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produksi</a:t>
            </a:r>
            <a:r>
              <a:rPr sz="2950" spc="430" dirty="0">
                <a:latin typeface="Trebuchet MS"/>
                <a:cs typeface="Trebuchet MS"/>
              </a:rPr>
              <a:t> </a:t>
            </a:r>
            <a:r>
              <a:rPr sz="2950" spc="-25" dirty="0">
                <a:latin typeface="Trebuchet MS"/>
                <a:cs typeface="Trebuchet MS"/>
              </a:rPr>
              <a:t>enzim </a:t>
            </a:r>
            <a:r>
              <a:rPr sz="2950" spc="95" dirty="0">
                <a:latin typeface="Trebuchet MS"/>
                <a:cs typeface="Trebuchet MS"/>
              </a:rPr>
              <a:t>yang</a:t>
            </a:r>
            <a:r>
              <a:rPr sz="2950" spc="650" dirty="0">
                <a:latin typeface="Trebuchet MS"/>
                <a:cs typeface="Trebuchet MS"/>
              </a:rPr>
              <a:t>  </a:t>
            </a:r>
            <a:r>
              <a:rPr sz="2950" dirty="0">
                <a:latin typeface="Trebuchet MS"/>
                <a:cs typeface="Trebuchet MS"/>
              </a:rPr>
              <a:t>menonaktifkan</a:t>
            </a:r>
            <a:r>
              <a:rPr sz="2950" spc="660" dirty="0">
                <a:latin typeface="Trebuchet MS"/>
                <a:cs typeface="Trebuchet MS"/>
              </a:rPr>
              <a:t>  </a:t>
            </a:r>
            <a:r>
              <a:rPr sz="2950" dirty="0">
                <a:latin typeface="Trebuchet MS"/>
                <a:cs typeface="Trebuchet MS"/>
              </a:rPr>
              <a:t>antibiotik,</a:t>
            </a:r>
            <a:r>
              <a:rPr sz="2950" spc="660" dirty="0">
                <a:latin typeface="Trebuchet MS"/>
                <a:cs typeface="Trebuchet MS"/>
              </a:rPr>
              <a:t>  </a:t>
            </a:r>
            <a:r>
              <a:rPr sz="2950" dirty="0">
                <a:latin typeface="Trebuchet MS"/>
                <a:cs typeface="Trebuchet MS"/>
              </a:rPr>
              <a:t>perubahan</a:t>
            </a:r>
            <a:r>
              <a:rPr sz="2950" spc="660" dirty="0">
                <a:latin typeface="Trebuchet MS"/>
                <a:cs typeface="Trebuchet MS"/>
              </a:rPr>
              <a:t>  </a:t>
            </a:r>
            <a:r>
              <a:rPr sz="2950" spc="-10" dirty="0">
                <a:latin typeface="Trebuchet MS"/>
                <a:cs typeface="Trebuchet MS"/>
              </a:rPr>
              <a:t>target </a:t>
            </a:r>
            <a:r>
              <a:rPr sz="2950" dirty="0">
                <a:latin typeface="Trebuchet MS"/>
                <a:cs typeface="Trebuchet MS"/>
              </a:rPr>
              <a:t>antibiotik,</a:t>
            </a:r>
            <a:r>
              <a:rPr sz="2950" spc="520" dirty="0">
                <a:latin typeface="Trebuchet MS"/>
                <a:cs typeface="Trebuchet MS"/>
              </a:rPr>
              <a:t>   </a:t>
            </a:r>
            <a:r>
              <a:rPr sz="2950" dirty="0">
                <a:latin typeface="Trebuchet MS"/>
                <a:cs typeface="Trebuchet MS"/>
              </a:rPr>
              <a:t>pengurangan</a:t>
            </a:r>
            <a:r>
              <a:rPr sz="2950" spc="530" dirty="0">
                <a:latin typeface="Trebuchet MS"/>
                <a:cs typeface="Trebuchet MS"/>
              </a:rPr>
              <a:t>   </a:t>
            </a:r>
            <a:r>
              <a:rPr sz="2950" dirty="0">
                <a:latin typeface="Trebuchet MS"/>
                <a:cs typeface="Trebuchet MS"/>
              </a:rPr>
              <a:t>permeabilitas</a:t>
            </a:r>
            <a:r>
              <a:rPr sz="2950" spc="530" dirty="0">
                <a:latin typeface="Trebuchet MS"/>
                <a:cs typeface="Trebuchet MS"/>
              </a:rPr>
              <a:t>   </a:t>
            </a:r>
            <a:r>
              <a:rPr sz="2950" spc="-45" dirty="0">
                <a:latin typeface="Trebuchet MS"/>
                <a:cs typeface="Trebuchet MS"/>
              </a:rPr>
              <a:t>membran, </a:t>
            </a:r>
            <a:r>
              <a:rPr sz="2950" dirty="0">
                <a:latin typeface="Trebuchet MS"/>
                <a:cs typeface="Trebuchet MS"/>
              </a:rPr>
              <a:t>penggunaan</a:t>
            </a:r>
            <a:r>
              <a:rPr sz="2950" spc="-60" dirty="0">
                <a:latin typeface="Trebuchet MS"/>
                <a:cs typeface="Trebuchet MS"/>
              </a:rPr>
              <a:t> </a:t>
            </a:r>
            <a:r>
              <a:rPr sz="2950" spc="-20" dirty="0">
                <a:latin typeface="Trebuchet MS"/>
                <a:cs typeface="Trebuchet MS"/>
              </a:rPr>
              <a:t>pompa</a:t>
            </a:r>
            <a:r>
              <a:rPr sz="2950" spc="-55" dirty="0">
                <a:latin typeface="Trebuchet MS"/>
                <a:cs typeface="Trebuchet MS"/>
              </a:rPr>
              <a:t> </a:t>
            </a:r>
            <a:r>
              <a:rPr sz="2950" spc="-25" dirty="0">
                <a:latin typeface="Trebuchet MS"/>
                <a:cs typeface="Trebuchet MS"/>
              </a:rPr>
              <a:t>efflux</a:t>
            </a:r>
            <a:r>
              <a:rPr sz="2950" spc="-55" dirty="0">
                <a:latin typeface="Trebuchet MS"/>
                <a:cs typeface="Trebuchet MS"/>
              </a:rPr>
              <a:t> </a:t>
            </a:r>
            <a:r>
              <a:rPr sz="2950" spc="-50" dirty="0">
                <a:latin typeface="Trebuchet MS"/>
                <a:cs typeface="Trebuchet MS"/>
              </a:rPr>
              <a:t>untuk</a:t>
            </a:r>
            <a:r>
              <a:rPr sz="2950" spc="-60" dirty="0">
                <a:latin typeface="Trebuchet MS"/>
                <a:cs typeface="Trebuchet MS"/>
              </a:rPr>
              <a:t> </a:t>
            </a:r>
            <a:r>
              <a:rPr sz="2950" spc="-35" dirty="0">
                <a:latin typeface="Trebuchet MS"/>
                <a:cs typeface="Trebuchet MS"/>
              </a:rPr>
              <a:t>mengeluarkan</a:t>
            </a:r>
            <a:r>
              <a:rPr sz="2950" spc="-55" dirty="0">
                <a:latin typeface="Trebuchet MS"/>
                <a:cs typeface="Trebuchet MS"/>
              </a:rPr>
              <a:t> </a:t>
            </a:r>
            <a:r>
              <a:rPr sz="2950" spc="-70" dirty="0">
                <a:latin typeface="Trebuchet MS"/>
                <a:cs typeface="Trebuchet MS"/>
              </a:rPr>
              <a:t>antibiotik, </a:t>
            </a:r>
            <a:r>
              <a:rPr sz="2950" dirty="0">
                <a:latin typeface="Trebuchet MS"/>
                <a:cs typeface="Trebuchet MS"/>
              </a:rPr>
              <a:t>perubahan</a:t>
            </a:r>
            <a:r>
              <a:rPr sz="2950" spc="-15" dirty="0">
                <a:latin typeface="Trebuchet MS"/>
                <a:cs typeface="Trebuchet MS"/>
              </a:rPr>
              <a:t> </a:t>
            </a:r>
            <a:r>
              <a:rPr sz="2950" spc="-80" dirty="0">
                <a:latin typeface="Trebuchet MS"/>
                <a:cs typeface="Trebuchet MS"/>
              </a:rPr>
              <a:t>jalur</a:t>
            </a:r>
            <a:r>
              <a:rPr sz="2950" spc="-10" dirty="0">
                <a:latin typeface="Trebuchet MS"/>
                <a:cs typeface="Trebuchet MS"/>
              </a:rPr>
              <a:t> </a:t>
            </a:r>
            <a:r>
              <a:rPr sz="2950" spc="-95" dirty="0">
                <a:latin typeface="Trebuchet MS"/>
                <a:cs typeface="Trebuchet MS"/>
              </a:rPr>
              <a:t>metabolik,</a:t>
            </a:r>
            <a:r>
              <a:rPr sz="2950" spc="-2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dan</a:t>
            </a:r>
            <a:r>
              <a:rPr sz="2950" spc="-10" dirty="0">
                <a:latin typeface="Trebuchet MS"/>
                <a:cs typeface="Trebuchet MS"/>
              </a:rPr>
              <a:t> </a:t>
            </a:r>
            <a:r>
              <a:rPr sz="2950" spc="-30" dirty="0">
                <a:latin typeface="Trebuchet MS"/>
                <a:cs typeface="Trebuchet MS"/>
              </a:rPr>
              <a:t>proteksi</a:t>
            </a:r>
            <a:r>
              <a:rPr sz="2950" spc="-1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target</a:t>
            </a:r>
            <a:r>
              <a:rPr sz="2950" spc="-15" dirty="0">
                <a:latin typeface="Trebuchet MS"/>
                <a:cs typeface="Trebuchet MS"/>
              </a:rPr>
              <a:t> </a:t>
            </a:r>
            <a:r>
              <a:rPr sz="2950" spc="-80" dirty="0">
                <a:latin typeface="Trebuchet MS"/>
                <a:cs typeface="Trebuchet MS"/>
              </a:rPr>
              <a:t>antibiotik. </a:t>
            </a:r>
            <a:r>
              <a:rPr sz="2950" dirty="0">
                <a:latin typeface="Trebuchet MS"/>
                <a:cs typeface="Trebuchet MS"/>
              </a:rPr>
              <a:t>Resistensi</a:t>
            </a:r>
            <a:r>
              <a:rPr sz="2950" spc="9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ini</a:t>
            </a:r>
            <a:r>
              <a:rPr sz="2950" spc="9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dapat</a:t>
            </a:r>
            <a:r>
              <a:rPr sz="2950" spc="10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muncul</a:t>
            </a:r>
            <a:r>
              <a:rPr sz="2950" spc="95" dirty="0">
                <a:latin typeface="Trebuchet MS"/>
                <a:cs typeface="Trebuchet MS"/>
              </a:rPr>
              <a:t> </a:t>
            </a:r>
            <a:r>
              <a:rPr sz="2950" spc="-50" dirty="0">
                <a:latin typeface="Trebuchet MS"/>
                <a:cs typeface="Trebuchet MS"/>
              </a:rPr>
              <a:t>melalui</a:t>
            </a:r>
            <a:r>
              <a:rPr sz="2950" spc="9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mutasi</a:t>
            </a:r>
            <a:r>
              <a:rPr sz="2950" spc="9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genetik</a:t>
            </a:r>
            <a:r>
              <a:rPr sz="2950" spc="95" dirty="0">
                <a:latin typeface="Trebuchet MS"/>
                <a:cs typeface="Trebuchet MS"/>
              </a:rPr>
              <a:t> </a:t>
            </a:r>
            <a:r>
              <a:rPr sz="2950" spc="-20" dirty="0">
                <a:latin typeface="Trebuchet MS"/>
                <a:cs typeface="Trebuchet MS"/>
              </a:rPr>
              <a:t>atau </a:t>
            </a:r>
            <a:r>
              <a:rPr sz="2950" dirty="0">
                <a:latin typeface="Trebuchet MS"/>
                <a:cs typeface="Trebuchet MS"/>
              </a:rPr>
              <a:t>akuisisi</a:t>
            </a:r>
            <a:r>
              <a:rPr sz="2950" spc="54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gen</a:t>
            </a:r>
            <a:r>
              <a:rPr sz="2950" spc="55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resistensi</a:t>
            </a:r>
            <a:r>
              <a:rPr sz="2950" spc="55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dari</a:t>
            </a:r>
            <a:r>
              <a:rPr sz="2950" spc="55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bakteri</a:t>
            </a:r>
            <a:r>
              <a:rPr sz="2950" spc="55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lain,</a:t>
            </a:r>
            <a:r>
              <a:rPr sz="2950" spc="555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dan</a:t>
            </a:r>
            <a:r>
              <a:rPr sz="2950" spc="55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seringkali </a:t>
            </a:r>
            <a:r>
              <a:rPr sz="2950" spc="-20" dirty="0">
                <a:latin typeface="Trebuchet MS"/>
                <a:cs typeface="Trebuchet MS"/>
              </a:rPr>
              <a:t>diperparah</a:t>
            </a:r>
            <a:r>
              <a:rPr sz="2950" spc="-50" dirty="0">
                <a:latin typeface="Trebuchet MS"/>
                <a:cs typeface="Trebuchet MS"/>
              </a:rPr>
              <a:t> </a:t>
            </a:r>
            <a:r>
              <a:rPr sz="2950" spc="-105" dirty="0">
                <a:latin typeface="Trebuchet MS"/>
                <a:cs typeface="Trebuchet MS"/>
              </a:rPr>
              <a:t>oleh</a:t>
            </a:r>
            <a:r>
              <a:rPr sz="2950" spc="-50" dirty="0">
                <a:latin typeface="Trebuchet MS"/>
                <a:cs typeface="Trebuchet MS"/>
              </a:rPr>
              <a:t> </a:t>
            </a:r>
            <a:r>
              <a:rPr sz="2950" dirty="0">
                <a:latin typeface="Trebuchet MS"/>
                <a:cs typeface="Trebuchet MS"/>
              </a:rPr>
              <a:t>penggunaan</a:t>
            </a:r>
            <a:r>
              <a:rPr sz="2950" spc="-50" dirty="0">
                <a:latin typeface="Trebuchet MS"/>
                <a:cs typeface="Trebuchet MS"/>
              </a:rPr>
              <a:t> </a:t>
            </a:r>
            <a:r>
              <a:rPr sz="2950" spc="-114" dirty="0">
                <a:latin typeface="Trebuchet MS"/>
                <a:cs typeface="Trebuchet MS"/>
              </a:rPr>
              <a:t>antibiotik</a:t>
            </a:r>
            <a:r>
              <a:rPr sz="2950" spc="-50" dirty="0">
                <a:latin typeface="Trebuchet MS"/>
                <a:cs typeface="Trebuchet MS"/>
              </a:rPr>
              <a:t> </a:t>
            </a:r>
            <a:r>
              <a:rPr sz="2950" spc="95" dirty="0">
                <a:latin typeface="Trebuchet MS"/>
                <a:cs typeface="Trebuchet MS"/>
              </a:rPr>
              <a:t>yang</a:t>
            </a:r>
            <a:r>
              <a:rPr sz="2950" spc="-50" dirty="0">
                <a:latin typeface="Trebuchet MS"/>
                <a:cs typeface="Trebuchet MS"/>
              </a:rPr>
              <a:t> </a:t>
            </a:r>
            <a:r>
              <a:rPr sz="2950" spc="-60" dirty="0">
                <a:latin typeface="Trebuchet MS"/>
                <a:cs typeface="Trebuchet MS"/>
              </a:rPr>
              <a:t>tidak</a:t>
            </a:r>
            <a:r>
              <a:rPr sz="2950" spc="-50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tepat.</a:t>
            </a:r>
            <a:endParaRPr sz="29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883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93644-6749-A225-5DA4-42610251E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E64B82-2336-6873-D8BA-D9219B2258AF}"/>
              </a:ext>
            </a:extLst>
          </p:cNvPr>
          <p:cNvGrpSpPr/>
          <p:nvPr/>
        </p:nvGrpSpPr>
        <p:grpSpPr>
          <a:xfrm rot="-5400000">
            <a:off x="1222299" y="-1826985"/>
            <a:ext cx="13308237" cy="13940969"/>
            <a:chOff x="0" y="0"/>
            <a:chExt cx="660400" cy="69179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79845D4-6CDB-9ABB-174C-B7180C97E746}"/>
                </a:ext>
              </a:extLst>
            </p:cNvPr>
            <p:cNvSpPr/>
            <p:nvPr/>
          </p:nvSpPr>
          <p:spPr>
            <a:xfrm>
              <a:off x="0" y="0"/>
              <a:ext cx="660400" cy="691798"/>
            </a:xfrm>
            <a:custGeom>
              <a:avLst/>
              <a:gdLst/>
              <a:ahLst/>
              <a:cxnLst/>
              <a:rect l="l" t="t" r="r" b="b"/>
              <a:pathLst>
                <a:path w="660400" h="691798">
                  <a:moveTo>
                    <a:pt x="220252" y="672729"/>
                  </a:moveTo>
                  <a:cubicBezTo>
                    <a:pt x="254109" y="684243"/>
                    <a:pt x="292600" y="691798"/>
                    <a:pt x="330378" y="691798"/>
                  </a:cubicBezTo>
                  <a:cubicBezTo>
                    <a:pt x="368157" y="691798"/>
                    <a:pt x="404509" y="685321"/>
                    <a:pt x="438009" y="673807"/>
                  </a:cubicBezTo>
                  <a:cubicBezTo>
                    <a:pt x="438723" y="673448"/>
                    <a:pt x="439435" y="673448"/>
                    <a:pt x="440148" y="673089"/>
                  </a:cubicBezTo>
                  <a:cubicBezTo>
                    <a:pt x="565955" y="627033"/>
                    <a:pt x="658618" y="505419"/>
                    <a:pt x="660400" y="36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65712"/>
                  </a:lnTo>
                  <a:cubicBezTo>
                    <a:pt x="1782" y="506138"/>
                    <a:pt x="93019" y="627753"/>
                    <a:pt x="220252" y="672729"/>
                  </a:cubicBezTo>
                  <a:close/>
                </a:path>
              </a:pathLst>
            </a:custGeom>
            <a:solidFill>
              <a:srgbClr val="E7F1F4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7E21B12-0111-08F8-7375-0CB5EDFF6D61}"/>
                </a:ext>
              </a:extLst>
            </p:cNvPr>
            <p:cNvSpPr txBox="1"/>
            <p:nvPr/>
          </p:nvSpPr>
          <p:spPr>
            <a:xfrm>
              <a:off x="0" y="0"/>
              <a:ext cx="660400" cy="564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D3FC3CB-2EF1-A987-2DEA-0133D31CB1DE}"/>
              </a:ext>
            </a:extLst>
          </p:cNvPr>
          <p:cNvSpPr/>
          <p:nvPr/>
        </p:nvSpPr>
        <p:spPr>
          <a:xfrm rot="214769">
            <a:off x="11432170" y="3086100"/>
            <a:ext cx="5827130" cy="4114800"/>
          </a:xfrm>
          <a:custGeom>
            <a:avLst/>
            <a:gdLst/>
            <a:ahLst/>
            <a:cxnLst/>
            <a:rect l="l" t="t" r="r" b="b"/>
            <a:pathLst>
              <a:path w="5827130" h="4114800">
                <a:moveTo>
                  <a:pt x="0" y="0"/>
                </a:moveTo>
                <a:lnTo>
                  <a:pt x="5827130" y="0"/>
                </a:lnTo>
                <a:lnTo>
                  <a:pt x="5827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55B9E7E-A283-BB15-93EB-21F88CC29B0C}"/>
              </a:ext>
            </a:extLst>
          </p:cNvPr>
          <p:cNvSpPr txBox="1"/>
          <p:nvPr/>
        </p:nvSpPr>
        <p:spPr>
          <a:xfrm>
            <a:off x="546177" y="571500"/>
            <a:ext cx="1108055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349" lvl="1" algn="l">
              <a:lnSpc>
                <a:spcPts val="6953"/>
              </a:lnSpc>
            </a:pPr>
            <a:r>
              <a:rPr lang="en-US" sz="6320" spc="31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FAKTOR PENYEBAB TERJADINYA RESISTENSI ANTIBIOTIK 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DBED60D-6147-4AC4-04CD-2BC24E1A6630}"/>
              </a:ext>
            </a:extLst>
          </p:cNvPr>
          <p:cNvSpPr txBox="1"/>
          <p:nvPr/>
        </p:nvSpPr>
        <p:spPr>
          <a:xfrm>
            <a:off x="1684536" y="3277325"/>
            <a:ext cx="9444990" cy="410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300"/>
              </a:lnSpc>
              <a:spcBef>
                <a:spcPts val="95"/>
              </a:spcBef>
            </a:pPr>
            <a:r>
              <a:rPr sz="2900" spc="50" dirty="0">
                <a:latin typeface="Trebuchet MS"/>
                <a:cs typeface="Trebuchet MS"/>
              </a:rPr>
              <a:t>Penggunaan</a:t>
            </a:r>
            <a:r>
              <a:rPr sz="2900" spc="285" dirty="0">
                <a:latin typeface="Trebuchet MS"/>
                <a:cs typeface="Trebuchet MS"/>
              </a:rPr>
              <a:t>   </a:t>
            </a:r>
            <a:r>
              <a:rPr sz="2900" dirty="0">
                <a:latin typeface="Trebuchet MS"/>
                <a:cs typeface="Trebuchet MS"/>
              </a:rPr>
              <a:t>antibiotik</a:t>
            </a:r>
            <a:r>
              <a:rPr sz="2900" spc="290" dirty="0">
                <a:latin typeface="Trebuchet MS"/>
                <a:cs typeface="Trebuchet MS"/>
              </a:rPr>
              <a:t>   </a:t>
            </a:r>
            <a:r>
              <a:rPr sz="2900" dirty="0">
                <a:latin typeface="Trebuchet MS"/>
                <a:cs typeface="Trebuchet MS"/>
              </a:rPr>
              <a:t>berdasarkan</a:t>
            </a:r>
            <a:r>
              <a:rPr sz="2900" spc="290" dirty="0">
                <a:latin typeface="Trebuchet MS"/>
                <a:cs typeface="Trebuchet MS"/>
              </a:rPr>
              <a:t>   </a:t>
            </a:r>
            <a:r>
              <a:rPr sz="2900" dirty="0">
                <a:latin typeface="Trebuchet MS"/>
                <a:cs typeface="Trebuchet MS"/>
              </a:rPr>
              <a:t>resep</a:t>
            </a:r>
            <a:r>
              <a:rPr sz="2900" spc="290" dirty="0">
                <a:latin typeface="Trebuchet MS"/>
                <a:cs typeface="Trebuchet MS"/>
              </a:rPr>
              <a:t>   </a:t>
            </a:r>
            <a:r>
              <a:rPr sz="2900" spc="-10" dirty="0">
                <a:latin typeface="Trebuchet MS"/>
                <a:cs typeface="Trebuchet MS"/>
              </a:rPr>
              <a:t>dokter </a:t>
            </a:r>
            <a:r>
              <a:rPr sz="2900" spc="-25" dirty="0">
                <a:latin typeface="Trebuchet MS"/>
                <a:cs typeface="Trebuchet MS"/>
              </a:rPr>
              <a:t>dimaksudkan</a:t>
            </a:r>
            <a:r>
              <a:rPr sz="2900" spc="-95" dirty="0">
                <a:latin typeface="Trebuchet MS"/>
                <a:cs typeface="Trebuchet MS"/>
              </a:rPr>
              <a:t> </a:t>
            </a:r>
            <a:r>
              <a:rPr sz="2900" spc="90" dirty="0">
                <a:latin typeface="Trebuchet MS"/>
                <a:cs typeface="Trebuchet MS"/>
              </a:rPr>
              <a:t>agar</a:t>
            </a:r>
            <a:r>
              <a:rPr sz="2900" spc="-90" dirty="0">
                <a:latin typeface="Trebuchet MS"/>
                <a:cs typeface="Trebuchet MS"/>
              </a:rPr>
              <a:t> </a:t>
            </a:r>
            <a:r>
              <a:rPr sz="2900" spc="45" dirty="0">
                <a:latin typeface="Trebuchet MS"/>
                <a:cs typeface="Trebuchet MS"/>
              </a:rPr>
              <a:t>penggunaannya</a:t>
            </a:r>
            <a:r>
              <a:rPr sz="2900" spc="-95" dirty="0">
                <a:latin typeface="Trebuchet MS"/>
                <a:cs typeface="Trebuchet MS"/>
              </a:rPr>
              <a:t> </a:t>
            </a:r>
            <a:r>
              <a:rPr sz="2900" spc="-10" dirty="0">
                <a:latin typeface="Trebuchet MS"/>
                <a:cs typeface="Trebuchet MS"/>
              </a:rPr>
              <a:t>rasiona</a:t>
            </a:r>
            <a:endParaRPr sz="2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29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5300"/>
              </a:lnSpc>
              <a:spcBef>
                <a:spcPts val="5"/>
              </a:spcBef>
            </a:pPr>
            <a:r>
              <a:rPr sz="2900" dirty="0">
                <a:latin typeface="Trebuchet MS"/>
                <a:cs typeface="Trebuchet MS"/>
              </a:rPr>
              <a:t>Faktor</a:t>
            </a:r>
            <a:r>
              <a:rPr sz="2900" spc="260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penyebab</a:t>
            </a:r>
            <a:r>
              <a:rPr sz="2900" spc="265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utama</a:t>
            </a:r>
            <a:r>
              <a:rPr sz="2900" spc="260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terjadinya</a:t>
            </a:r>
            <a:r>
              <a:rPr sz="2900" spc="265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resistensi</a:t>
            </a:r>
            <a:r>
              <a:rPr sz="2900" spc="260" dirty="0">
                <a:latin typeface="Trebuchet MS"/>
                <a:cs typeface="Trebuchet MS"/>
              </a:rPr>
              <a:t> </a:t>
            </a:r>
            <a:r>
              <a:rPr sz="2900" spc="-35" dirty="0">
                <a:latin typeface="Trebuchet MS"/>
                <a:cs typeface="Trebuchet MS"/>
              </a:rPr>
              <a:t>antibiotika </a:t>
            </a:r>
            <a:r>
              <a:rPr sz="2900" dirty="0">
                <a:latin typeface="Trebuchet MS"/>
                <a:cs typeface="Trebuchet MS"/>
              </a:rPr>
              <a:t>adalah</a:t>
            </a:r>
            <a:r>
              <a:rPr sz="2900" spc="390" dirty="0">
                <a:latin typeface="Trebuchet MS"/>
                <a:cs typeface="Trebuchet MS"/>
              </a:rPr>
              <a:t>  </a:t>
            </a:r>
            <a:r>
              <a:rPr sz="2900" spc="45" dirty="0">
                <a:latin typeface="Trebuchet MS"/>
                <a:cs typeface="Trebuchet MS"/>
              </a:rPr>
              <a:t>penggunaannya</a:t>
            </a:r>
            <a:r>
              <a:rPr sz="2900" spc="395" dirty="0">
                <a:latin typeface="Trebuchet MS"/>
                <a:cs typeface="Trebuchet MS"/>
              </a:rPr>
              <a:t>  </a:t>
            </a:r>
            <a:r>
              <a:rPr sz="2900" spc="100" dirty="0">
                <a:latin typeface="Trebuchet MS"/>
                <a:cs typeface="Trebuchet MS"/>
              </a:rPr>
              <a:t>yang</a:t>
            </a:r>
            <a:r>
              <a:rPr sz="2900" spc="390" dirty="0">
                <a:latin typeface="Trebuchet MS"/>
                <a:cs typeface="Trebuchet MS"/>
              </a:rPr>
              <a:t>  </a:t>
            </a:r>
            <a:r>
              <a:rPr sz="2900" dirty="0">
                <a:latin typeface="Trebuchet MS"/>
                <a:cs typeface="Trebuchet MS"/>
              </a:rPr>
              <a:t>meluas</a:t>
            </a:r>
            <a:r>
              <a:rPr sz="2900" spc="395" dirty="0">
                <a:latin typeface="Trebuchet MS"/>
                <a:cs typeface="Trebuchet MS"/>
              </a:rPr>
              <a:t>  </a:t>
            </a:r>
            <a:r>
              <a:rPr sz="2900" dirty="0">
                <a:latin typeface="Trebuchet MS"/>
                <a:cs typeface="Trebuchet MS"/>
              </a:rPr>
              <a:t>dan</a:t>
            </a:r>
            <a:r>
              <a:rPr sz="2900" spc="395" dirty="0">
                <a:latin typeface="Trebuchet MS"/>
                <a:cs typeface="Trebuchet MS"/>
              </a:rPr>
              <a:t>  </a:t>
            </a:r>
            <a:r>
              <a:rPr sz="2900" spc="-25" dirty="0">
                <a:latin typeface="Trebuchet MS"/>
                <a:cs typeface="Trebuchet MS"/>
              </a:rPr>
              <a:t>irrasional </a:t>
            </a:r>
            <a:r>
              <a:rPr sz="2900" dirty="0">
                <a:latin typeface="Trebuchet MS"/>
                <a:cs typeface="Trebuchet MS"/>
              </a:rPr>
              <a:t>(kurang</a:t>
            </a:r>
            <a:r>
              <a:rPr sz="2900" spc="-35" dirty="0">
                <a:latin typeface="Trebuchet MS"/>
                <a:cs typeface="Trebuchet MS"/>
              </a:rPr>
              <a:t> </a:t>
            </a:r>
            <a:r>
              <a:rPr sz="2900" spc="-80" dirty="0">
                <a:latin typeface="Trebuchet MS"/>
                <a:cs typeface="Trebuchet MS"/>
              </a:rPr>
              <a:t>tepat),</a:t>
            </a:r>
            <a:r>
              <a:rPr sz="2900" spc="-30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sehingga</a:t>
            </a:r>
            <a:r>
              <a:rPr sz="2900" spc="-30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menyebabkan</a:t>
            </a:r>
            <a:r>
              <a:rPr sz="2900" spc="-30" dirty="0">
                <a:latin typeface="Trebuchet MS"/>
                <a:cs typeface="Trebuchet MS"/>
              </a:rPr>
              <a:t> </a:t>
            </a:r>
            <a:r>
              <a:rPr sz="2900" spc="-20" dirty="0">
                <a:latin typeface="Trebuchet MS"/>
                <a:cs typeface="Trebuchet MS"/>
              </a:rPr>
              <a:t>bakteri</a:t>
            </a:r>
            <a:r>
              <a:rPr sz="2900" spc="-25" dirty="0">
                <a:latin typeface="Trebuchet MS"/>
                <a:cs typeface="Trebuchet MS"/>
              </a:rPr>
              <a:t> </a:t>
            </a:r>
            <a:r>
              <a:rPr sz="2900" spc="-10" dirty="0">
                <a:latin typeface="Trebuchet MS"/>
                <a:cs typeface="Trebuchet MS"/>
              </a:rPr>
              <a:t>tidak</a:t>
            </a:r>
            <a:r>
              <a:rPr sz="2900" spc="-30" dirty="0">
                <a:latin typeface="Trebuchet MS"/>
                <a:cs typeface="Trebuchet MS"/>
              </a:rPr>
              <a:t> </a:t>
            </a:r>
            <a:r>
              <a:rPr sz="2900" spc="-20" dirty="0">
                <a:latin typeface="Trebuchet MS"/>
                <a:cs typeface="Trebuchet MS"/>
              </a:rPr>
              <a:t>mati </a:t>
            </a:r>
            <a:r>
              <a:rPr sz="2900" dirty="0">
                <a:latin typeface="Trebuchet MS"/>
                <a:cs typeface="Trebuchet MS"/>
              </a:rPr>
              <a:t>secara  keseluruhan</a:t>
            </a:r>
            <a:r>
              <a:rPr sz="2900" spc="5" dirty="0">
                <a:latin typeface="Trebuchet MS"/>
                <a:cs typeface="Trebuchet MS"/>
              </a:rPr>
              <a:t>  </a:t>
            </a:r>
            <a:r>
              <a:rPr sz="2900" dirty="0">
                <a:latin typeface="Trebuchet MS"/>
                <a:cs typeface="Trebuchet MS"/>
              </a:rPr>
              <a:t>namun</a:t>
            </a:r>
            <a:r>
              <a:rPr sz="2900" spc="5" dirty="0">
                <a:latin typeface="Trebuchet MS"/>
                <a:cs typeface="Trebuchet MS"/>
              </a:rPr>
              <a:t>  </a:t>
            </a:r>
            <a:r>
              <a:rPr sz="2900" dirty="0">
                <a:latin typeface="Trebuchet MS"/>
                <a:cs typeface="Trebuchet MS"/>
              </a:rPr>
              <a:t>masih</a:t>
            </a:r>
            <a:r>
              <a:rPr sz="2900" spc="5" dirty="0">
                <a:latin typeface="Trebuchet MS"/>
                <a:cs typeface="Trebuchet MS"/>
              </a:rPr>
              <a:t>  </a:t>
            </a:r>
            <a:r>
              <a:rPr sz="2900" spc="65" dirty="0">
                <a:latin typeface="Trebuchet MS"/>
                <a:cs typeface="Trebuchet MS"/>
              </a:rPr>
              <a:t>ada</a:t>
            </a:r>
            <a:r>
              <a:rPr sz="2900" spc="5" dirty="0">
                <a:latin typeface="Trebuchet MS"/>
                <a:cs typeface="Trebuchet MS"/>
              </a:rPr>
              <a:t>  </a:t>
            </a:r>
            <a:r>
              <a:rPr sz="2900" spc="100" dirty="0">
                <a:latin typeface="Trebuchet MS"/>
                <a:cs typeface="Trebuchet MS"/>
              </a:rPr>
              <a:t>yang</a:t>
            </a:r>
            <a:r>
              <a:rPr sz="2900" spc="5" dirty="0">
                <a:latin typeface="Trebuchet MS"/>
                <a:cs typeface="Trebuchet MS"/>
              </a:rPr>
              <a:t>  </a:t>
            </a:r>
            <a:r>
              <a:rPr sz="2900" spc="-10" dirty="0">
                <a:latin typeface="Trebuchet MS"/>
                <a:cs typeface="Trebuchet MS"/>
              </a:rPr>
              <a:t>bertahan hidup.</a:t>
            </a:r>
            <a:endParaRPr sz="29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7028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729" y="962"/>
            <a:ext cx="18288000" cy="4826514"/>
            <a:chOff x="0" y="0"/>
            <a:chExt cx="4816593" cy="127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71181"/>
            </a:xfrm>
            <a:custGeom>
              <a:avLst/>
              <a:gdLst/>
              <a:ahLst/>
              <a:cxnLst/>
              <a:rect l="l" t="t" r="r" b="b"/>
              <a:pathLst>
                <a:path w="4816592" h="1271181">
                  <a:moveTo>
                    <a:pt x="0" y="0"/>
                  </a:moveTo>
                  <a:lnTo>
                    <a:pt x="4816592" y="0"/>
                  </a:lnTo>
                  <a:lnTo>
                    <a:pt x="4816592" y="1271181"/>
                  </a:lnTo>
                  <a:lnTo>
                    <a:pt x="0" y="1271181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27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213963"/>
            <a:ext cx="7829550" cy="4431786"/>
            <a:chOff x="0" y="0"/>
            <a:chExt cx="2062104" cy="11672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62104" cy="564779"/>
            </a:xfrm>
            <a:custGeom>
              <a:avLst/>
              <a:gdLst/>
              <a:ahLst/>
              <a:cxnLst/>
              <a:rect l="l" t="t" r="r" b="b"/>
              <a:pathLst>
                <a:path w="2062104" h="1167219">
                  <a:moveTo>
                    <a:pt x="0" y="0"/>
                  </a:moveTo>
                  <a:lnTo>
                    <a:pt x="2062104" y="0"/>
                  </a:lnTo>
                  <a:lnTo>
                    <a:pt x="2062104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062104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80221" y="4060632"/>
            <a:ext cx="7829550" cy="2216373"/>
            <a:chOff x="0" y="0"/>
            <a:chExt cx="2062104" cy="11672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62104" cy="1167219"/>
            </a:xfrm>
            <a:custGeom>
              <a:avLst/>
              <a:gdLst/>
              <a:ahLst/>
              <a:cxnLst/>
              <a:rect l="l" t="t" r="r" b="b"/>
              <a:pathLst>
                <a:path w="2062104" h="1167219">
                  <a:moveTo>
                    <a:pt x="0" y="0"/>
                  </a:moveTo>
                  <a:lnTo>
                    <a:pt x="2062104" y="0"/>
                  </a:lnTo>
                  <a:lnTo>
                    <a:pt x="2062104" y="1167219"/>
                  </a:lnTo>
                  <a:lnTo>
                    <a:pt x="0" y="11672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062104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094327"/>
            <a:ext cx="7829550" cy="1225101"/>
            <a:chOff x="0" y="0"/>
            <a:chExt cx="2062104" cy="3226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80221" y="3094326"/>
            <a:ext cx="7829550" cy="1225101"/>
            <a:chOff x="0" y="0"/>
            <a:chExt cx="2062104" cy="3226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684835"/>
            <a:ext cx="13414466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MEKANISME RESISTENSI BAKTERI TERHADAP ANTIBIOTIK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49679" y="3354160"/>
            <a:ext cx="6987592" cy="75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4400" spc="2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1. MODIFIKASI TARGET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05814" y="3354160"/>
            <a:ext cx="6987592" cy="73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4000" spc="2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2. ENZIM PEMODIFIKASI ANTIBIOTIK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4228752"/>
            <a:ext cx="8401050" cy="204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64" marR="1328420" algn="just">
              <a:lnSpc>
                <a:spcPct val="102099"/>
              </a:lnSpc>
              <a:spcBef>
                <a:spcPts val="25"/>
              </a:spcBef>
              <a:tabLst>
                <a:tab pos="410209" algn="l"/>
                <a:tab pos="416559" algn="l"/>
              </a:tabLst>
            </a:pPr>
            <a:r>
              <a:rPr lang="en-ID" sz="4400" spc="-75" dirty="0" err="1"/>
              <a:t>mengalami</a:t>
            </a:r>
            <a:r>
              <a:rPr lang="en-ID" sz="4400" spc="-150" dirty="0"/>
              <a:t> </a:t>
            </a:r>
            <a:r>
              <a:rPr lang="en-ID" sz="4400" spc="-95" dirty="0" err="1"/>
              <a:t>mutasi</a:t>
            </a:r>
            <a:r>
              <a:rPr lang="en-ID" sz="4400" spc="-130" dirty="0"/>
              <a:t> </a:t>
            </a:r>
            <a:r>
              <a:rPr lang="en-ID" sz="4400" spc="-35" dirty="0" err="1"/>
              <a:t>genetik</a:t>
            </a:r>
            <a:r>
              <a:rPr lang="en-ID" sz="4400" spc="-150" dirty="0"/>
              <a:t> </a:t>
            </a:r>
            <a:r>
              <a:rPr lang="en-ID" sz="4400" spc="80" dirty="0"/>
              <a:t>yang </a:t>
            </a:r>
            <a:r>
              <a:rPr lang="en-ID" sz="4400" dirty="0" err="1"/>
              <a:t>mengubah</a:t>
            </a:r>
            <a:r>
              <a:rPr lang="en-ID" sz="4400" spc="-140" dirty="0"/>
              <a:t> </a:t>
            </a:r>
            <a:r>
              <a:rPr lang="en-ID" sz="4400" spc="-55" dirty="0" err="1"/>
              <a:t>struktur</a:t>
            </a:r>
            <a:r>
              <a:rPr lang="en-ID" sz="4400" spc="-130" dirty="0"/>
              <a:t> </a:t>
            </a:r>
            <a:r>
              <a:rPr lang="en-ID" sz="4400" dirty="0"/>
              <a:t>target</a:t>
            </a:r>
            <a:r>
              <a:rPr lang="en-ID" sz="4400" spc="-130" dirty="0"/>
              <a:t> </a:t>
            </a:r>
            <a:r>
              <a:rPr lang="en-ID" sz="4400" spc="-100" dirty="0" err="1"/>
              <a:t>antibiotik</a:t>
            </a:r>
            <a:r>
              <a:rPr lang="en-ID" sz="4400" spc="-125" dirty="0"/>
              <a:t> </a:t>
            </a:r>
            <a:r>
              <a:rPr lang="en-ID" sz="4400" spc="-80" dirty="0"/>
              <a:t>di</a:t>
            </a:r>
            <a:r>
              <a:rPr lang="en-ID" sz="4400" spc="-130" dirty="0"/>
              <a:t> </a:t>
            </a:r>
            <a:r>
              <a:rPr lang="en-ID" sz="4400" spc="-60" dirty="0" err="1"/>
              <a:t>dalam</a:t>
            </a:r>
            <a:r>
              <a:rPr lang="en-ID" sz="4400" spc="-130" dirty="0"/>
              <a:t> </a:t>
            </a:r>
            <a:r>
              <a:rPr lang="en-ID" sz="4400" spc="-20" dirty="0"/>
              <a:t>sel.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01200" y="4811536"/>
            <a:ext cx="6987592" cy="97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ID" sz="4400" spc="-100" dirty="0" err="1"/>
              <a:t>antibiotik</a:t>
            </a:r>
            <a:r>
              <a:rPr lang="en-ID" sz="4400" spc="-35" dirty="0"/>
              <a:t> </a:t>
            </a:r>
            <a:r>
              <a:rPr lang="en-ID" sz="4400" dirty="0" err="1"/>
              <a:t>sehingga</a:t>
            </a:r>
            <a:r>
              <a:rPr lang="en-ID" sz="4400" spc="-35" dirty="0"/>
              <a:t> </a:t>
            </a:r>
            <a:r>
              <a:rPr lang="en-ID" sz="4400" spc="-100" dirty="0" err="1"/>
              <a:t>menjadi</a:t>
            </a:r>
            <a:r>
              <a:rPr lang="en-ID" sz="4400" spc="-100" dirty="0"/>
              <a:t> </a:t>
            </a:r>
            <a:r>
              <a:rPr lang="en-ID" sz="4400" spc="-50" dirty="0" err="1"/>
              <a:t>tidak</a:t>
            </a:r>
            <a:r>
              <a:rPr lang="en-ID" sz="4400" spc="-150" dirty="0"/>
              <a:t> </a:t>
            </a:r>
            <a:r>
              <a:rPr lang="en-ID" sz="4400" spc="-10" dirty="0" err="1"/>
              <a:t>efektif</a:t>
            </a:r>
            <a:r>
              <a:rPr lang="en-ID" sz="4400" spc="-10" dirty="0"/>
              <a:t>.</a:t>
            </a:r>
            <a:endParaRPr lang="en-US" sz="2600" spc="-26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EDA1BDCF-86CF-BE6E-8E9D-F5656405FC19}"/>
              </a:ext>
            </a:extLst>
          </p:cNvPr>
          <p:cNvSpPr/>
          <p:nvPr/>
        </p:nvSpPr>
        <p:spPr>
          <a:xfrm>
            <a:off x="1028700" y="6497091"/>
            <a:ext cx="7829550" cy="1225101"/>
          </a:xfrm>
          <a:custGeom>
            <a:avLst/>
            <a:gdLst/>
            <a:ahLst/>
            <a:cxnLst/>
            <a:rect l="l" t="t" r="r" b="b"/>
            <a:pathLst>
              <a:path w="2062104" h="322660">
                <a:moveTo>
                  <a:pt x="0" y="0"/>
                </a:moveTo>
                <a:lnTo>
                  <a:pt x="2062104" y="0"/>
                </a:lnTo>
                <a:lnTo>
                  <a:pt x="2062104" y="322660"/>
                </a:lnTo>
                <a:lnTo>
                  <a:pt x="0" y="322660"/>
                </a:lnTo>
                <a:close/>
              </a:path>
            </a:pathLst>
          </a:custGeom>
          <a:solidFill>
            <a:srgbClr val="F4956F"/>
          </a:solidFill>
        </p:spPr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6939AF8D-7CCF-C8A1-4D32-4D46E16E5C36}"/>
              </a:ext>
            </a:extLst>
          </p:cNvPr>
          <p:cNvSpPr/>
          <p:nvPr/>
        </p:nvSpPr>
        <p:spPr>
          <a:xfrm>
            <a:off x="1028700" y="7722192"/>
            <a:ext cx="7829550" cy="2216373"/>
          </a:xfrm>
          <a:custGeom>
            <a:avLst/>
            <a:gdLst/>
            <a:ahLst/>
            <a:cxnLst/>
            <a:rect l="l" t="t" r="r" b="b"/>
            <a:pathLst>
              <a:path w="2062104" h="1167219">
                <a:moveTo>
                  <a:pt x="0" y="0"/>
                </a:moveTo>
                <a:lnTo>
                  <a:pt x="2062104" y="0"/>
                </a:lnTo>
                <a:lnTo>
                  <a:pt x="2062104" y="1167219"/>
                </a:lnTo>
                <a:lnTo>
                  <a:pt x="0" y="1167219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A0B2AA13-9FB1-D47B-03E1-1051794DC5E3}"/>
              </a:ext>
            </a:extLst>
          </p:cNvPr>
          <p:cNvSpPr/>
          <p:nvPr/>
        </p:nvSpPr>
        <p:spPr>
          <a:xfrm>
            <a:off x="9144000" y="6497091"/>
            <a:ext cx="7829550" cy="1225101"/>
          </a:xfrm>
          <a:custGeom>
            <a:avLst/>
            <a:gdLst/>
            <a:ahLst/>
            <a:cxnLst/>
            <a:rect l="l" t="t" r="r" b="b"/>
            <a:pathLst>
              <a:path w="2062104" h="322660">
                <a:moveTo>
                  <a:pt x="0" y="0"/>
                </a:moveTo>
                <a:lnTo>
                  <a:pt x="2062104" y="0"/>
                </a:lnTo>
                <a:lnTo>
                  <a:pt x="2062104" y="322660"/>
                </a:lnTo>
                <a:lnTo>
                  <a:pt x="0" y="322660"/>
                </a:lnTo>
                <a:close/>
              </a:path>
            </a:pathLst>
          </a:custGeom>
          <a:solidFill>
            <a:srgbClr val="F4956F"/>
          </a:solidFill>
        </p:spPr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A511D4F3-E089-3007-055B-76A4B906FB1B}"/>
              </a:ext>
            </a:extLst>
          </p:cNvPr>
          <p:cNvSpPr/>
          <p:nvPr/>
        </p:nvSpPr>
        <p:spPr>
          <a:xfrm>
            <a:off x="9144000" y="7722192"/>
            <a:ext cx="7829550" cy="2216373"/>
          </a:xfrm>
          <a:custGeom>
            <a:avLst/>
            <a:gdLst/>
            <a:ahLst/>
            <a:cxnLst/>
            <a:rect l="l" t="t" r="r" b="b"/>
            <a:pathLst>
              <a:path w="2062104" h="1167219">
                <a:moveTo>
                  <a:pt x="0" y="0"/>
                </a:moveTo>
                <a:lnTo>
                  <a:pt x="2062104" y="0"/>
                </a:lnTo>
                <a:lnTo>
                  <a:pt x="2062104" y="1167219"/>
                </a:lnTo>
                <a:lnTo>
                  <a:pt x="0" y="116721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2E1EF646-5142-0A09-88D3-9F5AB6512B53}"/>
              </a:ext>
            </a:extLst>
          </p:cNvPr>
          <p:cNvSpPr txBox="1"/>
          <p:nvPr/>
        </p:nvSpPr>
        <p:spPr>
          <a:xfrm>
            <a:off x="1602656" y="6713832"/>
            <a:ext cx="6987592" cy="73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4000" spc="2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3. PERUBAHAN PERMEABILITAS SEL 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7E864415-C2AD-631C-3EA1-CAF35892EA1C}"/>
              </a:ext>
            </a:extLst>
          </p:cNvPr>
          <p:cNvSpPr txBox="1"/>
          <p:nvPr/>
        </p:nvSpPr>
        <p:spPr>
          <a:xfrm>
            <a:off x="9429749" y="6646708"/>
            <a:ext cx="7829549" cy="734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269"/>
              </a:lnSpc>
              <a:spcBef>
                <a:spcPct val="0"/>
              </a:spcBef>
            </a:pPr>
            <a:r>
              <a:rPr lang="en-US" sz="3200" spc="2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4. PERUBAHAN JAL. ALTERNATIF METABOLIK 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2CF397FF-76E8-9C60-B1CB-6B1705099565}"/>
              </a:ext>
            </a:extLst>
          </p:cNvPr>
          <p:cNvSpPr txBox="1"/>
          <p:nvPr/>
        </p:nvSpPr>
        <p:spPr>
          <a:xfrm>
            <a:off x="1103897" y="7640838"/>
            <a:ext cx="8250656" cy="2489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64" marR="390525" algn="just">
              <a:lnSpc>
                <a:spcPct val="102099"/>
              </a:lnSpc>
              <a:tabLst>
                <a:tab pos="410209" algn="l"/>
              </a:tabLst>
            </a:pPr>
            <a:r>
              <a:rPr lang="en-ID" sz="4000" dirty="0" err="1"/>
              <a:t>mengurangi</a:t>
            </a:r>
            <a:r>
              <a:rPr lang="en-ID" sz="4000" dirty="0"/>
              <a:t> </a:t>
            </a:r>
            <a:r>
              <a:rPr lang="en-ID" sz="4000" dirty="0" err="1"/>
              <a:t>permeabilitas</a:t>
            </a:r>
            <a:r>
              <a:rPr lang="en-ID" sz="4000" dirty="0"/>
              <a:t> </a:t>
            </a:r>
            <a:r>
              <a:rPr lang="en-ID" sz="4000" dirty="0" err="1"/>
              <a:t>membran</a:t>
            </a:r>
            <a:r>
              <a:rPr lang="en-ID" sz="4000" dirty="0"/>
              <a:t> </a:t>
            </a:r>
            <a:r>
              <a:rPr lang="en-ID" sz="4000" dirty="0" err="1"/>
              <a:t>sel</a:t>
            </a:r>
            <a:r>
              <a:rPr lang="en-ID" sz="4000" dirty="0"/>
              <a:t>, </a:t>
            </a:r>
            <a:r>
              <a:rPr lang="en-ID" sz="4000" dirty="0" err="1"/>
              <a:t>sehingga</a:t>
            </a:r>
            <a:r>
              <a:rPr lang="en-ID" sz="4000" dirty="0"/>
              <a:t> </a:t>
            </a:r>
            <a:r>
              <a:rPr lang="en-ID" sz="4000" dirty="0" err="1"/>
              <a:t>antibiotik</a:t>
            </a:r>
            <a:r>
              <a:rPr lang="en-ID" sz="4000" dirty="0"/>
              <a:t> </a:t>
            </a:r>
            <a:r>
              <a:rPr lang="en-ID" sz="4000" dirty="0" err="1"/>
              <a:t>tidak</a:t>
            </a:r>
            <a:r>
              <a:rPr lang="en-ID" sz="4000" dirty="0"/>
              <a:t> </a:t>
            </a:r>
            <a:r>
              <a:rPr lang="en-ID" sz="4000" dirty="0" err="1"/>
              <a:t>dapat</a:t>
            </a:r>
            <a:r>
              <a:rPr lang="en-ID" sz="4000" dirty="0"/>
              <a:t> </a:t>
            </a:r>
            <a:r>
              <a:rPr lang="en-ID" sz="4000" dirty="0" err="1"/>
              <a:t>masuk</a:t>
            </a:r>
            <a:r>
              <a:rPr lang="en-ID" sz="4000" dirty="0"/>
              <a:t> </a:t>
            </a:r>
            <a:r>
              <a:rPr lang="en-ID" sz="4000" dirty="0" err="1"/>
              <a:t>ke</a:t>
            </a:r>
            <a:r>
              <a:rPr lang="en-ID" sz="4000" dirty="0"/>
              <a:t> 	</a:t>
            </a:r>
            <a:r>
              <a:rPr lang="en-ID" sz="4000" dirty="0" err="1"/>
              <a:t>dalam</a:t>
            </a:r>
            <a:r>
              <a:rPr lang="en-ID" sz="4000" dirty="0"/>
              <a:t> </a:t>
            </a:r>
            <a:r>
              <a:rPr lang="en-ID" sz="4000" dirty="0" err="1"/>
              <a:t>sel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mudah</a:t>
            </a:r>
            <a:r>
              <a:rPr lang="en-ID" sz="4000" dirty="0"/>
              <a:t>.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F5A2C83E-CC7F-F34B-030C-55F23CF84F27}"/>
              </a:ext>
            </a:extLst>
          </p:cNvPr>
          <p:cNvSpPr txBox="1"/>
          <p:nvPr/>
        </p:nvSpPr>
        <p:spPr>
          <a:xfrm>
            <a:off x="9429749" y="7740117"/>
            <a:ext cx="7334251" cy="186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64" marR="390525" algn="just">
              <a:lnSpc>
                <a:spcPct val="102099"/>
              </a:lnSpc>
              <a:tabLst>
                <a:tab pos="410209" algn="l"/>
              </a:tabLst>
            </a:pPr>
            <a:r>
              <a:rPr lang="en-ID" sz="4000" spc="-10" dirty="0" err="1"/>
              <a:t>mengembangkan</a:t>
            </a:r>
            <a:r>
              <a:rPr lang="en-ID" sz="4000" spc="-10" dirty="0"/>
              <a:t> </a:t>
            </a:r>
            <a:r>
              <a:rPr lang="en-ID" sz="4000" spc="-135" dirty="0" err="1"/>
              <a:t>jalur</a:t>
            </a:r>
            <a:r>
              <a:rPr lang="en-ID" sz="4000" spc="-125" dirty="0"/>
              <a:t> </a:t>
            </a:r>
            <a:r>
              <a:rPr lang="en-ID" sz="4000" spc="-105" dirty="0" err="1"/>
              <a:t>metabolik</a:t>
            </a:r>
            <a:r>
              <a:rPr lang="en-ID" sz="4000" spc="-120" dirty="0"/>
              <a:t> </a:t>
            </a:r>
            <a:r>
              <a:rPr lang="en-ID" sz="4000" spc="-75" dirty="0" err="1"/>
              <a:t>alternatif</a:t>
            </a:r>
            <a:r>
              <a:rPr lang="en-ID" sz="4000" spc="-120" dirty="0"/>
              <a:t> </a:t>
            </a:r>
            <a:r>
              <a:rPr lang="en-ID" sz="4000" spc="100" dirty="0"/>
              <a:t>yang</a:t>
            </a:r>
            <a:r>
              <a:rPr lang="en-ID" sz="4000" spc="-125" dirty="0"/>
              <a:t> </a:t>
            </a:r>
            <a:r>
              <a:rPr lang="en-ID" sz="4000" spc="-50" dirty="0" err="1"/>
              <a:t>tidak</a:t>
            </a:r>
            <a:r>
              <a:rPr lang="en-ID" sz="4000" spc="-120" dirty="0"/>
              <a:t> </a:t>
            </a:r>
            <a:r>
              <a:rPr lang="en-ID" sz="4000" dirty="0" err="1"/>
              <a:t>terpengaruh</a:t>
            </a:r>
            <a:r>
              <a:rPr lang="en-ID" sz="4000" spc="-120" dirty="0"/>
              <a:t> </a:t>
            </a:r>
            <a:r>
              <a:rPr lang="en-ID" sz="4000" spc="-20" dirty="0"/>
              <a:t>oleh </a:t>
            </a:r>
            <a:r>
              <a:rPr lang="en-ID" sz="4000" spc="-40" dirty="0" err="1"/>
              <a:t>antibiotik</a:t>
            </a:r>
            <a:r>
              <a:rPr lang="en-ID" sz="4000" spc="-40" dirty="0"/>
              <a:t>.</a:t>
            </a:r>
            <a:endParaRPr lang="en-ID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692784"/>
            <a:ext cx="18288000" cy="7505700"/>
            <a:chOff x="0" y="0"/>
            <a:chExt cx="4816593" cy="1185389"/>
          </a:xfrm>
        </p:grpSpPr>
        <p:sp>
          <p:nvSpPr>
            <p:cNvPr id="3" name="Freeform 3"/>
            <p:cNvSpPr/>
            <p:nvPr/>
          </p:nvSpPr>
          <p:spPr>
            <a:xfrm>
              <a:off x="0" y="149327"/>
              <a:ext cx="4816592" cy="952723"/>
            </a:xfrm>
            <a:custGeom>
              <a:avLst/>
              <a:gdLst/>
              <a:ahLst/>
              <a:cxnLst/>
              <a:rect l="l" t="t" r="r" b="b"/>
              <a:pathLst>
                <a:path w="4816592" h="1185389">
                  <a:moveTo>
                    <a:pt x="0" y="0"/>
                  </a:moveTo>
                  <a:lnTo>
                    <a:pt x="4816592" y="0"/>
                  </a:lnTo>
                  <a:lnTo>
                    <a:pt x="4816592" y="1185389"/>
                  </a:lnTo>
                  <a:lnTo>
                    <a:pt x="0" y="1185389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185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4328" y="692784"/>
            <a:ext cx="14819344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DAMPAK RESISTENSI ANTIBIOTIK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52815539-26FD-7CE6-D918-B94E8859D5BA}"/>
              </a:ext>
            </a:extLst>
          </p:cNvPr>
          <p:cNvGrpSpPr/>
          <p:nvPr/>
        </p:nvGrpSpPr>
        <p:grpSpPr>
          <a:xfrm>
            <a:off x="6781800" y="3752850"/>
            <a:ext cx="4401820" cy="2854325"/>
            <a:chOff x="6944434" y="3716868"/>
            <a:chExt cx="4401820" cy="2854325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25F6A0E5-05F2-0540-29C5-98D84F0D779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4434" y="3716868"/>
              <a:ext cx="4401805" cy="2854206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BC3A94A5-333A-5E6D-C596-C45936362F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636" y="4795964"/>
              <a:ext cx="92754" cy="138034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72918D14-B876-7583-FDBB-FC6B2A69689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6665" y="4795843"/>
              <a:ext cx="92754" cy="138155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3407E535-8106-90D6-EBC7-BFF7CBD5EEF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2074" y="5069719"/>
              <a:ext cx="378906" cy="95954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AB6AFD29-397B-C297-060C-DB2505A15F2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6528" y="4251366"/>
              <a:ext cx="1241054" cy="1121189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C2BF77DF-55CC-4065-922D-5A0D10FE798F}"/>
                </a:ext>
              </a:extLst>
            </p:cNvPr>
            <p:cNvSpPr/>
            <p:nvPr/>
          </p:nvSpPr>
          <p:spPr>
            <a:xfrm>
              <a:off x="9724187" y="4410734"/>
              <a:ext cx="766445" cy="247015"/>
            </a:xfrm>
            <a:custGeom>
              <a:avLst/>
              <a:gdLst/>
              <a:ahLst/>
              <a:cxnLst/>
              <a:rect l="l" t="t" r="r" b="b"/>
              <a:pathLst>
                <a:path w="766445" h="247014">
                  <a:moveTo>
                    <a:pt x="766102" y="137363"/>
                  </a:moveTo>
                  <a:lnTo>
                    <a:pt x="732155" y="107251"/>
                  </a:lnTo>
                  <a:lnTo>
                    <a:pt x="675551" y="91668"/>
                  </a:lnTo>
                  <a:lnTo>
                    <a:pt x="659434" y="88544"/>
                  </a:lnTo>
                  <a:lnTo>
                    <a:pt x="666915" y="85026"/>
                  </a:lnTo>
                  <a:lnTo>
                    <a:pt x="704176" y="65024"/>
                  </a:lnTo>
                  <a:lnTo>
                    <a:pt x="740257" y="35788"/>
                  </a:lnTo>
                  <a:lnTo>
                    <a:pt x="744524" y="26784"/>
                  </a:lnTo>
                  <a:lnTo>
                    <a:pt x="744461" y="18237"/>
                  </a:lnTo>
                  <a:lnTo>
                    <a:pt x="708850" y="279"/>
                  </a:lnTo>
                  <a:lnTo>
                    <a:pt x="705891" y="0"/>
                  </a:lnTo>
                  <a:lnTo>
                    <a:pt x="705942" y="2971"/>
                  </a:lnTo>
                  <a:lnTo>
                    <a:pt x="705942" y="16192"/>
                  </a:lnTo>
                  <a:lnTo>
                    <a:pt x="708418" y="16408"/>
                  </a:lnTo>
                  <a:lnTo>
                    <a:pt x="725411" y="17970"/>
                  </a:lnTo>
                  <a:lnTo>
                    <a:pt x="728929" y="21691"/>
                  </a:lnTo>
                  <a:lnTo>
                    <a:pt x="729462" y="22440"/>
                  </a:lnTo>
                  <a:lnTo>
                    <a:pt x="728891" y="24206"/>
                  </a:lnTo>
                  <a:lnTo>
                    <a:pt x="696099" y="51117"/>
                  </a:lnTo>
                  <a:lnTo>
                    <a:pt x="660069" y="70383"/>
                  </a:lnTo>
                  <a:lnTo>
                    <a:pt x="630961" y="83756"/>
                  </a:lnTo>
                  <a:lnTo>
                    <a:pt x="605612" y="79768"/>
                  </a:lnTo>
                  <a:lnTo>
                    <a:pt x="603123" y="79476"/>
                  </a:lnTo>
                  <a:lnTo>
                    <a:pt x="603123" y="95656"/>
                  </a:lnTo>
                  <a:lnTo>
                    <a:pt x="595718" y="98818"/>
                  </a:lnTo>
                  <a:lnTo>
                    <a:pt x="548868" y="116967"/>
                  </a:lnTo>
                  <a:lnTo>
                    <a:pt x="497916" y="135051"/>
                  </a:lnTo>
                  <a:lnTo>
                    <a:pt x="443661" y="152781"/>
                  </a:lnTo>
                  <a:lnTo>
                    <a:pt x="386880" y="169887"/>
                  </a:lnTo>
                  <a:lnTo>
                    <a:pt x="380111" y="171767"/>
                  </a:lnTo>
                  <a:lnTo>
                    <a:pt x="322668" y="169252"/>
                  </a:lnTo>
                  <a:lnTo>
                    <a:pt x="265925" y="165442"/>
                  </a:lnTo>
                  <a:lnTo>
                    <a:pt x="212344" y="160477"/>
                  </a:lnTo>
                  <a:lnTo>
                    <a:pt x="162763" y="154432"/>
                  </a:lnTo>
                  <a:lnTo>
                    <a:pt x="150279" y="152476"/>
                  </a:lnTo>
                  <a:lnTo>
                    <a:pt x="154406" y="150710"/>
                  </a:lnTo>
                  <a:lnTo>
                    <a:pt x="201256" y="132562"/>
                  </a:lnTo>
                  <a:lnTo>
                    <a:pt x="252209" y="114477"/>
                  </a:lnTo>
                  <a:lnTo>
                    <a:pt x="306463" y="96748"/>
                  </a:lnTo>
                  <a:lnTo>
                    <a:pt x="363245" y="79629"/>
                  </a:lnTo>
                  <a:lnTo>
                    <a:pt x="369582" y="77889"/>
                  </a:lnTo>
                  <a:lnTo>
                    <a:pt x="384403" y="78282"/>
                  </a:lnTo>
                  <a:lnTo>
                    <a:pt x="443484" y="80873"/>
                  </a:lnTo>
                  <a:lnTo>
                    <a:pt x="500227" y="84683"/>
                  </a:lnTo>
                  <a:lnTo>
                    <a:pt x="553808" y="89649"/>
                  </a:lnTo>
                  <a:lnTo>
                    <a:pt x="603123" y="95656"/>
                  </a:lnTo>
                  <a:lnTo>
                    <a:pt x="603123" y="79476"/>
                  </a:lnTo>
                  <a:lnTo>
                    <a:pt x="555548" y="73660"/>
                  </a:lnTo>
                  <a:lnTo>
                    <a:pt x="501535" y="68643"/>
                  </a:lnTo>
                  <a:lnTo>
                    <a:pt x="444373" y="64808"/>
                  </a:lnTo>
                  <a:lnTo>
                    <a:pt x="420725" y="63779"/>
                  </a:lnTo>
                  <a:lnTo>
                    <a:pt x="421487" y="63563"/>
                  </a:lnTo>
                  <a:lnTo>
                    <a:pt x="477812" y="49453"/>
                  </a:lnTo>
                  <a:lnTo>
                    <a:pt x="531444" y="37477"/>
                  </a:lnTo>
                  <a:lnTo>
                    <a:pt x="581634" y="27838"/>
                  </a:lnTo>
                  <a:lnTo>
                    <a:pt x="583857" y="27470"/>
                  </a:lnTo>
                  <a:lnTo>
                    <a:pt x="583857" y="25247"/>
                  </a:lnTo>
                  <a:lnTo>
                    <a:pt x="583857" y="21424"/>
                  </a:lnTo>
                  <a:lnTo>
                    <a:pt x="583692" y="17703"/>
                  </a:lnTo>
                  <a:lnTo>
                    <a:pt x="583425" y="14198"/>
                  </a:lnTo>
                  <a:lnTo>
                    <a:pt x="583209" y="11226"/>
                  </a:lnTo>
                  <a:lnTo>
                    <a:pt x="529590" y="21386"/>
                  </a:lnTo>
                  <a:lnTo>
                    <a:pt x="475272" y="33477"/>
                  </a:lnTo>
                  <a:lnTo>
                    <a:pt x="418109" y="47790"/>
                  </a:lnTo>
                  <a:lnTo>
                    <a:pt x="367626" y="61734"/>
                  </a:lnTo>
                  <a:lnTo>
                    <a:pt x="363194" y="61607"/>
                  </a:lnTo>
                  <a:lnTo>
                    <a:pt x="341553" y="61201"/>
                  </a:lnTo>
                  <a:lnTo>
                    <a:pt x="320090" y="60960"/>
                  </a:lnTo>
                  <a:lnTo>
                    <a:pt x="298881" y="60909"/>
                  </a:lnTo>
                  <a:lnTo>
                    <a:pt x="296189" y="60909"/>
                  </a:lnTo>
                  <a:lnTo>
                    <a:pt x="296189" y="76987"/>
                  </a:lnTo>
                  <a:lnTo>
                    <a:pt x="303580" y="76987"/>
                  </a:lnTo>
                  <a:lnTo>
                    <a:pt x="316039" y="77050"/>
                  </a:lnTo>
                  <a:lnTo>
                    <a:pt x="246976" y="99237"/>
                  </a:lnTo>
                  <a:lnTo>
                    <a:pt x="195605" y="117462"/>
                  </a:lnTo>
                  <a:lnTo>
                    <a:pt x="148336" y="135775"/>
                  </a:lnTo>
                  <a:lnTo>
                    <a:pt x="120281" y="147764"/>
                  </a:lnTo>
                  <a:lnTo>
                    <a:pt x="117995" y="147396"/>
                  </a:lnTo>
                  <a:lnTo>
                    <a:pt x="72847" y="137896"/>
                  </a:lnTo>
                  <a:lnTo>
                    <a:pt x="27012" y="122313"/>
                  </a:lnTo>
                  <a:lnTo>
                    <a:pt x="15697" y="113296"/>
                  </a:lnTo>
                  <a:lnTo>
                    <a:pt x="16725" y="111823"/>
                  </a:lnTo>
                  <a:lnTo>
                    <a:pt x="55727" y="96215"/>
                  </a:lnTo>
                  <a:lnTo>
                    <a:pt x="95567" y="88912"/>
                  </a:lnTo>
                  <a:lnTo>
                    <a:pt x="140500" y="83705"/>
                  </a:lnTo>
                  <a:lnTo>
                    <a:pt x="165087" y="81686"/>
                  </a:lnTo>
                  <a:lnTo>
                    <a:pt x="165087" y="65557"/>
                  </a:lnTo>
                  <a:lnTo>
                    <a:pt x="117995" y="69875"/>
                  </a:lnTo>
                  <a:lnTo>
                    <a:pt x="70815" y="76695"/>
                  </a:lnTo>
                  <a:lnTo>
                    <a:pt x="20015" y="90906"/>
                  </a:lnTo>
                  <a:lnTo>
                    <a:pt x="0" y="112915"/>
                  </a:lnTo>
                  <a:lnTo>
                    <a:pt x="1866" y="121234"/>
                  </a:lnTo>
                  <a:lnTo>
                    <a:pt x="33997" y="143027"/>
                  </a:lnTo>
                  <a:lnTo>
                    <a:pt x="90601" y="158597"/>
                  </a:lnTo>
                  <a:lnTo>
                    <a:pt x="94335" y="159321"/>
                  </a:lnTo>
                  <a:lnTo>
                    <a:pt x="82943" y="164668"/>
                  </a:lnTo>
                  <a:lnTo>
                    <a:pt x="45681" y="184670"/>
                  </a:lnTo>
                  <a:lnTo>
                    <a:pt x="9550" y="213918"/>
                  </a:lnTo>
                  <a:lnTo>
                    <a:pt x="5283" y="222923"/>
                  </a:lnTo>
                  <a:lnTo>
                    <a:pt x="5346" y="231444"/>
                  </a:lnTo>
                  <a:lnTo>
                    <a:pt x="7124" y="238086"/>
                  </a:lnTo>
                  <a:lnTo>
                    <a:pt x="12306" y="242785"/>
                  </a:lnTo>
                  <a:lnTo>
                    <a:pt x="23901" y="246659"/>
                  </a:lnTo>
                  <a:lnTo>
                    <a:pt x="24765" y="244068"/>
                  </a:lnTo>
                  <a:lnTo>
                    <a:pt x="22174" y="228866"/>
                  </a:lnTo>
                  <a:lnTo>
                    <a:pt x="20929" y="227507"/>
                  </a:lnTo>
                  <a:lnTo>
                    <a:pt x="54038" y="198412"/>
                  </a:lnTo>
                  <a:lnTo>
                    <a:pt x="90055" y="179146"/>
                  </a:lnTo>
                  <a:lnTo>
                    <a:pt x="122250" y="164465"/>
                  </a:lnTo>
                  <a:lnTo>
                    <a:pt x="160540" y="170472"/>
                  </a:lnTo>
                  <a:lnTo>
                    <a:pt x="210604" y="176568"/>
                  </a:lnTo>
                  <a:lnTo>
                    <a:pt x="264617" y="181584"/>
                  </a:lnTo>
                  <a:lnTo>
                    <a:pt x="321779" y="185420"/>
                  </a:lnTo>
                  <a:lnTo>
                    <a:pt x="329349" y="185762"/>
                  </a:lnTo>
                  <a:lnTo>
                    <a:pt x="277025" y="198945"/>
                  </a:lnTo>
                  <a:lnTo>
                    <a:pt x="225386" y="210616"/>
                  </a:lnTo>
                  <a:lnTo>
                    <a:pt x="176999" y="220141"/>
                  </a:lnTo>
                  <a:lnTo>
                    <a:pt x="132664" y="227355"/>
                  </a:lnTo>
                  <a:lnTo>
                    <a:pt x="130352" y="227672"/>
                  </a:lnTo>
                  <a:lnTo>
                    <a:pt x="130352" y="244068"/>
                  </a:lnTo>
                  <a:lnTo>
                    <a:pt x="178142" y="236435"/>
                  </a:lnTo>
                  <a:lnTo>
                    <a:pt x="227063" y="226822"/>
                  </a:lnTo>
                  <a:lnTo>
                    <a:pt x="279387" y="215023"/>
                  </a:lnTo>
                  <a:lnTo>
                    <a:pt x="334302" y="201193"/>
                  </a:lnTo>
                  <a:lnTo>
                    <a:pt x="381901" y="188048"/>
                  </a:lnTo>
                  <a:lnTo>
                    <a:pt x="401802" y="188582"/>
                  </a:lnTo>
                  <a:lnTo>
                    <a:pt x="422262" y="188988"/>
                  </a:lnTo>
                  <a:lnTo>
                    <a:pt x="442506" y="189230"/>
                  </a:lnTo>
                  <a:lnTo>
                    <a:pt x="462457" y="189318"/>
                  </a:lnTo>
                  <a:lnTo>
                    <a:pt x="472173" y="189318"/>
                  </a:lnTo>
                  <a:lnTo>
                    <a:pt x="477189" y="189255"/>
                  </a:lnTo>
                  <a:lnTo>
                    <a:pt x="479894" y="189255"/>
                  </a:lnTo>
                  <a:lnTo>
                    <a:pt x="479894" y="173024"/>
                  </a:lnTo>
                  <a:lnTo>
                    <a:pt x="477189" y="173075"/>
                  </a:lnTo>
                  <a:lnTo>
                    <a:pt x="453796" y="173113"/>
                  </a:lnTo>
                  <a:lnTo>
                    <a:pt x="432816" y="172948"/>
                  </a:lnTo>
                  <a:lnTo>
                    <a:pt x="448183" y="168325"/>
                  </a:lnTo>
                  <a:lnTo>
                    <a:pt x="502881" y="150456"/>
                  </a:lnTo>
                  <a:lnTo>
                    <a:pt x="554253" y="132219"/>
                  </a:lnTo>
                  <a:lnTo>
                    <a:pt x="601522" y="113919"/>
                  </a:lnTo>
                  <a:lnTo>
                    <a:pt x="633222" y="100380"/>
                  </a:lnTo>
                  <a:lnTo>
                    <a:pt x="648157" y="102730"/>
                  </a:lnTo>
                  <a:lnTo>
                    <a:pt x="693305" y="112217"/>
                  </a:lnTo>
                  <a:lnTo>
                    <a:pt x="739076" y="127787"/>
                  </a:lnTo>
                  <a:lnTo>
                    <a:pt x="750455" y="136817"/>
                  </a:lnTo>
                  <a:lnTo>
                    <a:pt x="749414" y="138328"/>
                  </a:lnTo>
                  <a:lnTo>
                    <a:pt x="710425" y="153860"/>
                  </a:lnTo>
                  <a:lnTo>
                    <a:pt x="670585" y="161150"/>
                  </a:lnTo>
                  <a:lnTo>
                    <a:pt x="629602" y="166001"/>
                  </a:lnTo>
                  <a:lnTo>
                    <a:pt x="609371" y="167792"/>
                  </a:lnTo>
                  <a:lnTo>
                    <a:pt x="609371" y="184086"/>
                  </a:lnTo>
                  <a:lnTo>
                    <a:pt x="648106" y="180416"/>
                  </a:lnTo>
                  <a:lnTo>
                    <a:pt x="695274" y="173583"/>
                  </a:lnTo>
                  <a:lnTo>
                    <a:pt x="746086" y="159372"/>
                  </a:lnTo>
                  <a:lnTo>
                    <a:pt x="763765" y="145542"/>
                  </a:lnTo>
                  <a:lnTo>
                    <a:pt x="766102" y="137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CDEF3549-B3F1-E03F-3CAB-A54CD889636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0128" y="4419688"/>
              <a:ext cx="111245" cy="115021"/>
            </a:xfrm>
            <a:prstGeom prst="rect">
              <a:avLst/>
            </a:prstGeom>
          </p:spPr>
        </p:pic>
        <p:pic>
          <p:nvPicPr>
            <p:cNvPr id="16" name="object 10">
              <a:extLst>
                <a:ext uri="{FF2B5EF4-FFF2-40B4-BE49-F238E27FC236}">
                  <a16:creationId xmlns:a16="http://schemas.microsoft.com/office/drawing/2014/main" id="{6D208289-BD92-EE27-C7A2-C8277C4A32C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01925" y="4531958"/>
              <a:ext cx="135684" cy="129858"/>
            </a:xfrm>
            <a:prstGeom prst="rect">
              <a:avLst/>
            </a:prstGeom>
          </p:spPr>
        </p:pic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7A4575F1-5CC2-5388-BE0E-FBCD8AA1D2D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11498" y="4382840"/>
              <a:ext cx="111730" cy="94358"/>
            </a:xfrm>
            <a:prstGeom prst="rect">
              <a:avLst/>
            </a:prstGeom>
          </p:spPr>
        </p:pic>
        <p:pic>
          <p:nvPicPr>
            <p:cNvPr id="18" name="object 12">
              <a:extLst>
                <a:ext uri="{FF2B5EF4-FFF2-40B4-BE49-F238E27FC236}">
                  <a16:creationId xmlns:a16="http://schemas.microsoft.com/office/drawing/2014/main" id="{078CCE3A-ACE1-3A18-EB19-94D42B2B655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54786" y="4598695"/>
              <a:ext cx="92524" cy="94898"/>
            </a:xfrm>
            <a:prstGeom prst="rect">
              <a:avLst/>
            </a:prstGeom>
          </p:spPr>
        </p:pic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B1B0C8D9-F352-85AA-ED2D-E92B937140D0}"/>
              </a:ext>
            </a:extLst>
          </p:cNvPr>
          <p:cNvSpPr/>
          <p:nvPr/>
        </p:nvSpPr>
        <p:spPr>
          <a:xfrm>
            <a:off x="5352275" y="3406939"/>
            <a:ext cx="2264410" cy="607695"/>
          </a:xfrm>
          <a:custGeom>
            <a:avLst/>
            <a:gdLst/>
            <a:ahLst/>
            <a:cxnLst/>
            <a:rect l="l" t="t" r="r" b="b"/>
            <a:pathLst>
              <a:path w="2264409" h="607695">
                <a:moveTo>
                  <a:pt x="292404" y="145440"/>
                </a:moveTo>
                <a:lnTo>
                  <a:pt x="286410" y="119037"/>
                </a:lnTo>
                <a:lnTo>
                  <a:pt x="269100" y="93230"/>
                </a:lnTo>
                <a:lnTo>
                  <a:pt x="220560" y="121158"/>
                </a:lnTo>
                <a:lnTo>
                  <a:pt x="179374" y="156349"/>
                </a:lnTo>
                <a:lnTo>
                  <a:pt x="143967" y="196316"/>
                </a:lnTo>
                <a:lnTo>
                  <a:pt x="112839" y="239890"/>
                </a:lnTo>
                <a:lnTo>
                  <a:pt x="84531" y="287134"/>
                </a:lnTo>
                <a:lnTo>
                  <a:pt x="71386" y="308152"/>
                </a:lnTo>
                <a:lnTo>
                  <a:pt x="57823" y="330466"/>
                </a:lnTo>
                <a:lnTo>
                  <a:pt x="43916" y="351536"/>
                </a:lnTo>
                <a:lnTo>
                  <a:pt x="41109" y="355498"/>
                </a:lnTo>
                <a:lnTo>
                  <a:pt x="182930" y="348183"/>
                </a:lnTo>
                <a:lnTo>
                  <a:pt x="180340" y="345782"/>
                </a:lnTo>
                <a:lnTo>
                  <a:pt x="181813" y="343154"/>
                </a:lnTo>
                <a:lnTo>
                  <a:pt x="184454" y="341757"/>
                </a:lnTo>
                <a:lnTo>
                  <a:pt x="195326" y="319570"/>
                </a:lnTo>
                <a:lnTo>
                  <a:pt x="207987" y="298577"/>
                </a:lnTo>
                <a:lnTo>
                  <a:pt x="222059" y="278777"/>
                </a:lnTo>
                <a:lnTo>
                  <a:pt x="237045" y="258927"/>
                </a:lnTo>
                <a:lnTo>
                  <a:pt x="247180" y="245681"/>
                </a:lnTo>
                <a:lnTo>
                  <a:pt x="256324" y="232498"/>
                </a:lnTo>
                <a:lnTo>
                  <a:pt x="264007" y="216839"/>
                </a:lnTo>
                <a:lnTo>
                  <a:pt x="270014" y="201269"/>
                </a:lnTo>
                <a:lnTo>
                  <a:pt x="287020" y="173685"/>
                </a:lnTo>
                <a:lnTo>
                  <a:pt x="292404" y="145440"/>
                </a:lnTo>
                <a:close/>
              </a:path>
              <a:path w="2264409" h="607695">
                <a:moveTo>
                  <a:pt x="2263889" y="506755"/>
                </a:moveTo>
                <a:lnTo>
                  <a:pt x="2231682" y="453732"/>
                </a:lnTo>
                <a:lnTo>
                  <a:pt x="2181987" y="396519"/>
                </a:lnTo>
                <a:lnTo>
                  <a:pt x="2119058" y="337451"/>
                </a:lnTo>
                <a:lnTo>
                  <a:pt x="2091461" y="314261"/>
                </a:lnTo>
                <a:lnTo>
                  <a:pt x="2091461" y="420255"/>
                </a:lnTo>
                <a:lnTo>
                  <a:pt x="2090026" y="420331"/>
                </a:lnTo>
                <a:lnTo>
                  <a:pt x="2090559" y="419036"/>
                </a:lnTo>
                <a:lnTo>
                  <a:pt x="2091143" y="418998"/>
                </a:lnTo>
                <a:lnTo>
                  <a:pt x="2091461" y="420255"/>
                </a:lnTo>
                <a:lnTo>
                  <a:pt x="2091461" y="314261"/>
                </a:lnTo>
                <a:lnTo>
                  <a:pt x="2043950" y="276466"/>
                </a:lnTo>
                <a:lnTo>
                  <a:pt x="2004949" y="247954"/>
                </a:lnTo>
                <a:lnTo>
                  <a:pt x="1965007" y="220764"/>
                </a:lnTo>
                <a:lnTo>
                  <a:pt x="1940090" y="205752"/>
                </a:lnTo>
                <a:lnTo>
                  <a:pt x="1940090" y="283083"/>
                </a:lnTo>
                <a:lnTo>
                  <a:pt x="1939493" y="283121"/>
                </a:lnTo>
                <a:lnTo>
                  <a:pt x="1938845" y="281876"/>
                </a:lnTo>
                <a:lnTo>
                  <a:pt x="1940090" y="283083"/>
                </a:lnTo>
                <a:lnTo>
                  <a:pt x="1940090" y="205752"/>
                </a:lnTo>
                <a:lnTo>
                  <a:pt x="1924177" y="196164"/>
                </a:lnTo>
                <a:lnTo>
                  <a:pt x="1909559" y="188010"/>
                </a:lnTo>
                <a:lnTo>
                  <a:pt x="1909559" y="287210"/>
                </a:lnTo>
                <a:lnTo>
                  <a:pt x="337210" y="368211"/>
                </a:lnTo>
                <a:lnTo>
                  <a:pt x="366496" y="352717"/>
                </a:lnTo>
                <a:lnTo>
                  <a:pt x="404380" y="331685"/>
                </a:lnTo>
                <a:lnTo>
                  <a:pt x="480517" y="292163"/>
                </a:lnTo>
                <a:lnTo>
                  <a:pt x="620547" y="223901"/>
                </a:lnTo>
                <a:lnTo>
                  <a:pt x="659663" y="211721"/>
                </a:lnTo>
                <a:lnTo>
                  <a:pt x="706628" y="194030"/>
                </a:lnTo>
                <a:lnTo>
                  <a:pt x="753948" y="177609"/>
                </a:lnTo>
                <a:lnTo>
                  <a:pt x="801687" y="163703"/>
                </a:lnTo>
                <a:lnTo>
                  <a:pt x="849795" y="151053"/>
                </a:lnTo>
                <a:lnTo>
                  <a:pt x="898271" y="139649"/>
                </a:lnTo>
                <a:lnTo>
                  <a:pt x="947191" y="130771"/>
                </a:lnTo>
                <a:lnTo>
                  <a:pt x="1046238" y="118046"/>
                </a:lnTo>
                <a:lnTo>
                  <a:pt x="1117612" y="111823"/>
                </a:lnTo>
                <a:lnTo>
                  <a:pt x="1153363" y="109982"/>
                </a:lnTo>
                <a:lnTo>
                  <a:pt x="1189037" y="106870"/>
                </a:lnTo>
                <a:lnTo>
                  <a:pt x="1191387" y="108013"/>
                </a:lnTo>
                <a:lnTo>
                  <a:pt x="1195997" y="109054"/>
                </a:lnTo>
                <a:lnTo>
                  <a:pt x="1209878" y="108343"/>
                </a:lnTo>
                <a:lnTo>
                  <a:pt x="1216825" y="106705"/>
                </a:lnTo>
                <a:lnTo>
                  <a:pt x="1221206" y="107759"/>
                </a:lnTo>
                <a:lnTo>
                  <a:pt x="1223416" y="108915"/>
                </a:lnTo>
                <a:lnTo>
                  <a:pt x="1230045" y="109842"/>
                </a:lnTo>
                <a:lnTo>
                  <a:pt x="1243266" y="106616"/>
                </a:lnTo>
                <a:lnTo>
                  <a:pt x="1249337" y="108851"/>
                </a:lnTo>
                <a:lnTo>
                  <a:pt x="1255534" y="109804"/>
                </a:lnTo>
                <a:lnTo>
                  <a:pt x="1261770" y="109474"/>
                </a:lnTo>
                <a:lnTo>
                  <a:pt x="1267968" y="107899"/>
                </a:lnTo>
                <a:lnTo>
                  <a:pt x="1270520" y="110299"/>
                </a:lnTo>
                <a:lnTo>
                  <a:pt x="1272997" y="111442"/>
                </a:lnTo>
                <a:lnTo>
                  <a:pt x="1278331" y="111175"/>
                </a:lnTo>
                <a:lnTo>
                  <a:pt x="1283754" y="109613"/>
                </a:lnTo>
                <a:lnTo>
                  <a:pt x="1287538" y="110693"/>
                </a:lnTo>
                <a:lnTo>
                  <a:pt x="1289405" y="109334"/>
                </a:lnTo>
                <a:lnTo>
                  <a:pt x="1292796" y="111696"/>
                </a:lnTo>
                <a:lnTo>
                  <a:pt x="1295019" y="112852"/>
                </a:lnTo>
                <a:lnTo>
                  <a:pt x="1301635" y="111239"/>
                </a:lnTo>
                <a:lnTo>
                  <a:pt x="1307782" y="112191"/>
                </a:lnTo>
                <a:lnTo>
                  <a:pt x="1353477" y="114922"/>
                </a:lnTo>
                <a:lnTo>
                  <a:pt x="1376324" y="117563"/>
                </a:lnTo>
                <a:lnTo>
                  <a:pt x="1398930" y="121488"/>
                </a:lnTo>
                <a:lnTo>
                  <a:pt x="1401419" y="118821"/>
                </a:lnTo>
                <a:lnTo>
                  <a:pt x="1410055" y="117094"/>
                </a:lnTo>
                <a:lnTo>
                  <a:pt x="1399146" y="112572"/>
                </a:lnTo>
                <a:lnTo>
                  <a:pt x="1391920" y="110401"/>
                </a:lnTo>
                <a:lnTo>
                  <a:pt x="1391361" y="107886"/>
                </a:lnTo>
                <a:lnTo>
                  <a:pt x="1393240" y="106514"/>
                </a:lnTo>
                <a:lnTo>
                  <a:pt x="1394790" y="103911"/>
                </a:lnTo>
                <a:lnTo>
                  <a:pt x="1398270" y="103720"/>
                </a:lnTo>
                <a:lnTo>
                  <a:pt x="1400670" y="101053"/>
                </a:lnTo>
                <a:lnTo>
                  <a:pt x="1495234" y="119075"/>
                </a:lnTo>
                <a:lnTo>
                  <a:pt x="1588223" y="144792"/>
                </a:lnTo>
                <a:lnTo>
                  <a:pt x="1634147" y="158965"/>
                </a:lnTo>
                <a:lnTo>
                  <a:pt x="1679765" y="174421"/>
                </a:lnTo>
                <a:lnTo>
                  <a:pt x="1847392" y="250977"/>
                </a:lnTo>
                <a:lnTo>
                  <a:pt x="1850707" y="252082"/>
                </a:lnTo>
                <a:lnTo>
                  <a:pt x="1851380" y="252044"/>
                </a:lnTo>
                <a:lnTo>
                  <a:pt x="1851545" y="252044"/>
                </a:lnTo>
                <a:lnTo>
                  <a:pt x="1850707" y="252082"/>
                </a:lnTo>
                <a:lnTo>
                  <a:pt x="1851761" y="254571"/>
                </a:lnTo>
                <a:lnTo>
                  <a:pt x="1853184" y="255778"/>
                </a:lnTo>
                <a:lnTo>
                  <a:pt x="1854936" y="256959"/>
                </a:lnTo>
                <a:lnTo>
                  <a:pt x="1858822" y="256755"/>
                </a:lnTo>
                <a:lnTo>
                  <a:pt x="1860473" y="259207"/>
                </a:lnTo>
                <a:lnTo>
                  <a:pt x="1863229" y="261607"/>
                </a:lnTo>
                <a:lnTo>
                  <a:pt x="1866773" y="261429"/>
                </a:lnTo>
                <a:lnTo>
                  <a:pt x="1868347" y="263893"/>
                </a:lnTo>
                <a:lnTo>
                  <a:pt x="1871091" y="266293"/>
                </a:lnTo>
                <a:lnTo>
                  <a:pt x="1874723" y="266103"/>
                </a:lnTo>
                <a:lnTo>
                  <a:pt x="1876209" y="268579"/>
                </a:lnTo>
                <a:lnTo>
                  <a:pt x="1877593" y="269773"/>
                </a:lnTo>
                <a:lnTo>
                  <a:pt x="1878965" y="270979"/>
                </a:lnTo>
                <a:lnTo>
                  <a:pt x="1882609" y="269519"/>
                </a:lnTo>
                <a:lnTo>
                  <a:pt x="1884159" y="273253"/>
                </a:lnTo>
                <a:lnTo>
                  <a:pt x="1886762" y="274383"/>
                </a:lnTo>
                <a:lnTo>
                  <a:pt x="1890483" y="274193"/>
                </a:lnTo>
                <a:lnTo>
                  <a:pt x="1891944" y="277939"/>
                </a:lnTo>
                <a:lnTo>
                  <a:pt x="1894547" y="279069"/>
                </a:lnTo>
                <a:lnTo>
                  <a:pt x="1898269" y="278879"/>
                </a:lnTo>
                <a:lnTo>
                  <a:pt x="1899729" y="282625"/>
                </a:lnTo>
                <a:lnTo>
                  <a:pt x="1902333" y="283756"/>
                </a:lnTo>
                <a:lnTo>
                  <a:pt x="1906130" y="283565"/>
                </a:lnTo>
                <a:lnTo>
                  <a:pt x="1907095" y="284048"/>
                </a:lnTo>
                <a:lnTo>
                  <a:pt x="1907971" y="286258"/>
                </a:lnTo>
                <a:lnTo>
                  <a:pt x="1909559" y="287210"/>
                </a:lnTo>
                <a:lnTo>
                  <a:pt x="1909559" y="188010"/>
                </a:lnTo>
                <a:lnTo>
                  <a:pt x="1839772" y="150914"/>
                </a:lnTo>
                <a:lnTo>
                  <a:pt x="1796148" y="128993"/>
                </a:lnTo>
                <a:lnTo>
                  <a:pt x="1751685" y="109664"/>
                </a:lnTo>
                <a:lnTo>
                  <a:pt x="1706283" y="90385"/>
                </a:lnTo>
                <a:lnTo>
                  <a:pt x="1657400" y="72567"/>
                </a:lnTo>
                <a:lnTo>
                  <a:pt x="1608480" y="57277"/>
                </a:lnTo>
                <a:lnTo>
                  <a:pt x="1510411" y="31813"/>
                </a:lnTo>
                <a:lnTo>
                  <a:pt x="1461249" y="21628"/>
                </a:lnTo>
                <a:lnTo>
                  <a:pt x="1412074" y="13995"/>
                </a:lnTo>
                <a:lnTo>
                  <a:pt x="1362798" y="7620"/>
                </a:lnTo>
                <a:lnTo>
                  <a:pt x="1313484" y="3810"/>
                </a:lnTo>
                <a:lnTo>
                  <a:pt x="1264094" y="1270"/>
                </a:lnTo>
                <a:lnTo>
                  <a:pt x="1214602" y="0"/>
                </a:lnTo>
                <a:lnTo>
                  <a:pt x="1165034" y="12"/>
                </a:lnTo>
                <a:lnTo>
                  <a:pt x="1115441" y="2565"/>
                </a:lnTo>
                <a:lnTo>
                  <a:pt x="1065834" y="7670"/>
                </a:lnTo>
                <a:lnTo>
                  <a:pt x="1016139" y="14046"/>
                </a:lnTo>
                <a:lnTo>
                  <a:pt x="966381" y="21691"/>
                </a:lnTo>
                <a:lnTo>
                  <a:pt x="916520" y="30619"/>
                </a:lnTo>
                <a:lnTo>
                  <a:pt x="816673" y="53568"/>
                </a:lnTo>
                <a:lnTo>
                  <a:pt x="764908" y="67678"/>
                </a:lnTo>
                <a:lnTo>
                  <a:pt x="663676" y="103416"/>
                </a:lnTo>
                <a:lnTo>
                  <a:pt x="578269" y="138341"/>
                </a:lnTo>
                <a:lnTo>
                  <a:pt x="516242" y="166966"/>
                </a:lnTo>
                <a:lnTo>
                  <a:pt x="468033" y="191071"/>
                </a:lnTo>
                <a:lnTo>
                  <a:pt x="420179" y="216420"/>
                </a:lnTo>
                <a:lnTo>
                  <a:pt x="375488" y="239077"/>
                </a:lnTo>
                <a:lnTo>
                  <a:pt x="199694" y="339699"/>
                </a:lnTo>
                <a:lnTo>
                  <a:pt x="197713" y="342341"/>
                </a:lnTo>
                <a:lnTo>
                  <a:pt x="195808" y="344982"/>
                </a:lnTo>
                <a:lnTo>
                  <a:pt x="193827" y="347624"/>
                </a:lnTo>
                <a:lnTo>
                  <a:pt x="41109" y="355498"/>
                </a:lnTo>
                <a:lnTo>
                  <a:pt x="30022" y="373875"/>
                </a:lnTo>
                <a:lnTo>
                  <a:pt x="16929" y="396163"/>
                </a:lnTo>
                <a:lnTo>
                  <a:pt x="16357" y="396189"/>
                </a:lnTo>
                <a:lnTo>
                  <a:pt x="11633" y="404063"/>
                </a:lnTo>
                <a:lnTo>
                  <a:pt x="6413" y="413232"/>
                </a:lnTo>
                <a:lnTo>
                  <a:pt x="3441" y="424840"/>
                </a:lnTo>
                <a:lnTo>
                  <a:pt x="0" y="437730"/>
                </a:lnTo>
                <a:lnTo>
                  <a:pt x="25501" y="494919"/>
                </a:lnTo>
                <a:lnTo>
                  <a:pt x="52349" y="529132"/>
                </a:lnTo>
                <a:lnTo>
                  <a:pt x="56324" y="534022"/>
                </a:lnTo>
                <a:lnTo>
                  <a:pt x="60261" y="536359"/>
                </a:lnTo>
                <a:lnTo>
                  <a:pt x="66090" y="536054"/>
                </a:lnTo>
                <a:lnTo>
                  <a:pt x="73380" y="544588"/>
                </a:lnTo>
                <a:lnTo>
                  <a:pt x="75184" y="545769"/>
                </a:lnTo>
                <a:lnTo>
                  <a:pt x="82296" y="549211"/>
                </a:lnTo>
                <a:lnTo>
                  <a:pt x="92189" y="549973"/>
                </a:lnTo>
                <a:lnTo>
                  <a:pt x="102539" y="549440"/>
                </a:lnTo>
                <a:lnTo>
                  <a:pt x="225666" y="538010"/>
                </a:lnTo>
                <a:lnTo>
                  <a:pt x="230085" y="539051"/>
                </a:lnTo>
                <a:lnTo>
                  <a:pt x="232321" y="540207"/>
                </a:lnTo>
                <a:lnTo>
                  <a:pt x="239001" y="541134"/>
                </a:lnTo>
                <a:lnTo>
                  <a:pt x="252272" y="537908"/>
                </a:lnTo>
                <a:lnTo>
                  <a:pt x="256692" y="540232"/>
                </a:lnTo>
                <a:lnTo>
                  <a:pt x="258851" y="540131"/>
                </a:lnTo>
                <a:lnTo>
                  <a:pt x="265506" y="541045"/>
                </a:lnTo>
                <a:lnTo>
                  <a:pt x="278853" y="539089"/>
                </a:lnTo>
                <a:lnTo>
                  <a:pt x="282587" y="541439"/>
                </a:lnTo>
                <a:lnTo>
                  <a:pt x="284530" y="543877"/>
                </a:lnTo>
                <a:lnTo>
                  <a:pt x="291160" y="540994"/>
                </a:lnTo>
                <a:lnTo>
                  <a:pt x="297395" y="541947"/>
                </a:lnTo>
                <a:lnTo>
                  <a:pt x="347624" y="546989"/>
                </a:lnTo>
                <a:lnTo>
                  <a:pt x="397370" y="555866"/>
                </a:lnTo>
                <a:lnTo>
                  <a:pt x="446468" y="566051"/>
                </a:lnTo>
                <a:lnTo>
                  <a:pt x="494957" y="580085"/>
                </a:lnTo>
                <a:lnTo>
                  <a:pt x="542734" y="596709"/>
                </a:lnTo>
                <a:lnTo>
                  <a:pt x="560870" y="603402"/>
                </a:lnTo>
                <a:lnTo>
                  <a:pt x="568020" y="605574"/>
                </a:lnTo>
                <a:lnTo>
                  <a:pt x="576097" y="607695"/>
                </a:lnTo>
                <a:lnTo>
                  <a:pt x="585368" y="597052"/>
                </a:lnTo>
                <a:lnTo>
                  <a:pt x="583666" y="586968"/>
                </a:lnTo>
                <a:lnTo>
                  <a:pt x="579755" y="583349"/>
                </a:lnTo>
                <a:lnTo>
                  <a:pt x="568883" y="568655"/>
                </a:lnTo>
                <a:lnTo>
                  <a:pt x="560768" y="552538"/>
                </a:lnTo>
                <a:lnTo>
                  <a:pt x="553034" y="536397"/>
                </a:lnTo>
                <a:lnTo>
                  <a:pt x="543356" y="521639"/>
                </a:lnTo>
                <a:lnTo>
                  <a:pt x="537768" y="515569"/>
                </a:lnTo>
                <a:lnTo>
                  <a:pt x="531444" y="512076"/>
                </a:lnTo>
                <a:lnTo>
                  <a:pt x="524459" y="507352"/>
                </a:lnTo>
                <a:lnTo>
                  <a:pt x="471360" y="483387"/>
                </a:lnTo>
                <a:lnTo>
                  <a:pt x="424611" y="466725"/>
                </a:lnTo>
                <a:lnTo>
                  <a:pt x="376986" y="452640"/>
                </a:lnTo>
                <a:lnTo>
                  <a:pt x="328599" y="441147"/>
                </a:lnTo>
                <a:lnTo>
                  <a:pt x="279476" y="430961"/>
                </a:lnTo>
                <a:lnTo>
                  <a:pt x="272135" y="430060"/>
                </a:lnTo>
                <a:lnTo>
                  <a:pt x="264452" y="430466"/>
                </a:lnTo>
                <a:lnTo>
                  <a:pt x="249669" y="424865"/>
                </a:lnTo>
                <a:lnTo>
                  <a:pt x="251472" y="417144"/>
                </a:lnTo>
                <a:lnTo>
                  <a:pt x="255104" y="411873"/>
                </a:lnTo>
                <a:lnTo>
                  <a:pt x="263550" y="411429"/>
                </a:lnTo>
                <a:lnTo>
                  <a:pt x="269417" y="408584"/>
                </a:lnTo>
                <a:lnTo>
                  <a:pt x="272910" y="400773"/>
                </a:lnTo>
                <a:lnTo>
                  <a:pt x="288315" y="398716"/>
                </a:lnTo>
                <a:lnTo>
                  <a:pt x="291833" y="389623"/>
                </a:lnTo>
                <a:lnTo>
                  <a:pt x="293839" y="390791"/>
                </a:lnTo>
                <a:lnTo>
                  <a:pt x="295046" y="389458"/>
                </a:lnTo>
                <a:lnTo>
                  <a:pt x="295567" y="388162"/>
                </a:lnTo>
                <a:lnTo>
                  <a:pt x="303085" y="387781"/>
                </a:lnTo>
                <a:lnTo>
                  <a:pt x="309956" y="386156"/>
                </a:lnTo>
                <a:lnTo>
                  <a:pt x="313613" y="378333"/>
                </a:lnTo>
                <a:lnTo>
                  <a:pt x="318554" y="375539"/>
                </a:lnTo>
                <a:lnTo>
                  <a:pt x="323888" y="375259"/>
                </a:lnTo>
                <a:lnTo>
                  <a:pt x="334543" y="369620"/>
                </a:lnTo>
                <a:lnTo>
                  <a:pt x="1913661" y="288264"/>
                </a:lnTo>
                <a:lnTo>
                  <a:pt x="1913915" y="288251"/>
                </a:lnTo>
                <a:lnTo>
                  <a:pt x="1944344" y="286677"/>
                </a:lnTo>
                <a:lnTo>
                  <a:pt x="1945436" y="286626"/>
                </a:lnTo>
                <a:lnTo>
                  <a:pt x="1944954" y="285381"/>
                </a:lnTo>
                <a:lnTo>
                  <a:pt x="1946389" y="285305"/>
                </a:lnTo>
                <a:lnTo>
                  <a:pt x="1945690" y="286613"/>
                </a:lnTo>
                <a:lnTo>
                  <a:pt x="1945436" y="286626"/>
                </a:lnTo>
                <a:lnTo>
                  <a:pt x="1913915" y="288251"/>
                </a:lnTo>
                <a:lnTo>
                  <a:pt x="1915299" y="291998"/>
                </a:lnTo>
                <a:lnTo>
                  <a:pt x="1917725" y="293141"/>
                </a:lnTo>
                <a:lnTo>
                  <a:pt x="1921700" y="292938"/>
                </a:lnTo>
                <a:lnTo>
                  <a:pt x="1923084" y="296684"/>
                </a:lnTo>
                <a:lnTo>
                  <a:pt x="1925510" y="297827"/>
                </a:lnTo>
                <a:lnTo>
                  <a:pt x="1929485" y="297624"/>
                </a:lnTo>
                <a:lnTo>
                  <a:pt x="1930781" y="301371"/>
                </a:lnTo>
                <a:lnTo>
                  <a:pt x="1933295" y="302514"/>
                </a:lnTo>
                <a:lnTo>
                  <a:pt x="1937181" y="302310"/>
                </a:lnTo>
                <a:lnTo>
                  <a:pt x="1938540" y="307327"/>
                </a:lnTo>
                <a:lnTo>
                  <a:pt x="1939772" y="307276"/>
                </a:lnTo>
                <a:lnTo>
                  <a:pt x="1941055" y="308470"/>
                </a:lnTo>
                <a:lnTo>
                  <a:pt x="1944712" y="307009"/>
                </a:lnTo>
                <a:lnTo>
                  <a:pt x="1946236" y="312013"/>
                </a:lnTo>
                <a:lnTo>
                  <a:pt x="1948751" y="313156"/>
                </a:lnTo>
                <a:lnTo>
                  <a:pt x="1952472" y="312966"/>
                </a:lnTo>
                <a:lnTo>
                  <a:pt x="2019973" y="361632"/>
                </a:lnTo>
                <a:lnTo>
                  <a:pt x="2030082" y="366191"/>
                </a:lnTo>
                <a:lnTo>
                  <a:pt x="2039200" y="373354"/>
                </a:lnTo>
                <a:lnTo>
                  <a:pt x="2047646" y="379272"/>
                </a:lnTo>
                <a:lnTo>
                  <a:pt x="2056079" y="386473"/>
                </a:lnTo>
                <a:lnTo>
                  <a:pt x="2055723" y="387769"/>
                </a:lnTo>
                <a:lnTo>
                  <a:pt x="2055101" y="390334"/>
                </a:lnTo>
                <a:lnTo>
                  <a:pt x="2052866" y="393001"/>
                </a:lnTo>
                <a:lnTo>
                  <a:pt x="2051062" y="394360"/>
                </a:lnTo>
                <a:lnTo>
                  <a:pt x="2048598" y="395757"/>
                </a:lnTo>
                <a:lnTo>
                  <a:pt x="2054390" y="400545"/>
                </a:lnTo>
                <a:lnTo>
                  <a:pt x="2060460" y="406590"/>
                </a:lnTo>
                <a:lnTo>
                  <a:pt x="2067077" y="411340"/>
                </a:lnTo>
                <a:lnTo>
                  <a:pt x="2074659" y="414769"/>
                </a:lnTo>
                <a:lnTo>
                  <a:pt x="2078101" y="415861"/>
                </a:lnTo>
                <a:lnTo>
                  <a:pt x="2081301" y="416966"/>
                </a:lnTo>
                <a:lnTo>
                  <a:pt x="2083866" y="419379"/>
                </a:lnTo>
                <a:lnTo>
                  <a:pt x="2077834" y="417144"/>
                </a:lnTo>
                <a:lnTo>
                  <a:pt x="2074659" y="414769"/>
                </a:lnTo>
                <a:lnTo>
                  <a:pt x="2076716" y="418477"/>
                </a:lnTo>
                <a:lnTo>
                  <a:pt x="2078951" y="420903"/>
                </a:lnTo>
                <a:lnTo>
                  <a:pt x="2082863" y="419430"/>
                </a:lnTo>
                <a:lnTo>
                  <a:pt x="2083079" y="420687"/>
                </a:lnTo>
                <a:lnTo>
                  <a:pt x="2084209" y="425716"/>
                </a:lnTo>
                <a:lnTo>
                  <a:pt x="2087867" y="429348"/>
                </a:lnTo>
                <a:lnTo>
                  <a:pt x="2092998" y="430352"/>
                </a:lnTo>
                <a:lnTo>
                  <a:pt x="2093785" y="434124"/>
                </a:lnTo>
                <a:lnTo>
                  <a:pt x="2095779" y="436562"/>
                </a:lnTo>
                <a:lnTo>
                  <a:pt x="2099589" y="436372"/>
                </a:lnTo>
                <a:lnTo>
                  <a:pt x="2100859" y="438848"/>
                </a:lnTo>
                <a:lnTo>
                  <a:pt x="2101240" y="438835"/>
                </a:lnTo>
                <a:lnTo>
                  <a:pt x="2103399" y="441261"/>
                </a:lnTo>
                <a:lnTo>
                  <a:pt x="2107615" y="441045"/>
                </a:lnTo>
                <a:lnTo>
                  <a:pt x="2107044" y="439801"/>
                </a:lnTo>
                <a:lnTo>
                  <a:pt x="2106396" y="438569"/>
                </a:lnTo>
                <a:lnTo>
                  <a:pt x="2107222" y="439788"/>
                </a:lnTo>
                <a:lnTo>
                  <a:pt x="2107704" y="441045"/>
                </a:lnTo>
                <a:lnTo>
                  <a:pt x="2103399" y="441261"/>
                </a:lnTo>
                <a:lnTo>
                  <a:pt x="2107438" y="442328"/>
                </a:lnTo>
                <a:lnTo>
                  <a:pt x="2108073" y="444842"/>
                </a:lnTo>
                <a:lnTo>
                  <a:pt x="2109000" y="444792"/>
                </a:lnTo>
                <a:lnTo>
                  <a:pt x="2110930" y="445960"/>
                </a:lnTo>
                <a:lnTo>
                  <a:pt x="2115934" y="452056"/>
                </a:lnTo>
                <a:lnTo>
                  <a:pt x="2121560" y="458127"/>
                </a:lnTo>
                <a:lnTo>
                  <a:pt x="2127847" y="464159"/>
                </a:lnTo>
                <a:lnTo>
                  <a:pt x="2134666" y="467626"/>
                </a:lnTo>
                <a:lnTo>
                  <a:pt x="2139467" y="473735"/>
                </a:lnTo>
                <a:lnTo>
                  <a:pt x="2144103" y="479856"/>
                </a:lnTo>
                <a:lnTo>
                  <a:pt x="2151659" y="483285"/>
                </a:lnTo>
                <a:lnTo>
                  <a:pt x="2151951" y="484543"/>
                </a:lnTo>
                <a:lnTo>
                  <a:pt x="2152243" y="485800"/>
                </a:lnTo>
                <a:lnTo>
                  <a:pt x="2153272" y="488289"/>
                </a:lnTo>
                <a:lnTo>
                  <a:pt x="2157539" y="490613"/>
                </a:lnTo>
                <a:lnTo>
                  <a:pt x="2161476" y="492950"/>
                </a:lnTo>
                <a:lnTo>
                  <a:pt x="2176272" y="511263"/>
                </a:lnTo>
                <a:lnTo>
                  <a:pt x="2191461" y="528281"/>
                </a:lnTo>
                <a:lnTo>
                  <a:pt x="2205939" y="546620"/>
                </a:lnTo>
                <a:lnTo>
                  <a:pt x="2218474" y="566318"/>
                </a:lnTo>
                <a:lnTo>
                  <a:pt x="2224481" y="562190"/>
                </a:lnTo>
                <a:lnTo>
                  <a:pt x="2230920" y="558050"/>
                </a:lnTo>
                <a:lnTo>
                  <a:pt x="2236317" y="553948"/>
                </a:lnTo>
                <a:lnTo>
                  <a:pt x="2239111" y="547446"/>
                </a:lnTo>
                <a:lnTo>
                  <a:pt x="2240229" y="546125"/>
                </a:lnTo>
                <a:lnTo>
                  <a:pt x="2240216" y="544855"/>
                </a:lnTo>
                <a:lnTo>
                  <a:pt x="2240267" y="543572"/>
                </a:lnTo>
                <a:lnTo>
                  <a:pt x="2239441" y="542340"/>
                </a:lnTo>
                <a:lnTo>
                  <a:pt x="2243607" y="539584"/>
                </a:lnTo>
                <a:lnTo>
                  <a:pt x="2248700" y="538048"/>
                </a:lnTo>
                <a:lnTo>
                  <a:pt x="2253196" y="535279"/>
                </a:lnTo>
                <a:lnTo>
                  <a:pt x="2255672" y="530059"/>
                </a:lnTo>
                <a:lnTo>
                  <a:pt x="2262924" y="518248"/>
                </a:lnTo>
                <a:lnTo>
                  <a:pt x="2263889" y="506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37DE3FC3-F886-F8C3-6BF8-A7CC70F24AF7}"/>
              </a:ext>
            </a:extLst>
          </p:cNvPr>
          <p:cNvSpPr/>
          <p:nvPr/>
        </p:nvSpPr>
        <p:spPr>
          <a:xfrm>
            <a:off x="10617289" y="3091941"/>
            <a:ext cx="2257425" cy="619760"/>
          </a:xfrm>
          <a:custGeom>
            <a:avLst/>
            <a:gdLst/>
            <a:ahLst/>
            <a:cxnLst/>
            <a:rect l="l" t="t" r="r" b="b"/>
            <a:pathLst>
              <a:path w="2257425" h="619760">
                <a:moveTo>
                  <a:pt x="2257336" y="375920"/>
                </a:moveTo>
                <a:lnTo>
                  <a:pt x="2253081" y="363220"/>
                </a:lnTo>
                <a:lnTo>
                  <a:pt x="2249678" y="353060"/>
                </a:lnTo>
                <a:lnTo>
                  <a:pt x="2243899" y="344170"/>
                </a:lnTo>
                <a:lnTo>
                  <a:pt x="2224074" y="313690"/>
                </a:lnTo>
                <a:lnTo>
                  <a:pt x="2211870" y="297180"/>
                </a:lnTo>
                <a:lnTo>
                  <a:pt x="2194077" y="273050"/>
                </a:lnTo>
                <a:lnTo>
                  <a:pt x="2179383" y="251460"/>
                </a:lnTo>
                <a:lnTo>
                  <a:pt x="2165172" y="231140"/>
                </a:lnTo>
                <a:lnTo>
                  <a:pt x="2134476" y="185420"/>
                </a:lnTo>
                <a:lnTo>
                  <a:pt x="2101138" y="142240"/>
                </a:lnTo>
                <a:lnTo>
                  <a:pt x="2063724" y="104140"/>
                </a:lnTo>
                <a:lnTo>
                  <a:pt x="2020785" y="72390"/>
                </a:lnTo>
                <a:lnTo>
                  <a:pt x="1970874" y="46990"/>
                </a:lnTo>
                <a:lnTo>
                  <a:pt x="1954911" y="73660"/>
                </a:lnTo>
                <a:lnTo>
                  <a:pt x="1950288" y="100330"/>
                </a:lnTo>
                <a:lnTo>
                  <a:pt x="1957120" y="128270"/>
                </a:lnTo>
                <a:lnTo>
                  <a:pt x="1975523" y="154940"/>
                </a:lnTo>
                <a:lnTo>
                  <a:pt x="1982317" y="170180"/>
                </a:lnTo>
                <a:lnTo>
                  <a:pt x="1990801" y="184150"/>
                </a:lnTo>
                <a:lnTo>
                  <a:pt x="2000618" y="198120"/>
                </a:lnTo>
                <a:lnTo>
                  <a:pt x="2011413" y="210820"/>
                </a:lnTo>
                <a:lnTo>
                  <a:pt x="2027402" y="228600"/>
                </a:lnTo>
                <a:lnTo>
                  <a:pt x="2042464" y="248920"/>
                </a:lnTo>
                <a:lnTo>
                  <a:pt x="2056206" y="269240"/>
                </a:lnTo>
                <a:lnTo>
                  <a:pt x="2068195" y="290830"/>
                </a:lnTo>
                <a:lnTo>
                  <a:pt x="2070900" y="292100"/>
                </a:lnTo>
                <a:lnTo>
                  <a:pt x="2072513" y="294640"/>
                </a:lnTo>
                <a:lnTo>
                  <a:pt x="2070049" y="295910"/>
                </a:lnTo>
                <a:lnTo>
                  <a:pt x="2067001" y="297180"/>
                </a:lnTo>
                <a:lnTo>
                  <a:pt x="2062861" y="295910"/>
                </a:lnTo>
                <a:lnTo>
                  <a:pt x="2059139" y="295910"/>
                </a:lnTo>
                <a:lnTo>
                  <a:pt x="2057019" y="293370"/>
                </a:lnTo>
                <a:lnTo>
                  <a:pt x="2054987" y="290830"/>
                </a:lnTo>
                <a:lnTo>
                  <a:pt x="2052878" y="288290"/>
                </a:lnTo>
                <a:lnTo>
                  <a:pt x="1962658" y="242570"/>
                </a:lnTo>
                <a:lnTo>
                  <a:pt x="1917522" y="220980"/>
                </a:lnTo>
                <a:lnTo>
                  <a:pt x="1872132" y="198120"/>
                </a:lnTo>
                <a:lnTo>
                  <a:pt x="1826336" y="176530"/>
                </a:lnTo>
                <a:lnTo>
                  <a:pt x="1727860" y="133350"/>
                </a:lnTo>
                <a:lnTo>
                  <a:pt x="1678114" y="113030"/>
                </a:lnTo>
                <a:lnTo>
                  <a:pt x="1577340" y="77470"/>
                </a:lnTo>
                <a:lnTo>
                  <a:pt x="1526171" y="60960"/>
                </a:lnTo>
                <a:lnTo>
                  <a:pt x="1474419" y="46990"/>
                </a:lnTo>
                <a:lnTo>
                  <a:pt x="1421993" y="35560"/>
                </a:lnTo>
                <a:lnTo>
                  <a:pt x="1371460" y="25400"/>
                </a:lnTo>
                <a:lnTo>
                  <a:pt x="1270838" y="10160"/>
                </a:lnTo>
                <a:lnTo>
                  <a:pt x="1170787" y="2540"/>
                </a:lnTo>
                <a:lnTo>
                  <a:pt x="1120990" y="0"/>
                </a:lnTo>
                <a:lnTo>
                  <a:pt x="1071333" y="0"/>
                </a:lnTo>
                <a:lnTo>
                  <a:pt x="972464" y="5080"/>
                </a:lnTo>
                <a:lnTo>
                  <a:pt x="923264" y="10160"/>
                </a:lnTo>
                <a:lnTo>
                  <a:pt x="874229" y="17780"/>
                </a:lnTo>
                <a:lnTo>
                  <a:pt x="825334" y="26670"/>
                </a:lnTo>
                <a:lnTo>
                  <a:pt x="776617" y="36830"/>
                </a:lnTo>
                <a:lnTo>
                  <a:pt x="728052" y="49530"/>
                </a:lnTo>
                <a:lnTo>
                  <a:pt x="679653" y="63500"/>
                </a:lnTo>
                <a:lnTo>
                  <a:pt x="631418" y="80010"/>
                </a:lnTo>
                <a:lnTo>
                  <a:pt x="583349" y="97790"/>
                </a:lnTo>
                <a:lnTo>
                  <a:pt x="535444" y="118110"/>
                </a:lnTo>
                <a:lnTo>
                  <a:pt x="491096" y="139700"/>
                </a:lnTo>
                <a:lnTo>
                  <a:pt x="447700" y="161290"/>
                </a:lnTo>
                <a:lnTo>
                  <a:pt x="405244" y="184150"/>
                </a:lnTo>
                <a:lnTo>
                  <a:pt x="398767" y="188125"/>
                </a:lnTo>
                <a:lnTo>
                  <a:pt x="398767" y="286893"/>
                </a:lnTo>
                <a:lnTo>
                  <a:pt x="397929" y="285750"/>
                </a:lnTo>
                <a:lnTo>
                  <a:pt x="398691" y="285750"/>
                </a:lnTo>
                <a:lnTo>
                  <a:pt x="398767" y="286893"/>
                </a:lnTo>
                <a:lnTo>
                  <a:pt x="398767" y="188125"/>
                </a:lnTo>
                <a:lnTo>
                  <a:pt x="363778" y="209550"/>
                </a:lnTo>
                <a:lnTo>
                  <a:pt x="323278" y="234950"/>
                </a:lnTo>
                <a:lnTo>
                  <a:pt x="308648" y="244830"/>
                </a:lnTo>
                <a:lnTo>
                  <a:pt x="308648" y="325120"/>
                </a:lnTo>
                <a:lnTo>
                  <a:pt x="307124" y="326390"/>
                </a:lnTo>
                <a:lnTo>
                  <a:pt x="306616" y="326390"/>
                </a:lnTo>
                <a:lnTo>
                  <a:pt x="306451" y="326390"/>
                </a:lnTo>
                <a:lnTo>
                  <a:pt x="305689" y="325120"/>
                </a:lnTo>
                <a:lnTo>
                  <a:pt x="307124" y="325120"/>
                </a:lnTo>
                <a:lnTo>
                  <a:pt x="306692" y="326186"/>
                </a:lnTo>
                <a:lnTo>
                  <a:pt x="307975" y="325120"/>
                </a:lnTo>
                <a:lnTo>
                  <a:pt x="308648" y="325120"/>
                </a:lnTo>
                <a:lnTo>
                  <a:pt x="308648" y="244830"/>
                </a:lnTo>
                <a:lnTo>
                  <a:pt x="245287" y="290830"/>
                </a:lnTo>
                <a:lnTo>
                  <a:pt x="207810" y="321310"/>
                </a:lnTo>
                <a:lnTo>
                  <a:pt x="171348" y="353060"/>
                </a:lnTo>
                <a:lnTo>
                  <a:pt x="169189" y="355079"/>
                </a:lnTo>
                <a:lnTo>
                  <a:pt x="169189" y="467360"/>
                </a:lnTo>
                <a:lnTo>
                  <a:pt x="167754" y="467360"/>
                </a:lnTo>
                <a:lnTo>
                  <a:pt x="167919" y="466090"/>
                </a:lnTo>
                <a:lnTo>
                  <a:pt x="168592" y="466090"/>
                </a:lnTo>
                <a:lnTo>
                  <a:pt x="169189" y="467360"/>
                </a:lnTo>
                <a:lnTo>
                  <a:pt x="169189" y="355079"/>
                </a:lnTo>
                <a:lnTo>
                  <a:pt x="153784" y="369443"/>
                </a:lnTo>
                <a:lnTo>
                  <a:pt x="153784" y="486410"/>
                </a:lnTo>
                <a:lnTo>
                  <a:pt x="152603" y="488950"/>
                </a:lnTo>
                <a:lnTo>
                  <a:pt x="153022" y="487680"/>
                </a:lnTo>
                <a:lnTo>
                  <a:pt x="153708" y="486410"/>
                </a:lnTo>
                <a:lnTo>
                  <a:pt x="153784" y="369443"/>
                </a:lnTo>
                <a:lnTo>
                  <a:pt x="101574" y="420370"/>
                </a:lnTo>
                <a:lnTo>
                  <a:pt x="51955" y="477520"/>
                </a:lnTo>
                <a:lnTo>
                  <a:pt x="8991" y="538480"/>
                </a:lnTo>
                <a:lnTo>
                  <a:pt x="0" y="562610"/>
                </a:lnTo>
                <a:lnTo>
                  <a:pt x="1562" y="574040"/>
                </a:lnTo>
                <a:lnTo>
                  <a:pt x="9410" y="585470"/>
                </a:lnTo>
                <a:lnTo>
                  <a:pt x="12153" y="590550"/>
                </a:lnTo>
                <a:lnTo>
                  <a:pt x="16789" y="593090"/>
                </a:lnTo>
                <a:lnTo>
                  <a:pt x="21945" y="594360"/>
                </a:lnTo>
                <a:lnTo>
                  <a:pt x="26250" y="596900"/>
                </a:lnTo>
                <a:lnTo>
                  <a:pt x="25488" y="598170"/>
                </a:lnTo>
                <a:lnTo>
                  <a:pt x="25666" y="599440"/>
                </a:lnTo>
                <a:lnTo>
                  <a:pt x="26847" y="601980"/>
                </a:lnTo>
                <a:lnTo>
                  <a:pt x="29972" y="608330"/>
                </a:lnTo>
                <a:lnTo>
                  <a:pt x="35572" y="612140"/>
                </a:lnTo>
                <a:lnTo>
                  <a:pt x="42214" y="615950"/>
                </a:lnTo>
                <a:lnTo>
                  <a:pt x="48425" y="619760"/>
                </a:lnTo>
                <a:lnTo>
                  <a:pt x="59931" y="599440"/>
                </a:lnTo>
                <a:lnTo>
                  <a:pt x="73444" y="580390"/>
                </a:lnTo>
                <a:lnTo>
                  <a:pt x="87731" y="562610"/>
                </a:lnTo>
                <a:lnTo>
                  <a:pt x="101574" y="543560"/>
                </a:lnTo>
                <a:lnTo>
                  <a:pt x="105384" y="541020"/>
                </a:lnTo>
                <a:lnTo>
                  <a:pt x="109524" y="538480"/>
                </a:lnTo>
                <a:lnTo>
                  <a:pt x="110883" y="533400"/>
                </a:lnTo>
                <a:lnTo>
                  <a:pt x="118249" y="529590"/>
                </a:lnTo>
                <a:lnTo>
                  <a:pt x="122555" y="523240"/>
                </a:lnTo>
                <a:lnTo>
                  <a:pt x="127050" y="516890"/>
                </a:lnTo>
                <a:lnTo>
                  <a:pt x="133680" y="511810"/>
                </a:lnTo>
                <a:lnTo>
                  <a:pt x="139649" y="506730"/>
                </a:lnTo>
                <a:lnTo>
                  <a:pt x="144957" y="500380"/>
                </a:lnTo>
                <a:lnTo>
                  <a:pt x="149644" y="494030"/>
                </a:lnTo>
                <a:lnTo>
                  <a:pt x="151498" y="492760"/>
                </a:lnTo>
                <a:lnTo>
                  <a:pt x="152438" y="491490"/>
                </a:lnTo>
                <a:lnTo>
                  <a:pt x="152946" y="490220"/>
                </a:lnTo>
                <a:lnTo>
                  <a:pt x="156921" y="488950"/>
                </a:lnTo>
                <a:lnTo>
                  <a:pt x="158953" y="486410"/>
                </a:lnTo>
                <a:lnTo>
                  <a:pt x="160477" y="483870"/>
                </a:lnTo>
                <a:lnTo>
                  <a:pt x="164274" y="482600"/>
                </a:lnTo>
                <a:lnTo>
                  <a:pt x="166141" y="481330"/>
                </a:lnTo>
                <a:lnTo>
                  <a:pt x="166738" y="477520"/>
                </a:lnTo>
                <a:lnTo>
                  <a:pt x="171818" y="474980"/>
                </a:lnTo>
                <a:lnTo>
                  <a:pt x="175285" y="472440"/>
                </a:lnTo>
                <a:lnTo>
                  <a:pt x="176098" y="467360"/>
                </a:lnTo>
                <a:lnTo>
                  <a:pt x="176301" y="466090"/>
                </a:lnTo>
                <a:lnTo>
                  <a:pt x="180276" y="467360"/>
                </a:lnTo>
                <a:lnTo>
                  <a:pt x="182384" y="464820"/>
                </a:lnTo>
                <a:lnTo>
                  <a:pt x="184251" y="461010"/>
                </a:lnTo>
                <a:lnTo>
                  <a:pt x="181203" y="463550"/>
                </a:lnTo>
                <a:lnTo>
                  <a:pt x="175285" y="466090"/>
                </a:lnTo>
                <a:lnTo>
                  <a:pt x="177736" y="463550"/>
                </a:lnTo>
                <a:lnTo>
                  <a:pt x="180873" y="462280"/>
                </a:lnTo>
                <a:lnTo>
                  <a:pt x="184251" y="461010"/>
                </a:lnTo>
                <a:lnTo>
                  <a:pt x="191655" y="457200"/>
                </a:lnTo>
                <a:lnTo>
                  <a:pt x="198018" y="452120"/>
                </a:lnTo>
                <a:lnTo>
                  <a:pt x="203758" y="445770"/>
                </a:lnTo>
                <a:lnTo>
                  <a:pt x="209296" y="439420"/>
                </a:lnTo>
                <a:lnTo>
                  <a:pt x="206768" y="439420"/>
                </a:lnTo>
                <a:lnTo>
                  <a:pt x="204901" y="438150"/>
                </a:lnTo>
                <a:lnTo>
                  <a:pt x="202526" y="434340"/>
                </a:lnTo>
                <a:lnTo>
                  <a:pt x="201764" y="433070"/>
                </a:lnTo>
                <a:lnTo>
                  <a:pt x="201345" y="431800"/>
                </a:lnTo>
                <a:lnTo>
                  <a:pt x="217525" y="416560"/>
                </a:lnTo>
                <a:lnTo>
                  <a:pt x="226263" y="410210"/>
                </a:lnTo>
                <a:lnTo>
                  <a:pt x="236131" y="405130"/>
                </a:lnTo>
                <a:lnTo>
                  <a:pt x="301040" y="351790"/>
                </a:lnTo>
                <a:lnTo>
                  <a:pt x="304761" y="351790"/>
                </a:lnTo>
                <a:lnTo>
                  <a:pt x="307213" y="350520"/>
                </a:lnTo>
                <a:lnTo>
                  <a:pt x="308483" y="346710"/>
                </a:lnTo>
                <a:lnTo>
                  <a:pt x="312204" y="346710"/>
                </a:lnTo>
                <a:lnTo>
                  <a:pt x="314655" y="345440"/>
                </a:lnTo>
                <a:lnTo>
                  <a:pt x="315760" y="341630"/>
                </a:lnTo>
                <a:lnTo>
                  <a:pt x="319659" y="341630"/>
                </a:lnTo>
                <a:lnTo>
                  <a:pt x="322110" y="340360"/>
                </a:lnTo>
                <a:lnTo>
                  <a:pt x="323202" y="336550"/>
                </a:lnTo>
                <a:lnTo>
                  <a:pt x="327190" y="336550"/>
                </a:lnTo>
                <a:lnTo>
                  <a:pt x="329552" y="335280"/>
                </a:lnTo>
                <a:lnTo>
                  <a:pt x="330733" y="331470"/>
                </a:lnTo>
                <a:lnTo>
                  <a:pt x="334721" y="331470"/>
                </a:lnTo>
                <a:lnTo>
                  <a:pt x="337083" y="330200"/>
                </a:lnTo>
                <a:lnTo>
                  <a:pt x="338277" y="326390"/>
                </a:lnTo>
                <a:lnTo>
                  <a:pt x="338531" y="326390"/>
                </a:lnTo>
                <a:lnTo>
                  <a:pt x="339890" y="325716"/>
                </a:lnTo>
                <a:lnTo>
                  <a:pt x="341655" y="325793"/>
                </a:lnTo>
                <a:lnTo>
                  <a:pt x="344106" y="324180"/>
                </a:lnTo>
                <a:lnTo>
                  <a:pt x="344893" y="321818"/>
                </a:lnTo>
                <a:lnTo>
                  <a:pt x="345808" y="321310"/>
                </a:lnTo>
                <a:lnTo>
                  <a:pt x="349605" y="321310"/>
                </a:lnTo>
                <a:lnTo>
                  <a:pt x="352145" y="320040"/>
                </a:lnTo>
                <a:lnTo>
                  <a:pt x="353415" y="316230"/>
                </a:lnTo>
                <a:lnTo>
                  <a:pt x="357136" y="316230"/>
                </a:lnTo>
                <a:lnTo>
                  <a:pt x="359676" y="314960"/>
                </a:lnTo>
                <a:lnTo>
                  <a:pt x="360946" y="311150"/>
                </a:lnTo>
                <a:lnTo>
                  <a:pt x="364680" y="311150"/>
                </a:lnTo>
                <a:lnTo>
                  <a:pt x="367207" y="309880"/>
                </a:lnTo>
                <a:lnTo>
                  <a:pt x="368566" y="306070"/>
                </a:lnTo>
                <a:lnTo>
                  <a:pt x="372287" y="306070"/>
                </a:lnTo>
                <a:lnTo>
                  <a:pt x="374916" y="304800"/>
                </a:lnTo>
                <a:lnTo>
                  <a:pt x="376262" y="300990"/>
                </a:lnTo>
                <a:lnTo>
                  <a:pt x="379907" y="300990"/>
                </a:lnTo>
                <a:lnTo>
                  <a:pt x="382536" y="299720"/>
                </a:lnTo>
                <a:lnTo>
                  <a:pt x="383971" y="297180"/>
                </a:lnTo>
                <a:lnTo>
                  <a:pt x="387527" y="297180"/>
                </a:lnTo>
                <a:lnTo>
                  <a:pt x="390144" y="294640"/>
                </a:lnTo>
                <a:lnTo>
                  <a:pt x="391668" y="292100"/>
                </a:lnTo>
                <a:lnTo>
                  <a:pt x="394373" y="292100"/>
                </a:lnTo>
                <a:lnTo>
                  <a:pt x="395566" y="290830"/>
                </a:lnTo>
                <a:lnTo>
                  <a:pt x="397256" y="290830"/>
                </a:lnTo>
                <a:lnTo>
                  <a:pt x="398614" y="288290"/>
                </a:lnTo>
                <a:lnTo>
                  <a:pt x="399542" y="287020"/>
                </a:lnTo>
                <a:lnTo>
                  <a:pt x="402005" y="285750"/>
                </a:lnTo>
                <a:lnTo>
                  <a:pt x="470916" y="250190"/>
                </a:lnTo>
                <a:lnTo>
                  <a:pt x="566254" y="199390"/>
                </a:lnTo>
                <a:lnTo>
                  <a:pt x="611022" y="181610"/>
                </a:lnTo>
                <a:lnTo>
                  <a:pt x="656158" y="165100"/>
                </a:lnTo>
                <a:lnTo>
                  <a:pt x="701700" y="149860"/>
                </a:lnTo>
                <a:lnTo>
                  <a:pt x="747687" y="135890"/>
                </a:lnTo>
                <a:lnTo>
                  <a:pt x="841197" y="113030"/>
                </a:lnTo>
                <a:lnTo>
                  <a:pt x="843737" y="114300"/>
                </a:lnTo>
                <a:lnTo>
                  <a:pt x="847204" y="115570"/>
                </a:lnTo>
                <a:lnTo>
                  <a:pt x="850849" y="119380"/>
                </a:lnTo>
                <a:lnTo>
                  <a:pt x="850430" y="121920"/>
                </a:lnTo>
                <a:lnTo>
                  <a:pt x="832650" y="128270"/>
                </a:lnTo>
                <a:lnTo>
                  <a:pt x="841375" y="129540"/>
                </a:lnTo>
                <a:lnTo>
                  <a:pt x="843991" y="132080"/>
                </a:lnTo>
                <a:lnTo>
                  <a:pt x="866368" y="127000"/>
                </a:lnTo>
                <a:lnTo>
                  <a:pt x="934542" y="119380"/>
                </a:lnTo>
                <a:lnTo>
                  <a:pt x="940638" y="118110"/>
                </a:lnTo>
                <a:lnTo>
                  <a:pt x="947318" y="119380"/>
                </a:lnTo>
                <a:lnTo>
                  <a:pt x="948677" y="118110"/>
                </a:lnTo>
                <a:lnTo>
                  <a:pt x="952741" y="114300"/>
                </a:lnTo>
                <a:lnTo>
                  <a:pt x="954684" y="115570"/>
                </a:lnTo>
                <a:lnTo>
                  <a:pt x="956551" y="115570"/>
                </a:lnTo>
                <a:lnTo>
                  <a:pt x="958405" y="114300"/>
                </a:lnTo>
                <a:lnTo>
                  <a:pt x="963904" y="116840"/>
                </a:lnTo>
                <a:lnTo>
                  <a:pt x="969238" y="116840"/>
                </a:lnTo>
                <a:lnTo>
                  <a:pt x="972451" y="114300"/>
                </a:lnTo>
                <a:lnTo>
                  <a:pt x="974064" y="113030"/>
                </a:lnTo>
                <a:lnTo>
                  <a:pt x="980351" y="113030"/>
                </a:lnTo>
                <a:lnTo>
                  <a:pt x="986599" y="114300"/>
                </a:lnTo>
                <a:lnTo>
                  <a:pt x="992733" y="113030"/>
                </a:lnTo>
                <a:lnTo>
                  <a:pt x="998689" y="110490"/>
                </a:lnTo>
                <a:lnTo>
                  <a:pt x="1005395" y="111760"/>
                </a:lnTo>
                <a:lnTo>
                  <a:pt x="1018628" y="111760"/>
                </a:lnTo>
                <a:lnTo>
                  <a:pt x="1021854" y="110490"/>
                </a:lnTo>
                <a:lnTo>
                  <a:pt x="1025093" y="109220"/>
                </a:lnTo>
                <a:lnTo>
                  <a:pt x="1032116" y="110490"/>
                </a:lnTo>
                <a:lnTo>
                  <a:pt x="1046010" y="110490"/>
                </a:lnTo>
                <a:lnTo>
                  <a:pt x="1049439" y="109220"/>
                </a:lnTo>
                <a:lnTo>
                  <a:pt x="1052855" y="107950"/>
                </a:lnTo>
                <a:lnTo>
                  <a:pt x="1088644" y="107950"/>
                </a:lnTo>
                <a:lnTo>
                  <a:pt x="1196035" y="111760"/>
                </a:lnTo>
                <a:lnTo>
                  <a:pt x="1245984" y="114300"/>
                </a:lnTo>
                <a:lnTo>
                  <a:pt x="1295615" y="119380"/>
                </a:lnTo>
                <a:lnTo>
                  <a:pt x="1344930" y="125730"/>
                </a:lnTo>
                <a:lnTo>
                  <a:pt x="1393926" y="134620"/>
                </a:lnTo>
                <a:lnTo>
                  <a:pt x="1442618" y="144780"/>
                </a:lnTo>
                <a:lnTo>
                  <a:pt x="1491018" y="156210"/>
                </a:lnTo>
                <a:lnTo>
                  <a:pt x="1539113" y="168910"/>
                </a:lnTo>
                <a:lnTo>
                  <a:pt x="1586928" y="184150"/>
                </a:lnTo>
                <a:lnTo>
                  <a:pt x="1596758" y="186690"/>
                </a:lnTo>
                <a:lnTo>
                  <a:pt x="1606677" y="190500"/>
                </a:lnTo>
                <a:lnTo>
                  <a:pt x="1626616" y="195580"/>
                </a:lnTo>
                <a:lnTo>
                  <a:pt x="1769973" y="256540"/>
                </a:lnTo>
                <a:lnTo>
                  <a:pt x="1848053" y="292100"/>
                </a:lnTo>
                <a:lnTo>
                  <a:pt x="1886966" y="311150"/>
                </a:lnTo>
                <a:lnTo>
                  <a:pt x="1930679" y="331470"/>
                </a:lnTo>
                <a:lnTo>
                  <a:pt x="1936000" y="331470"/>
                </a:lnTo>
                <a:lnTo>
                  <a:pt x="1941080" y="332740"/>
                </a:lnTo>
                <a:lnTo>
                  <a:pt x="1945144" y="340360"/>
                </a:lnTo>
                <a:lnTo>
                  <a:pt x="1952078" y="341630"/>
                </a:lnTo>
                <a:lnTo>
                  <a:pt x="1959622" y="342900"/>
                </a:lnTo>
                <a:lnTo>
                  <a:pt x="1960206" y="344170"/>
                </a:lnTo>
                <a:lnTo>
                  <a:pt x="1961476" y="345440"/>
                </a:lnTo>
                <a:lnTo>
                  <a:pt x="1963420" y="344170"/>
                </a:lnTo>
                <a:lnTo>
                  <a:pt x="1967407" y="351790"/>
                </a:lnTo>
                <a:lnTo>
                  <a:pt x="1982889" y="354330"/>
                </a:lnTo>
                <a:lnTo>
                  <a:pt x="1986775" y="361950"/>
                </a:lnTo>
                <a:lnTo>
                  <a:pt x="1992795" y="364490"/>
                </a:lnTo>
                <a:lnTo>
                  <a:pt x="2001253" y="363220"/>
                </a:lnTo>
                <a:lnTo>
                  <a:pt x="2005139" y="369570"/>
                </a:lnTo>
                <a:lnTo>
                  <a:pt x="2007349" y="375920"/>
                </a:lnTo>
                <a:lnTo>
                  <a:pt x="1992871" y="382270"/>
                </a:lnTo>
                <a:lnTo>
                  <a:pt x="1977898" y="384810"/>
                </a:lnTo>
                <a:lnTo>
                  <a:pt x="1929358" y="397510"/>
                </a:lnTo>
                <a:lnTo>
                  <a:pt x="1881619" y="411480"/>
                </a:lnTo>
                <a:lnTo>
                  <a:pt x="1834794" y="427990"/>
                </a:lnTo>
                <a:lnTo>
                  <a:pt x="1788960" y="447040"/>
                </a:lnTo>
                <a:lnTo>
                  <a:pt x="1744243" y="469900"/>
                </a:lnTo>
                <a:lnTo>
                  <a:pt x="1710118" y="504190"/>
                </a:lnTo>
                <a:lnTo>
                  <a:pt x="1703235" y="520700"/>
                </a:lnTo>
                <a:lnTo>
                  <a:pt x="1695945" y="537210"/>
                </a:lnTo>
                <a:lnTo>
                  <a:pt x="1685848" y="552450"/>
                </a:lnTo>
                <a:lnTo>
                  <a:pt x="1682127" y="556260"/>
                </a:lnTo>
                <a:lnTo>
                  <a:pt x="1680946" y="565150"/>
                </a:lnTo>
                <a:lnTo>
                  <a:pt x="1690763" y="576580"/>
                </a:lnTo>
                <a:lnTo>
                  <a:pt x="1698713" y="574040"/>
                </a:lnTo>
                <a:lnTo>
                  <a:pt x="1705737" y="570230"/>
                </a:lnTo>
                <a:lnTo>
                  <a:pt x="1711667" y="567690"/>
                </a:lnTo>
                <a:lnTo>
                  <a:pt x="1717675" y="566420"/>
                </a:lnTo>
                <a:lnTo>
                  <a:pt x="1723504" y="563880"/>
                </a:lnTo>
                <a:lnTo>
                  <a:pt x="1770367" y="544830"/>
                </a:lnTo>
                <a:lnTo>
                  <a:pt x="1818068" y="528320"/>
                </a:lnTo>
                <a:lnTo>
                  <a:pt x="1866569" y="514350"/>
                </a:lnTo>
                <a:lnTo>
                  <a:pt x="1915807" y="504190"/>
                </a:lnTo>
                <a:lnTo>
                  <a:pt x="1965706" y="495300"/>
                </a:lnTo>
                <a:lnTo>
                  <a:pt x="1971890" y="495300"/>
                </a:lnTo>
                <a:lnTo>
                  <a:pt x="1978660" y="496570"/>
                </a:lnTo>
                <a:lnTo>
                  <a:pt x="1980006" y="495300"/>
                </a:lnTo>
                <a:lnTo>
                  <a:pt x="1984070" y="491490"/>
                </a:lnTo>
                <a:lnTo>
                  <a:pt x="1990801" y="492760"/>
                </a:lnTo>
                <a:lnTo>
                  <a:pt x="2004110" y="492760"/>
                </a:lnTo>
                <a:lnTo>
                  <a:pt x="2007336" y="491490"/>
                </a:lnTo>
                <a:lnTo>
                  <a:pt x="2010562" y="490220"/>
                </a:lnTo>
                <a:lnTo>
                  <a:pt x="2017280" y="491490"/>
                </a:lnTo>
                <a:lnTo>
                  <a:pt x="2023973" y="491490"/>
                </a:lnTo>
                <a:lnTo>
                  <a:pt x="2030603" y="490220"/>
                </a:lnTo>
                <a:lnTo>
                  <a:pt x="2037130" y="487680"/>
                </a:lnTo>
                <a:lnTo>
                  <a:pt x="2098916" y="491490"/>
                </a:lnTo>
                <a:lnTo>
                  <a:pt x="2160689" y="494030"/>
                </a:lnTo>
                <a:lnTo>
                  <a:pt x="2171052" y="494030"/>
                </a:lnTo>
                <a:lnTo>
                  <a:pt x="2180894" y="492760"/>
                </a:lnTo>
                <a:lnTo>
                  <a:pt x="2189556" y="487680"/>
                </a:lnTo>
                <a:lnTo>
                  <a:pt x="2196401" y="478790"/>
                </a:lnTo>
                <a:lnTo>
                  <a:pt x="2202243" y="478790"/>
                </a:lnTo>
                <a:lnTo>
                  <a:pt x="2206040" y="474980"/>
                </a:lnTo>
                <a:lnTo>
                  <a:pt x="2209774" y="471170"/>
                </a:lnTo>
                <a:lnTo>
                  <a:pt x="2217140" y="463550"/>
                </a:lnTo>
                <a:lnTo>
                  <a:pt x="2223884" y="453390"/>
                </a:lnTo>
                <a:lnTo>
                  <a:pt x="2229840" y="444500"/>
                </a:lnTo>
                <a:lnTo>
                  <a:pt x="2234819" y="434340"/>
                </a:lnTo>
                <a:lnTo>
                  <a:pt x="2251049" y="398780"/>
                </a:lnTo>
                <a:lnTo>
                  <a:pt x="2257336" y="375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F865C276-3F72-7D90-CC6D-AC96486DB08A}"/>
              </a:ext>
            </a:extLst>
          </p:cNvPr>
          <p:cNvSpPr/>
          <p:nvPr/>
        </p:nvSpPr>
        <p:spPr>
          <a:xfrm>
            <a:off x="6161062" y="5461761"/>
            <a:ext cx="1345565" cy="1964689"/>
          </a:xfrm>
          <a:custGeom>
            <a:avLst/>
            <a:gdLst/>
            <a:ahLst/>
            <a:cxnLst/>
            <a:rect l="l" t="t" r="r" b="b"/>
            <a:pathLst>
              <a:path w="1345565" h="1964690">
                <a:moveTo>
                  <a:pt x="500875" y="671639"/>
                </a:moveTo>
                <a:lnTo>
                  <a:pt x="500570" y="669340"/>
                </a:lnTo>
                <a:lnTo>
                  <a:pt x="498119" y="674458"/>
                </a:lnTo>
                <a:lnTo>
                  <a:pt x="500875" y="671639"/>
                </a:lnTo>
                <a:close/>
              </a:path>
              <a:path w="1345565" h="1964690">
                <a:moveTo>
                  <a:pt x="1345196" y="70510"/>
                </a:moveTo>
                <a:lnTo>
                  <a:pt x="1344434" y="63258"/>
                </a:lnTo>
                <a:lnTo>
                  <a:pt x="1343850" y="55626"/>
                </a:lnTo>
                <a:lnTo>
                  <a:pt x="1342834" y="48933"/>
                </a:lnTo>
                <a:lnTo>
                  <a:pt x="1338440" y="43370"/>
                </a:lnTo>
                <a:lnTo>
                  <a:pt x="1337805" y="41757"/>
                </a:lnTo>
                <a:lnTo>
                  <a:pt x="1336687" y="41160"/>
                </a:lnTo>
                <a:lnTo>
                  <a:pt x="1335582" y="40513"/>
                </a:lnTo>
                <a:lnTo>
                  <a:pt x="1334109" y="40652"/>
                </a:lnTo>
                <a:lnTo>
                  <a:pt x="1333677" y="35674"/>
                </a:lnTo>
                <a:lnTo>
                  <a:pt x="1334757" y="30467"/>
                </a:lnTo>
                <a:lnTo>
                  <a:pt x="1334465" y="25184"/>
                </a:lnTo>
                <a:lnTo>
                  <a:pt x="1331061" y="20535"/>
                </a:lnTo>
                <a:lnTo>
                  <a:pt x="1324127" y="8521"/>
                </a:lnTo>
                <a:lnTo>
                  <a:pt x="1314488" y="2184"/>
                </a:lnTo>
                <a:lnTo>
                  <a:pt x="1302854" y="0"/>
                </a:lnTo>
                <a:lnTo>
                  <a:pt x="1289977" y="444"/>
                </a:lnTo>
                <a:lnTo>
                  <a:pt x="1252512" y="5219"/>
                </a:lnTo>
                <a:lnTo>
                  <a:pt x="1215313" y="12407"/>
                </a:lnTo>
                <a:lnTo>
                  <a:pt x="1182255" y="20701"/>
                </a:lnTo>
                <a:lnTo>
                  <a:pt x="1182255" y="108153"/>
                </a:lnTo>
                <a:lnTo>
                  <a:pt x="1180858" y="108140"/>
                </a:lnTo>
                <a:lnTo>
                  <a:pt x="1179461" y="108140"/>
                </a:lnTo>
                <a:lnTo>
                  <a:pt x="1180934" y="107988"/>
                </a:lnTo>
                <a:lnTo>
                  <a:pt x="1182255" y="108153"/>
                </a:lnTo>
                <a:lnTo>
                  <a:pt x="1182255" y="20701"/>
                </a:lnTo>
                <a:lnTo>
                  <a:pt x="1178534" y="21628"/>
                </a:lnTo>
                <a:lnTo>
                  <a:pt x="1156246" y="28371"/>
                </a:lnTo>
                <a:lnTo>
                  <a:pt x="1156246" y="112522"/>
                </a:lnTo>
                <a:lnTo>
                  <a:pt x="1155623" y="113817"/>
                </a:lnTo>
                <a:lnTo>
                  <a:pt x="1154734" y="112750"/>
                </a:lnTo>
                <a:lnTo>
                  <a:pt x="1154988" y="112204"/>
                </a:lnTo>
                <a:lnTo>
                  <a:pt x="1156246" y="112522"/>
                </a:lnTo>
                <a:lnTo>
                  <a:pt x="1156246" y="28371"/>
                </a:lnTo>
                <a:lnTo>
                  <a:pt x="1096606" y="48793"/>
                </a:lnTo>
                <a:lnTo>
                  <a:pt x="1051547" y="66522"/>
                </a:lnTo>
                <a:lnTo>
                  <a:pt x="1007198" y="85737"/>
                </a:lnTo>
                <a:lnTo>
                  <a:pt x="969276" y="103720"/>
                </a:lnTo>
                <a:lnTo>
                  <a:pt x="969276" y="176949"/>
                </a:lnTo>
                <a:lnTo>
                  <a:pt x="969162" y="177177"/>
                </a:lnTo>
                <a:lnTo>
                  <a:pt x="967841" y="177012"/>
                </a:lnTo>
                <a:lnTo>
                  <a:pt x="967397" y="177927"/>
                </a:lnTo>
                <a:lnTo>
                  <a:pt x="968451" y="175717"/>
                </a:lnTo>
                <a:lnTo>
                  <a:pt x="969276" y="176949"/>
                </a:lnTo>
                <a:lnTo>
                  <a:pt x="969276" y="103720"/>
                </a:lnTo>
                <a:lnTo>
                  <a:pt x="963536" y="106438"/>
                </a:lnTo>
                <a:lnTo>
                  <a:pt x="963498" y="180200"/>
                </a:lnTo>
                <a:lnTo>
                  <a:pt x="963244" y="180733"/>
                </a:lnTo>
                <a:lnTo>
                  <a:pt x="961847" y="180721"/>
                </a:lnTo>
                <a:lnTo>
                  <a:pt x="963498" y="180200"/>
                </a:lnTo>
                <a:lnTo>
                  <a:pt x="963498" y="106464"/>
                </a:lnTo>
                <a:lnTo>
                  <a:pt x="952563" y="112102"/>
                </a:lnTo>
                <a:lnTo>
                  <a:pt x="952563" y="208991"/>
                </a:lnTo>
                <a:lnTo>
                  <a:pt x="274193" y="1629803"/>
                </a:lnTo>
                <a:lnTo>
                  <a:pt x="274535" y="1596669"/>
                </a:lnTo>
                <a:lnTo>
                  <a:pt x="274116" y="1553337"/>
                </a:lnTo>
                <a:lnTo>
                  <a:pt x="275666" y="1467561"/>
                </a:lnTo>
                <a:lnTo>
                  <a:pt x="282422" y="1311935"/>
                </a:lnTo>
                <a:lnTo>
                  <a:pt x="290360" y="1271739"/>
                </a:lnTo>
                <a:lnTo>
                  <a:pt x="297205" y="1222019"/>
                </a:lnTo>
                <a:lnTo>
                  <a:pt x="305320" y="1172603"/>
                </a:lnTo>
                <a:lnTo>
                  <a:pt x="315849" y="1124000"/>
                </a:lnTo>
                <a:lnTo>
                  <a:pt x="327672" y="1075677"/>
                </a:lnTo>
                <a:lnTo>
                  <a:pt x="340753" y="1027633"/>
                </a:lnTo>
                <a:lnTo>
                  <a:pt x="356273" y="980401"/>
                </a:lnTo>
                <a:lnTo>
                  <a:pt x="392303" y="887260"/>
                </a:lnTo>
                <a:lnTo>
                  <a:pt x="420852" y="821550"/>
                </a:lnTo>
                <a:lnTo>
                  <a:pt x="436283" y="789254"/>
                </a:lnTo>
                <a:lnTo>
                  <a:pt x="450557" y="756399"/>
                </a:lnTo>
                <a:lnTo>
                  <a:pt x="452678" y="754888"/>
                </a:lnTo>
                <a:lnTo>
                  <a:pt x="455790" y="751319"/>
                </a:lnTo>
                <a:lnTo>
                  <a:pt x="461784" y="738784"/>
                </a:lnTo>
                <a:lnTo>
                  <a:pt x="463664" y="731901"/>
                </a:lnTo>
                <a:lnTo>
                  <a:pt x="466661" y="728548"/>
                </a:lnTo>
                <a:lnTo>
                  <a:pt x="468744" y="727151"/>
                </a:lnTo>
                <a:lnTo>
                  <a:pt x="472719" y="721766"/>
                </a:lnTo>
                <a:lnTo>
                  <a:pt x="476186" y="708621"/>
                </a:lnTo>
                <a:lnTo>
                  <a:pt x="481037" y="704342"/>
                </a:lnTo>
                <a:lnTo>
                  <a:pt x="484835" y="699350"/>
                </a:lnTo>
                <a:lnTo>
                  <a:pt x="487527" y="693712"/>
                </a:lnTo>
                <a:lnTo>
                  <a:pt x="489089" y="687489"/>
                </a:lnTo>
                <a:lnTo>
                  <a:pt x="492417" y="686409"/>
                </a:lnTo>
                <a:lnTo>
                  <a:pt x="494601" y="684784"/>
                </a:lnTo>
                <a:lnTo>
                  <a:pt x="496900" y="679970"/>
                </a:lnTo>
                <a:lnTo>
                  <a:pt x="498119" y="674458"/>
                </a:lnTo>
                <a:lnTo>
                  <a:pt x="523849" y="620572"/>
                </a:lnTo>
                <a:lnTo>
                  <a:pt x="500570" y="669340"/>
                </a:lnTo>
                <a:lnTo>
                  <a:pt x="504253" y="667499"/>
                </a:lnTo>
                <a:lnTo>
                  <a:pt x="506336" y="666089"/>
                </a:lnTo>
                <a:lnTo>
                  <a:pt x="508076" y="659511"/>
                </a:lnTo>
                <a:lnTo>
                  <a:pt x="511848" y="654558"/>
                </a:lnTo>
                <a:lnTo>
                  <a:pt x="536028" y="615696"/>
                </a:lnTo>
                <a:lnTo>
                  <a:pt x="549236" y="596861"/>
                </a:lnTo>
                <a:lnTo>
                  <a:pt x="563460" y="578866"/>
                </a:lnTo>
                <a:lnTo>
                  <a:pt x="562305" y="575411"/>
                </a:lnTo>
                <a:lnTo>
                  <a:pt x="564908" y="566991"/>
                </a:lnTo>
                <a:lnTo>
                  <a:pt x="555739" y="574421"/>
                </a:lnTo>
                <a:lnTo>
                  <a:pt x="550379" y="579742"/>
                </a:lnTo>
                <a:lnTo>
                  <a:pt x="547903" y="579031"/>
                </a:lnTo>
                <a:lnTo>
                  <a:pt x="547598" y="576732"/>
                </a:lnTo>
                <a:lnTo>
                  <a:pt x="546036" y="574116"/>
                </a:lnTo>
                <a:lnTo>
                  <a:pt x="547535" y="570979"/>
                </a:lnTo>
                <a:lnTo>
                  <a:pt x="546328" y="567588"/>
                </a:lnTo>
                <a:lnTo>
                  <a:pt x="607250" y="493052"/>
                </a:lnTo>
                <a:lnTo>
                  <a:pt x="674192" y="423583"/>
                </a:lnTo>
                <a:lnTo>
                  <a:pt x="708545" y="389966"/>
                </a:lnTo>
                <a:lnTo>
                  <a:pt x="743877" y="357225"/>
                </a:lnTo>
                <a:lnTo>
                  <a:pt x="891095" y="246380"/>
                </a:lnTo>
                <a:lnTo>
                  <a:pt x="893635" y="243992"/>
                </a:lnTo>
                <a:lnTo>
                  <a:pt x="896327" y="244246"/>
                </a:lnTo>
                <a:lnTo>
                  <a:pt x="898067" y="243573"/>
                </a:lnTo>
                <a:lnTo>
                  <a:pt x="899934" y="242595"/>
                </a:lnTo>
                <a:lnTo>
                  <a:pt x="901611" y="239077"/>
                </a:lnTo>
                <a:lnTo>
                  <a:pt x="904557" y="238798"/>
                </a:lnTo>
                <a:lnTo>
                  <a:pt x="907986" y="237528"/>
                </a:lnTo>
                <a:lnTo>
                  <a:pt x="909510" y="234315"/>
                </a:lnTo>
                <a:lnTo>
                  <a:pt x="912431" y="234111"/>
                </a:lnTo>
                <a:lnTo>
                  <a:pt x="915847" y="232841"/>
                </a:lnTo>
                <a:lnTo>
                  <a:pt x="917422" y="229565"/>
                </a:lnTo>
                <a:lnTo>
                  <a:pt x="920292" y="229438"/>
                </a:lnTo>
                <a:lnTo>
                  <a:pt x="922007" y="228790"/>
                </a:lnTo>
                <a:lnTo>
                  <a:pt x="923721" y="228155"/>
                </a:lnTo>
                <a:lnTo>
                  <a:pt x="924179" y="224256"/>
                </a:lnTo>
                <a:lnTo>
                  <a:pt x="928192" y="224675"/>
                </a:lnTo>
                <a:lnTo>
                  <a:pt x="930440" y="222923"/>
                </a:lnTo>
                <a:lnTo>
                  <a:pt x="932040" y="219570"/>
                </a:lnTo>
                <a:lnTo>
                  <a:pt x="936028" y="220065"/>
                </a:lnTo>
                <a:lnTo>
                  <a:pt x="938263" y="218325"/>
                </a:lnTo>
                <a:lnTo>
                  <a:pt x="939876" y="214960"/>
                </a:lnTo>
                <a:lnTo>
                  <a:pt x="943851" y="215455"/>
                </a:lnTo>
                <a:lnTo>
                  <a:pt x="946099" y="213715"/>
                </a:lnTo>
                <a:lnTo>
                  <a:pt x="947737" y="210273"/>
                </a:lnTo>
                <a:lnTo>
                  <a:pt x="948613" y="209651"/>
                </a:lnTo>
                <a:lnTo>
                  <a:pt x="950976" y="209943"/>
                </a:lnTo>
                <a:lnTo>
                  <a:pt x="952563" y="208991"/>
                </a:lnTo>
                <a:lnTo>
                  <a:pt x="952563" y="112102"/>
                </a:lnTo>
                <a:lnTo>
                  <a:pt x="879513" y="152742"/>
                </a:lnTo>
                <a:lnTo>
                  <a:pt x="839139" y="178333"/>
                </a:lnTo>
                <a:lnTo>
                  <a:pt x="799490" y="205371"/>
                </a:lnTo>
                <a:lnTo>
                  <a:pt x="759434" y="233273"/>
                </a:lnTo>
                <a:lnTo>
                  <a:pt x="721245" y="263144"/>
                </a:lnTo>
                <a:lnTo>
                  <a:pt x="682650" y="293865"/>
                </a:lnTo>
                <a:lnTo>
                  <a:pt x="643674" y="328333"/>
                </a:lnTo>
                <a:lnTo>
                  <a:pt x="606920" y="364045"/>
                </a:lnTo>
                <a:lnTo>
                  <a:pt x="537781" y="438124"/>
                </a:lnTo>
                <a:lnTo>
                  <a:pt x="505396" y="476478"/>
                </a:lnTo>
                <a:lnTo>
                  <a:pt x="475234" y="516064"/>
                </a:lnTo>
                <a:lnTo>
                  <a:pt x="446151" y="556348"/>
                </a:lnTo>
                <a:lnTo>
                  <a:pt x="419290" y="597877"/>
                </a:lnTo>
                <a:lnTo>
                  <a:pt x="393509" y="640080"/>
                </a:lnTo>
                <a:lnTo>
                  <a:pt x="368795" y="682980"/>
                </a:lnTo>
                <a:lnTo>
                  <a:pt x="345173" y="726567"/>
                </a:lnTo>
                <a:lnTo>
                  <a:pt x="323786" y="771372"/>
                </a:lnTo>
                <a:lnTo>
                  <a:pt x="304622" y="817410"/>
                </a:lnTo>
                <a:lnTo>
                  <a:pt x="286537" y="864133"/>
                </a:lnTo>
                <a:lnTo>
                  <a:pt x="269532" y="911529"/>
                </a:lnTo>
                <a:lnTo>
                  <a:pt x="253619" y="959599"/>
                </a:lnTo>
                <a:lnTo>
                  <a:pt x="226187" y="1058329"/>
                </a:lnTo>
                <a:lnTo>
                  <a:pt x="213906" y="1110564"/>
                </a:lnTo>
                <a:lnTo>
                  <a:pt x="197065" y="1216571"/>
                </a:lnTo>
                <a:lnTo>
                  <a:pt x="187045" y="1308303"/>
                </a:lnTo>
                <a:lnTo>
                  <a:pt x="182638" y="1376476"/>
                </a:lnTo>
                <a:lnTo>
                  <a:pt x="180848" y="1430350"/>
                </a:lnTo>
                <a:lnTo>
                  <a:pt x="180327" y="1484503"/>
                </a:lnTo>
                <a:lnTo>
                  <a:pt x="178930" y="1534579"/>
                </a:lnTo>
                <a:lnTo>
                  <a:pt x="183565" y="1737080"/>
                </a:lnTo>
                <a:lnTo>
                  <a:pt x="184950" y="1740090"/>
                </a:lnTo>
                <a:lnTo>
                  <a:pt x="186372" y="1743011"/>
                </a:lnTo>
                <a:lnTo>
                  <a:pt x="187744" y="1746021"/>
                </a:lnTo>
                <a:lnTo>
                  <a:pt x="183045" y="1755876"/>
                </a:lnTo>
                <a:lnTo>
                  <a:pt x="179692" y="1756994"/>
                </a:lnTo>
                <a:lnTo>
                  <a:pt x="178092" y="1754441"/>
                </a:lnTo>
                <a:lnTo>
                  <a:pt x="178117" y="1751457"/>
                </a:lnTo>
                <a:lnTo>
                  <a:pt x="163804" y="1731327"/>
                </a:lnTo>
                <a:lnTo>
                  <a:pt x="151384" y="1710182"/>
                </a:lnTo>
                <a:lnTo>
                  <a:pt x="140677" y="1688376"/>
                </a:lnTo>
                <a:lnTo>
                  <a:pt x="130378" y="1665744"/>
                </a:lnTo>
                <a:lnTo>
                  <a:pt x="123571" y="1650530"/>
                </a:lnTo>
                <a:lnTo>
                  <a:pt x="116344" y="1636204"/>
                </a:lnTo>
                <a:lnTo>
                  <a:pt x="106235" y="1621980"/>
                </a:lnTo>
                <a:lnTo>
                  <a:pt x="95415" y="1609280"/>
                </a:lnTo>
                <a:lnTo>
                  <a:pt x="79273" y="1581175"/>
                </a:lnTo>
                <a:lnTo>
                  <a:pt x="57010" y="1562976"/>
                </a:lnTo>
                <a:lnTo>
                  <a:pt x="30949" y="1555661"/>
                </a:lnTo>
                <a:lnTo>
                  <a:pt x="0" y="1558569"/>
                </a:lnTo>
                <a:lnTo>
                  <a:pt x="1422" y="1614551"/>
                </a:lnTo>
                <a:lnTo>
                  <a:pt x="12712" y="1667535"/>
                </a:lnTo>
                <a:lnTo>
                  <a:pt x="30975" y="1717713"/>
                </a:lnTo>
                <a:lnTo>
                  <a:pt x="54432" y="1765858"/>
                </a:lnTo>
                <a:lnTo>
                  <a:pt x="82461" y="1813255"/>
                </a:lnTo>
                <a:lnTo>
                  <a:pt x="94678" y="1834832"/>
                </a:lnTo>
                <a:lnTo>
                  <a:pt x="107835" y="1857400"/>
                </a:lnTo>
                <a:lnTo>
                  <a:pt x="119722" y="1879663"/>
                </a:lnTo>
                <a:lnTo>
                  <a:pt x="121869" y="1884019"/>
                </a:lnTo>
                <a:lnTo>
                  <a:pt x="132727" y="1902523"/>
                </a:lnTo>
                <a:lnTo>
                  <a:pt x="146088" y="1924659"/>
                </a:lnTo>
                <a:lnTo>
                  <a:pt x="145834" y="1925180"/>
                </a:lnTo>
                <a:lnTo>
                  <a:pt x="150507" y="1933079"/>
                </a:lnTo>
                <a:lnTo>
                  <a:pt x="156083" y="1942045"/>
                </a:lnTo>
                <a:lnTo>
                  <a:pt x="164858" y="1950186"/>
                </a:lnTo>
                <a:lnTo>
                  <a:pt x="174548" y="1959356"/>
                </a:lnTo>
                <a:lnTo>
                  <a:pt x="197891" y="1963534"/>
                </a:lnTo>
                <a:lnTo>
                  <a:pt x="236982" y="1964207"/>
                </a:lnTo>
                <a:lnTo>
                  <a:pt x="247142" y="1963534"/>
                </a:lnTo>
                <a:lnTo>
                  <a:pt x="258876" y="1962543"/>
                </a:lnTo>
                <a:lnTo>
                  <a:pt x="269811" y="1960283"/>
                </a:lnTo>
                <a:lnTo>
                  <a:pt x="279857" y="1956917"/>
                </a:lnTo>
                <a:lnTo>
                  <a:pt x="286042" y="1955749"/>
                </a:lnTo>
                <a:lnTo>
                  <a:pt x="289979" y="1953412"/>
                </a:lnTo>
                <a:lnTo>
                  <a:pt x="292493" y="1948141"/>
                </a:lnTo>
                <a:lnTo>
                  <a:pt x="303466" y="1945792"/>
                </a:lnTo>
                <a:lnTo>
                  <a:pt x="370281" y="1808797"/>
                </a:lnTo>
                <a:lnTo>
                  <a:pt x="373303" y="1805406"/>
                </a:lnTo>
                <a:lnTo>
                  <a:pt x="375399" y="1803996"/>
                </a:lnTo>
                <a:lnTo>
                  <a:pt x="379399" y="1798561"/>
                </a:lnTo>
                <a:lnTo>
                  <a:pt x="382879" y="1785353"/>
                </a:lnTo>
                <a:lnTo>
                  <a:pt x="387019" y="1782572"/>
                </a:lnTo>
                <a:lnTo>
                  <a:pt x="387946" y="1780641"/>
                </a:lnTo>
                <a:lnTo>
                  <a:pt x="391947" y="1775218"/>
                </a:lnTo>
                <a:lnTo>
                  <a:pt x="396582" y="1762556"/>
                </a:lnTo>
                <a:lnTo>
                  <a:pt x="400431" y="1760385"/>
                </a:lnTo>
                <a:lnTo>
                  <a:pt x="403504" y="1759851"/>
                </a:lnTo>
                <a:lnTo>
                  <a:pt x="404126" y="1752650"/>
                </a:lnTo>
                <a:lnTo>
                  <a:pt x="407936" y="1747621"/>
                </a:lnTo>
                <a:lnTo>
                  <a:pt x="436308" y="1705876"/>
                </a:lnTo>
                <a:lnTo>
                  <a:pt x="467842" y="1666367"/>
                </a:lnTo>
                <a:lnTo>
                  <a:pt x="500202" y="1628076"/>
                </a:lnTo>
                <a:lnTo>
                  <a:pt x="535647" y="1592135"/>
                </a:lnTo>
                <a:lnTo>
                  <a:pt x="573036" y="1558061"/>
                </a:lnTo>
                <a:lnTo>
                  <a:pt x="587565" y="1545297"/>
                </a:lnTo>
                <a:lnTo>
                  <a:pt x="592886" y="1540052"/>
                </a:lnTo>
                <a:lnTo>
                  <a:pt x="598601" y="1533969"/>
                </a:lnTo>
                <a:lnTo>
                  <a:pt x="593661" y="1520736"/>
                </a:lnTo>
                <a:lnTo>
                  <a:pt x="583984" y="1517434"/>
                </a:lnTo>
                <a:lnTo>
                  <a:pt x="578942" y="1519148"/>
                </a:lnTo>
                <a:lnTo>
                  <a:pt x="560844" y="1521701"/>
                </a:lnTo>
                <a:lnTo>
                  <a:pt x="542798" y="1521155"/>
                </a:lnTo>
                <a:lnTo>
                  <a:pt x="524941" y="1520253"/>
                </a:lnTo>
                <a:lnTo>
                  <a:pt x="507352" y="1521726"/>
                </a:lnTo>
                <a:lnTo>
                  <a:pt x="499351" y="1523746"/>
                </a:lnTo>
                <a:lnTo>
                  <a:pt x="493268" y="1527632"/>
                </a:lnTo>
                <a:lnTo>
                  <a:pt x="485775" y="1531531"/>
                </a:lnTo>
                <a:lnTo>
                  <a:pt x="439394" y="1566773"/>
                </a:lnTo>
                <a:lnTo>
                  <a:pt x="402463" y="1599920"/>
                </a:lnTo>
                <a:lnTo>
                  <a:pt x="367385" y="1635074"/>
                </a:lnTo>
                <a:lnTo>
                  <a:pt x="334200" y="1672132"/>
                </a:lnTo>
                <a:lnTo>
                  <a:pt x="301828" y="1710461"/>
                </a:lnTo>
                <a:lnTo>
                  <a:pt x="294233" y="1723428"/>
                </a:lnTo>
                <a:lnTo>
                  <a:pt x="282270" y="1733753"/>
                </a:lnTo>
                <a:lnTo>
                  <a:pt x="276339" y="1728482"/>
                </a:lnTo>
                <a:lnTo>
                  <a:pt x="273431" y="1722780"/>
                </a:lnTo>
                <a:lnTo>
                  <a:pt x="277075" y="1715147"/>
                </a:lnTo>
                <a:lnTo>
                  <a:pt x="277380" y="1708632"/>
                </a:lnTo>
                <a:lnTo>
                  <a:pt x="272173" y="1701838"/>
                </a:lnTo>
                <a:lnTo>
                  <a:pt x="277698" y="1687309"/>
                </a:lnTo>
                <a:lnTo>
                  <a:pt x="271399" y="1679892"/>
                </a:lnTo>
                <a:lnTo>
                  <a:pt x="273380" y="1678686"/>
                </a:lnTo>
                <a:lnTo>
                  <a:pt x="272783" y="1676996"/>
                </a:lnTo>
                <a:lnTo>
                  <a:pt x="271881" y="1675917"/>
                </a:lnTo>
                <a:lnTo>
                  <a:pt x="275132" y="1669110"/>
                </a:lnTo>
                <a:lnTo>
                  <a:pt x="276974" y="1662303"/>
                </a:lnTo>
                <a:lnTo>
                  <a:pt x="271856" y="1655356"/>
                </a:lnTo>
                <a:lnTo>
                  <a:pt x="271741" y="1649679"/>
                </a:lnTo>
                <a:lnTo>
                  <a:pt x="274040" y="1644865"/>
                </a:lnTo>
                <a:lnTo>
                  <a:pt x="274180" y="1631111"/>
                </a:lnTo>
                <a:lnTo>
                  <a:pt x="274167" y="1632813"/>
                </a:lnTo>
                <a:lnTo>
                  <a:pt x="955459" y="205892"/>
                </a:lnTo>
                <a:lnTo>
                  <a:pt x="955560" y="205676"/>
                </a:lnTo>
                <a:lnTo>
                  <a:pt x="959510" y="206235"/>
                </a:lnTo>
                <a:lnTo>
                  <a:pt x="961682" y="204647"/>
                </a:lnTo>
                <a:lnTo>
                  <a:pt x="963396" y="201053"/>
                </a:lnTo>
                <a:lnTo>
                  <a:pt x="967346" y="201625"/>
                </a:lnTo>
                <a:lnTo>
                  <a:pt x="969505" y="200037"/>
                </a:lnTo>
                <a:lnTo>
                  <a:pt x="971219" y="196456"/>
                </a:lnTo>
                <a:lnTo>
                  <a:pt x="975131" y="197104"/>
                </a:lnTo>
                <a:lnTo>
                  <a:pt x="977341" y="195427"/>
                </a:lnTo>
                <a:lnTo>
                  <a:pt x="979017" y="191922"/>
                </a:lnTo>
                <a:lnTo>
                  <a:pt x="984072" y="193116"/>
                </a:lnTo>
                <a:lnTo>
                  <a:pt x="984605" y="192011"/>
                </a:lnTo>
                <a:lnTo>
                  <a:pt x="986282" y="191452"/>
                </a:lnTo>
                <a:lnTo>
                  <a:pt x="986739" y="187540"/>
                </a:lnTo>
                <a:lnTo>
                  <a:pt x="991870" y="188582"/>
                </a:lnTo>
                <a:lnTo>
                  <a:pt x="994067" y="186918"/>
                </a:lnTo>
                <a:lnTo>
                  <a:pt x="995680" y="183553"/>
                </a:lnTo>
                <a:lnTo>
                  <a:pt x="1070635" y="147421"/>
                </a:lnTo>
                <a:lnTo>
                  <a:pt x="1079461" y="140703"/>
                </a:lnTo>
                <a:lnTo>
                  <a:pt x="1090104" y="136105"/>
                </a:lnTo>
                <a:lnTo>
                  <a:pt x="1099337" y="131508"/>
                </a:lnTo>
                <a:lnTo>
                  <a:pt x="1109687" y="127520"/>
                </a:lnTo>
                <a:lnTo>
                  <a:pt x="1110653" y="128447"/>
                </a:lnTo>
                <a:lnTo>
                  <a:pt x="1112608" y="130225"/>
                </a:lnTo>
                <a:lnTo>
                  <a:pt x="1113878" y="133464"/>
                </a:lnTo>
                <a:lnTo>
                  <a:pt x="1114221" y="135686"/>
                </a:lnTo>
                <a:lnTo>
                  <a:pt x="1114285" y="138531"/>
                </a:lnTo>
                <a:lnTo>
                  <a:pt x="1121257" y="135712"/>
                </a:lnTo>
                <a:lnTo>
                  <a:pt x="1129461" y="133273"/>
                </a:lnTo>
                <a:lnTo>
                  <a:pt x="1136777" y="129717"/>
                </a:lnTo>
                <a:lnTo>
                  <a:pt x="1143406" y="124675"/>
                </a:lnTo>
                <a:lnTo>
                  <a:pt x="1146009" y="122174"/>
                </a:lnTo>
                <a:lnTo>
                  <a:pt x="1148511" y="119888"/>
                </a:lnTo>
                <a:lnTo>
                  <a:pt x="1151839" y="118783"/>
                </a:lnTo>
                <a:lnTo>
                  <a:pt x="1147013" y="123024"/>
                </a:lnTo>
                <a:lnTo>
                  <a:pt x="1143406" y="124675"/>
                </a:lnTo>
                <a:lnTo>
                  <a:pt x="1147648" y="124637"/>
                </a:lnTo>
                <a:lnTo>
                  <a:pt x="1150848" y="123825"/>
                </a:lnTo>
                <a:lnTo>
                  <a:pt x="1151420" y="119684"/>
                </a:lnTo>
                <a:lnTo>
                  <a:pt x="1152626" y="120103"/>
                </a:lnTo>
                <a:lnTo>
                  <a:pt x="1157592" y="121513"/>
                </a:lnTo>
                <a:lnTo>
                  <a:pt x="1162519" y="120015"/>
                </a:lnTo>
                <a:lnTo>
                  <a:pt x="1165860" y="115989"/>
                </a:lnTo>
                <a:lnTo>
                  <a:pt x="1169555" y="117094"/>
                </a:lnTo>
                <a:lnTo>
                  <a:pt x="1172641" y="116509"/>
                </a:lnTo>
                <a:lnTo>
                  <a:pt x="1174280" y="113068"/>
                </a:lnTo>
                <a:lnTo>
                  <a:pt x="1177074" y="113131"/>
                </a:lnTo>
                <a:lnTo>
                  <a:pt x="1177239" y="112788"/>
                </a:lnTo>
                <a:lnTo>
                  <a:pt x="1180401" y="112052"/>
                </a:lnTo>
                <a:lnTo>
                  <a:pt x="1183259" y="109004"/>
                </a:lnTo>
                <a:lnTo>
                  <a:pt x="1185773" y="109651"/>
                </a:lnTo>
                <a:lnTo>
                  <a:pt x="1186167" y="108800"/>
                </a:lnTo>
                <a:lnTo>
                  <a:pt x="1188123" y="107670"/>
                </a:lnTo>
                <a:lnTo>
                  <a:pt x="1195870" y="106184"/>
                </a:lnTo>
                <a:lnTo>
                  <a:pt x="1203883" y="104127"/>
                </a:lnTo>
                <a:lnTo>
                  <a:pt x="1212189" y="101485"/>
                </a:lnTo>
                <a:lnTo>
                  <a:pt x="1218488" y="97129"/>
                </a:lnTo>
                <a:lnTo>
                  <a:pt x="1226146" y="95821"/>
                </a:lnTo>
                <a:lnTo>
                  <a:pt x="1233741" y="94665"/>
                </a:lnTo>
                <a:lnTo>
                  <a:pt x="1240345" y="89662"/>
                </a:lnTo>
                <a:lnTo>
                  <a:pt x="1241590" y="90004"/>
                </a:lnTo>
                <a:lnTo>
                  <a:pt x="1242834" y="90347"/>
                </a:lnTo>
                <a:lnTo>
                  <a:pt x="1245514" y="90627"/>
                </a:lnTo>
                <a:lnTo>
                  <a:pt x="1249591" y="87972"/>
                </a:lnTo>
                <a:lnTo>
                  <a:pt x="1253528" y="85636"/>
                </a:lnTo>
                <a:lnTo>
                  <a:pt x="1276680" y="81356"/>
                </a:lnTo>
                <a:lnTo>
                  <a:pt x="1298879" y="76123"/>
                </a:lnTo>
                <a:lnTo>
                  <a:pt x="1321892" y="72136"/>
                </a:lnTo>
                <a:lnTo>
                  <a:pt x="1345196" y="70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1D1C76D6-7F32-5A04-55F2-735E717D5A45}"/>
              </a:ext>
            </a:extLst>
          </p:cNvPr>
          <p:cNvSpPr/>
          <p:nvPr/>
        </p:nvSpPr>
        <p:spPr>
          <a:xfrm>
            <a:off x="10986413" y="5535116"/>
            <a:ext cx="2528875" cy="2481589"/>
          </a:xfrm>
          <a:custGeom>
            <a:avLst/>
            <a:gdLst/>
            <a:ahLst/>
            <a:cxnLst/>
            <a:rect l="l" t="t" r="r" b="b"/>
            <a:pathLst>
              <a:path w="2057400" h="1155065">
                <a:moveTo>
                  <a:pt x="214718" y="128092"/>
                </a:moveTo>
                <a:lnTo>
                  <a:pt x="210807" y="128765"/>
                </a:lnTo>
                <a:lnTo>
                  <a:pt x="204419" y="128003"/>
                </a:lnTo>
                <a:lnTo>
                  <a:pt x="205295" y="128511"/>
                </a:lnTo>
                <a:lnTo>
                  <a:pt x="208102" y="131597"/>
                </a:lnTo>
                <a:lnTo>
                  <a:pt x="211201" y="130467"/>
                </a:lnTo>
                <a:lnTo>
                  <a:pt x="214718" y="128092"/>
                </a:lnTo>
                <a:close/>
              </a:path>
              <a:path w="2057400" h="1155065">
                <a:moveTo>
                  <a:pt x="2057196" y="1067752"/>
                </a:moveTo>
                <a:lnTo>
                  <a:pt x="2056714" y="1057211"/>
                </a:lnTo>
                <a:lnTo>
                  <a:pt x="2056091" y="1048042"/>
                </a:lnTo>
                <a:lnTo>
                  <a:pt x="2055596" y="1047762"/>
                </a:lnTo>
                <a:lnTo>
                  <a:pt x="2054072" y="1021943"/>
                </a:lnTo>
                <a:lnTo>
                  <a:pt x="2052561" y="1000544"/>
                </a:lnTo>
                <a:lnTo>
                  <a:pt x="2051862" y="995743"/>
                </a:lnTo>
                <a:lnTo>
                  <a:pt x="2049068" y="970661"/>
                </a:lnTo>
                <a:lnTo>
                  <a:pt x="2047138" y="944613"/>
                </a:lnTo>
                <a:lnTo>
                  <a:pt x="2045004" y="919911"/>
                </a:lnTo>
                <a:lnTo>
                  <a:pt x="2041296" y="864958"/>
                </a:lnTo>
                <a:lnTo>
                  <a:pt x="2033384" y="811999"/>
                </a:lnTo>
                <a:lnTo>
                  <a:pt x="2020049" y="760285"/>
                </a:lnTo>
                <a:lnTo>
                  <a:pt x="1999373" y="710222"/>
                </a:lnTo>
                <a:lnTo>
                  <a:pt x="1968868" y="663257"/>
                </a:lnTo>
                <a:lnTo>
                  <a:pt x="1941703" y="678370"/>
                </a:lnTo>
                <a:lnTo>
                  <a:pt x="1924354" y="699147"/>
                </a:lnTo>
                <a:lnTo>
                  <a:pt x="1916303" y="726757"/>
                </a:lnTo>
                <a:lnTo>
                  <a:pt x="1918893" y="759066"/>
                </a:lnTo>
                <a:lnTo>
                  <a:pt x="1917166" y="775652"/>
                </a:lnTo>
                <a:lnTo>
                  <a:pt x="1916874" y="793102"/>
                </a:lnTo>
                <a:lnTo>
                  <a:pt x="1919020" y="809002"/>
                </a:lnTo>
                <a:lnTo>
                  <a:pt x="1922018" y="825398"/>
                </a:lnTo>
                <a:lnTo>
                  <a:pt x="1926336" y="849896"/>
                </a:lnTo>
                <a:lnTo>
                  <a:pt x="1929853" y="873925"/>
                </a:lnTo>
                <a:lnTo>
                  <a:pt x="1931581" y="898385"/>
                </a:lnTo>
                <a:lnTo>
                  <a:pt x="1931162" y="923086"/>
                </a:lnTo>
                <a:lnTo>
                  <a:pt x="1932876" y="925537"/>
                </a:lnTo>
                <a:lnTo>
                  <a:pt x="1933003" y="928535"/>
                </a:lnTo>
                <a:lnTo>
                  <a:pt x="1929599" y="929513"/>
                </a:lnTo>
                <a:lnTo>
                  <a:pt x="1920151" y="924052"/>
                </a:lnTo>
                <a:lnTo>
                  <a:pt x="1919592" y="920788"/>
                </a:lnTo>
                <a:lnTo>
                  <a:pt x="1919097" y="917575"/>
                </a:lnTo>
                <a:lnTo>
                  <a:pt x="1918538" y="914323"/>
                </a:lnTo>
                <a:lnTo>
                  <a:pt x="1807768" y="744728"/>
                </a:lnTo>
                <a:lnTo>
                  <a:pt x="1783105" y="710857"/>
                </a:lnTo>
                <a:lnTo>
                  <a:pt x="1783105" y="877150"/>
                </a:lnTo>
                <a:lnTo>
                  <a:pt x="419747" y="89611"/>
                </a:lnTo>
                <a:lnTo>
                  <a:pt x="421627" y="89496"/>
                </a:lnTo>
                <a:lnTo>
                  <a:pt x="423405" y="87922"/>
                </a:lnTo>
                <a:lnTo>
                  <a:pt x="424484" y="87934"/>
                </a:lnTo>
                <a:lnTo>
                  <a:pt x="427786" y="89839"/>
                </a:lnTo>
                <a:lnTo>
                  <a:pt x="430618" y="90004"/>
                </a:lnTo>
                <a:lnTo>
                  <a:pt x="433628" y="87350"/>
                </a:lnTo>
                <a:lnTo>
                  <a:pt x="436854" y="89204"/>
                </a:lnTo>
                <a:lnTo>
                  <a:pt x="439686" y="89382"/>
                </a:lnTo>
                <a:lnTo>
                  <a:pt x="442683" y="86715"/>
                </a:lnTo>
                <a:lnTo>
                  <a:pt x="445909" y="88582"/>
                </a:lnTo>
                <a:lnTo>
                  <a:pt x="448741" y="88747"/>
                </a:lnTo>
                <a:lnTo>
                  <a:pt x="451827" y="86118"/>
                </a:lnTo>
                <a:lnTo>
                  <a:pt x="454406" y="89090"/>
                </a:lnTo>
                <a:lnTo>
                  <a:pt x="456184" y="88646"/>
                </a:lnTo>
                <a:lnTo>
                  <a:pt x="457949" y="88201"/>
                </a:lnTo>
                <a:lnTo>
                  <a:pt x="460400" y="86677"/>
                </a:lnTo>
                <a:lnTo>
                  <a:pt x="463550" y="88493"/>
                </a:lnTo>
                <a:lnTo>
                  <a:pt x="467093" y="87604"/>
                </a:lnTo>
                <a:lnTo>
                  <a:pt x="469607" y="86131"/>
                </a:lnTo>
                <a:lnTo>
                  <a:pt x="472681" y="87909"/>
                </a:lnTo>
                <a:lnTo>
                  <a:pt x="476224" y="87020"/>
                </a:lnTo>
                <a:lnTo>
                  <a:pt x="478815" y="85585"/>
                </a:lnTo>
                <a:lnTo>
                  <a:pt x="482180" y="87528"/>
                </a:lnTo>
                <a:lnTo>
                  <a:pt x="484289" y="87274"/>
                </a:lnTo>
                <a:lnTo>
                  <a:pt x="486092" y="86855"/>
                </a:lnTo>
                <a:lnTo>
                  <a:pt x="488175" y="85128"/>
                </a:lnTo>
                <a:lnTo>
                  <a:pt x="487438" y="84696"/>
                </a:lnTo>
                <a:lnTo>
                  <a:pt x="487591" y="84785"/>
                </a:lnTo>
                <a:lnTo>
                  <a:pt x="488175" y="85128"/>
                </a:lnTo>
                <a:lnTo>
                  <a:pt x="491617" y="85648"/>
                </a:lnTo>
                <a:lnTo>
                  <a:pt x="675728" y="93726"/>
                </a:lnTo>
                <a:lnTo>
                  <a:pt x="723379" y="100723"/>
                </a:lnTo>
                <a:lnTo>
                  <a:pt x="770724" y="109004"/>
                </a:lnTo>
                <a:lnTo>
                  <a:pt x="865238" y="128397"/>
                </a:lnTo>
                <a:lnTo>
                  <a:pt x="957643" y="155384"/>
                </a:lnTo>
                <a:lnTo>
                  <a:pt x="958570" y="158851"/>
                </a:lnTo>
                <a:lnTo>
                  <a:pt x="961567" y="160591"/>
                </a:lnTo>
                <a:lnTo>
                  <a:pt x="961771" y="163626"/>
                </a:lnTo>
                <a:lnTo>
                  <a:pt x="962812" y="165709"/>
                </a:lnTo>
                <a:lnTo>
                  <a:pt x="961186" y="167690"/>
                </a:lnTo>
                <a:lnTo>
                  <a:pt x="953757" y="166331"/>
                </a:lnTo>
                <a:lnTo>
                  <a:pt x="941984" y="165404"/>
                </a:lnTo>
                <a:lnTo>
                  <a:pt x="948893" y="170865"/>
                </a:lnTo>
                <a:lnTo>
                  <a:pt x="949896" y="174371"/>
                </a:lnTo>
                <a:lnTo>
                  <a:pt x="971804" y="181165"/>
                </a:lnTo>
                <a:lnTo>
                  <a:pt x="993355" y="189217"/>
                </a:lnTo>
                <a:lnTo>
                  <a:pt x="1035291" y="207568"/>
                </a:lnTo>
                <a:lnTo>
                  <a:pt x="1041196" y="209524"/>
                </a:lnTo>
                <a:lnTo>
                  <a:pt x="1046353" y="213956"/>
                </a:lnTo>
                <a:lnTo>
                  <a:pt x="1048867" y="213944"/>
                </a:lnTo>
                <a:lnTo>
                  <a:pt x="1052944" y="213385"/>
                </a:lnTo>
                <a:lnTo>
                  <a:pt x="1053998" y="215442"/>
                </a:lnTo>
                <a:lnTo>
                  <a:pt x="1057859" y="216204"/>
                </a:lnTo>
                <a:lnTo>
                  <a:pt x="1061986" y="220065"/>
                </a:lnTo>
                <a:lnTo>
                  <a:pt x="1066609" y="222732"/>
                </a:lnTo>
                <a:lnTo>
                  <a:pt x="1069327" y="222834"/>
                </a:lnTo>
                <a:lnTo>
                  <a:pt x="1072692" y="221843"/>
                </a:lnTo>
                <a:lnTo>
                  <a:pt x="1077493" y="226085"/>
                </a:lnTo>
                <a:lnTo>
                  <a:pt x="1082903" y="229209"/>
                </a:lnTo>
                <a:lnTo>
                  <a:pt x="1088859" y="231178"/>
                </a:lnTo>
                <a:lnTo>
                  <a:pt x="1095286" y="231952"/>
                </a:lnTo>
                <a:lnTo>
                  <a:pt x="1105585" y="240842"/>
                </a:lnTo>
                <a:lnTo>
                  <a:pt x="1111910" y="243027"/>
                </a:lnTo>
                <a:lnTo>
                  <a:pt x="1114412" y="243001"/>
                </a:lnTo>
                <a:lnTo>
                  <a:pt x="1118781" y="244068"/>
                </a:lnTo>
                <a:lnTo>
                  <a:pt x="1124229" y="248678"/>
                </a:lnTo>
                <a:lnTo>
                  <a:pt x="1136256" y="255625"/>
                </a:lnTo>
                <a:lnTo>
                  <a:pt x="1140841" y="256806"/>
                </a:lnTo>
                <a:lnTo>
                  <a:pt x="1143444" y="256844"/>
                </a:lnTo>
                <a:lnTo>
                  <a:pt x="1173810" y="275856"/>
                </a:lnTo>
                <a:lnTo>
                  <a:pt x="1265529" y="331774"/>
                </a:lnTo>
                <a:lnTo>
                  <a:pt x="1347939" y="388175"/>
                </a:lnTo>
                <a:lnTo>
                  <a:pt x="1387462" y="418338"/>
                </a:lnTo>
                <a:lnTo>
                  <a:pt x="1425448" y="450545"/>
                </a:lnTo>
                <a:lnTo>
                  <a:pt x="1462532" y="483704"/>
                </a:lnTo>
                <a:lnTo>
                  <a:pt x="1498727" y="517804"/>
                </a:lnTo>
                <a:lnTo>
                  <a:pt x="1533385" y="553961"/>
                </a:lnTo>
                <a:lnTo>
                  <a:pt x="1567154" y="591070"/>
                </a:lnTo>
                <a:lnTo>
                  <a:pt x="1596440" y="619721"/>
                </a:lnTo>
                <a:lnTo>
                  <a:pt x="1690090" y="744220"/>
                </a:lnTo>
                <a:lnTo>
                  <a:pt x="1739912" y="814070"/>
                </a:lnTo>
                <a:lnTo>
                  <a:pt x="1764080" y="850023"/>
                </a:lnTo>
                <a:lnTo>
                  <a:pt x="1783105" y="877150"/>
                </a:lnTo>
                <a:lnTo>
                  <a:pt x="1783105" y="710857"/>
                </a:lnTo>
                <a:lnTo>
                  <a:pt x="1778279" y="704227"/>
                </a:lnTo>
                <a:lnTo>
                  <a:pt x="1747202" y="659879"/>
                </a:lnTo>
                <a:lnTo>
                  <a:pt x="1715236" y="616483"/>
                </a:lnTo>
                <a:lnTo>
                  <a:pt x="1682330" y="574014"/>
                </a:lnTo>
                <a:lnTo>
                  <a:pt x="1612861" y="492810"/>
                </a:lnTo>
                <a:lnTo>
                  <a:pt x="1538973" y="414934"/>
                </a:lnTo>
                <a:lnTo>
                  <a:pt x="1499298" y="378815"/>
                </a:lnTo>
                <a:lnTo>
                  <a:pt x="1420812" y="312940"/>
                </a:lnTo>
                <a:lnTo>
                  <a:pt x="1380490" y="282308"/>
                </a:lnTo>
                <a:lnTo>
                  <a:pt x="1339646" y="252857"/>
                </a:lnTo>
                <a:lnTo>
                  <a:pt x="1298295" y="224574"/>
                </a:lnTo>
                <a:lnTo>
                  <a:pt x="1256449" y="197459"/>
                </a:lnTo>
                <a:lnTo>
                  <a:pt x="1213446" y="172618"/>
                </a:lnTo>
                <a:lnTo>
                  <a:pt x="1169314" y="150050"/>
                </a:lnTo>
                <a:lnTo>
                  <a:pt x="1124661" y="128663"/>
                </a:lnTo>
                <a:lnTo>
                  <a:pt x="1079525" y="108458"/>
                </a:lnTo>
                <a:lnTo>
                  <a:pt x="1033881" y="89420"/>
                </a:lnTo>
                <a:lnTo>
                  <a:pt x="987107" y="72669"/>
                </a:lnTo>
                <a:lnTo>
                  <a:pt x="939825" y="57099"/>
                </a:lnTo>
                <a:lnTo>
                  <a:pt x="891425" y="43802"/>
                </a:lnTo>
                <a:lnTo>
                  <a:pt x="792505" y="21856"/>
                </a:lnTo>
                <a:lnTo>
                  <a:pt x="741984" y="13208"/>
                </a:lnTo>
                <a:lnTo>
                  <a:pt x="690346" y="6845"/>
                </a:lnTo>
                <a:lnTo>
                  <a:pt x="641146" y="3352"/>
                </a:lnTo>
                <a:lnTo>
                  <a:pt x="592759" y="342"/>
                </a:lnTo>
                <a:lnTo>
                  <a:pt x="543941" y="0"/>
                </a:lnTo>
                <a:lnTo>
                  <a:pt x="495947" y="152"/>
                </a:lnTo>
                <a:lnTo>
                  <a:pt x="448183" y="1892"/>
                </a:lnTo>
                <a:lnTo>
                  <a:pt x="420878" y="3810"/>
                </a:lnTo>
                <a:lnTo>
                  <a:pt x="420878" y="87325"/>
                </a:lnTo>
                <a:lnTo>
                  <a:pt x="394474" y="72059"/>
                </a:lnTo>
                <a:lnTo>
                  <a:pt x="396125" y="71551"/>
                </a:lnTo>
                <a:lnTo>
                  <a:pt x="394982" y="72351"/>
                </a:lnTo>
                <a:lnTo>
                  <a:pt x="420878" y="87325"/>
                </a:lnTo>
                <a:lnTo>
                  <a:pt x="420878" y="3810"/>
                </a:lnTo>
                <a:lnTo>
                  <a:pt x="400634" y="5219"/>
                </a:lnTo>
                <a:lnTo>
                  <a:pt x="389089" y="6680"/>
                </a:lnTo>
                <a:lnTo>
                  <a:pt x="389089" y="71894"/>
                </a:lnTo>
                <a:lnTo>
                  <a:pt x="388086" y="72771"/>
                </a:lnTo>
                <a:lnTo>
                  <a:pt x="387870" y="72644"/>
                </a:lnTo>
                <a:lnTo>
                  <a:pt x="387845" y="71170"/>
                </a:lnTo>
                <a:lnTo>
                  <a:pt x="389089" y="71894"/>
                </a:lnTo>
                <a:lnTo>
                  <a:pt x="389089" y="6680"/>
                </a:lnTo>
                <a:lnTo>
                  <a:pt x="304990" y="18910"/>
                </a:lnTo>
                <a:lnTo>
                  <a:pt x="257543" y="28168"/>
                </a:lnTo>
                <a:lnTo>
                  <a:pt x="210362" y="39039"/>
                </a:lnTo>
                <a:lnTo>
                  <a:pt x="198615" y="42176"/>
                </a:lnTo>
                <a:lnTo>
                  <a:pt x="198615" y="124675"/>
                </a:lnTo>
                <a:lnTo>
                  <a:pt x="198501" y="126060"/>
                </a:lnTo>
                <a:lnTo>
                  <a:pt x="197256" y="125336"/>
                </a:lnTo>
                <a:lnTo>
                  <a:pt x="198107" y="124371"/>
                </a:lnTo>
                <a:lnTo>
                  <a:pt x="198615" y="124675"/>
                </a:lnTo>
                <a:lnTo>
                  <a:pt x="198615" y="42176"/>
                </a:lnTo>
                <a:lnTo>
                  <a:pt x="127444" y="63004"/>
                </a:lnTo>
                <a:lnTo>
                  <a:pt x="57162" y="91351"/>
                </a:lnTo>
                <a:lnTo>
                  <a:pt x="12700" y="115531"/>
                </a:lnTo>
                <a:lnTo>
                  <a:pt x="0" y="134594"/>
                </a:lnTo>
                <a:lnTo>
                  <a:pt x="1079" y="148412"/>
                </a:lnTo>
                <a:lnTo>
                  <a:pt x="901" y="154178"/>
                </a:lnTo>
                <a:lnTo>
                  <a:pt x="3644" y="158699"/>
                </a:lnTo>
                <a:lnTo>
                  <a:pt x="7480" y="162382"/>
                </a:lnTo>
                <a:lnTo>
                  <a:pt x="9944" y="166738"/>
                </a:lnTo>
                <a:lnTo>
                  <a:pt x="8648" y="167449"/>
                </a:lnTo>
                <a:lnTo>
                  <a:pt x="8102" y="168605"/>
                </a:lnTo>
                <a:lnTo>
                  <a:pt x="7518" y="169735"/>
                </a:lnTo>
                <a:lnTo>
                  <a:pt x="7912" y="171424"/>
                </a:lnTo>
                <a:lnTo>
                  <a:pt x="7442" y="178485"/>
                </a:lnTo>
                <a:lnTo>
                  <a:pt x="10388" y="184594"/>
                </a:lnTo>
                <a:lnTo>
                  <a:pt x="14224" y="191211"/>
                </a:lnTo>
                <a:lnTo>
                  <a:pt x="17703" y="197612"/>
                </a:lnTo>
                <a:lnTo>
                  <a:pt x="37833" y="185775"/>
                </a:lnTo>
                <a:lnTo>
                  <a:pt x="59055" y="176034"/>
                </a:lnTo>
                <a:lnTo>
                  <a:pt x="80327" y="167792"/>
                </a:lnTo>
                <a:lnTo>
                  <a:pt x="101841" y="158216"/>
                </a:lnTo>
                <a:lnTo>
                  <a:pt x="106400" y="157924"/>
                </a:lnTo>
                <a:lnTo>
                  <a:pt x="111264" y="157797"/>
                </a:lnTo>
                <a:lnTo>
                  <a:pt x="113322" y="156044"/>
                </a:lnTo>
                <a:lnTo>
                  <a:pt x="114147" y="155067"/>
                </a:lnTo>
                <a:lnTo>
                  <a:pt x="114985" y="154076"/>
                </a:lnTo>
                <a:lnTo>
                  <a:pt x="123266" y="154457"/>
                </a:lnTo>
                <a:lnTo>
                  <a:pt x="130175" y="151117"/>
                </a:lnTo>
                <a:lnTo>
                  <a:pt x="137236" y="147866"/>
                </a:lnTo>
                <a:lnTo>
                  <a:pt x="144881" y="147891"/>
                </a:lnTo>
                <a:lnTo>
                  <a:pt x="153225" y="145364"/>
                </a:lnTo>
                <a:lnTo>
                  <a:pt x="160997" y="142532"/>
                </a:lnTo>
                <a:lnTo>
                  <a:pt x="168236" y="139369"/>
                </a:lnTo>
                <a:lnTo>
                  <a:pt x="170484" y="139204"/>
                </a:lnTo>
                <a:lnTo>
                  <a:pt x="171284" y="139674"/>
                </a:lnTo>
                <a:lnTo>
                  <a:pt x="172999" y="137731"/>
                </a:lnTo>
                <a:lnTo>
                  <a:pt x="177076" y="138620"/>
                </a:lnTo>
                <a:lnTo>
                  <a:pt x="173342" y="136461"/>
                </a:lnTo>
                <a:lnTo>
                  <a:pt x="174345" y="135572"/>
                </a:lnTo>
                <a:lnTo>
                  <a:pt x="175564" y="134810"/>
                </a:lnTo>
                <a:lnTo>
                  <a:pt x="174485" y="135648"/>
                </a:lnTo>
                <a:lnTo>
                  <a:pt x="173418" y="136499"/>
                </a:lnTo>
                <a:lnTo>
                  <a:pt x="177076" y="138620"/>
                </a:lnTo>
                <a:lnTo>
                  <a:pt x="180098" y="137439"/>
                </a:lnTo>
                <a:lnTo>
                  <a:pt x="180441" y="137617"/>
                </a:lnTo>
                <a:lnTo>
                  <a:pt x="182702" y="135991"/>
                </a:lnTo>
                <a:lnTo>
                  <a:pt x="185991" y="137896"/>
                </a:lnTo>
                <a:lnTo>
                  <a:pt x="188874" y="136626"/>
                </a:lnTo>
                <a:lnTo>
                  <a:pt x="191300" y="133629"/>
                </a:lnTo>
                <a:lnTo>
                  <a:pt x="196329" y="135064"/>
                </a:lnTo>
                <a:lnTo>
                  <a:pt x="201231" y="133502"/>
                </a:lnTo>
                <a:lnTo>
                  <a:pt x="204533" y="129540"/>
                </a:lnTo>
                <a:lnTo>
                  <a:pt x="205295" y="128511"/>
                </a:lnTo>
                <a:lnTo>
                  <a:pt x="203085" y="127241"/>
                </a:lnTo>
                <a:lnTo>
                  <a:pt x="204419" y="128003"/>
                </a:lnTo>
                <a:lnTo>
                  <a:pt x="207810" y="127038"/>
                </a:lnTo>
                <a:lnTo>
                  <a:pt x="211150" y="127495"/>
                </a:lnTo>
                <a:lnTo>
                  <a:pt x="214718" y="128092"/>
                </a:lnTo>
                <a:lnTo>
                  <a:pt x="223037" y="128498"/>
                </a:lnTo>
                <a:lnTo>
                  <a:pt x="231089" y="127279"/>
                </a:lnTo>
                <a:lnTo>
                  <a:pt x="239229" y="124650"/>
                </a:lnTo>
                <a:lnTo>
                  <a:pt x="246570" y="123024"/>
                </a:lnTo>
                <a:lnTo>
                  <a:pt x="245008" y="120662"/>
                </a:lnTo>
                <a:lnTo>
                  <a:pt x="244030" y="118630"/>
                </a:lnTo>
                <a:lnTo>
                  <a:pt x="243255" y="115239"/>
                </a:lnTo>
                <a:lnTo>
                  <a:pt x="243865" y="112661"/>
                </a:lnTo>
                <a:lnTo>
                  <a:pt x="244132" y="111353"/>
                </a:lnTo>
                <a:lnTo>
                  <a:pt x="254914" y="108775"/>
                </a:lnTo>
                <a:lnTo>
                  <a:pt x="265137" y="107353"/>
                </a:lnTo>
                <a:lnTo>
                  <a:pt x="276517" y="105117"/>
                </a:lnTo>
                <a:lnTo>
                  <a:pt x="287591" y="105651"/>
                </a:lnTo>
                <a:lnTo>
                  <a:pt x="369836" y="93040"/>
                </a:lnTo>
                <a:lnTo>
                  <a:pt x="373062" y="94894"/>
                </a:lnTo>
                <a:lnTo>
                  <a:pt x="375831" y="95021"/>
                </a:lnTo>
                <a:lnTo>
                  <a:pt x="379463" y="91262"/>
                </a:lnTo>
                <a:lnTo>
                  <a:pt x="382054" y="94221"/>
                </a:lnTo>
                <a:lnTo>
                  <a:pt x="383755" y="93738"/>
                </a:lnTo>
                <a:lnTo>
                  <a:pt x="384822" y="94348"/>
                </a:lnTo>
                <a:lnTo>
                  <a:pt x="388315" y="90500"/>
                </a:lnTo>
                <a:lnTo>
                  <a:pt x="391680" y="92456"/>
                </a:lnTo>
                <a:lnTo>
                  <a:pt x="394436" y="92583"/>
                </a:lnTo>
                <a:lnTo>
                  <a:pt x="397294" y="89827"/>
                </a:lnTo>
                <a:lnTo>
                  <a:pt x="400748" y="91821"/>
                </a:lnTo>
                <a:lnTo>
                  <a:pt x="403428" y="91909"/>
                </a:lnTo>
                <a:lnTo>
                  <a:pt x="406361" y="89192"/>
                </a:lnTo>
                <a:lnTo>
                  <a:pt x="409803" y="91186"/>
                </a:lnTo>
                <a:lnTo>
                  <a:pt x="412496" y="91274"/>
                </a:lnTo>
                <a:lnTo>
                  <a:pt x="415417" y="88582"/>
                </a:lnTo>
                <a:lnTo>
                  <a:pt x="415645" y="88696"/>
                </a:lnTo>
                <a:lnTo>
                  <a:pt x="1784845" y="879627"/>
                </a:lnTo>
                <a:lnTo>
                  <a:pt x="1791766" y="889482"/>
                </a:lnTo>
                <a:lnTo>
                  <a:pt x="1796376" y="892149"/>
                </a:lnTo>
                <a:lnTo>
                  <a:pt x="1799501" y="896886"/>
                </a:lnTo>
                <a:lnTo>
                  <a:pt x="1799209" y="905522"/>
                </a:lnTo>
                <a:lnTo>
                  <a:pt x="1804581" y="910094"/>
                </a:lnTo>
                <a:lnTo>
                  <a:pt x="1811108" y="913866"/>
                </a:lnTo>
                <a:lnTo>
                  <a:pt x="1810981" y="915250"/>
                </a:lnTo>
                <a:lnTo>
                  <a:pt x="1811451" y="916990"/>
                </a:lnTo>
                <a:lnTo>
                  <a:pt x="1813763" y="916863"/>
                </a:lnTo>
                <a:lnTo>
                  <a:pt x="1812759" y="926553"/>
                </a:lnTo>
                <a:lnTo>
                  <a:pt x="1825536" y="935393"/>
                </a:lnTo>
                <a:lnTo>
                  <a:pt x="1825104" y="943940"/>
                </a:lnTo>
                <a:lnTo>
                  <a:pt x="1829028" y="949147"/>
                </a:lnTo>
                <a:lnTo>
                  <a:pt x="1836356" y="953376"/>
                </a:lnTo>
                <a:lnTo>
                  <a:pt x="1837194" y="959726"/>
                </a:lnTo>
                <a:lnTo>
                  <a:pt x="1835277" y="967422"/>
                </a:lnTo>
                <a:lnTo>
                  <a:pt x="1819579" y="965682"/>
                </a:lnTo>
                <a:lnTo>
                  <a:pt x="1812912" y="961834"/>
                </a:lnTo>
                <a:lnTo>
                  <a:pt x="1805965" y="959294"/>
                </a:lnTo>
                <a:lnTo>
                  <a:pt x="1757591" y="946010"/>
                </a:lnTo>
                <a:lnTo>
                  <a:pt x="1709267" y="934237"/>
                </a:lnTo>
                <a:lnTo>
                  <a:pt x="1660448" y="925106"/>
                </a:lnTo>
                <a:lnTo>
                  <a:pt x="1611236" y="918679"/>
                </a:lnTo>
                <a:lnTo>
                  <a:pt x="1561084" y="916101"/>
                </a:lnTo>
                <a:lnTo>
                  <a:pt x="1553044" y="915860"/>
                </a:lnTo>
                <a:lnTo>
                  <a:pt x="1544675" y="916889"/>
                </a:lnTo>
                <a:lnTo>
                  <a:pt x="1537462" y="917117"/>
                </a:lnTo>
                <a:lnTo>
                  <a:pt x="1529715" y="919988"/>
                </a:lnTo>
                <a:lnTo>
                  <a:pt x="1514386" y="928725"/>
                </a:lnTo>
                <a:lnTo>
                  <a:pt x="1500162" y="939571"/>
                </a:lnTo>
                <a:lnTo>
                  <a:pt x="1485595" y="950226"/>
                </a:lnTo>
                <a:lnTo>
                  <a:pt x="1469237" y="958380"/>
                </a:lnTo>
                <a:lnTo>
                  <a:pt x="1464106" y="959815"/>
                </a:lnTo>
                <a:lnTo>
                  <a:pt x="1457998" y="968019"/>
                </a:lnTo>
                <a:lnTo>
                  <a:pt x="1461414" y="981722"/>
                </a:lnTo>
                <a:lnTo>
                  <a:pt x="1469567" y="983500"/>
                </a:lnTo>
                <a:lnTo>
                  <a:pt x="1476921" y="984821"/>
                </a:lnTo>
                <a:lnTo>
                  <a:pt x="1496123" y="987107"/>
                </a:lnTo>
                <a:lnTo>
                  <a:pt x="1546225" y="994054"/>
                </a:lnTo>
                <a:lnTo>
                  <a:pt x="1595793" y="1003617"/>
                </a:lnTo>
                <a:lnTo>
                  <a:pt x="1644142" y="1016876"/>
                </a:lnTo>
                <a:lnTo>
                  <a:pt x="1692490" y="1031608"/>
                </a:lnTo>
                <a:lnTo>
                  <a:pt x="1739519" y="1049972"/>
                </a:lnTo>
                <a:lnTo>
                  <a:pt x="1745500" y="1051966"/>
                </a:lnTo>
                <a:lnTo>
                  <a:pt x="1750085" y="1057554"/>
                </a:lnTo>
                <a:lnTo>
                  <a:pt x="1752930" y="1056246"/>
                </a:lnTo>
                <a:lnTo>
                  <a:pt x="1757324" y="1055865"/>
                </a:lnTo>
                <a:lnTo>
                  <a:pt x="1768322" y="1063675"/>
                </a:lnTo>
                <a:lnTo>
                  <a:pt x="1774672" y="1065885"/>
                </a:lnTo>
                <a:lnTo>
                  <a:pt x="1776539" y="1066952"/>
                </a:lnTo>
                <a:lnTo>
                  <a:pt x="1781530" y="1066914"/>
                </a:lnTo>
                <a:lnTo>
                  <a:pt x="1791868" y="1075817"/>
                </a:lnTo>
                <a:lnTo>
                  <a:pt x="1798243" y="1078026"/>
                </a:lnTo>
                <a:lnTo>
                  <a:pt x="1800771" y="1078026"/>
                </a:lnTo>
                <a:lnTo>
                  <a:pt x="1805178" y="1079106"/>
                </a:lnTo>
                <a:lnTo>
                  <a:pt x="1909622" y="1145298"/>
                </a:lnTo>
                <a:lnTo>
                  <a:pt x="1918589" y="1150480"/>
                </a:lnTo>
                <a:lnTo>
                  <a:pt x="1927745" y="1154303"/>
                </a:lnTo>
                <a:lnTo>
                  <a:pt x="1935657" y="1154480"/>
                </a:lnTo>
                <a:lnTo>
                  <a:pt x="1937791" y="1154239"/>
                </a:lnTo>
                <a:lnTo>
                  <a:pt x="1948167" y="1149972"/>
                </a:lnTo>
                <a:lnTo>
                  <a:pt x="1953221" y="1152893"/>
                </a:lnTo>
                <a:lnTo>
                  <a:pt x="1957793" y="1152588"/>
                </a:lnTo>
                <a:lnTo>
                  <a:pt x="1963559" y="1150061"/>
                </a:lnTo>
                <a:lnTo>
                  <a:pt x="1973745" y="1147140"/>
                </a:lnTo>
                <a:lnTo>
                  <a:pt x="2034870" y="1109129"/>
                </a:lnTo>
                <a:lnTo>
                  <a:pt x="2054555" y="1079423"/>
                </a:lnTo>
                <a:lnTo>
                  <a:pt x="2057196" y="1067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5E687461-02B3-879C-F954-8C92E8BE757F}"/>
              </a:ext>
            </a:extLst>
          </p:cNvPr>
          <p:cNvSpPr txBox="1"/>
          <p:nvPr/>
        </p:nvSpPr>
        <p:spPr>
          <a:xfrm>
            <a:off x="1306123" y="4211384"/>
            <a:ext cx="5172710" cy="137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5575" marR="5080" indent="-1413510">
              <a:lnSpc>
                <a:spcPct val="115599"/>
              </a:lnSpc>
              <a:spcBef>
                <a:spcPts val="100"/>
              </a:spcBef>
            </a:pPr>
            <a:r>
              <a:rPr sz="4000" b="1" spc="-155" dirty="0">
                <a:solidFill>
                  <a:srgbClr val="002060"/>
                </a:solidFill>
                <a:latin typeface="Arial"/>
                <a:cs typeface="Arial"/>
              </a:rPr>
              <a:t>Penurunan</a:t>
            </a:r>
            <a:r>
              <a:rPr sz="4000" b="1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2060"/>
                </a:solidFill>
                <a:latin typeface="Arial"/>
                <a:cs typeface="Arial"/>
              </a:rPr>
              <a:t>Efektivitas Antibiotik</a:t>
            </a:r>
            <a:endParaRPr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AF17D5A4-20BD-566D-5721-0B936C3FA9DA}"/>
              </a:ext>
            </a:extLst>
          </p:cNvPr>
          <p:cNvSpPr txBox="1"/>
          <p:nvPr/>
        </p:nvSpPr>
        <p:spPr>
          <a:xfrm>
            <a:off x="3511203" y="7670793"/>
            <a:ext cx="5859145" cy="137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3860">
              <a:lnSpc>
                <a:spcPct val="115599"/>
              </a:lnSpc>
              <a:spcBef>
                <a:spcPts val="100"/>
              </a:spcBef>
            </a:pPr>
            <a:r>
              <a:rPr sz="4000" b="1" spc="-10" dirty="0">
                <a:solidFill>
                  <a:srgbClr val="002060"/>
                </a:solidFill>
                <a:latin typeface="Arial"/>
                <a:cs typeface="Arial"/>
              </a:rPr>
              <a:t>Meningkatnya</a:t>
            </a:r>
            <a:r>
              <a:rPr sz="4000" b="1" spc="-1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2060"/>
                </a:solidFill>
                <a:latin typeface="Arial"/>
                <a:cs typeface="Arial"/>
              </a:rPr>
              <a:t>Angka Kesakitan</a:t>
            </a:r>
            <a:r>
              <a:rPr sz="4000" b="1" spc="-2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4000" b="1" spc="-2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2060"/>
                </a:solidFill>
                <a:latin typeface="Arial"/>
                <a:cs typeface="Arial"/>
              </a:rPr>
              <a:t>Kematian</a:t>
            </a:r>
            <a:endParaRPr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815F0252-A329-92C3-0487-5914F15A6352}"/>
              </a:ext>
            </a:extLst>
          </p:cNvPr>
          <p:cNvSpPr txBox="1"/>
          <p:nvPr/>
        </p:nvSpPr>
        <p:spPr>
          <a:xfrm>
            <a:off x="11405842" y="8016705"/>
            <a:ext cx="4572000" cy="137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010" marR="5080" indent="-956944">
              <a:lnSpc>
                <a:spcPct val="115599"/>
              </a:lnSpc>
              <a:spcBef>
                <a:spcPts val="100"/>
              </a:spcBef>
            </a:pPr>
            <a:r>
              <a:rPr sz="4000" b="1" spc="-25" dirty="0">
                <a:solidFill>
                  <a:srgbClr val="002060"/>
                </a:solidFill>
                <a:latin typeface="Arial"/>
                <a:cs typeface="Arial"/>
              </a:rPr>
              <a:t>Efek</a:t>
            </a:r>
            <a:r>
              <a:rPr sz="4000" b="1" spc="-2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spc="-114" dirty="0">
                <a:solidFill>
                  <a:srgbClr val="002060"/>
                </a:solidFill>
                <a:latin typeface="Arial"/>
                <a:cs typeface="Arial"/>
              </a:rPr>
              <a:t>Samping</a:t>
            </a:r>
            <a:r>
              <a:rPr sz="4000" b="1" spc="-1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4000" b="1" spc="-10" dirty="0">
                <a:solidFill>
                  <a:srgbClr val="002060"/>
                </a:solidFill>
                <a:latin typeface="Arial"/>
                <a:cs typeface="Arial"/>
              </a:rPr>
              <a:t>Meningkat</a:t>
            </a:r>
            <a:endParaRPr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00BDF93F-9256-0F8F-BFB8-EAE6FC719DB3}"/>
              </a:ext>
            </a:extLst>
          </p:cNvPr>
          <p:cNvSpPr txBox="1"/>
          <p:nvPr/>
        </p:nvSpPr>
        <p:spPr>
          <a:xfrm>
            <a:off x="11834031" y="3663943"/>
            <a:ext cx="4989830" cy="137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1880" marR="5080" indent="-1059815">
              <a:lnSpc>
                <a:spcPct val="115599"/>
              </a:lnSpc>
              <a:spcBef>
                <a:spcPts val="100"/>
              </a:spcBef>
            </a:pPr>
            <a:r>
              <a:rPr sz="4000" b="1" dirty="0">
                <a:solidFill>
                  <a:srgbClr val="002060"/>
                </a:solidFill>
                <a:latin typeface="Arial"/>
                <a:cs typeface="Arial"/>
              </a:rPr>
              <a:t>Keterbatasan</a:t>
            </a:r>
            <a:r>
              <a:rPr sz="4000" b="1" spc="3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spc="-130" dirty="0">
                <a:solidFill>
                  <a:srgbClr val="002060"/>
                </a:solidFill>
                <a:latin typeface="Arial"/>
                <a:cs typeface="Arial"/>
              </a:rPr>
              <a:t>Pilihan </a:t>
            </a:r>
            <a:r>
              <a:rPr sz="4000" b="1" spc="-10" dirty="0">
                <a:solidFill>
                  <a:srgbClr val="002060"/>
                </a:solidFill>
                <a:latin typeface="Arial"/>
                <a:cs typeface="Arial"/>
              </a:rPr>
              <a:t>Pengobatan</a:t>
            </a:r>
            <a:endParaRPr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234073"/>
            <a:chOff x="0" y="0"/>
            <a:chExt cx="4816593" cy="11151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15147"/>
            </a:xfrm>
            <a:custGeom>
              <a:avLst/>
              <a:gdLst/>
              <a:ahLst/>
              <a:cxnLst/>
              <a:rect l="l" t="t" r="r" b="b"/>
              <a:pathLst>
                <a:path w="4816592" h="1115147">
                  <a:moveTo>
                    <a:pt x="0" y="0"/>
                  </a:moveTo>
                  <a:lnTo>
                    <a:pt x="4816592" y="0"/>
                  </a:lnTo>
                  <a:lnTo>
                    <a:pt x="4816592" y="1115147"/>
                  </a:lnTo>
                  <a:lnTo>
                    <a:pt x="0" y="1115147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115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4328" y="1045209"/>
            <a:ext cx="14819344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CARA MENCEGAH RESISTENSI ANTIBIOTIK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9E3ACFBB-1066-2365-DC75-0B2630B1D617}"/>
              </a:ext>
            </a:extLst>
          </p:cNvPr>
          <p:cNvGrpSpPr/>
          <p:nvPr/>
        </p:nvGrpSpPr>
        <p:grpSpPr>
          <a:xfrm>
            <a:off x="1028700" y="3094327"/>
            <a:ext cx="7829550" cy="1225101"/>
            <a:chOff x="0" y="0"/>
            <a:chExt cx="2062104" cy="322660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0269D1CD-359E-52C9-CCD8-A9652ADD6F66}"/>
                </a:ext>
              </a:extLst>
            </p:cNvPr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A1E367EA-7C4D-EB2B-C546-34F2A9095739}"/>
                </a:ext>
              </a:extLst>
            </p:cNvPr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19D3656-C40E-E14C-FEE0-C954A143B52C}"/>
              </a:ext>
            </a:extLst>
          </p:cNvPr>
          <p:cNvSpPr txBox="1"/>
          <p:nvPr/>
        </p:nvSpPr>
        <p:spPr>
          <a:xfrm>
            <a:off x="1247774" y="3248450"/>
            <a:ext cx="7086600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351790">
              <a:lnSpc>
                <a:spcPct val="115199"/>
              </a:lnSpc>
              <a:spcBef>
                <a:spcPts val="95"/>
              </a:spcBef>
            </a:pPr>
            <a:r>
              <a:rPr lang="en-ID" sz="2400" b="1" spc="95" dirty="0"/>
              <a:t>HANYA</a:t>
            </a:r>
            <a:r>
              <a:rPr lang="en-ID" sz="2400" b="1" spc="-135" dirty="0"/>
              <a:t> </a:t>
            </a:r>
            <a:r>
              <a:rPr lang="en-ID" sz="2400" b="1" spc="70" dirty="0"/>
              <a:t>MENGGUNAKAN</a:t>
            </a:r>
            <a:r>
              <a:rPr lang="en-ID" sz="2400" b="1" spc="-130" dirty="0"/>
              <a:t> </a:t>
            </a:r>
            <a:r>
              <a:rPr lang="en-ID" sz="2400" b="1" spc="55" dirty="0"/>
              <a:t>OBAT </a:t>
            </a:r>
            <a:r>
              <a:rPr lang="en-ID" sz="2400" b="1" spc="-10" dirty="0"/>
              <a:t>ANTIMIKROBA</a:t>
            </a:r>
            <a:r>
              <a:rPr lang="en-ID" sz="2400" b="1" spc="-160" dirty="0"/>
              <a:t> </a:t>
            </a:r>
            <a:r>
              <a:rPr lang="en-ID" sz="2400" b="1" spc="-10" dirty="0"/>
              <a:t>(TERMASUK ANTIBIOTIK)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241C9D-22B2-DF94-B326-D966F4D544C5}"/>
              </a:ext>
            </a:extLst>
          </p:cNvPr>
          <p:cNvGrpSpPr/>
          <p:nvPr/>
        </p:nvGrpSpPr>
        <p:grpSpPr>
          <a:xfrm>
            <a:off x="1028700" y="4588038"/>
            <a:ext cx="7829550" cy="1225101"/>
            <a:chOff x="0" y="0"/>
            <a:chExt cx="2062104" cy="32266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5A9F13A-834B-01C9-3363-57A11E9B6BFD}"/>
                </a:ext>
              </a:extLst>
            </p:cNvPr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F21759-F8F8-F75D-2EDF-F6B85EA7204D}"/>
                </a:ext>
              </a:extLst>
            </p:cNvPr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25520E-2451-5090-F142-E43208877AC2}"/>
              </a:ext>
            </a:extLst>
          </p:cNvPr>
          <p:cNvSpPr txBox="1"/>
          <p:nvPr/>
        </p:nvSpPr>
        <p:spPr>
          <a:xfrm>
            <a:off x="1181096" y="4605123"/>
            <a:ext cx="7086600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5199"/>
              </a:lnSpc>
            </a:pPr>
            <a:r>
              <a:rPr lang="en-ID" sz="2400" b="1" dirty="0"/>
              <a:t>PEMBERIAN</a:t>
            </a:r>
            <a:r>
              <a:rPr lang="en-ID" sz="2400" b="1" spc="-55" dirty="0"/>
              <a:t> </a:t>
            </a:r>
            <a:r>
              <a:rPr lang="en-ID" sz="2400" b="1" spc="-10" dirty="0"/>
              <a:t>ANTIMIKROBA</a:t>
            </a:r>
            <a:r>
              <a:rPr lang="en-ID" sz="2400" b="1" spc="-50" dirty="0"/>
              <a:t> </a:t>
            </a:r>
            <a:r>
              <a:rPr lang="en-ID" sz="2400" b="1" spc="40" dirty="0"/>
              <a:t>YANG </a:t>
            </a:r>
            <a:r>
              <a:rPr lang="en-ID" sz="2400" b="1" spc="-10" dirty="0"/>
              <a:t>TIDAK</a:t>
            </a:r>
            <a:r>
              <a:rPr lang="en-ID" sz="2400" b="1" spc="-145" dirty="0"/>
              <a:t> </a:t>
            </a:r>
            <a:r>
              <a:rPr lang="en-ID" sz="2400" b="1" spc="70" dirty="0"/>
              <a:t>TEPAT</a:t>
            </a:r>
            <a:r>
              <a:rPr lang="en-ID" sz="2400" b="1" spc="-140" dirty="0"/>
              <a:t> </a:t>
            </a:r>
            <a:r>
              <a:rPr lang="en-ID" sz="2400" b="1" spc="85" dirty="0"/>
              <a:t>DAPAT</a:t>
            </a:r>
            <a:r>
              <a:rPr lang="en-ID" sz="2400" b="1" spc="-140" dirty="0"/>
              <a:t> </a:t>
            </a:r>
            <a:r>
              <a:rPr lang="en-ID" sz="2400" b="1" spc="-10" dirty="0"/>
              <a:t>MEMICU RESISTENSI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E18FF-DB6A-35F9-6492-8F8BEB3BACB2}"/>
              </a:ext>
            </a:extLst>
          </p:cNvPr>
          <p:cNvGrpSpPr/>
          <p:nvPr/>
        </p:nvGrpSpPr>
        <p:grpSpPr>
          <a:xfrm>
            <a:off x="1064795" y="6188448"/>
            <a:ext cx="7829550" cy="1225101"/>
            <a:chOff x="0" y="0"/>
            <a:chExt cx="2062104" cy="32266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011EEA-B087-25F8-62BA-CAFDFE9B6115}"/>
                </a:ext>
              </a:extLst>
            </p:cNvPr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CBE895-E39D-7857-829B-5C57CC82C5FC}"/>
                </a:ext>
              </a:extLst>
            </p:cNvPr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FB3ED7-838F-F4A0-E0BC-E67BCBE9E0BE}"/>
              </a:ext>
            </a:extLst>
          </p:cNvPr>
          <p:cNvGrpSpPr/>
          <p:nvPr/>
        </p:nvGrpSpPr>
        <p:grpSpPr>
          <a:xfrm>
            <a:off x="1064795" y="7692185"/>
            <a:ext cx="7829550" cy="1225101"/>
            <a:chOff x="0" y="0"/>
            <a:chExt cx="2062104" cy="3226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685B05-FB19-A3EA-EA0E-4A6DC1FF16D2}"/>
                </a:ext>
              </a:extLst>
            </p:cNvPr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96080E-9346-0DC2-54BF-DDB0E9D7F85B}"/>
                </a:ext>
              </a:extLst>
            </p:cNvPr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89A7D4-41B4-D4DB-E8F7-C6F5D4D7290C}"/>
              </a:ext>
            </a:extLst>
          </p:cNvPr>
          <p:cNvSpPr txBox="1"/>
          <p:nvPr/>
        </p:nvSpPr>
        <p:spPr>
          <a:xfrm>
            <a:off x="1064794" y="6235690"/>
            <a:ext cx="7545805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34925">
              <a:lnSpc>
                <a:spcPct val="115199"/>
              </a:lnSpc>
              <a:spcBef>
                <a:spcPts val="5"/>
              </a:spcBef>
            </a:pPr>
            <a:r>
              <a:rPr lang="en-ID" sz="2400" b="1" spc="-10" dirty="0"/>
              <a:t>TIDAK</a:t>
            </a:r>
            <a:r>
              <a:rPr lang="en-ID" sz="2400" b="1" spc="-145" dirty="0"/>
              <a:t> </a:t>
            </a:r>
            <a:r>
              <a:rPr lang="en-ID" sz="2400" b="1" spc="45" dirty="0"/>
              <a:t>MENGULANG</a:t>
            </a:r>
            <a:r>
              <a:rPr lang="en-ID" sz="2400" b="1" spc="-140" dirty="0"/>
              <a:t> </a:t>
            </a:r>
            <a:r>
              <a:rPr lang="en-ID" sz="2400" b="1" spc="-10" dirty="0"/>
              <a:t>KONSUMSI ANTIMIKROBA</a:t>
            </a:r>
            <a:r>
              <a:rPr lang="en-ID" sz="2400" b="1" spc="-155" dirty="0"/>
              <a:t> </a:t>
            </a:r>
            <a:r>
              <a:rPr lang="en-ID" sz="2400" b="1" spc="90" dirty="0"/>
              <a:t>TANPA</a:t>
            </a:r>
            <a:r>
              <a:rPr lang="en-ID" sz="2400" b="1" spc="-150" dirty="0"/>
              <a:t> </a:t>
            </a:r>
            <a:r>
              <a:rPr lang="en-ID" sz="2400" b="1" spc="65" dirty="0"/>
              <a:t>ANJURAN </a:t>
            </a:r>
            <a:r>
              <a:rPr lang="en-ID" sz="2400" b="1" spc="-10" dirty="0"/>
              <a:t>DOKTER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843B0-4F07-CDDF-15A7-52870D4C81C6}"/>
              </a:ext>
            </a:extLst>
          </p:cNvPr>
          <p:cNvSpPr txBox="1"/>
          <p:nvPr/>
        </p:nvSpPr>
        <p:spPr>
          <a:xfrm>
            <a:off x="1064794" y="7943864"/>
            <a:ext cx="807920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596900">
              <a:lnSpc>
                <a:spcPct val="115199"/>
              </a:lnSpc>
              <a:spcBef>
                <a:spcPts val="5"/>
              </a:spcBef>
            </a:pPr>
            <a:r>
              <a:rPr lang="en-ID" sz="2400" b="1" spc="90" dirty="0"/>
              <a:t>MENJAGA</a:t>
            </a:r>
            <a:r>
              <a:rPr lang="en-ID" sz="2400" b="1" spc="15" dirty="0"/>
              <a:t> </a:t>
            </a:r>
            <a:r>
              <a:rPr lang="en-ID" sz="2400" b="1" dirty="0"/>
              <a:t>KEBERSIHAN</a:t>
            </a:r>
            <a:r>
              <a:rPr lang="en-ID" sz="2400" b="1" spc="15" dirty="0"/>
              <a:t> </a:t>
            </a:r>
            <a:r>
              <a:rPr lang="en-ID" sz="2400" b="1" spc="60" dirty="0"/>
              <a:t>DAN </a:t>
            </a:r>
            <a:r>
              <a:rPr lang="en-ID" sz="2400" b="1" spc="-40" dirty="0"/>
              <a:t>SERING</a:t>
            </a:r>
            <a:r>
              <a:rPr lang="en-ID" sz="2400" b="1" spc="-125" dirty="0"/>
              <a:t> </a:t>
            </a:r>
            <a:r>
              <a:rPr lang="en-ID" sz="2400" b="1" spc="-10" dirty="0"/>
              <a:t>MENCUCI</a:t>
            </a:r>
            <a:r>
              <a:rPr lang="en-ID" sz="2400" b="1" spc="-120" dirty="0"/>
              <a:t> </a:t>
            </a:r>
            <a:r>
              <a:rPr lang="en-ID" sz="2400" b="1" spc="-10" dirty="0"/>
              <a:t>TANGAN</a:t>
            </a: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6A2F3E75-B734-A764-819A-A01D5C9F4136}"/>
              </a:ext>
            </a:extLst>
          </p:cNvPr>
          <p:cNvGrpSpPr/>
          <p:nvPr/>
        </p:nvGrpSpPr>
        <p:grpSpPr>
          <a:xfrm>
            <a:off x="9232730" y="3094327"/>
            <a:ext cx="8521870" cy="1225101"/>
            <a:chOff x="0" y="0"/>
            <a:chExt cx="2062104" cy="322660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A8F03988-448B-5F78-7E80-9935E607810A}"/>
                </a:ext>
              </a:extLst>
            </p:cNvPr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503A309B-6545-0382-2509-CF4BCBDF10C5}"/>
                </a:ext>
              </a:extLst>
            </p:cNvPr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F8E6BDB-92D0-C994-4C9F-9A59EC131A51}"/>
              </a:ext>
            </a:extLst>
          </p:cNvPr>
          <p:cNvSpPr txBox="1"/>
          <p:nvPr/>
        </p:nvSpPr>
        <p:spPr>
          <a:xfrm>
            <a:off x="9372600" y="3317155"/>
            <a:ext cx="8521870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  <a:tabLst>
                <a:tab pos="3693795" algn="l"/>
              </a:tabLst>
            </a:pPr>
            <a:r>
              <a:rPr lang="en-ID" sz="2000" b="1" spc="70" dirty="0"/>
              <a:t>PENGOBATAN</a:t>
            </a:r>
            <a:r>
              <a:rPr lang="en-ID" sz="2000" b="1" spc="-120" dirty="0"/>
              <a:t> </a:t>
            </a:r>
            <a:r>
              <a:rPr lang="en-ID" sz="2000" b="1" spc="-10" dirty="0"/>
              <a:t>SENDIRI  </a:t>
            </a:r>
            <a:r>
              <a:rPr lang="en-ID" sz="2000" b="1" spc="55" dirty="0"/>
              <a:t>DENGAN </a:t>
            </a:r>
            <a:r>
              <a:rPr lang="en-ID" sz="2000" b="1" spc="-10" dirty="0"/>
              <a:t>ANTIMIKROBA</a:t>
            </a:r>
            <a:r>
              <a:rPr lang="en-ID" sz="2000" b="1" spc="-155" dirty="0"/>
              <a:t> </a:t>
            </a:r>
            <a:r>
              <a:rPr lang="en-ID" sz="2000" b="1" spc="90" dirty="0"/>
              <a:t>TANPA</a:t>
            </a:r>
            <a:r>
              <a:rPr lang="en-ID" sz="2000" b="1" spc="-150" dirty="0"/>
              <a:t> </a:t>
            </a:r>
            <a:r>
              <a:rPr lang="en-ID" sz="2000" b="1" spc="-10" dirty="0"/>
              <a:t>BERKONSULTASI </a:t>
            </a:r>
            <a:r>
              <a:rPr lang="en-ID" sz="2000" b="1" spc="65" dirty="0"/>
              <a:t>DENGAN</a:t>
            </a:r>
            <a:r>
              <a:rPr lang="en-ID" sz="2000" b="1" spc="-130" dirty="0"/>
              <a:t> </a:t>
            </a:r>
            <a:r>
              <a:rPr lang="en-ID" sz="2000" b="1" spc="50" dirty="0"/>
              <a:t>DOKTER</a:t>
            </a:r>
            <a:r>
              <a:rPr lang="en-ID" sz="2000" b="1" spc="-130" dirty="0"/>
              <a:t> </a:t>
            </a:r>
            <a:r>
              <a:rPr lang="en-ID" sz="2000" b="1" spc="85" dirty="0"/>
              <a:t>DAPAT</a:t>
            </a:r>
            <a:r>
              <a:rPr lang="en-ID" sz="2000" b="1" spc="-125" dirty="0"/>
              <a:t> </a:t>
            </a:r>
            <a:r>
              <a:rPr lang="en-ID" sz="2000" b="1" spc="75" dirty="0"/>
              <a:t>MENYEBABKAN </a:t>
            </a:r>
            <a:r>
              <a:rPr lang="en-ID" sz="2000" b="1" spc="50" dirty="0"/>
              <a:t>KETIDAKTEPATAN</a:t>
            </a:r>
            <a:r>
              <a:rPr lang="en-ID" sz="2000" b="1" spc="-110" dirty="0"/>
              <a:t> </a:t>
            </a:r>
            <a:r>
              <a:rPr lang="en-ID" sz="2000" b="1" spc="40" dirty="0"/>
              <a:t>PENGOBATAN</a:t>
            </a: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1AC89F9A-ABE6-6300-02D6-B7FE6F887108}"/>
              </a:ext>
            </a:extLst>
          </p:cNvPr>
          <p:cNvGrpSpPr/>
          <p:nvPr/>
        </p:nvGrpSpPr>
        <p:grpSpPr>
          <a:xfrm>
            <a:off x="9232730" y="4598710"/>
            <a:ext cx="8521870" cy="1225101"/>
            <a:chOff x="0" y="0"/>
            <a:chExt cx="2062104" cy="322660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9D2DD23-8E20-3B61-5D78-007C3F431922}"/>
                </a:ext>
              </a:extLst>
            </p:cNvPr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838A75FB-5A34-4E7F-F1F0-054DE1CEEEEA}"/>
                </a:ext>
              </a:extLst>
            </p:cNvPr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445028-531A-A567-0D35-C395D02CF427}"/>
              </a:ext>
            </a:extLst>
          </p:cNvPr>
          <p:cNvSpPr txBox="1"/>
          <p:nvPr/>
        </p:nvSpPr>
        <p:spPr>
          <a:xfrm>
            <a:off x="9232730" y="4529795"/>
            <a:ext cx="9135979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744855">
              <a:lnSpc>
                <a:spcPct val="115199"/>
              </a:lnSpc>
              <a:spcBef>
                <a:spcPts val="5"/>
              </a:spcBef>
            </a:pPr>
            <a:r>
              <a:rPr lang="en-ID" sz="2400" b="1" dirty="0"/>
              <a:t>MENGONSUMSI</a:t>
            </a:r>
            <a:r>
              <a:rPr lang="en-ID" sz="2400" b="1" spc="-125" dirty="0"/>
              <a:t> </a:t>
            </a:r>
            <a:r>
              <a:rPr lang="en-ID" sz="2400" b="1" spc="75" dirty="0"/>
              <a:t>OBAT</a:t>
            </a:r>
            <a:r>
              <a:rPr lang="en-ID" sz="2400" b="1" spc="-120" dirty="0"/>
              <a:t> </a:t>
            </a:r>
            <a:r>
              <a:rPr lang="en-ID" sz="2400" b="1" spc="-10" dirty="0"/>
              <a:t>ANTIMIKROBA </a:t>
            </a:r>
            <a:r>
              <a:rPr lang="en-ID" sz="2400" b="1" spc="60" dirty="0"/>
              <a:t>YANG</a:t>
            </a:r>
            <a:r>
              <a:rPr lang="en-ID" sz="2400" b="1" spc="-120" dirty="0"/>
              <a:t> </a:t>
            </a:r>
            <a:r>
              <a:rPr lang="en-ID" sz="2400" b="1" spc="-35" dirty="0"/>
              <a:t>DIBERIKAN</a:t>
            </a:r>
            <a:r>
              <a:rPr lang="en-ID" sz="2400" b="1" spc="-114" dirty="0"/>
              <a:t> </a:t>
            </a:r>
            <a:r>
              <a:rPr lang="en-ID" sz="2400" b="1" spc="65" dirty="0"/>
              <a:t>DENGAN</a:t>
            </a:r>
            <a:r>
              <a:rPr lang="en-ID" sz="2400" b="1" spc="-120" dirty="0"/>
              <a:t> </a:t>
            </a:r>
            <a:r>
              <a:rPr lang="en-ID" sz="2400" b="1" spc="50" dirty="0"/>
              <a:t>RESEP DOKTER</a:t>
            </a:r>
            <a:r>
              <a:rPr lang="en-ID" sz="2400" b="1" spc="-130" dirty="0"/>
              <a:t> </a:t>
            </a:r>
            <a:r>
              <a:rPr lang="en-ID" sz="2400" b="1" dirty="0"/>
              <a:t>SESUAI</a:t>
            </a:r>
            <a:r>
              <a:rPr lang="en-ID" sz="2400" b="1" spc="-130" dirty="0"/>
              <a:t> </a:t>
            </a:r>
            <a:r>
              <a:rPr lang="en-ID" sz="2400" b="1" spc="65" dirty="0"/>
              <a:t>DENGAN</a:t>
            </a:r>
            <a:r>
              <a:rPr lang="en-ID" sz="2400" b="1" spc="-125" dirty="0"/>
              <a:t> </a:t>
            </a:r>
            <a:r>
              <a:rPr lang="en-ID" sz="2400" b="1" spc="45" dirty="0"/>
              <a:t>PETUNJUK </a:t>
            </a:r>
            <a:r>
              <a:rPr lang="en-ID" sz="2400" b="1" spc="50" dirty="0"/>
              <a:t>DOKTER</a:t>
            </a:r>
            <a:r>
              <a:rPr lang="en-ID" sz="2400" b="1" spc="-95" dirty="0"/>
              <a:t> </a:t>
            </a:r>
            <a:r>
              <a:rPr lang="en-ID" sz="2400" b="1" dirty="0"/>
              <a:t>SAMPAI</a:t>
            </a:r>
            <a:r>
              <a:rPr lang="en-ID" sz="2400" b="1" spc="-95" dirty="0"/>
              <a:t> </a:t>
            </a:r>
            <a:r>
              <a:rPr lang="en-ID" sz="2400" b="1" spc="-10" dirty="0"/>
              <a:t>HABIS.</a:t>
            </a: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E108C886-4754-D3DC-6D7C-547A55C5FC48}"/>
              </a:ext>
            </a:extLst>
          </p:cNvPr>
          <p:cNvGrpSpPr/>
          <p:nvPr/>
        </p:nvGrpSpPr>
        <p:grpSpPr>
          <a:xfrm>
            <a:off x="9232730" y="6188448"/>
            <a:ext cx="8521870" cy="1225101"/>
            <a:chOff x="0" y="0"/>
            <a:chExt cx="2062104" cy="322660"/>
          </a:xfrm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B086BDD8-266D-2550-055F-0B77E94075DC}"/>
                </a:ext>
              </a:extLst>
            </p:cNvPr>
            <p:cNvSpPr/>
            <p:nvPr/>
          </p:nvSpPr>
          <p:spPr>
            <a:xfrm>
              <a:off x="0" y="0"/>
              <a:ext cx="2062104" cy="322660"/>
            </a:xfrm>
            <a:custGeom>
              <a:avLst/>
              <a:gdLst/>
              <a:ahLst/>
              <a:cxnLst/>
              <a:rect l="l" t="t" r="r" b="b"/>
              <a:pathLst>
                <a:path w="2062104" h="322660">
                  <a:moveTo>
                    <a:pt x="0" y="0"/>
                  </a:moveTo>
                  <a:lnTo>
                    <a:pt x="2062104" y="0"/>
                  </a:lnTo>
                  <a:lnTo>
                    <a:pt x="2062104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C4E8C5AB-7DC1-0AFD-C929-87C5C394F1B8}"/>
                </a:ext>
              </a:extLst>
            </p:cNvPr>
            <p:cNvSpPr txBox="1"/>
            <p:nvPr/>
          </p:nvSpPr>
          <p:spPr>
            <a:xfrm>
              <a:off x="0" y="0"/>
              <a:ext cx="2062104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E3ACE81-D78A-B485-FEFF-7C54328CA791}"/>
              </a:ext>
            </a:extLst>
          </p:cNvPr>
          <p:cNvSpPr txBox="1"/>
          <p:nvPr/>
        </p:nvSpPr>
        <p:spPr>
          <a:xfrm>
            <a:off x="9236741" y="6235690"/>
            <a:ext cx="9135979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940435">
              <a:lnSpc>
                <a:spcPct val="115199"/>
              </a:lnSpc>
            </a:pPr>
            <a:r>
              <a:rPr lang="en-ID" sz="2400" b="1" dirty="0"/>
              <a:t>MENGHENTIKAN</a:t>
            </a:r>
            <a:r>
              <a:rPr lang="en-ID" sz="2400" b="1" spc="15" dirty="0"/>
              <a:t> </a:t>
            </a:r>
            <a:r>
              <a:rPr lang="en-ID" sz="2400" b="1" spc="-10" dirty="0"/>
              <a:t>SENDIRI </a:t>
            </a:r>
            <a:r>
              <a:rPr lang="en-ID" sz="2400" b="1" spc="70" dirty="0"/>
              <a:t>PENGOBATAN</a:t>
            </a:r>
            <a:r>
              <a:rPr lang="en-ID" sz="2400" b="1" spc="-140" dirty="0"/>
              <a:t> </a:t>
            </a:r>
            <a:r>
              <a:rPr lang="en-ID" sz="2400" b="1" spc="-10" dirty="0"/>
              <a:t>ANTIMIKROBA</a:t>
            </a:r>
            <a:r>
              <a:rPr lang="en-ID" sz="2400" b="1" spc="-140" dirty="0"/>
              <a:t> </a:t>
            </a:r>
            <a:r>
              <a:rPr lang="en-ID" sz="2400" b="1" spc="40" dirty="0"/>
              <a:t>YANG </a:t>
            </a:r>
            <a:r>
              <a:rPr lang="en-ID" sz="2400" b="1" dirty="0"/>
              <a:t>DIRESEPKAN</a:t>
            </a:r>
            <a:r>
              <a:rPr lang="en-ID" sz="2400" b="1" spc="-5" dirty="0"/>
              <a:t> </a:t>
            </a:r>
            <a:r>
              <a:rPr lang="en-ID" sz="2400" b="1" spc="50" dirty="0"/>
              <a:t>OLEH</a:t>
            </a:r>
            <a:r>
              <a:rPr lang="en-ID" sz="2400" b="1" spc="-5" dirty="0"/>
              <a:t> </a:t>
            </a:r>
            <a:r>
              <a:rPr lang="en-ID" sz="2400" b="1" spc="40" dirty="0"/>
              <a:t>DOKTER</a:t>
            </a:r>
            <a:endParaRPr lang="en-ID" sz="3200" b="1" spc="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1145768" y="-1826984"/>
            <a:ext cx="13308237" cy="13940969"/>
            <a:chOff x="0" y="0"/>
            <a:chExt cx="660400" cy="691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691798"/>
            </a:xfrm>
            <a:custGeom>
              <a:avLst/>
              <a:gdLst/>
              <a:ahLst/>
              <a:cxnLst/>
              <a:rect l="l" t="t" r="r" b="b"/>
              <a:pathLst>
                <a:path w="660400" h="691798">
                  <a:moveTo>
                    <a:pt x="220252" y="672729"/>
                  </a:moveTo>
                  <a:cubicBezTo>
                    <a:pt x="254109" y="684243"/>
                    <a:pt x="292600" y="691798"/>
                    <a:pt x="330378" y="691798"/>
                  </a:cubicBezTo>
                  <a:cubicBezTo>
                    <a:pt x="368157" y="691798"/>
                    <a:pt x="404509" y="685321"/>
                    <a:pt x="438009" y="673807"/>
                  </a:cubicBezTo>
                  <a:cubicBezTo>
                    <a:pt x="438723" y="673448"/>
                    <a:pt x="439435" y="673448"/>
                    <a:pt x="440148" y="673089"/>
                  </a:cubicBezTo>
                  <a:cubicBezTo>
                    <a:pt x="565955" y="627033"/>
                    <a:pt x="658618" y="505419"/>
                    <a:pt x="660400" y="36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65712"/>
                  </a:lnTo>
                  <a:cubicBezTo>
                    <a:pt x="1782" y="506138"/>
                    <a:pt x="93019" y="627753"/>
                    <a:pt x="220252" y="672729"/>
                  </a:cubicBezTo>
                  <a:close/>
                </a:path>
              </a:pathLst>
            </a:custGeom>
            <a:solidFill>
              <a:srgbClr val="E7F1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564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14769">
            <a:off x="11432170" y="3086100"/>
            <a:ext cx="5827130" cy="4114800"/>
          </a:xfrm>
          <a:custGeom>
            <a:avLst/>
            <a:gdLst/>
            <a:ahLst/>
            <a:cxnLst/>
            <a:rect l="l" t="t" r="r" b="b"/>
            <a:pathLst>
              <a:path w="5827130" h="4114800">
                <a:moveTo>
                  <a:pt x="0" y="0"/>
                </a:moveTo>
                <a:lnTo>
                  <a:pt x="5827130" y="0"/>
                </a:lnTo>
                <a:lnTo>
                  <a:pt x="5827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2833033"/>
            <a:ext cx="11080550" cy="352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64698" lvl="1" indent="-682349" algn="l">
              <a:lnSpc>
                <a:spcPts val="6953"/>
              </a:lnSpc>
              <a:buFont typeface="Arial"/>
              <a:buChar char="•"/>
            </a:pPr>
            <a:r>
              <a:rPr lang="en-US" sz="6320" spc="3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APA ITU OBAT? </a:t>
            </a:r>
          </a:p>
          <a:p>
            <a:pPr marL="1364698" lvl="1" indent="-682349" algn="l">
              <a:lnSpc>
                <a:spcPts val="6953"/>
              </a:lnSpc>
              <a:buFont typeface="Arial"/>
              <a:buChar char="•"/>
            </a:pPr>
            <a:r>
              <a:rPr lang="en-US" sz="6320" spc="3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BENARKAH OBAT DAPAT MENYEMBUHKAN PENYAKIT?</a:t>
            </a:r>
          </a:p>
          <a:p>
            <a:pPr marL="1364698" lvl="1" indent="-682349" algn="l">
              <a:lnSpc>
                <a:spcPts val="6953"/>
              </a:lnSpc>
              <a:buFont typeface="Arial"/>
              <a:buChar char="•"/>
            </a:pPr>
            <a:r>
              <a:rPr lang="en-US" sz="6320" spc="3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BAGAIMANA MEKANISME OBAT?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12220"/>
            <a:chOff x="0" y="0"/>
            <a:chExt cx="4816593" cy="687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7992"/>
            </a:xfrm>
            <a:custGeom>
              <a:avLst/>
              <a:gdLst/>
              <a:ahLst/>
              <a:cxnLst/>
              <a:rect l="l" t="t" r="r" b="b"/>
              <a:pathLst>
                <a:path w="4816592" h="687992">
                  <a:moveTo>
                    <a:pt x="0" y="0"/>
                  </a:moveTo>
                  <a:lnTo>
                    <a:pt x="4816592" y="0"/>
                  </a:lnTo>
                  <a:lnTo>
                    <a:pt x="4816592" y="687992"/>
                  </a:lnTo>
                  <a:lnTo>
                    <a:pt x="0" y="687992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68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81999"/>
            <a:ext cx="16230600" cy="1830221"/>
            <a:chOff x="0" y="0"/>
            <a:chExt cx="4274726" cy="48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482034"/>
            </a:xfrm>
            <a:custGeom>
              <a:avLst/>
              <a:gdLst/>
              <a:ahLst/>
              <a:cxnLst/>
              <a:rect l="l" t="t" r="r" b="b"/>
              <a:pathLst>
                <a:path w="4274726" h="482034">
                  <a:moveTo>
                    <a:pt x="0" y="0"/>
                  </a:moveTo>
                  <a:lnTo>
                    <a:pt x="4274726" y="0"/>
                  </a:lnTo>
                  <a:lnTo>
                    <a:pt x="4274726" y="482034"/>
                  </a:lnTo>
                  <a:lnTo>
                    <a:pt x="0" y="482034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274726" cy="48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612220"/>
            <a:ext cx="16230600" cy="6646080"/>
            <a:chOff x="0" y="0"/>
            <a:chExt cx="4274726" cy="17504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750408"/>
            </a:xfrm>
            <a:custGeom>
              <a:avLst/>
              <a:gdLst/>
              <a:ahLst/>
              <a:cxnLst/>
              <a:rect l="l" t="t" r="r" b="b"/>
              <a:pathLst>
                <a:path w="4274726" h="1750408">
                  <a:moveTo>
                    <a:pt x="0" y="0"/>
                  </a:moveTo>
                  <a:lnTo>
                    <a:pt x="4274726" y="0"/>
                  </a:lnTo>
                  <a:lnTo>
                    <a:pt x="4274726" y="1750408"/>
                  </a:lnTo>
                  <a:lnTo>
                    <a:pt x="0" y="17504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274726" cy="1750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23648" y="1191014"/>
            <a:ext cx="14694527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DEFINISI OBAT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7692" y="1908285"/>
            <a:ext cx="15280483" cy="855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7"/>
              </a:lnSpc>
            </a:pPr>
            <a:endParaRPr dirty="0"/>
          </a:p>
          <a:p>
            <a:pPr marL="755518" lvl="1" indent="-377759" algn="l">
              <a:lnSpc>
                <a:spcPts val="4899"/>
              </a:lnSpc>
              <a:buFont typeface="Arial"/>
              <a:buChar char="•"/>
            </a:pPr>
            <a:r>
              <a:rPr lang="en-US" sz="2800" b="1" spc="-34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OBAT </a:t>
            </a:r>
            <a:r>
              <a:rPr lang="en-US" sz="2800" b="1" spc="-34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adalah</a:t>
            </a:r>
            <a:r>
              <a:rPr lang="en-US" sz="2800" b="1" spc="-34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suatu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bahan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yang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dimaksudkan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untuk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mencegah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mengurangi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menghilangkan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ataupun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menyembuhkan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penyakit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/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gejala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penyakit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  <a:p>
            <a:pPr algn="l">
              <a:lnSpc>
                <a:spcPts val="4899"/>
              </a:lnSpc>
            </a:pPr>
            <a:endParaRPr lang="en-US" sz="2800" spc="-34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518" lvl="1" indent="-377759" algn="l">
              <a:lnSpc>
                <a:spcPts val="4899"/>
              </a:lnSpc>
              <a:buFont typeface="Arial"/>
              <a:buChar char="•"/>
            </a:pP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Besarnya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efektifitas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tergantung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pada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biosis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dan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kepekaan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organ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tubuh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4899"/>
              </a:lnSpc>
            </a:pPr>
            <a:endParaRPr lang="en-US" sz="2800" spc="-34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518" lvl="1" indent="-377759" algn="l">
              <a:lnSpc>
                <a:spcPts val="4899"/>
              </a:lnSpc>
              <a:buFont typeface="Arial"/>
              <a:buChar char="•"/>
            </a:pP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Secara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umum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kebutuhan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biosis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dikelompokkan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menjadi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dosis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bayi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Anak-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anak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dewasa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dan orang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tua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  <a:p>
            <a:pPr algn="l">
              <a:lnSpc>
                <a:spcPts val="4899"/>
              </a:lnSpc>
            </a:pPr>
            <a:endParaRPr lang="en-US" sz="2800" spc="-34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518" lvl="1" indent="-377759" algn="l">
              <a:lnSpc>
                <a:spcPts val="4899"/>
              </a:lnSpc>
              <a:buFont typeface="Arial"/>
              <a:buChar char="•"/>
            </a:pP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Kriteria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penggunaan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: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ketepatan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pemilihan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dosis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efek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samping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dan </a:t>
            </a:r>
            <a:r>
              <a:rPr lang="en-US" sz="2800" spc="-34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indikasi</a:t>
            </a:r>
            <a:r>
              <a:rPr lang="en-US" sz="2800" spc="-34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  <a:p>
            <a:pPr algn="l">
              <a:lnSpc>
                <a:spcPts val="4305"/>
              </a:lnSpc>
            </a:pPr>
            <a:endParaRPr lang="en-US" sz="3499" spc="-34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05"/>
              </a:lnSpc>
            </a:pPr>
            <a:endParaRPr lang="en-US" sz="3499" spc="-34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05"/>
              </a:lnSpc>
            </a:pPr>
            <a:r>
              <a:rPr lang="en-US" sz="3075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351777" y="-1751831"/>
            <a:ext cx="13308237" cy="13940969"/>
            <a:chOff x="0" y="0"/>
            <a:chExt cx="660400" cy="691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691798"/>
            </a:xfrm>
            <a:custGeom>
              <a:avLst/>
              <a:gdLst/>
              <a:ahLst/>
              <a:cxnLst/>
              <a:rect l="l" t="t" r="r" b="b"/>
              <a:pathLst>
                <a:path w="660400" h="691798">
                  <a:moveTo>
                    <a:pt x="220252" y="672729"/>
                  </a:moveTo>
                  <a:cubicBezTo>
                    <a:pt x="254109" y="684243"/>
                    <a:pt x="292600" y="691798"/>
                    <a:pt x="330378" y="691798"/>
                  </a:cubicBezTo>
                  <a:cubicBezTo>
                    <a:pt x="368157" y="691798"/>
                    <a:pt x="404509" y="685321"/>
                    <a:pt x="438009" y="673807"/>
                  </a:cubicBezTo>
                  <a:cubicBezTo>
                    <a:pt x="438723" y="673448"/>
                    <a:pt x="439435" y="673448"/>
                    <a:pt x="440148" y="673089"/>
                  </a:cubicBezTo>
                  <a:cubicBezTo>
                    <a:pt x="565955" y="627033"/>
                    <a:pt x="658618" y="505419"/>
                    <a:pt x="660400" y="36598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65712"/>
                  </a:lnTo>
                  <a:cubicBezTo>
                    <a:pt x="1782" y="506138"/>
                    <a:pt x="93019" y="627753"/>
                    <a:pt x="220252" y="672729"/>
                  </a:cubicBez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60400" cy="564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55717">
            <a:off x="2875854" y="2589602"/>
            <a:ext cx="3072754" cy="6365976"/>
          </a:xfrm>
          <a:custGeom>
            <a:avLst/>
            <a:gdLst/>
            <a:ahLst/>
            <a:cxnLst/>
            <a:rect l="l" t="t" r="r" b="b"/>
            <a:pathLst>
              <a:path w="3072754" h="6365976">
                <a:moveTo>
                  <a:pt x="0" y="0"/>
                </a:moveTo>
                <a:lnTo>
                  <a:pt x="3072754" y="0"/>
                </a:lnTo>
                <a:lnTo>
                  <a:pt x="3072754" y="6365976"/>
                </a:lnTo>
                <a:lnTo>
                  <a:pt x="0" y="636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45683">
            <a:off x="1418735" y="1315112"/>
            <a:ext cx="1949603" cy="3480165"/>
          </a:xfrm>
          <a:custGeom>
            <a:avLst/>
            <a:gdLst/>
            <a:ahLst/>
            <a:cxnLst/>
            <a:rect l="l" t="t" r="r" b="b"/>
            <a:pathLst>
              <a:path w="1949603" h="3480165">
                <a:moveTo>
                  <a:pt x="0" y="0"/>
                </a:moveTo>
                <a:lnTo>
                  <a:pt x="1949603" y="0"/>
                </a:lnTo>
                <a:lnTo>
                  <a:pt x="1949603" y="3480165"/>
                </a:lnTo>
                <a:lnTo>
                  <a:pt x="0" y="3480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748365" y="4550033"/>
            <a:ext cx="668620" cy="66862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48365" y="1716956"/>
            <a:ext cx="668620" cy="6686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88739" y="7011879"/>
            <a:ext cx="668620" cy="6686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888739" y="1853350"/>
            <a:ext cx="352164" cy="395832"/>
          </a:xfrm>
          <a:custGeom>
            <a:avLst/>
            <a:gdLst/>
            <a:ahLst/>
            <a:cxnLst/>
            <a:rect l="l" t="t" r="r" b="b"/>
            <a:pathLst>
              <a:path w="352164" h="395832">
                <a:moveTo>
                  <a:pt x="0" y="0"/>
                </a:moveTo>
                <a:lnTo>
                  <a:pt x="352164" y="0"/>
                </a:lnTo>
                <a:lnTo>
                  <a:pt x="352164" y="395832"/>
                </a:lnTo>
                <a:lnTo>
                  <a:pt x="0" y="395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906593" y="4747668"/>
            <a:ext cx="352164" cy="395832"/>
          </a:xfrm>
          <a:custGeom>
            <a:avLst/>
            <a:gdLst/>
            <a:ahLst/>
            <a:cxnLst/>
            <a:rect l="l" t="t" r="r" b="b"/>
            <a:pathLst>
              <a:path w="352164" h="395832">
                <a:moveTo>
                  <a:pt x="0" y="0"/>
                </a:moveTo>
                <a:lnTo>
                  <a:pt x="352164" y="0"/>
                </a:lnTo>
                <a:lnTo>
                  <a:pt x="352164" y="395832"/>
                </a:lnTo>
                <a:lnTo>
                  <a:pt x="0" y="395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046968" y="7093566"/>
            <a:ext cx="352164" cy="395832"/>
          </a:xfrm>
          <a:custGeom>
            <a:avLst/>
            <a:gdLst/>
            <a:ahLst/>
            <a:cxnLst/>
            <a:rect l="l" t="t" r="r" b="b"/>
            <a:pathLst>
              <a:path w="352164" h="395832">
                <a:moveTo>
                  <a:pt x="0" y="0"/>
                </a:moveTo>
                <a:lnTo>
                  <a:pt x="352164" y="0"/>
                </a:lnTo>
                <a:lnTo>
                  <a:pt x="352164" y="395833"/>
                </a:lnTo>
                <a:lnTo>
                  <a:pt x="0" y="395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752491" y="1758525"/>
            <a:ext cx="9339484" cy="254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 menghasilkan kerja dengan mengubah cairan tubuh </a:t>
            </a:r>
          </a:p>
          <a:p>
            <a:pPr marL="0" lvl="0" indent="0" algn="l">
              <a:lnSpc>
                <a:spcPts val="4060"/>
              </a:lnSpc>
              <a:spcBef>
                <a:spcPct val="0"/>
              </a:spcBef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contoh: alumunium hidroksida bekerja dengan mengubah cairan tubuh untuk menetralkan kadar asam lambung.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52491" y="4618564"/>
            <a:ext cx="9123605" cy="203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berinteraksi dengan tempat reseptor </a:t>
            </a:r>
          </a:p>
          <a:p>
            <a:pPr marL="0" lvl="0" indent="0" algn="l">
              <a:lnSpc>
                <a:spcPts val="4060"/>
              </a:lnSpc>
              <a:spcBef>
                <a:spcPct val="0"/>
              </a:spcBef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contoh: Anastesi umum berinteraksi dengan membran sel. Setelah sıfat sel berubah, obat akan mengeluarkan pengaruhnya.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52491" y="6964254"/>
            <a:ext cx="8506809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60"/>
              </a:lnSpc>
              <a:spcBef>
                <a:spcPct val="0"/>
              </a:spcBef>
            </a:pPr>
            <a:r>
              <a:rPr lang="en-US" sz="2900" spc="-29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Tempat reseptor berinteraksi dengan obst karena memiliki bentuk kimia yang sama.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46968" y="288837"/>
            <a:ext cx="9528789" cy="118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20"/>
              </a:lnSpc>
              <a:spcBef>
                <a:spcPct val="0"/>
              </a:spcBef>
            </a:pPr>
            <a:r>
              <a:rPr lang="en-US" sz="8200" spc="41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MEKANISME KERJA OBAT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826514"/>
            <a:chOff x="0" y="0"/>
            <a:chExt cx="4816593" cy="1271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71181"/>
            </a:xfrm>
            <a:custGeom>
              <a:avLst/>
              <a:gdLst/>
              <a:ahLst/>
              <a:cxnLst/>
              <a:rect l="l" t="t" r="r" b="b"/>
              <a:pathLst>
                <a:path w="4816592" h="1271181">
                  <a:moveTo>
                    <a:pt x="0" y="0"/>
                  </a:moveTo>
                  <a:lnTo>
                    <a:pt x="4816592" y="0"/>
                  </a:lnTo>
                  <a:lnTo>
                    <a:pt x="4816592" y="1271181"/>
                  </a:lnTo>
                  <a:lnTo>
                    <a:pt x="0" y="1271181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27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207514"/>
            <a:ext cx="4248835" cy="2036566"/>
            <a:chOff x="0" y="0"/>
            <a:chExt cx="1119035" cy="5363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9035" cy="536379"/>
            </a:xfrm>
            <a:custGeom>
              <a:avLst/>
              <a:gdLst/>
              <a:ahLst/>
              <a:cxnLst/>
              <a:rect l="l" t="t" r="r" b="b"/>
              <a:pathLst>
                <a:path w="1119035" h="536379">
                  <a:moveTo>
                    <a:pt x="0" y="0"/>
                  </a:moveTo>
                  <a:lnTo>
                    <a:pt x="1119035" y="0"/>
                  </a:lnTo>
                  <a:lnTo>
                    <a:pt x="1119035" y="536379"/>
                  </a:lnTo>
                  <a:lnTo>
                    <a:pt x="0" y="536379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19035" cy="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84835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MEKANISME KERJA OBAT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65632"/>
            <a:ext cx="13414466" cy="109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spc="-32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Sekitar 80% obat diberikan melalui mulut. Suatu obat yang diminum peroral akan melalui tiga fase: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1547" y="5576192"/>
            <a:ext cx="4780585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4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Farmasetik</a:t>
            </a:r>
          </a:p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en-US" sz="4800" spc="24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(Disolusi)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826152" y="768214"/>
            <a:ext cx="2433148" cy="2433148"/>
          </a:xfrm>
          <a:custGeom>
            <a:avLst/>
            <a:gdLst/>
            <a:ahLst/>
            <a:cxnLst/>
            <a:rect l="l" t="t" r="r" b="b"/>
            <a:pathLst>
              <a:path w="2433148" h="2433148">
                <a:moveTo>
                  <a:pt x="0" y="0"/>
                </a:moveTo>
                <a:lnTo>
                  <a:pt x="2433148" y="0"/>
                </a:lnTo>
                <a:lnTo>
                  <a:pt x="2433148" y="2433149"/>
                </a:lnTo>
                <a:lnTo>
                  <a:pt x="0" y="243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2" name="Group 12"/>
          <p:cNvGrpSpPr/>
          <p:nvPr/>
        </p:nvGrpSpPr>
        <p:grpSpPr>
          <a:xfrm>
            <a:off x="7019583" y="5207514"/>
            <a:ext cx="4248835" cy="2036566"/>
            <a:chOff x="0" y="0"/>
            <a:chExt cx="1119035" cy="5363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19035" cy="536379"/>
            </a:xfrm>
            <a:custGeom>
              <a:avLst/>
              <a:gdLst/>
              <a:ahLst/>
              <a:cxnLst/>
              <a:rect l="l" t="t" r="r" b="b"/>
              <a:pathLst>
                <a:path w="1119035" h="536379">
                  <a:moveTo>
                    <a:pt x="0" y="0"/>
                  </a:moveTo>
                  <a:lnTo>
                    <a:pt x="1119035" y="0"/>
                  </a:lnTo>
                  <a:lnTo>
                    <a:pt x="1119035" y="536379"/>
                  </a:lnTo>
                  <a:lnTo>
                    <a:pt x="0" y="536379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119035" cy="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53707" y="5909567"/>
            <a:ext cx="4780585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en-US" sz="4800" spc="24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Farmakokinetik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701734" y="5207514"/>
            <a:ext cx="4248835" cy="2036566"/>
            <a:chOff x="0" y="0"/>
            <a:chExt cx="1119035" cy="5363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19035" cy="536379"/>
            </a:xfrm>
            <a:custGeom>
              <a:avLst/>
              <a:gdLst/>
              <a:ahLst/>
              <a:cxnLst/>
              <a:rect l="l" t="t" r="r" b="b"/>
              <a:pathLst>
                <a:path w="1119035" h="536379">
                  <a:moveTo>
                    <a:pt x="0" y="0"/>
                  </a:moveTo>
                  <a:lnTo>
                    <a:pt x="1119035" y="0"/>
                  </a:lnTo>
                  <a:lnTo>
                    <a:pt x="1119035" y="536379"/>
                  </a:lnTo>
                  <a:lnTo>
                    <a:pt x="0" y="536379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119035" cy="53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478715" y="5909567"/>
            <a:ext cx="4780585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en-US" sz="4800" spc="24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Farmakodinamik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12220"/>
            <a:chOff x="0" y="0"/>
            <a:chExt cx="4816593" cy="687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7992"/>
            </a:xfrm>
            <a:custGeom>
              <a:avLst/>
              <a:gdLst/>
              <a:ahLst/>
              <a:cxnLst/>
              <a:rect l="l" t="t" r="r" b="b"/>
              <a:pathLst>
                <a:path w="4816592" h="687992">
                  <a:moveTo>
                    <a:pt x="0" y="0"/>
                  </a:moveTo>
                  <a:lnTo>
                    <a:pt x="4816592" y="0"/>
                  </a:lnTo>
                  <a:lnTo>
                    <a:pt x="4816592" y="687992"/>
                  </a:lnTo>
                  <a:lnTo>
                    <a:pt x="0" y="687992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68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81999"/>
            <a:ext cx="16230600" cy="1830221"/>
            <a:chOff x="0" y="0"/>
            <a:chExt cx="4274726" cy="48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482034"/>
            </a:xfrm>
            <a:custGeom>
              <a:avLst/>
              <a:gdLst/>
              <a:ahLst/>
              <a:cxnLst/>
              <a:rect l="l" t="t" r="r" b="b"/>
              <a:pathLst>
                <a:path w="4274726" h="482034">
                  <a:moveTo>
                    <a:pt x="0" y="0"/>
                  </a:moveTo>
                  <a:lnTo>
                    <a:pt x="4274726" y="0"/>
                  </a:lnTo>
                  <a:lnTo>
                    <a:pt x="4274726" y="482034"/>
                  </a:lnTo>
                  <a:lnTo>
                    <a:pt x="0" y="482034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274726" cy="48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612220"/>
            <a:ext cx="16230600" cy="6646080"/>
            <a:chOff x="0" y="0"/>
            <a:chExt cx="4274726" cy="17504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750408"/>
            </a:xfrm>
            <a:custGeom>
              <a:avLst/>
              <a:gdLst/>
              <a:ahLst/>
              <a:cxnLst/>
              <a:rect l="l" t="t" r="r" b="b"/>
              <a:pathLst>
                <a:path w="4274726" h="1750408">
                  <a:moveTo>
                    <a:pt x="0" y="0"/>
                  </a:moveTo>
                  <a:lnTo>
                    <a:pt x="4274726" y="0"/>
                  </a:lnTo>
                  <a:lnTo>
                    <a:pt x="4274726" y="1750408"/>
                  </a:lnTo>
                  <a:lnTo>
                    <a:pt x="0" y="17504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274726" cy="1750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960239" y="3240848"/>
            <a:ext cx="5531024" cy="5229332"/>
          </a:xfrm>
          <a:custGeom>
            <a:avLst/>
            <a:gdLst/>
            <a:ahLst/>
            <a:cxnLst/>
            <a:rect l="l" t="t" r="r" b="b"/>
            <a:pathLst>
              <a:path w="5531024" h="5229332">
                <a:moveTo>
                  <a:pt x="0" y="0"/>
                </a:moveTo>
                <a:lnTo>
                  <a:pt x="5531024" y="0"/>
                </a:lnTo>
                <a:lnTo>
                  <a:pt x="5531024" y="5229332"/>
                </a:lnTo>
                <a:lnTo>
                  <a:pt x="0" y="5229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96737" y="1209675"/>
            <a:ext cx="14694527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FASE FARMASETIK (DISOLUSI)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96737" y="3183698"/>
            <a:ext cx="8827764" cy="58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Fase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pertama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dari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kerja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Dalam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saluran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gastrointestinal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perlu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dilarutkan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agar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dapat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diabsorbsi</a:t>
            </a:r>
            <a:endParaRPr lang="en-US" sz="3001" spc="-30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dalam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bentuk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padat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(tablet/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pil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)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harus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b="1" spc="-30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disintegrasi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menjadi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partikel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kecil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agar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larut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dalam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cairan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(</a:t>
            </a:r>
            <a:r>
              <a:rPr lang="en-US" sz="3001" b="1" spc="-30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disolusi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).</a:t>
            </a: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3001" b="1" spc="-30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Disintegrasi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⟶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pemecahan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tablet /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pil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menjadi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partikel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yang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lebih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kecil</a:t>
            </a:r>
            <a:endParaRPr lang="en-US" sz="3001" spc="-30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3001" b="1" spc="-30" dirty="0" err="1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Disolusi</a:t>
            </a:r>
            <a:r>
              <a:rPr lang="en-US" sz="3001" b="1" spc="-30" dirty="0">
                <a:solidFill>
                  <a:srgbClr val="29406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⟶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melarutnya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partikel-partikel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yang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lebih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kecil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dalam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cairan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gastrointestinal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untuk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1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diabsorbsi</a:t>
            </a:r>
            <a:r>
              <a:rPr lang="en-US" sz="3001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12220"/>
            <a:chOff x="0" y="0"/>
            <a:chExt cx="4816593" cy="687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7992"/>
            </a:xfrm>
            <a:custGeom>
              <a:avLst/>
              <a:gdLst/>
              <a:ahLst/>
              <a:cxnLst/>
              <a:rect l="l" t="t" r="r" b="b"/>
              <a:pathLst>
                <a:path w="4816592" h="687992">
                  <a:moveTo>
                    <a:pt x="0" y="0"/>
                  </a:moveTo>
                  <a:lnTo>
                    <a:pt x="4816592" y="0"/>
                  </a:lnTo>
                  <a:lnTo>
                    <a:pt x="4816592" y="687992"/>
                  </a:lnTo>
                  <a:lnTo>
                    <a:pt x="0" y="687992"/>
                  </a:lnTo>
                  <a:close/>
                </a:path>
              </a:pathLst>
            </a:custGeom>
            <a:solidFill>
              <a:srgbClr val="A1D4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68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81999"/>
            <a:ext cx="16230600" cy="1830221"/>
            <a:chOff x="0" y="0"/>
            <a:chExt cx="4274726" cy="48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482034"/>
            </a:xfrm>
            <a:custGeom>
              <a:avLst/>
              <a:gdLst/>
              <a:ahLst/>
              <a:cxnLst/>
              <a:rect l="l" t="t" r="r" b="b"/>
              <a:pathLst>
                <a:path w="4274726" h="482034">
                  <a:moveTo>
                    <a:pt x="0" y="0"/>
                  </a:moveTo>
                  <a:lnTo>
                    <a:pt x="4274726" y="0"/>
                  </a:lnTo>
                  <a:lnTo>
                    <a:pt x="4274726" y="482034"/>
                  </a:lnTo>
                  <a:lnTo>
                    <a:pt x="0" y="482034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274726" cy="48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612220"/>
            <a:ext cx="16230600" cy="6646080"/>
            <a:chOff x="0" y="0"/>
            <a:chExt cx="4274726" cy="17504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750408"/>
            </a:xfrm>
            <a:custGeom>
              <a:avLst/>
              <a:gdLst/>
              <a:ahLst/>
              <a:cxnLst/>
              <a:rect l="l" t="t" r="r" b="b"/>
              <a:pathLst>
                <a:path w="4274726" h="1750408">
                  <a:moveTo>
                    <a:pt x="0" y="0"/>
                  </a:moveTo>
                  <a:lnTo>
                    <a:pt x="4274726" y="0"/>
                  </a:lnTo>
                  <a:lnTo>
                    <a:pt x="4274726" y="1750408"/>
                  </a:lnTo>
                  <a:lnTo>
                    <a:pt x="0" y="17504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274726" cy="1750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960239" y="3240848"/>
            <a:ext cx="5531024" cy="5229332"/>
          </a:xfrm>
          <a:custGeom>
            <a:avLst/>
            <a:gdLst/>
            <a:ahLst/>
            <a:cxnLst/>
            <a:rect l="l" t="t" r="r" b="b"/>
            <a:pathLst>
              <a:path w="5531024" h="5229332">
                <a:moveTo>
                  <a:pt x="0" y="0"/>
                </a:moveTo>
                <a:lnTo>
                  <a:pt x="5531024" y="0"/>
                </a:lnTo>
                <a:lnTo>
                  <a:pt x="5531024" y="5229332"/>
                </a:lnTo>
                <a:lnTo>
                  <a:pt x="0" y="5229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96737" y="1209675"/>
            <a:ext cx="14694527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LANJUTAN….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B6FD664-AAFD-AAAB-DD72-D42154F5AD23}"/>
              </a:ext>
            </a:extLst>
          </p:cNvPr>
          <p:cNvSpPr txBox="1"/>
          <p:nvPr/>
        </p:nvSpPr>
        <p:spPr>
          <a:xfrm>
            <a:off x="1568556" y="2742127"/>
            <a:ext cx="8827764" cy="588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Rate limiting 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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waktu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yg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dibutuhkan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oleh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sebuah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obat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untuk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berdisintegrasi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dan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sampai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menjadi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siap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untuk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diabsorbsi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oleh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tubuh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.</a:t>
            </a: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Obat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dalam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bentuk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cair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lebih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cepat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diserap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. </a:t>
            </a: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Orang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muda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dan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tua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memiliki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keasaman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lambung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yang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lebih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rendah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sehingga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absorbs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obat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yang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melalui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lambung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lebih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lambat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.</a:t>
            </a: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Obat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enteric-coated (EC)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tidak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dapat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disintegrasi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oleh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asam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lambung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. </a:t>
            </a:r>
          </a:p>
          <a:p>
            <a:pPr marL="648035" lvl="1" indent="-324018" algn="l">
              <a:lnSpc>
                <a:spcPts val="4202"/>
              </a:lnSpc>
              <a:buFont typeface="Arial"/>
              <a:buChar char="•"/>
            </a:pP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Tablet anti coated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dapat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bertahan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lama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didalam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 </a:t>
            </a:r>
            <a:r>
              <a:rPr lang="en-US" sz="2400" spc="-30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lambung</a:t>
            </a:r>
            <a:r>
              <a:rPr lang="en-US" sz="2400" spc="-30" dirty="0">
                <a:solidFill>
                  <a:srgbClr val="294069"/>
                </a:solidFill>
                <a:latin typeface="Garet"/>
                <a:ea typeface="Garet"/>
                <a:cs typeface="Garet"/>
                <a:sym typeface="Wingdings" pitchFamily="2" charset="2"/>
              </a:rPr>
              <a:t>.</a:t>
            </a:r>
            <a:endParaRPr lang="en-US" sz="2400" spc="-30" dirty="0">
              <a:solidFill>
                <a:srgbClr val="294069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47034"/>
            <a:ext cx="18288000" cy="4496163"/>
            <a:chOff x="0" y="0"/>
            <a:chExt cx="4816593" cy="1184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84175"/>
            </a:xfrm>
            <a:custGeom>
              <a:avLst/>
              <a:gdLst/>
              <a:ahLst/>
              <a:cxnLst/>
              <a:rect l="l" t="t" r="r" b="b"/>
              <a:pathLst>
                <a:path w="4816592" h="1184175">
                  <a:moveTo>
                    <a:pt x="0" y="0"/>
                  </a:moveTo>
                  <a:lnTo>
                    <a:pt x="4816592" y="0"/>
                  </a:lnTo>
                  <a:lnTo>
                    <a:pt x="4816592" y="1184175"/>
                  </a:lnTo>
                  <a:lnTo>
                    <a:pt x="0" y="1184175"/>
                  </a:lnTo>
                  <a:close/>
                </a:path>
              </a:pathLst>
            </a:custGeom>
            <a:solidFill>
              <a:srgbClr val="A1D4E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184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28450" y="3546453"/>
            <a:ext cx="9831100" cy="5711847"/>
            <a:chOff x="0" y="0"/>
            <a:chExt cx="2589261" cy="15043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89261" cy="1504355"/>
            </a:xfrm>
            <a:custGeom>
              <a:avLst/>
              <a:gdLst/>
              <a:ahLst/>
              <a:cxnLst/>
              <a:rect l="l" t="t" r="r" b="b"/>
              <a:pathLst>
                <a:path w="2589261" h="1504355">
                  <a:moveTo>
                    <a:pt x="0" y="0"/>
                  </a:moveTo>
                  <a:lnTo>
                    <a:pt x="2589261" y="0"/>
                  </a:lnTo>
                  <a:lnTo>
                    <a:pt x="2589261" y="1504355"/>
                  </a:lnTo>
                  <a:lnTo>
                    <a:pt x="0" y="15043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589261" cy="1504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28450" y="3271061"/>
            <a:ext cx="9831100" cy="1225101"/>
            <a:chOff x="0" y="0"/>
            <a:chExt cx="2589261" cy="3226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9261" cy="322660"/>
            </a:xfrm>
            <a:custGeom>
              <a:avLst/>
              <a:gdLst/>
              <a:ahLst/>
              <a:cxnLst/>
              <a:rect l="l" t="t" r="r" b="b"/>
              <a:pathLst>
                <a:path w="2589261" h="322660">
                  <a:moveTo>
                    <a:pt x="0" y="0"/>
                  </a:moveTo>
                  <a:lnTo>
                    <a:pt x="2589261" y="0"/>
                  </a:lnTo>
                  <a:lnTo>
                    <a:pt x="2589261" y="322660"/>
                  </a:lnTo>
                  <a:lnTo>
                    <a:pt x="0" y="322660"/>
                  </a:lnTo>
                  <a:close/>
                </a:path>
              </a:pathLst>
            </a:custGeom>
            <a:solidFill>
              <a:srgbClr val="F495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589261" cy="322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3888555">
            <a:off x="14370547" y="3411650"/>
            <a:ext cx="3627724" cy="1893012"/>
          </a:xfrm>
          <a:custGeom>
            <a:avLst/>
            <a:gdLst/>
            <a:ahLst/>
            <a:cxnLst/>
            <a:rect l="l" t="t" r="r" b="b"/>
            <a:pathLst>
              <a:path w="3627724" h="1893012">
                <a:moveTo>
                  <a:pt x="0" y="0"/>
                </a:moveTo>
                <a:lnTo>
                  <a:pt x="3627724" y="0"/>
                </a:lnTo>
                <a:lnTo>
                  <a:pt x="3627724" y="1893012"/>
                </a:lnTo>
                <a:lnTo>
                  <a:pt x="0" y="18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94990" flipH="1">
            <a:off x="616745" y="5417326"/>
            <a:ext cx="3809094" cy="4249496"/>
          </a:xfrm>
          <a:custGeom>
            <a:avLst/>
            <a:gdLst/>
            <a:ahLst/>
            <a:cxnLst/>
            <a:rect l="l" t="t" r="r" b="b"/>
            <a:pathLst>
              <a:path w="3809094" h="4249496">
                <a:moveTo>
                  <a:pt x="3809094" y="0"/>
                </a:moveTo>
                <a:lnTo>
                  <a:pt x="0" y="0"/>
                </a:lnTo>
                <a:lnTo>
                  <a:pt x="0" y="4249496"/>
                </a:lnTo>
                <a:lnTo>
                  <a:pt x="3809094" y="4249496"/>
                </a:lnTo>
                <a:lnTo>
                  <a:pt x="380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96737" y="1268270"/>
            <a:ext cx="14694527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FARMAKOKINETIK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49284" y="5362575"/>
            <a:ext cx="8189432" cy="260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>
              <a:lnSpc>
                <a:spcPts val="40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Ilmu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tentang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cara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masuk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kedalam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tubuh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mencapai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tempat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kerjanya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dimetabolisme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dan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keluar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dari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tubuh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457200" lvl="0" indent="-457200">
              <a:lnSpc>
                <a:spcPts val="40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Mencakup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penyerapan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distribusi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, metabolism, dan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eliminasi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00" spc="-29" dirty="0" err="1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obat</a:t>
            </a:r>
            <a:r>
              <a:rPr lang="en-US" sz="2900" spc="-29" dirty="0">
                <a:solidFill>
                  <a:srgbClr val="294069"/>
                </a:solidFill>
                <a:latin typeface="Garet"/>
                <a:ea typeface="Garet"/>
                <a:cs typeface="Garet"/>
                <a:sym typeface="Garet"/>
              </a:rPr>
              <a:t>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49284" y="3531280"/>
            <a:ext cx="818943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9"/>
              </a:lnSpc>
              <a:spcBef>
                <a:spcPct val="0"/>
              </a:spcBef>
            </a:pPr>
            <a:r>
              <a:rPr lang="en-US" sz="5699" spc="28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DEFINISI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1485900"/>
            <a:ext cx="18288000" cy="6497626"/>
            <a:chOff x="0" y="0"/>
            <a:chExt cx="4816593" cy="1918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918889"/>
            </a:xfrm>
            <a:custGeom>
              <a:avLst/>
              <a:gdLst/>
              <a:ahLst/>
              <a:cxnLst/>
              <a:rect l="l" t="t" r="r" b="b"/>
              <a:pathLst>
                <a:path w="4816592" h="1918889">
                  <a:moveTo>
                    <a:pt x="0" y="0"/>
                  </a:moveTo>
                  <a:lnTo>
                    <a:pt x="4816592" y="0"/>
                  </a:lnTo>
                  <a:lnTo>
                    <a:pt x="4816592" y="1918889"/>
                  </a:lnTo>
                  <a:lnTo>
                    <a:pt x="0" y="1918889"/>
                  </a:lnTo>
                  <a:close/>
                </a:path>
              </a:pathLst>
            </a:custGeom>
            <a:solidFill>
              <a:srgbClr val="E7F1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918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9683" y="237282"/>
            <a:ext cx="13414466" cy="108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  <a:spcBef>
                <a:spcPct val="0"/>
              </a:spcBef>
            </a:pPr>
            <a:r>
              <a:rPr lang="en-US" sz="7700" spc="38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FARMAKOKINETIK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592412"/>
            <a:ext cx="4943594" cy="6665888"/>
            <a:chOff x="0" y="0"/>
            <a:chExt cx="1302017" cy="1755625"/>
          </a:xfrm>
        </p:grpSpPr>
        <p:sp>
          <p:nvSpPr>
            <p:cNvPr id="7" name="Freeform 7"/>
            <p:cNvSpPr/>
            <p:nvPr/>
          </p:nvSpPr>
          <p:spPr>
            <a:xfrm>
              <a:off x="94301" y="109134"/>
              <a:ext cx="969667" cy="286920"/>
            </a:xfrm>
            <a:custGeom>
              <a:avLst/>
              <a:gdLst/>
              <a:ahLst/>
              <a:cxnLst/>
              <a:rect l="l" t="t" r="r" b="b"/>
              <a:pathLst>
                <a:path w="1302017" h="1755625">
                  <a:moveTo>
                    <a:pt x="0" y="0"/>
                  </a:moveTo>
                  <a:lnTo>
                    <a:pt x="1302017" y="0"/>
                  </a:lnTo>
                  <a:lnTo>
                    <a:pt x="1302017" y="1755625"/>
                  </a:lnTo>
                  <a:lnTo>
                    <a:pt x="0" y="175562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2017" cy="175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87032" y="2082421"/>
            <a:ext cx="1019982" cy="10199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 dirty="0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06926" y="2018054"/>
            <a:ext cx="1019982" cy="101998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77512" y="2082421"/>
            <a:ext cx="1019982" cy="101998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3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66637" y="3997265"/>
            <a:ext cx="3681703" cy="1854050"/>
            <a:chOff x="0" y="0"/>
            <a:chExt cx="1302017" cy="51951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2017" cy="519511"/>
            </a:xfrm>
            <a:custGeom>
              <a:avLst/>
              <a:gdLst/>
              <a:ahLst/>
              <a:cxnLst/>
              <a:rect l="l" t="t" r="r" b="b"/>
              <a:pathLst>
                <a:path w="1302017" h="519511">
                  <a:moveTo>
                    <a:pt x="0" y="0"/>
                  </a:moveTo>
                  <a:lnTo>
                    <a:pt x="1302017" y="0"/>
                  </a:lnTo>
                  <a:lnTo>
                    <a:pt x="1302017" y="519511"/>
                  </a:lnTo>
                  <a:lnTo>
                    <a:pt x="0" y="519511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1302017" cy="48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28696" y="3301793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PENETRASI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67913" y="4027634"/>
            <a:ext cx="3279153" cy="1592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240" marR="5080" indent="-3175">
              <a:lnSpc>
                <a:spcPct val="116700"/>
              </a:lnSpc>
              <a:spcBef>
                <a:spcPts val="380"/>
              </a:spcBef>
            </a:pPr>
            <a:r>
              <a:rPr lang="en-ID" dirty="0" err="1">
                <a:solidFill>
                  <a:schemeClr val="bg1"/>
                </a:solidFill>
              </a:rPr>
              <a:t>Kemampuan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menembus</a:t>
            </a:r>
            <a:r>
              <a:rPr lang="en-ID" dirty="0">
                <a:solidFill>
                  <a:schemeClr val="bg1"/>
                </a:solidFill>
              </a:rPr>
              <a:t> barrier </a:t>
            </a:r>
            <a:r>
              <a:rPr lang="en-ID" dirty="0" err="1">
                <a:solidFill>
                  <a:schemeClr val="bg1"/>
                </a:solidFill>
              </a:rPr>
              <a:t>anatomi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seperti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kulit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membran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biologis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lainnya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mencapai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targetnya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tubuh</a:t>
            </a:r>
            <a:r>
              <a:rPr lang="en-ID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45A2B75E-D6DD-2129-C83C-93918E438D68}"/>
              </a:ext>
            </a:extLst>
          </p:cNvPr>
          <p:cNvSpPr/>
          <p:nvPr/>
        </p:nvSpPr>
        <p:spPr>
          <a:xfrm>
            <a:off x="7217987" y="3051746"/>
            <a:ext cx="3681703" cy="1089399"/>
          </a:xfrm>
          <a:custGeom>
            <a:avLst/>
            <a:gdLst/>
            <a:ahLst/>
            <a:cxnLst/>
            <a:rect l="l" t="t" r="r" b="b"/>
            <a:pathLst>
              <a:path w="1302017" h="1755625">
                <a:moveTo>
                  <a:pt x="0" y="0"/>
                </a:moveTo>
                <a:lnTo>
                  <a:pt x="1302017" y="0"/>
                </a:lnTo>
                <a:lnTo>
                  <a:pt x="1302017" y="1755625"/>
                </a:lnTo>
                <a:lnTo>
                  <a:pt x="0" y="1755625"/>
                </a:lnTo>
                <a:close/>
              </a:path>
            </a:pathLst>
          </a:custGeom>
          <a:solidFill>
            <a:srgbClr val="FFFFFF"/>
          </a:solidFill>
          <a:ln cap="sq">
            <a:noFill/>
            <a:prstDash val="solid"/>
            <a:miter/>
          </a:ln>
        </p:spPr>
      </p:sp>
      <p:sp>
        <p:nvSpPr>
          <p:cNvPr id="43" name="TextBox 33">
            <a:extLst>
              <a:ext uri="{FF2B5EF4-FFF2-40B4-BE49-F238E27FC236}">
                <a16:creationId xmlns:a16="http://schemas.microsoft.com/office/drawing/2014/main" id="{128FC37E-4CF9-D505-7623-6F620B91FBA5}"/>
              </a:ext>
            </a:extLst>
          </p:cNvPr>
          <p:cNvSpPr txBox="1"/>
          <p:nvPr/>
        </p:nvSpPr>
        <p:spPr>
          <a:xfrm>
            <a:off x="7030257" y="3292828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ABSORBSI</a:t>
            </a:r>
          </a:p>
        </p:txBody>
      </p:sp>
      <p:grpSp>
        <p:nvGrpSpPr>
          <p:cNvPr id="44" name="Group 24">
            <a:extLst>
              <a:ext uri="{FF2B5EF4-FFF2-40B4-BE49-F238E27FC236}">
                <a16:creationId xmlns:a16="http://schemas.microsoft.com/office/drawing/2014/main" id="{ACFC6E1F-1C14-DB07-CA4E-1ABF0DB5FCEC}"/>
              </a:ext>
            </a:extLst>
          </p:cNvPr>
          <p:cNvGrpSpPr/>
          <p:nvPr/>
        </p:nvGrpSpPr>
        <p:grpSpPr>
          <a:xfrm>
            <a:off x="7217987" y="3994389"/>
            <a:ext cx="3681703" cy="1854050"/>
            <a:chOff x="0" y="0"/>
            <a:chExt cx="1302017" cy="519511"/>
          </a:xfrm>
        </p:grpSpPr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3A798183-B134-F44D-1E3F-17B2484F2B67}"/>
                </a:ext>
              </a:extLst>
            </p:cNvPr>
            <p:cNvSpPr/>
            <p:nvPr/>
          </p:nvSpPr>
          <p:spPr>
            <a:xfrm>
              <a:off x="0" y="0"/>
              <a:ext cx="1302017" cy="519511"/>
            </a:xfrm>
            <a:custGeom>
              <a:avLst/>
              <a:gdLst/>
              <a:ahLst/>
              <a:cxnLst/>
              <a:rect l="l" t="t" r="r" b="b"/>
              <a:pathLst>
                <a:path w="1302017" h="519511">
                  <a:moveTo>
                    <a:pt x="0" y="0"/>
                  </a:moveTo>
                  <a:lnTo>
                    <a:pt x="1302017" y="0"/>
                  </a:lnTo>
                  <a:lnTo>
                    <a:pt x="1302017" y="519511"/>
                  </a:lnTo>
                  <a:lnTo>
                    <a:pt x="0" y="519511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31090E23-DE76-2307-4655-691B5DA91C18}"/>
                </a:ext>
              </a:extLst>
            </p:cNvPr>
            <p:cNvSpPr txBox="1"/>
            <p:nvPr/>
          </p:nvSpPr>
          <p:spPr>
            <a:xfrm>
              <a:off x="0" y="38100"/>
              <a:ext cx="1302017" cy="48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TextBox 39">
            <a:extLst>
              <a:ext uri="{FF2B5EF4-FFF2-40B4-BE49-F238E27FC236}">
                <a16:creationId xmlns:a16="http://schemas.microsoft.com/office/drawing/2014/main" id="{7817026C-E7A1-EFEF-ADCF-E4E3100E04A4}"/>
              </a:ext>
            </a:extLst>
          </p:cNvPr>
          <p:cNvSpPr txBox="1"/>
          <p:nvPr/>
        </p:nvSpPr>
        <p:spPr>
          <a:xfrm>
            <a:off x="7419261" y="4061610"/>
            <a:ext cx="3279153" cy="1647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240" marR="5080" indent="-3175">
              <a:lnSpc>
                <a:spcPct val="116700"/>
              </a:lnSpc>
              <a:spcBef>
                <a:spcPts val="380"/>
              </a:spcBef>
            </a:pPr>
            <a:r>
              <a:rPr lang="en-ID" dirty="0" err="1">
                <a:solidFill>
                  <a:schemeClr val="bg1"/>
                </a:solidFill>
              </a:rPr>
              <a:t>Penyerapan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obat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tubuh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rute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administrasi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seperti</a:t>
            </a:r>
            <a:r>
              <a:rPr lang="en-ID" dirty="0">
                <a:solidFill>
                  <a:schemeClr val="bg1"/>
                </a:solidFill>
              </a:rPr>
              <a:t> oral (</a:t>
            </a:r>
            <a:r>
              <a:rPr lang="en-ID" dirty="0" err="1">
                <a:solidFill>
                  <a:schemeClr val="bg1"/>
                </a:solidFill>
              </a:rPr>
              <a:t>mulut</a:t>
            </a:r>
            <a:r>
              <a:rPr lang="en-ID" dirty="0">
                <a:solidFill>
                  <a:schemeClr val="bg1"/>
                </a:solidFill>
              </a:rPr>
              <a:t>), </a:t>
            </a:r>
            <a:r>
              <a:rPr lang="en-ID" dirty="0" err="1">
                <a:solidFill>
                  <a:schemeClr val="bg1"/>
                </a:solidFill>
              </a:rPr>
              <a:t>intravena</a:t>
            </a:r>
            <a:r>
              <a:rPr lang="en-ID" dirty="0">
                <a:solidFill>
                  <a:schemeClr val="bg1"/>
                </a:solidFill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pembuluh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darah</a:t>
            </a:r>
            <a:r>
              <a:rPr lang="en-ID" dirty="0">
                <a:solidFill>
                  <a:schemeClr val="bg1"/>
                </a:solidFill>
              </a:rPr>
              <a:t>), </a:t>
            </a:r>
            <a:r>
              <a:rPr lang="en-ID" dirty="0" err="1">
                <a:solidFill>
                  <a:schemeClr val="bg1"/>
                </a:solidFill>
              </a:rPr>
              <a:t>intramuskular</a:t>
            </a:r>
            <a:r>
              <a:rPr lang="en-ID" dirty="0">
                <a:solidFill>
                  <a:schemeClr val="bg1"/>
                </a:solidFill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otot</a:t>
            </a:r>
            <a:r>
              <a:rPr lang="en-ID" dirty="0">
                <a:solidFill>
                  <a:schemeClr val="bg1"/>
                </a:solidFill>
              </a:rPr>
              <a:t>), transdermal (</a:t>
            </a:r>
            <a:r>
              <a:rPr lang="en-ID" dirty="0" err="1">
                <a:solidFill>
                  <a:schemeClr val="bg1"/>
                </a:solidFill>
              </a:rPr>
              <a:t>kulit</a:t>
            </a:r>
            <a:r>
              <a:rPr lang="en-ID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C42B3423-A301-E9DF-ED4A-D0F1ADE8C7B8}"/>
              </a:ext>
            </a:extLst>
          </p:cNvPr>
          <p:cNvSpPr/>
          <p:nvPr/>
        </p:nvSpPr>
        <p:spPr>
          <a:xfrm>
            <a:off x="12917844" y="3045625"/>
            <a:ext cx="3681703" cy="1089399"/>
          </a:xfrm>
          <a:custGeom>
            <a:avLst/>
            <a:gdLst/>
            <a:ahLst/>
            <a:cxnLst/>
            <a:rect l="l" t="t" r="r" b="b"/>
            <a:pathLst>
              <a:path w="1302017" h="1755625">
                <a:moveTo>
                  <a:pt x="0" y="0"/>
                </a:moveTo>
                <a:lnTo>
                  <a:pt x="1302017" y="0"/>
                </a:lnTo>
                <a:lnTo>
                  <a:pt x="1302017" y="1755625"/>
                </a:lnTo>
                <a:lnTo>
                  <a:pt x="0" y="1755625"/>
                </a:lnTo>
                <a:close/>
              </a:path>
            </a:pathLst>
          </a:custGeom>
          <a:solidFill>
            <a:srgbClr val="FFFFFF"/>
          </a:solidFill>
          <a:ln cap="sq">
            <a:noFill/>
            <a:prstDash val="solid"/>
            <a:miter/>
          </a:ln>
        </p:spPr>
      </p:sp>
      <p:grpSp>
        <p:nvGrpSpPr>
          <p:cNvPr id="49" name="Group 24">
            <a:extLst>
              <a:ext uri="{FF2B5EF4-FFF2-40B4-BE49-F238E27FC236}">
                <a16:creationId xmlns:a16="http://schemas.microsoft.com/office/drawing/2014/main" id="{667F229B-B92A-ED65-D510-11E9EC71BB2E}"/>
              </a:ext>
            </a:extLst>
          </p:cNvPr>
          <p:cNvGrpSpPr/>
          <p:nvPr/>
        </p:nvGrpSpPr>
        <p:grpSpPr>
          <a:xfrm>
            <a:off x="12907845" y="3939632"/>
            <a:ext cx="3681703" cy="1854050"/>
            <a:chOff x="0" y="0"/>
            <a:chExt cx="1302017" cy="519511"/>
          </a:xfrm>
        </p:grpSpPr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466A75EC-14AE-D29C-1DE8-7E39B9C58F6C}"/>
                </a:ext>
              </a:extLst>
            </p:cNvPr>
            <p:cNvSpPr/>
            <p:nvPr/>
          </p:nvSpPr>
          <p:spPr>
            <a:xfrm>
              <a:off x="0" y="0"/>
              <a:ext cx="1302017" cy="519511"/>
            </a:xfrm>
            <a:custGeom>
              <a:avLst/>
              <a:gdLst/>
              <a:ahLst/>
              <a:cxnLst/>
              <a:rect l="l" t="t" r="r" b="b"/>
              <a:pathLst>
                <a:path w="1302017" h="519511">
                  <a:moveTo>
                    <a:pt x="0" y="0"/>
                  </a:moveTo>
                  <a:lnTo>
                    <a:pt x="1302017" y="0"/>
                  </a:lnTo>
                  <a:lnTo>
                    <a:pt x="1302017" y="519511"/>
                  </a:lnTo>
                  <a:lnTo>
                    <a:pt x="0" y="519511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51" name="TextBox 26">
              <a:extLst>
                <a:ext uri="{FF2B5EF4-FFF2-40B4-BE49-F238E27FC236}">
                  <a16:creationId xmlns:a16="http://schemas.microsoft.com/office/drawing/2014/main" id="{E3149FB5-4D97-256D-6894-199612348F71}"/>
                </a:ext>
              </a:extLst>
            </p:cNvPr>
            <p:cNvSpPr txBox="1"/>
            <p:nvPr/>
          </p:nvSpPr>
          <p:spPr>
            <a:xfrm>
              <a:off x="0" y="38100"/>
              <a:ext cx="1302017" cy="48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2" name="TextBox 33">
            <a:extLst>
              <a:ext uri="{FF2B5EF4-FFF2-40B4-BE49-F238E27FC236}">
                <a16:creationId xmlns:a16="http://schemas.microsoft.com/office/drawing/2014/main" id="{F2334BE1-EB9C-D9BB-B2C5-7DA35507C1AE}"/>
              </a:ext>
            </a:extLst>
          </p:cNvPr>
          <p:cNvSpPr txBox="1"/>
          <p:nvPr/>
        </p:nvSpPr>
        <p:spPr>
          <a:xfrm>
            <a:off x="12722015" y="3192359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DISTRIBUSI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6643E81D-3BA7-71C3-DAD4-CB9D70804276}"/>
              </a:ext>
            </a:extLst>
          </p:cNvPr>
          <p:cNvSpPr txBox="1"/>
          <p:nvPr/>
        </p:nvSpPr>
        <p:spPr>
          <a:xfrm>
            <a:off x="13109119" y="3972875"/>
            <a:ext cx="3279153" cy="95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240" marR="5080" indent="-3175">
              <a:lnSpc>
                <a:spcPct val="116700"/>
              </a:lnSpc>
              <a:spcBef>
                <a:spcPts val="380"/>
              </a:spcBef>
            </a:pPr>
            <a:r>
              <a:rPr lang="en-ID" dirty="0" err="1">
                <a:solidFill>
                  <a:schemeClr val="bg1"/>
                </a:solidFill>
              </a:rPr>
              <a:t>Penyaluran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setelah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diserap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tubuh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jaringan</a:t>
            </a:r>
            <a:r>
              <a:rPr lang="en-ID" dirty="0">
                <a:solidFill>
                  <a:schemeClr val="bg1"/>
                </a:solidFill>
              </a:rPr>
              <a:t> dan organ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aliran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darah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54" name="Group 15">
            <a:extLst>
              <a:ext uri="{FF2B5EF4-FFF2-40B4-BE49-F238E27FC236}">
                <a16:creationId xmlns:a16="http://schemas.microsoft.com/office/drawing/2014/main" id="{463B9C83-0396-F3D0-BFBF-8BA6CBB5CA3C}"/>
              </a:ext>
            </a:extLst>
          </p:cNvPr>
          <p:cNvGrpSpPr/>
          <p:nvPr/>
        </p:nvGrpSpPr>
        <p:grpSpPr>
          <a:xfrm>
            <a:off x="5575158" y="5937381"/>
            <a:ext cx="1019982" cy="1019982"/>
            <a:chOff x="0" y="0"/>
            <a:chExt cx="812800" cy="812800"/>
          </a:xfrm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2BECA2CB-FAF7-197B-3B01-176E0F16A31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56" name="TextBox 17">
              <a:extLst>
                <a:ext uri="{FF2B5EF4-FFF2-40B4-BE49-F238E27FC236}">
                  <a16:creationId xmlns:a16="http://schemas.microsoft.com/office/drawing/2014/main" id="{33063EDC-DAE0-3003-3A00-EBEA5D4E8A6F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 dirty="0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4</a:t>
              </a:r>
            </a:p>
          </p:txBody>
        </p:sp>
      </p:grpSp>
      <p:sp>
        <p:nvSpPr>
          <p:cNvPr id="57" name="Freeform 7">
            <a:extLst>
              <a:ext uri="{FF2B5EF4-FFF2-40B4-BE49-F238E27FC236}">
                <a16:creationId xmlns:a16="http://schemas.microsoft.com/office/drawing/2014/main" id="{1DBA2819-EF89-E706-ADA6-C36744D2F532}"/>
              </a:ext>
            </a:extLst>
          </p:cNvPr>
          <p:cNvSpPr/>
          <p:nvPr/>
        </p:nvSpPr>
        <p:spPr>
          <a:xfrm>
            <a:off x="4244296" y="6912656"/>
            <a:ext cx="3681703" cy="1089399"/>
          </a:xfrm>
          <a:custGeom>
            <a:avLst/>
            <a:gdLst/>
            <a:ahLst/>
            <a:cxnLst/>
            <a:rect l="l" t="t" r="r" b="b"/>
            <a:pathLst>
              <a:path w="1302017" h="1755625">
                <a:moveTo>
                  <a:pt x="0" y="0"/>
                </a:moveTo>
                <a:lnTo>
                  <a:pt x="1302017" y="0"/>
                </a:lnTo>
                <a:lnTo>
                  <a:pt x="1302017" y="1755625"/>
                </a:lnTo>
                <a:lnTo>
                  <a:pt x="0" y="1755625"/>
                </a:lnTo>
                <a:close/>
              </a:path>
            </a:pathLst>
          </a:custGeom>
          <a:solidFill>
            <a:srgbClr val="FFFFFF"/>
          </a:solidFill>
          <a:ln cap="sq">
            <a:noFill/>
            <a:prstDash val="solid"/>
            <a:miter/>
          </a:ln>
        </p:spPr>
      </p:sp>
      <p:grpSp>
        <p:nvGrpSpPr>
          <p:cNvPr id="58" name="Group 24">
            <a:extLst>
              <a:ext uri="{FF2B5EF4-FFF2-40B4-BE49-F238E27FC236}">
                <a16:creationId xmlns:a16="http://schemas.microsoft.com/office/drawing/2014/main" id="{E1E46EE8-6890-1D58-49DE-9EDC172807A3}"/>
              </a:ext>
            </a:extLst>
          </p:cNvPr>
          <p:cNvGrpSpPr/>
          <p:nvPr/>
        </p:nvGrpSpPr>
        <p:grpSpPr>
          <a:xfrm>
            <a:off x="4244296" y="7983526"/>
            <a:ext cx="3681703" cy="1854050"/>
            <a:chOff x="0" y="0"/>
            <a:chExt cx="1302017" cy="519511"/>
          </a:xfrm>
        </p:grpSpPr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791401D1-C6C9-3DEE-10BA-3F12C62FBDF4}"/>
                </a:ext>
              </a:extLst>
            </p:cNvPr>
            <p:cNvSpPr/>
            <p:nvPr/>
          </p:nvSpPr>
          <p:spPr>
            <a:xfrm>
              <a:off x="0" y="0"/>
              <a:ext cx="1302017" cy="519511"/>
            </a:xfrm>
            <a:custGeom>
              <a:avLst/>
              <a:gdLst/>
              <a:ahLst/>
              <a:cxnLst/>
              <a:rect l="l" t="t" r="r" b="b"/>
              <a:pathLst>
                <a:path w="1302017" h="519511">
                  <a:moveTo>
                    <a:pt x="0" y="0"/>
                  </a:moveTo>
                  <a:lnTo>
                    <a:pt x="1302017" y="0"/>
                  </a:lnTo>
                  <a:lnTo>
                    <a:pt x="1302017" y="519511"/>
                  </a:lnTo>
                  <a:lnTo>
                    <a:pt x="0" y="519511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60" name="TextBox 26">
              <a:extLst>
                <a:ext uri="{FF2B5EF4-FFF2-40B4-BE49-F238E27FC236}">
                  <a16:creationId xmlns:a16="http://schemas.microsoft.com/office/drawing/2014/main" id="{AB6613F2-C62F-4246-6854-33A7E7DA3583}"/>
                </a:ext>
              </a:extLst>
            </p:cNvPr>
            <p:cNvSpPr txBox="1"/>
            <p:nvPr/>
          </p:nvSpPr>
          <p:spPr>
            <a:xfrm>
              <a:off x="0" y="38100"/>
              <a:ext cx="1302017" cy="48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1" name="Group 15">
            <a:extLst>
              <a:ext uri="{FF2B5EF4-FFF2-40B4-BE49-F238E27FC236}">
                <a16:creationId xmlns:a16="http://schemas.microsoft.com/office/drawing/2014/main" id="{2E039585-12D4-9A7E-8B38-A9C72BC2065F}"/>
              </a:ext>
            </a:extLst>
          </p:cNvPr>
          <p:cNvGrpSpPr/>
          <p:nvPr/>
        </p:nvGrpSpPr>
        <p:grpSpPr>
          <a:xfrm>
            <a:off x="11912152" y="5879273"/>
            <a:ext cx="1019982" cy="1019982"/>
            <a:chOff x="0" y="0"/>
            <a:chExt cx="812800" cy="812800"/>
          </a:xfrm>
        </p:grpSpPr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2F9CF67C-C2C3-8510-9C4A-6E020AFC3E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956F"/>
            </a:solidFill>
            <a:ln cap="sq">
              <a:noFill/>
              <a:prstDash val="solid"/>
              <a:miter/>
            </a:ln>
          </p:spPr>
        </p:sp>
        <p:sp>
          <p:nvSpPr>
            <p:cNvPr id="63" name="TextBox 17">
              <a:extLst>
                <a:ext uri="{FF2B5EF4-FFF2-40B4-BE49-F238E27FC236}">
                  <a16:creationId xmlns:a16="http://schemas.microsoft.com/office/drawing/2014/main" id="{9E11C2D0-368F-5FD2-0F1E-4CDE015B6CDA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99"/>
                </a:lnSpc>
                <a:spcBef>
                  <a:spcPct val="0"/>
                </a:spcBef>
              </a:pPr>
              <a:r>
                <a:rPr lang="en-US" sz="3999" spc="19" dirty="0">
                  <a:solidFill>
                    <a:srgbClr val="FFFFFF"/>
                  </a:solidFill>
                  <a:latin typeface="Berthold Block"/>
                  <a:ea typeface="Berthold Block"/>
                  <a:cs typeface="Berthold Block"/>
                  <a:sym typeface="Berthold Block"/>
                </a:rPr>
                <a:t>5</a:t>
              </a:r>
            </a:p>
          </p:txBody>
        </p:sp>
      </p:grpSp>
      <p:sp>
        <p:nvSpPr>
          <p:cNvPr id="64" name="Freeform 7">
            <a:extLst>
              <a:ext uri="{FF2B5EF4-FFF2-40B4-BE49-F238E27FC236}">
                <a16:creationId xmlns:a16="http://schemas.microsoft.com/office/drawing/2014/main" id="{461FD6D4-29CE-8BEF-E7B6-ECA65F87BC84}"/>
              </a:ext>
            </a:extLst>
          </p:cNvPr>
          <p:cNvSpPr/>
          <p:nvPr/>
        </p:nvSpPr>
        <p:spPr>
          <a:xfrm>
            <a:off x="9549110" y="6912656"/>
            <a:ext cx="5937316" cy="1089399"/>
          </a:xfrm>
          <a:custGeom>
            <a:avLst/>
            <a:gdLst/>
            <a:ahLst/>
            <a:cxnLst/>
            <a:rect l="l" t="t" r="r" b="b"/>
            <a:pathLst>
              <a:path w="1302017" h="1755625">
                <a:moveTo>
                  <a:pt x="0" y="0"/>
                </a:moveTo>
                <a:lnTo>
                  <a:pt x="1302017" y="0"/>
                </a:lnTo>
                <a:lnTo>
                  <a:pt x="1302017" y="1755625"/>
                </a:lnTo>
                <a:lnTo>
                  <a:pt x="0" y="1755625"/>
                </a:lnTo>
                <a:close/>
              </a:path>
            </a:pathLst>
          </a:custGeom>
          <a:solidFill>
            <a:srgbClr val="FFFFFF"/>
          </a:solidFill>
          <a:ln cap="sq">
            <a:noFill/>
            <a:prstDash val="solid"/>
            <a:miter/>
          </a:ln>
        </p:spPr>
      </p:sp>
      <p:grpSp>
        <p:nvGrpSpPr>
          <p:cNvPr id="65" name="Group 24">
            <a:extLst>
              <a:ext uri="{FF2B5EF4-FFF2-40B4-BE49-F238E27FC236}">
                <a16:creationId xmlns:a16="http://schemas.microsoft.com/office/drawing/2014/main" id="{7A63CEB9-830D-570C-2657-04A49FA73466}"/>
              </a:ext>
            </a:extLst>
          </p:cNvPr>
          <p:cNvGrpSpPr/>
          <p:nvPr/>
        </p:nvGrpSpPr>
        <p:grpSpPr>
          <a:xfrm>
            <a:off x="9531284" y="7994069"/>
            <a:ext cx="5937316" cy="1854050"/>
            <a:chOff x="0" y="0"/>
            <a:chExt cx="1302017" cy="519511"/>
          </a:xfrm>
        </p:grpSpPr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28B71E01-C093-4C29-3F96-8287AF2281DB}"/>
                </a:ext>
              </a:extLst>
            </p:cNvPr>
            <p:cNvSpPr/>
            <p:nvPr/>
          </p:nvSpPr>
          <p:spPr>
            <a:xfrm>
              <a:off x="0" y="0"/>
              <a:ext cx="1302017" cy="519511"/>
            </a:xfrm>
            <a:custGeom>
              <a:avLst/>
              <a:gdLst/>
              <a:ahLst/>
              <a:cxnLst/>
              <a:rect l="l" t="t" r="r" b="b"/>
              <a:pathLst>
                <a:path w="1302017" h="519511">
                  <a:moveTo>
                    <a:pt x="0" y="0"/>
                  </a:moveTo>
                  <a:lnTo>
                    <a:pt x="1302017" y="0"/>
                  </a:lnTo>
                  <a:lnTo>
                    <a:pt x="1302017" y="519511"/>
                  </a:lnTo>
                  <a:lnTo>
                    <a:pt x="0" y="519511"/>
                  </a:lnTo>
                  <a:close/>
                </a:path>
              </a:pathLst>
            </a:custGeom>
            <a:solidFill>
              <a:srgbClr val="294069"/>
            </a:solidFill>
          </p:spPr>
        </p:sp>
        <p:sp>
          <p:nvSpPr>
            <p:cNvPr id="67" name="TextBox 26">
              <a:extLst>
                <a:ext uri="{FF2B5EF4-FFF2-40B4-BE49-F238E27FC236}">
                  <a16:creationId xmlns:a16="http://schemas.microsoft.com/office/drawing/2014/main" id="{02D68A16-D820-64EA-DF4A-C7E03D9BD06F}"/>
                </a:ext>
              </a:extLst>
            </p:cNvPr>
            <p:cNvSpPr txBox="1"/>
            <p:nvPr/>
          </p:nvSpPr>
          <p:spPr>
            <a:xfrm>
              <a:off x="0" y="38100"/>
              <a:ext cx="1302017" cy="48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8" name="TextBox 33">
            <a:extLst>
              <a:ext uri="{FF2B5EF4-FFF2-40B4-BE49-F238E27FC236}">
                <a16:creationId xmlns:a16="http://schemas.microsoft.com/office/drawing/2014/main" id="{E11FECC7-D646-1650-D22C-93D1D511CD06}"/>
              </a:ext>
            </a:extLst>
          </p:cNvPr>
          <p:cNvSpPr txBox="1"/>
          <p:nvPr/>
        </p:nvSpPr>
        <p:spPr>
          <a:xfrm>
            <a:off x="3893592" y="7162585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METABOLISME </a:t>
            </a:r>
          </a:p>
        </p:txBody>
      </p:sp>
      <p:sp>
        <p:nvSpPr>
          <p:cNvPr id="69" name="TextBox 33">
            <a:extLst>
              <a:ext uri="{FF2B5EF4-FFF2-40B4-BE49-F238E27FC236}">
                <a16:creationId xmlns:a16="http://schemas.microsoft.com/office/drawing/2014/main" id="{18D615E6-A07E-F707-9105-52A5A4F9ABEC}"/>
              </a:ext>
            </a:extLst>
          </p:cNvPr>
          <p:cNvSpPr txBox="1"/>
          <p:nvPr/>
        </p:nvSpPr>
        <p:spPr>
          <a:xfrm>
            <a:off x="10308401" y="7136012"/>
            <a:ext cx="422748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4099" spc="20" dirty="0">
                <a:solidFill>
                  <a:srgbClr val="294069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ELIMINASI 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C8C9B97B-9F34-61FD-61C8-A10D2D640F41}"/>
              </a:ext>
            </a:extLst>
          </p:cNvPr>
          <p:cNvSpPr txBox="1"/>
          <p:nvPr/>
        </p:nvSpPr>
        <p:spPr>
          <a:xfrm>
            <a:off x="4500216" y="8012478"/>
            <a:ext cx="3169861" cy="2491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604" marR="5080" indent="-2540">
              <a:lnSpc>
                <a:spcPct val="106400"/>
              </a:lnSpc>
              <a:spcBef>
                <a:spcPts val="3500"/>
              </a:spcBef>
              <a:tabLst>
                <a:tab pos="2096135" algn="l"/>
                <a:tab pos="3309620" algn="l"/>
              </a:tabLst>
            </a:pPr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ditransformasikan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metabolit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aktif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menyebabkan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peningkatan</a:t>
            </a:r>
            <a:r>
              <a:rPr lang="en-ID" dirty="0">
                <a:solidFill>
                  <a:schemeClr val="bg1"/>
                </a:solidFill>
              </a:rPr>
              <a:t>  </a:t>
            </a:r>
            <a:r>
              <a:rPr lang="en-ID" dirty="0" err="1">
                <a:solidFill>
                  <a:schemeClr val="bg1"/>
                </a:solidFill>
              </a:rPr>
              <a:t>respons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farmakologik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penyakit-penyakit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hati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mempengaruhi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metabolisme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obat</a:t>
            </a:r>
            <a:endParaRPr lang="en-ID" dirty="0">
              <a:solidFill>
                <a:schemeClr val="bg1"/>
              </a:solidFill>
            </a:endParaRPr>
          </a:p>
          <a:p>
            <a:pPr marL="14604" marR="5080" indent="-2540">
              <a:lnSpc>
                <a:spcPct val="106400"/>
              </a:lnSpc>
              <a:spcBef>
                <a:spcPts val="3500"/>
              </a:spcBef>
              <a:tabLst>
                <a:tab pos="2096135" algn="l"/>
                <a:tab pos="3309620" algn="l"/>
              </a:tabLst>
            </a:pPr>
            <a:endParaRPr lang="en-ID" dirty="0"/>
          </a:p>
        </p:txBody>
      </p:sp>
      <p:sp>
        <p:nvSpPr>
          <p:cNvPr id="71" name="TextBox 39">
            <a:extLst>
              <a:ext uri="{FF2B5EF4-FFF2-40B4-BE49-F238E27FC236}">
                <a16:creationId xmlns:a16="http://schemas.microsoft.com/office/drawing/2014/main" id="{06885E1E-05C4-5660-C77C-ED6DAEFD3E5E}"/>
              </a:ext>
            </a:extLst>
          </p:cNvPr>
          <p:cNvSpPr txBox="1"/>
          <p:nvPr/>
        </p:nvSpPr>
        <p:spPr>
          <a:xfrm>
            <a:off x="9626908" y="8070360"/>
            <a:ext cx="5670585" cy="160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240" marR="5080" indent="-3175">
              <a:lnSpc>
                <a:spcPct val="116700"/>
              </a:lnSpc>
              <a:spcBef>
                <a:spcPts val="380"/>
              </a:spcBef>
            </a:pPr>
            <a:r>
              <a:rPr lang="en-ID" dirty="0">
                <a:solidFill>
                  <a:schemeClr val="bg1"/>
                </a:solidFill>
              </a:rPr>
              <a:t>Proses </a:t>
            </a:r>
            <a:r>
              <a:rPr lang="en-ID" dirty="0" err="1">
                <a:solidFill>
                  <a:schemeClr val="bg1"/>
                </a:solidFill>
              </a:rPr>
              <a:t>eliminasi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dilakukan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proses </a:t>
            </a:r>
            <a:r>
              <a:rPr lang="en-ID" dirty="0" err="1">
                <a:solidFill>
                  <a:schemeClr val="bg1"/>
                </a:solidFill>
              </a:rPr>
              <a:t>ekskresi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ginjal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rute</a:t>
            </a:r>
            <a:r>
              <a:rPr lang="en-ID" dirty="0">
                <a:solidFill>
                  <a:schemeClr val="bg1"/>
                </a:solidFill>
              </a:rPr>
              <a:t> lain </a:t>
            </a:r>
            <a:r>
              <a:rPr lang="en-ID" dirty="0" err="1">
                <a:solidFill>
                  <a:schemeClr val="bg1"/>
                </a:solidFill>
              </a:rPr>
              <a:t>meliputi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empedu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feses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paru-paru</a:t>
            </a:r>
            <a:r>
              <a:rPr lang="en-ID" dirty="0">
                <a:solidFill>
                  <a:schemeClr val="bg1"/>
                </a:solidFill>
              </a:rPr>
              <a:t>, saliva, </a:t>
            </a:r>
            <a:r>
              <a:rPr lang="en-ID" dirty="0" err="1">
                <a:solidFill>
                  <a:schemeClr val="bg1"/>
                </a:solidFill>
              </a:rPr>
              <a:t>keringat</a:t>
            </a:r>
            <a:r>
              <a:rPr lang="en-ID" dirty="0">
                <a:solidFill>
                  <a:schemeClr val="bg1"/>
                </a:solidFill>
              </a:rPr>
              <a:t>, dan air susu </a:t>
            </a:r>
            <a:r>
              <a:rPr lang="en-ID" dirty="0" err="1">
                <a:solidFill>
                  <a:schemeClr val="bg1"/>
                </a:solidFill>
              </a:rPr>
              <a:t>ibu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Obat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berikatan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protein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difiltrasi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ginjal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Sekali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dilepaskan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bebas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ekskresikan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melalui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urin</a:t>
            </a:r>
            <a:r>
              <a:rPr lang="en-ID" dirty="0">
                <a:solidFill>
                  <a:schemeClr val="bg1"/>
                </a:solidFill>
              </a:rPr>
              <a:t> 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938</Words>
  <Application>Microsoft Macintosh PowerPoint</Application>
  <PresentationFormat>Custom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Trebuchet MS</vt:lpstr>
      <vt:lpstr>Berthold Block</vt:lpstr>
      <vt:lpstr>Calibri</vt:lpstr>
      <vt:lpstr>Garet Bold</vt:lpstr>
      <vt:lpstr>Garet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MEKANISME KERJA OBAT DAN RESISTENSI TERHADAP ANTIMIKROBA</dc:title>
  <cp:lastModifiedBy>indriyani</cp:lastModifiedBy>
  <cp:revision>2</cp:revision>
  <dcterms:created xsi:type="dcterms:W3CDTF">2006-08-16T00:00:00Z</dcterms:created>
  <dcterms:modified xsi:type="dcterms:W3CDTF">2025-04-30T05:50:44Z</dcterms:modified>
  <dc:identifier>DAGlafc3Mlo</dc:identifier>
</cp:coreProperties>
</file>