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jpeg" ContentType="image/jpeg"/>
  <Default Extension="jpg" ContentType="image/jpeg"/>
  <Default Extension="rels" ContentType="application/vnd.openxmlformats-package.relationships+xml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</p:sldMasterIdLst>
  <p:sldIdLst>
    <p:sldId id="256" r:id="rId3"/>
    <p:sldId id="257" r:id="rId4"/>
    <p:sldId id="260" r:id="rId5"/>
    <p:sldId id="261" r:id="rId6"/>
    <p:sldId id="274" r:id="rId7"/>
    <p:sldId id="275" r:id="rId8"/>
    <p:sldId id="266" r:id="rId9"/>
    <p:sldId id="268" r:id="rId10"/>
    <p:sldId id="269" r:id="rId11"/>
    <p:sldId id="270" r:id="rId12"/>
    <p:sldId id="271" r:id="rId13"/>
    <p:sldId id="276" r:id="rId14"/>
    <p:sldId id="272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112" y="-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20" Type="http://schemas.openxmlformats.org/officeDocument/2006/relationships/tableStyles" Target="tableStyles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printerSettings" Target="printerSettings/printerSettings1.bin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solidFill>
            <a:srgbClr val="FFFFFF">
              <a:alpha val="80000"/>
            </a:srgbClr>
          </a:solidFill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solidFill>
            <a:srgbClr val="FFFFFF">
              <a:alpha val="80000"/>
            </a:srgbClr>
          </a:solidFill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67121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79277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24431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75924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42289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66422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0557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56002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51033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584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2756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91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22104E-8A37-4561-90C1-E2A2FA2C4A6E}" type="datetimeFigureOut">
              <a:rPr lang="en-GB" smtClean="0"/>
              <a:pPr/>
              <a:t>4/2/18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700D2-071F-440E-A3FF-180D34BA4EC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HUKUM LAUT INTERNASIONAL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Rehulina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612221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9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Pedalaman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81001" y="1524000"/>
            <a:ext cx="5257799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/>
          <p:cNvSpPr txBox="1"/>
          <p:nvPr/>
        </p:nvSpPr>
        <p:spPr>
          <a:xfrm>
            <a:off x="6019800" y="1752600"/>
            <a:ext cx="22860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PASAL 8 </a:t>
            </a:r>
          </a:p>
          <a:p>
            <a:pPr marL="285750" indent="-285750">
              <a:buFont typeface="Wingdings" charset="0"/>
              <a:buChar char="à"/>
            </a:pPr>
            <a:r>
              <a:rPr lang="en-US" dirty="0" err="1" smtClean="0">
                <a:sym typeface="Wingdings"/>
              </a:rPr>
              <a:t>Perairan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Pada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sisi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darat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garis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pangkal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laut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teritorial</a:t>
            </a:r>
            <a:r>
              <a:rPr lang="en-US" dirty="0" smtClean="0">
                <a:sym typeface="Wingdings"/>
              </a:rPr>
              <a:t> </a:t>
            </a:r>
          </a:p>
          <a:p>
            <a:pPr marL="285750" indent="-285750">
              <a:buFont typeface="Wingdings" charset="0"/>
              <a:buChar char="à"/>
            </a:pPr>
            <a:r>
              <a:rPr lang="en-US" dirty="0" err="1" smtClean="0">
                <a:sym typeface="Wingdings"/>
              </a:rPr>
              <a:t>Jika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sebelumnya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tidak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dianggap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demikian</a:t>
            </a:r>
            <a:r>
              <a:rPr lang="en-US" dirty="0" smtClean="0">
                <a:sym typeface="Wingdings"/>
              </a:rPr>
              <a:t>, </a:t>
            </a:r>
            <a:r>
              <a:rPr lang="en-US" dirty="0" err="1" smtClean="0">
                <a:sym typeface="Wingdings"/>
              </a:rPr>
              <a:t>maka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berlaku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hak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lintas</a:t>
            </a:r>
            <a:r>
              <a:rPr lang="en-US" dirty="0" smtClean="0">
                <a:sym typeface="Wingdings"/>
              </a:rPr>
              <a:t> (</a:t>
            </a:r>
            <a:r>
              <a:rPr lang="en-US" dirty="0" err="1" smtClean="0">
                <a:sym typeface="Wingdings"/>
              </a:rPr>
              <a:t>selat</a:t>
            </a:r>
            <a:r>
              <a:rPr lang="en-US" dirty="0" smtClean="0">
                <a:sym typeface="Wingdings"/>
              </a:rPr>
              <a:t>)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Kepulauan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Content Placeholder 3" descr="kepulauan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2" b="11992"/>
          <a:stretch>
            <a:fillRect/>
          </a:stretch>
        </p:blipFill>
        <p:spPr>
          <a:xfrm>
            <a:off x="457200" y="1600201"/>
            <a:ext cx="4343400" cy="4495800"/>
          </a:xfrm>
        </p:spPr>
      </p:pic>
      <p:sp>
        <p:nvSpPr>
          <p:cNvPr id="5" name="TextBox 4"/>
          <p:cNvSpPr txBox="1"/>
          <p:nvPr/>
        </p:nvSpPr>
        <p:spPr>
          <a:xfrm>
            <a:off x="5105400" y="1752600"/>
            <a:ext cx="3276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Pasal</a:t>
            </a:r>
            <a:r>
              <a:rPr lang="en-US" dirty="0"/>
              <a:t> </a:t>
            </a:r>
            <a:r>
              <a:rPr lang="en-US" dirty="0" smtClean="0"/>
              <a:t>49 </a:t>
            </a:r>
          </a:p>
          <a:p>
            <a:r>
              <a:rPr lang="en-US" dirty="0" smtClean="0">
                <a:sym typeface="Wingdings"/>
              </a:rPr>
              <a:t> </a:t>
            </a:r>
            <a:r>
              <a:rPr lang="en-US" dirty="0" err="1" smtClean="0">
                <a:sym typeface="Wingdings"/>
              </a:rPr>
              <a:t>Perairan</a:t>
            </a:r>
            <a:r>
              <a:rPr lang="en-US" dirty="0" smtClean="0">
                <a:sym typeface="Wingdings"/>
              </a:rPr>
              <a:t> yang </a:t>
            </a:r>
            <a:r>
              <a:rPr lang="en-US" dirty="0" err="1" smtClean="0">
                <a:sym typeface="Wingdings"/>
              </a:rPr>
              <a:t>ditutupi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oleh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garis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pangkal</a:t>
            </a:r>
            <a:r>
              <a:rPr lang="en-US" dirty="0" smtClean="0">
                <a:sym typeface="Wingdings"/>
              </a:rPr>
              <a:t> </a:t>
            </a:r>
            <a:r>
              <a:rPr lang="en-US" dirty="0" err="1" smtClean="0">
                <a:sym typeface="Wingdings"/>
              </a:rPr>
              <a:t>kepulauan</a:t>
            </a:r>
            <a:r>
              <a:rPr lang="en-US" dirty="0" smtClean="0">
                <a:sym typeface="Wingdings"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65095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Pasal</a:t>
            </a:r>
            <a:r>
              <a:rPr lang="en-US" dirty="0" smtClean="0"/>
              <a:t> 15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Wilayah </a:t>
            </a:r>
            <a:r>
              <a:rPr lang="en-US" dirty="0" err="1" smtClean="0"/>
              <a:t>laut</a:t>
            </a:r>
            <a:r>
              <a:rPr lang="en-US" dirty="0" smtClean="0"/>
              <a:t> yang </a:t>
            </a:r>
            <a:r>
              <a:rPr lang="en-US" dirty="0" err="1" smtClean="0"/>
              <a:t>berbatasan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lain (</a:t>
            </a:r>
            <a:r>
              <a:rPr lang="en-US" dirty="0" err="1" smtClean="0"/>
              <a:t>berdampingan</a:t>
            </a:r>
            <a:r>
              <a:rPr lang="en-US" dirty="0" smtClean="0"/>
              <a:t>/</a:t>
            </a:r>
            <a:r>
              <a:rPr lang="en-US" dirty="0" err="1" smtClean="0"/>
              <a:t>berhadapan</a:t>
            </a:r>
            <a:r>
              <a:rPr lang="en-US" smtClean="0"/>
              <a:t>)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1828800" y="3429000"/>
            <a:ext cx="472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Pengaturannya</a:t>
            </a:r>
            <a:r>
              <a:rPr lang="en-US" dirty="0" smtClean="0"/>
              <a:t> </a:t>
            </a:r>
            <a:r>
              <a:rPr lang="en-US" dirty="0" err="1" smtClean="0"/>
              <a:t>gimana</a:t>
            </a:r>
            <a:r>
              <a:rPr lang="en-US" dirty="0" smtClean="0"/>
              <a:t> </a:t>
            </a:r>
            <a:r>
              <a:rPr lang="mr-IN" dirty="0" smtClean="0"/>
              <a:t>…..?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Zona-zona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endParaRPr lang="en-GB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9600" y="457199"/>
            <a:ext cx="8153400" cy="6162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3480182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981200" y="1752600"/>
            <a:ext cx="495096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1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57200" y="685800"/>
            <a:ext cx="8181376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857256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BAGIAN LAUT YANG MERUPAKAN WILAYAH NEGARA</a:t>
            </a:r>
            <a:endParaRPr lang="en-US" b="1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1142984"/>
            <a:ext cx="8786874" cy="5500726"/>
          </a:xfrm>
        </p:spPr>
        <p:txBody>
          <a:bodyPr/>
          <a:lstStyle/>
          <a:p>
            <a:r>
              <a:rPr lang="en-US" sz="3000" b="1" dirty="0" err="1" smtClean="0">
                <a:solidFill>
                  <a:srgbClr val="000000"/>
                </a:solidFill>
              </a:rPr>
              <a:t>Perairan</a:t>
            </a:r>
            <a:r>
              <a:rPr lang="en-US" sz="3000" b="1" dirty="0" smtClean="0">
                <a:solidFill>
                  <a:srgbClr val="000000"/>
                </a:solidFill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</a:rPr>
              <a:t>Pedalaman</a:t>
            </a:r>
            <a:r>
              <a:rPr lang="en-US" sz="3000" b="1" dirty="0" smtClean="0">
                <a:solidFill>
                  <a:srgbClr val="000000"/>
                </a:solidFill>
              </a:rPr>
              <a:t> (</a:t>
            </a:r>
            <a:r>
              <a:rPr lang="en-US" sz="3000" b="1" i="1" dirty="0" smtClean="0">
                <a:solidFill>
                  <a:srgbClr val="000000"/>
                </a:solidFill>
              </a:rPr>
              <a:t>Internal waters), </a:t>
            </a:r>
            <a:r>
              <a:rPr lang="en-US" sz="3000" b="1" dirty="0" err="1" smtClean="0">
                <a:solidFill>
                  <a:srgbClr val="000000"/>
                </a:solidFill>
              </a:rPr>
              <a:t>Psl</a:t>
            </a:r>
            <a:r>
              <a:rPr lang="en-US" sz="3000" b="1" dirty="0" smtClean="0">
                <a:solidFill>
                  <a:srgbClr val="000000"/>
                </a:solidFill>
              </a:rPr>
              <a:t> 8</a:t>
            </a:r>
          </a:p>
          <a:p>
            <a:pPr>
              <a:buNone/>
            </a:pPr>
            <a:r>
              <a:rPr lang="en-US" b="1" dirty="0" smtClean="0">
                <a:solidFill>
                  <a:srgbClr val="000000"/>
                </a:solidFill>
              </a:rPr>
              <a:t>	</a:t>
            </a:r>
            <a:r>
              <a:rPr lang="en-US" sz="2400" b="1" dirty="0" err="1" smtClean="0">
                <a:solidFill>
                  <a:srgbClr val="000000"/>
                </a:solidFill>
              </a:rPr>
              <a:t>Laut</a:t>
            </a:r>
            <a:r>
              <a:rPr lang="en-US" sz="2400" b="1" dirty="0" smtClean="0">
                <a:solidFill>
                  <a:srgbClr val="000000"/>
                </a:solidFill>
              </a:rPr>
              <a:t> yang </a:t>
            </a:r>
            <a:r>
              <a:rPr lang="en-US" sz="2400" b="1" dirty="0" err="1" smtClean="0">
                <a:solidFill>
                  <a:srgbClr val="000000"/>
                </a:solidFill>
              </a:rPr>
              <a:t>terletak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pada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sisi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darat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dari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garis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pangkal</a:t>
            </a:r>
            <a:r>
              <a:rPr lang="en-US" sz="2400" b="1" dirty="0" smtClean="0">
                <a:solidFill>
                  <a:srgbClr val="000000"/>
                </a:solidFill>
              </a:rPr>
              <a:t>; </a:t>
            </a:r>
            <a:r>
              <a:rPr lang="en-US" sz="2400" b="1" dirty="0" err="1" smtClean="0">
                <a:solidFill>
                  <a:srgbClr val="000000"/>
                </a:solidFill>
              </a:rPr>
              <a:t>atau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laut</a:t>
            </a:r>
            <a:r>
              <a:rPr lang="en-US" sz="2400" b="1" dirty="0" smtClean="0">
                <a:solidFill>
                  <a:srgbClr val="000000"/>
                </a:solidFill>
              </a:rPr>
              <a:t> yang </a:t>
            </a:r>
            <a:r>
              <a:rPr lang="en-US" sz="2400" b="1" dirty="0" err="1" smtClean="0">
                <a:solidFill>
                  <a:srgbClr val="000000"/>
                </a:solidFill>
              </a:rPr>
              <a:t>terletak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pada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sisi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darat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dari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garis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penutup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teluk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di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perairan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kepulauan</a:t>
            </a:r>
            <a:endParaRPr lang="en-US" sz="2400" b="1" dirty="0" smtClean="0">
              <a:solidFill>
                <a:srgbClr val="000000"/>
              </a:solidFill>
            </a:endParaRPr>
          </a:p>
          <a:p>
            <a:r>
              <a:rPr lang="en-US" sz="3000" b="1" dirty="0" err="1" smtClean="0">
                <a:solidFill>
                  <a:srgbClr val="000000"/>
                </a:solidFill>
              </a:rPr>
              <a:t>Laut</a:t>
            </a:r>
            <a:r>
              <a:rPr lang="en-US" sz="3000" b="1" dirty="0" smtClean="0">
                <a:solidFill>
                  <a:srgbClr val="000000"/>
                </a:solidFill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</a:rPr>
              <a:t>Teritorial</a:t>
            </a:r>
            <a:r>
              <a:rPr lang="en-US" sz="3000" b="1" dirty="0" smtClean="0">
                <a:solidFill>
                  <a:srgbClr val="000000"/>
                </a:solidFill>
              </a:rPr>
              <a:t> (</a:t>
            </a:r>
            <a:r>
              <a:rPr lang="en-US" sz="3000" b="1" i="1" dirty="0" smtClean="0">
                <a:solidFill>
                  <a:srgbClr val="000000"/>
                </a:solidFill>
              </a:rPr>
              <a:t>Territorial sea</a:t>
            </a:r>
            <a:r>
              <a:rPr lang="en-US" sz="3000" b="1" dirty="0" smtClean="0">
                <a:solidFill>
                  <a:srgbClr val="000000"/>
                </a:solidFill>
              </a:rPr>
              <a:t>), </a:t>
            </a:r>
            <a:r>
              <a:rPr lang="en-US" sz="3000" b="1" dirty="0" err="1" smtClean="0">
                <a:solidFill>
                  <a:srgbClr val="000000"/>
                </a:solidFill>
              </a:rPr>
              <a:t>Psl</a:t>
            </a:r>
            <a:r>
              <a:rPr lang="en-US" sz="3000" b="1" dirty="0" smtClean="0">
                <a:solidFill>
                  <a:srgbClr val="000000"/>
                </a:solidFill>
              </a:rPr>
              <a:t> 2, 3, 4</a:t>
            </a:r>
          </a:p>
          <a:p>
            <a:pPr>
              <a:buNone/>
            </a:pPr>
            <a:r>
              <a:rPr lang="en-US" b="1" dirty="0" smtClean="0">
                <a:solidFill>
                  <a:srgbClr val="000000"/>
                </a:solidFill>
              </a:rPr>
              <a:t>	</a:t>
            </a:r>
            <a:r>
              <a:rPr lang="en-US" sz="2400" b="1" dirty="0" err="1" smtClean="0">
                <a:solidFill>
                  <a:srgbClr val="000000"/>
                </a:solidFill>
              </a:rPr>
              <a:t>laut</a:t>
            </a:r>
            <a:r>
              <a:rPr lang="en-US" sz="2400" b="1" dirty="0" smtClean="0">
                <a:solidFill>
                  <a:srgbClr val="000000"/>
                </a:solidFill>
              </a:rPr>
              <a:t> yang </a:t>
            </a:r>
            <a:r>
              <a:rPr lang="en-US" sz="2400" b="1" dirty="0" err="1" smtClean="0">
                <a:solidFill>
                  <a:srgbClr val="000000"/>
                </a:solidFill>
              </a:rPr>
              <a:t>terletak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pada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sisi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luar</a:t>
            </a:r>
            <a:r>
              <a:rPr lang="en-US" sz="2400" b="1" dirty="0" smtClean="0">
                <a:solidFill>
                  <a:srgbClr val="000000"/>
                </a:solidFill>
              </a:rPr>
              <a:t> (</a:t>
            </a:r>
            <a:r>
              <a:rPr lang="en-US" sz="2400" b="1" dirty="0" err="1" smtClean="0">
                <a:solidFill>
                  <a:srgbClr val="000000"/>
                </a:solidFill>
              </a:rPr>
              <a:t>sisi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laut</a:t>
            </a:r>
            <a:r>
              <a:rPr lang="en-US" sz="2400" b="1" dirty="0" smtClean="0">
                <a:solidFill>
                  <a:srgbClr val="000000"/>
                </a:solidFill>
              </a:rPr>
              <a:t>) </a:t>
            </a:r>
            <a:r>
              <a:rPr lang="en-US" sz="2400" b="1" dirty="0" err="1" smtClean="0">
                <a:solidFill>
                  <a:srgbClr val="000000"/>
                </a:solidFill>
              </a:rPr>
              <a:t>dari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garis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pangkal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dengan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lebar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maksimum</a:t>
            </a:r>
            <a:r>
              <a:rPr lang="en-US" sz="2400" b="1" dirty="0" smtClean="0">
                <a:solidFill>
                  <a:srgbClr val="000000"/>
                </a:solidFill>
              </a:rPr>
              <a:t> 12 mil</a:t>
            </a:r>
          </a:p>
          <a:p>
            <a:r>
              <a:rPr lang="en-US" sz="3000" b="1" dirty="0" err="1" smtClean="0">
                <a:solidFill>
                  <a:srgbClr val="000000"/>
                </a:solidFill>
              </a:rPr>
              <a:t>Perairan</a:t>
            </a:r>
            <a:r>
              <a:rPr lang="en-US" sz="3000" b="1" dirty="0" smtClean="0">
                <a:solidFill>
                  <a:srgbClr val="000000"/>
                </a:solidFill>
              </a:rPr>
              <a:t> </a:t>
            </a:r>
            <a:r>
              <a:rPr lang="en-US" sz="3000" b="1" dirty="0" err="1" smtClean="0">
                <a:solidFill>
                  <a:srgbClr val="000000"/>
                </a:solidFill>
              </a:rPr>
              <a:t>Kepulauan</a:t>
            </a:r>
            <a:r>
              <a:rPr lang="en-US" sz="3000" b="1" dirty="0" smtClean="0">
                <a:solidFill>
                  <a:srgbClr val="000000"/>
                </a:solidFill>
              </a:rPr>
              <a:t> (</a:t>
            </a:r>
            <a:r>
              <a:rPr lang="en-US" sz="3000" b="1" i="1" dirty="0" smtClean="0">
                <a:solidFill>
                  <a:srgbClr val="000000"/>
                </a:solidFill>
              </a:rPr>
              <a:t>Archipelagic waters</a:t>
            </a:r>
            <a:r>
              <a:rPr lang="en-US" sz="3000" b="1" dirty="0" smtClean="0">
                <a:solidFill>
                  <a:srgbClr val="000000"/>
                </a:solidFill>
              </a:rPr>
              <a:t>) </a:t>
            </a:r>
            <a:r>
              <a:rPr lang="en-US" sz="3000" b="1" dirty="0" err="1" smtClean="0">
                <a:solidFill>
                  <a:srgbClr val="000000"/>
                </a:solidFill>
              </a:rPr>
              <a:t>Psl</a:t>
            </a:r>
            <a:r>
              <a:rPr lang="en-US" sz="3000" b="1" dirty="0" smtClean="0">
                <a:solidFill>
                  <a:srgbClr val="000000"/>
                </a:solidFill>
              </a:rPr>
              <a:t> 46-49</a:t>
            </a:r>
          </a:p>
          <a:p>
            <a:pPr>
              <a:buNone/>
            </a:pPr>
            <a:r>
              <a:rPr lang="en-US" sz="3000" b="1" dirty="0" smtClean="0">
                <a:solidFill>
                  <a:srgbClr val="000000"/>
                </a:solidFill>
              </a:rPr>
              <a:t>	</a:t>
            </a:r>
            <a:r>
              <a:rPr lang="en-US" sz="2400" b="1" dirty="0" err="1" smtClean="0">
                <a:solidFill>
                  <a:srgbClr val="000000"/>
                </a:solidFill>
              </a:rPr>
              <a:t>Perairan</a:t>
            </a:r>
            <a:r>
              <a:rPr lang="en-US" sz="2400" b="1" dirty="0" smtClean="0">
                <a:solidFill>
                  <a:srgbClr val="000000"/>
                </a:solidFill>
              </a:rPr>
              <a:t> yang </a:t>
            </a:r>
            <a:r>
              <a:rPr lang="en-US" sz="2400" b="1" dirty="0" err="1" smtClean="0">
                <a:solidFill>
                  <a:srgbClr val="000000"/>
                </a:solidFill>
              </a:rPr>
              <a:t>terletak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pada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sisi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darat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dari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garis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pangkal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lurus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kepulauan</a:t>
            </a:r>
            <a:r>
              <a:rPr lang="en-US" sz="2400" b="1" dirty="0" smtClean="0">
                <a:solidFill>
                  <a:srgbClr val="000000"/>
                </a:solidFill>
              </a:rPr>
              <a:t>, </a:t>
            </a:r>
            <a:r>
              <a:rPr lang="en-US" sz="2400" b="1" dirty="0" err="1" smtClean="0">
                <a:solidFill>
                  <a:srgbClr val="000000"/>
                </a:solidFill>
              </a:rPr>
              <a:t>dan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menghubungkan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pulau-pulau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dari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suatu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negara</a:t>
            </a:r>
            <a:r>
              <a:rPr lang="en-US" sz="2400" b="1" dirty="0" smtClean="0">
                <a:solidFill>
                  <a:srgbClr val="000000"/>
                </a:solidFill>
              </a:rPr>
              <a:t> </a:t>
            </a:r>
            <a:r>
              <a:rPr lang="en-US" sz="2400" b="1" dirty="0" err="1" smtClean="0">
                <a:solidFill>
                  <a:srgbClr val="000000"/>
                </a:solidFill>
              </a:rPr>
              <a:t>kepulauan</a:t>
            </a:r>
            <a:endParaRPr lang="en-US" sz="2400" b="1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101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81000"/>
            <a:ext cx="8534400" cy="857256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BAGIAN LAUT YANG MERUPAKAN YURISDIKSI NEGARA PANTAI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524000"/>
            <a:ext cx="8382000" cy="4953000"/>
          </a:xfrm>
        </p:spPr>
        <p:txBody>
          <a:bodyPr>
            <a:normAutofit fontScale="62500" lnSpcReduction="20000"/>
          </a:bodyPr>
          <a:lstStyle/>
          <a:p>
            <a:r>
              <a:rPr lang="en-US" b="1" dirty="0" smtClean="0"/>
              <a:t>ZONA TAMBAHAN </a:t>
            </a:r>
            <a:r>
              <a:rPr lang="en-US" b="1" i="1" dirty="0" smtClean="0"/>
              <a:t>(CONTIGINUOS ZONE)</a:t>
            </a:r>
          </a:p>
          <a:p>
            <a:pPr marL="0" indent="0">
              <a:buNone/>
            </a:pPr>
            <a:r>
              <a:rPr lang="en-US" sz="3800" dirty="0" err="1">
                <a:solidFill>
                  <a:srgbClr val="000000"/>
                </a:solidFill>
              </a:rPr>
              <a:t>Bagian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laut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lepas</a:t>
            </a:r>
            <a:r>
              <a:rPr lang="en-US" sz="3800" dirty="0">
                <a:solidFill>
                  <a:srgbClr val="000000"/>
                </a:solidFill>
              </a:rPr>
              <a:t> yang </a:t>
            </a:r>
            <a:r>
              <a:rPr lang="en-US" sz="3800" dirty="0" err="1">
                <a:solidFill>
                  <a:srgbClr val="000000"/>
                </a:solidFill>
              </a:rPr>
              <a:t>berbatasan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dengan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laut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teritorial</a:t>
            </a:r>
            <a:r>
              <a:rPr lang="en-US" sz="3800" dirty="0">
                <a:solidFill>
                  <a:srgbClr val="000000"/>
                </a:solidFill>
              </a:rPr>
              <a:t>, </a:t>
            </a:r>
            <a:r>
              <a:rPr lang="en-US" sz="3800" dirty="0" err="1">
                <a:solidFill>
                  <a:srgbClr val="000000"/>
                </a:solidFill>
              </a:rPr>
              <a:t>dimana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negara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memiliki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yurisdiksi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terbatas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untuk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bea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cukai</a:t>
            </a:r>
            <a:r>
              <a:rPr lang="en-US" sz="3800" dirty="0">
                <a:solidFill>
                  <a:srgbClr val="000000"/>
                </a:solidFill>
              </a:rPr>
              <a:t>, </a:t>
            </a:r>
            <a:r>
              <a:rPr lang="en-US" sz="3800" dirty="0" err="1">
                <a:solidFill>
                  <a:srgbClr val="000000"/>
                </a:solidFill>
              </a:rPr>
              <a:t>fiskal</a:t>
            </a:r>
            <a:r>
              <a:rPr lang="en-US" sz="3800" dirty="0">
                <a:solidFill>
                  <a:srgbClr val="000000"/>
                </a:solidFill>
              </a:rPr>
              <a:t>, </a:t>
            </a:r>
            <a:r>
              <a:rPr lang="en-US" sz="3800" dirty="0" err="1">
                <a:solidFill>
                  <a:srgbClr val="000000"/>
                </a:solidFill>
              </a:rPr>
              <a:t>imigrasi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dan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saniter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dan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lebar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maksimalnya</a:t>
            </a:r>
            <a:r>
              <a:rPr lang="en-US" sz="3800" dirty="0">
                <a:solidFill>
                  <a:srgbClr val="000000"/>
                </a:solidFill>
              </a:rPr>
              <a:t> 24 mil </a:t>
            </a:r>
            <a:r>
              <a:rPr lang="en-US" sz="3800" dirty="0" err="1">
                <a:solidFill>
                  <a:srgbClr val="000000"/>
                </a:solidFill>
              </a:rPr>
              <a:t>dari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garis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 smtClean="0">
                <a:solidFill>
                  <a:srgbClr val="000000"/>
                </a:solidFill>
              </a:rPr>
              <a:t>pangkal</a:t>
            </a:r>
            <a:r>
              <a:rPr lang="en-US" sz="3800" dirty="0" smtClean="0">
                <a:solidFill>
                  <a:srgbClr val="000000"/>
                </a:solidFill>
              </a:rPr>
              <a:t> </a:t>
            </a:r>
            <a:r>
              <a:rPr lang="en-US" sz="3800" dirty="0" smtClean="0">
                <a:solidFill>
                  <a:srgbClr val="000000"/>
                </a:solidFill>
                <a:sym typeface="Wingdings"/>
              </a:rPr>
              <a:t> PS 33</a:t>
            </a:r>
            <a:endParaRPr lang="en-US" sz="3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 smtClean="0"/>
          </a:p>
          <a:p>
            <a:r>
              <a:rPr lang="en-US" b="1" dirty="0" smtClean="0"/>
              <a:t>ZONA EKONOMI EKSLUSIF </a:t>
            </a:r>
            <a:r>
              <a:rPr lang="en-US" b="1" i="1" dirty="0" smtClean="0"/>
              <a:t>(EXCLUSIVE ECONOMIC ZONE)</a:t>
            </a:r>
          </a:p>
          <a:p>
            <a:pPr marL="0" indent="0">
              <a:buNone/>
            </a:pPr>
            <a:r>
              <a:rPr lang="en-US" sz="3800" dirty="0" err="1">
                <a:solidFill>
                  <a:srgbClr val="000000"/>
                </a:solidFill>
              </a:rPr>
              <a:t>Bagian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dari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laut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lepas</a:t>
            </a:r>
            <a:r>
              <a:rPr lang="en-US" sz="3800" dirty="0">
                <a:solidFill>
                  <a:srgbClr val="000000"/>
                </a:solidFill>
              </a:rPr>
              <a:t> yang </a:t>
            </a:r>
            <a:r>
              <a:rPr lang="en-US" sz="3800" dirty="0" err="1">
                <a:solidFill>
                  <a:srgbClr val="000000"/>
                </a:solidFill>
              </a:rPr>
              <a:t>berbatasan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dengan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laut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teritorial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dimana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negara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memiliki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hak-hak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berdaulat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untuk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memanfaatkan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dan</a:t>
            </a:r>
            <a:r>
              <a:rPr lang="en-US" sz="3800" dirty="0">
                <a:solidFill>
                  <a:srgbClr val="000000"/>
                </a:solidFill>
              </a:rPr>
              <a:t> </a:t>
            </a:r>
            <a:r>
              <a:rPr lang="en-US" sz="3800" dirty="0" err="1">
                <a:solidFill>
                  <a:srgbClr val="000000"/>
                </a:solidFill>
              </a:rPr>
              <a:t>mengelola</a:t>
            </a:r>
            <a:r>
              <a:rPr lang="en-US" sz="3800" dirty="0">
                <a:solidFill>
                  <a:srgbClr val="000000"/>
                </a:solidFill>
              </a:rPr>
              <a:t> SDA-</a:t>
            </a:r>
            <a:r>
              <a:rPr lang="en-US" sz="3800" dirty="0" err="1" smtClean="0">
                <a:solidFill>
                  <a:srgbClr val="000000"/>
                </a:solidFill>
              </a:rPr>
              <a:t>nya</a:t>
            </a:r>
            <a:r>
              <a:rPr lang="en-US" sz="3800" dirty="0" smtClean="0">
                <a:solidFill>
                  <a:srgbClr val="000000"/>
                </a:solidFill>
              </a:rPr>
              <a:t> </a:t>
            </a:r>
            <a:r>
              <a:rPr lang="en-US" sz="3800" dirty="0" smtClean="0">
                <a:solidFill>
                  <a:srgbClr val="000000"/>
                </a:solidFill>
                <a:sym typeface="Wingdings"/>
              </a:rPr>
              <a:t> BAB V PS. 55-75</a:t>
            </a:r>
            <a:endParaRPr lang="en-US" sz="3800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b="1" i="1" dirty="0" smtClean="0"/>
          </a:p>
          <a:p>
            <a:r>
              <a:rPr lang="en-US" b="1" dirty="0" smtClean="0"/>
              <a:t>LANDAS KONTINEN </a:t>
            </a:r>
            <a:r>
              <a:rPr lang="en-US" b="1" i="1" dirty="0" smtClean="0"/>
              <a:t>(CONTINENT SHELF)</a:t>
            </a:r>
          </a:p>
          <a:p>
            <a:pPr marL="0" indent="0">
              <a:buNone/>
            </a:pPr>
            <a:r>
              <a:rPr lang="en-US" dirty="0" err="1">
                <a:solidFill>
                  <a:srgbClr val="000000"/>
                </a:solidFill>
              </a:rPr>
              <a:t>Dasar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laut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tanah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dibawahnya</a:t>
            </a:r>
            <a:r>
              <a:rPr lang="en-US" dirty="0">
                <a:solidFill>
                  <a:srgbClr val="000000"/>
                </a:solidFill>
              </a:rPr>
              <a:t> (</a:t>
            </a:r>
            <a:r>
              <a:rPr lang="en-US" i="1" dirty="0">
                <a:solidFill>
                  <a:srgbClr val="000000"/>
                </a:solidFill>
              </a:rPr>
              <a:t>sea-bed and subsoil</a:t>
            </a:r>
            <a:r>
              <a:rPr lang="en-US" dirty="0" smtClean="0">
                <a:solidFill>
                  <a:srgbClr val="000000"/>
                </a:solidFill>
              </a:rPr>
              <a:t>) yang </a:t>
            </a:r>
            <a:r>
              <a:rPr lang="en-US" dirty="0" err="1">
                <a:solidFill>
                  <a:srgbClr val="000000"/>
                </a:solidFill>
              </a:rPr>
              <a:t>berbatasan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dengan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daerah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dasar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laut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dibawah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laut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teritorial</a:t>
            </a:r>
            <a:r>
              <a:rPr lang="en-US" dirty="0">
                <a:solidFill>
                  <a:srgbClr val="000000"/>
                </a:solidFill>
              </a:rPr>
              <a:t>, </a:t>
            </a:r>
            <a:r>
              <a:rPr lang="en-US" dirty="0" err="1">
                <a:solidFill>
                  <a:srgbClr val="000000"/>
                </a:solidFill>
              </a:rPr>
              <a:t>sampai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dengan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batas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maksimal</a:t>
            </a:r>
            <a:r>
              <a:rPr lang="en-US">
                <a:solidFill>
                  <a:srgbClr val="000000"/>
                </a:solidFill>
              </a:rPr>
              <a:t> </a:t>
            </a:r>
            <a:r>
              <a:rPr lang="en-US" smtClean="0">
                <a:solidFill>
                  <a:srgbClr val="000000"/>
                </a:solidFill>
              </a:rPr>
              <a:t>250 </a:t>
            </a:r>
            <a:r>
              <a:rPr lang="en-US" dirty="0">
                <a:solidFill>
                  <a:srgbClr val="000000"/>
                </a:solidFill>
              </a:rPr>
              <a:t>mil </a:t>
            </a:r>
            <a:r>
              <a:rPr lang="en-US" dirty="0" err="1">
                <a:solidFill>
                  <a:srgbClr val="000000"/>
                </a:solidFill>
              </a:rPr>
              <a:t>dari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garis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pangkal</a:t>
            </a:r>
            <a:r>
              <a:rPr lang="en-US" dirty="0">
                <a:solidFill>
                  <a:srgbClr val="000000"/>
                </a:solidFill>
              </a:rPr>
              <a:t> (</a:t>
            </a:r>
            <a:r>
              <a:rPr lang="en-US" dirty="0" err="1">
                <a:solidFill>
                  <a:srgbClr val="000000"/>
                </a:solidFill>
              </a:rPr>
              <a:t>berdaulat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dalam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memanfaatkan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dan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en-US" dirty="0" err="1">
                <a:solidFill>
                  <a:srgbClr val="000000"/>
                </a:solidFill>
              </a:rPr>
              <a:t>mengelola</a:t>
            </a:r>
            <a:r>
              <a:rPr lang="en-US" dirty="0">
                <a:solidFill>
                  <a:srgbClr val="000000"/>
                </a:solidFill>
              </a:rPr>
              <a:t> SDA</a:t>
            </a:r>
            <a:r>
              <a:rPr lang="en-US" dirty="0" smtClean="0">
                <a:solidFill>
                  <a:srgbClr val="000000"/>
                </a:solidFill>
              </a:rPr>
              <a:t>) 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 BAB VI PS 76-85</a:t>
            </a:r>
            <a:endParaRPr lang="en-US" i="1" dirty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b="1" i="1" dirty="0" smtClean="0"/>
          </a:p>
          <a:p>
            <a:pPr marL="0" indent="0">
              <a:buNone/>
            </a:pP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052287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0000"/>
                </a:solidFill>
              </a:rPr>
              <a:t>BAGIAN LAUT YANG BERADA DI LUAR YURISDIKSI NASIONAL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/>
          <a:lstStyle/>
          <a:p>
            <a:r>
              <a:rPr lang="en-US" b="1" dirty="0" smtClean="0">
                <a:solidFill>
                  <a:srgbClr val="000000"/>
                </a:solidFill>
              </a:rPr>
              <a:t>LAUT LEPAS (</a:t>
            </a:r>
            <a:r>
              <a:rPr lang="en-US" b="1" i="1" dirty="0" smtClean="0">
                <a:solidFill>
                  <a:srgbClr val="000000"/>
                </a:solidFill>
              </a:rPr>
              <a:t>HIGH SEAS) 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 PASAL 86-89</a:t>
            </a:r>
            <a:endParaRPr lang="en-US" b="1" i="1" dirty="0" smtClean="0">
              <a:solidFill>
                <a:srgbClr val="000000"/>
              </a:solidFill>
            </a:endParaRPr>
          </a:p>
          <a:p>
            <a:r>
              <a:rPr lang="en-US" b="1" dirty="0" smtClean="0">
                <a:solidFill>
                  <a:srgbClr val="000000"/>
                </a:solidFill>
              </a:rPr>
              <a:t>KAWASAN DASAR LAUT SAMUDERA DALAM INTERNASIONAL </a:t>
            </a:r>
            <a:r>
              <a:rPr lang="en-US" b="1" i="1" dirty="0" smtClean="0">
                <a:solidFill>
                  <a:srgbClr val="000000"/>
                </a:solidFill>
              </a:rPr>
              <a:t>(INTERNATIONAL SEA-BED AREA) </a:t>
            </a:r>
            <a:r>
              <a:rPr lang="en-US" dirty="0" smtClean="0">
                <a:solidFill>
                  <a:srgbClr val="000000"/>
                </a:solidFill>
                <a:sym typeface="Wingdings"/>
              </a:rPr>
              <a:t> BAB XI </a:t>
            </a:r>
            <a:endParaRPr lang="en-US" b="1" dirty="0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r>
              <a:rPr lang="en-US" dirty="0" smtClean="0"/>
              <a:t> : </a:t>
            </a:r>
            <a:r>
              <a:rPr lang="en-US" dirty="0" err="1" smtClean="0"/>
              <a:t>Pasal</a:t>
            </a:r>
            <a:r>
              <a:rPr lang="en-US" dirty="0" smtClean="0"/>
              <a:t> 2 UNCLOS </a:t>
            </a:r>
          </a:p>
          <a:p>
            <a:pPr>
              <a:buFont typeface="Wingdings" pitchFamily="2" charset="2"/>
              <a:buChar char="ü"/>
            </a:pP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negara</a:t>
            </a:r>
            <a:r>
              <a:rPr lang="en-US" dirty="0" smtClean="0"/>
              <a:t> </a:t>
            </a:r>
            <a:r>
              <a:rPr lang="en-US" dirty="0" err="1" smtClean="0"/>
              <a:t>pantai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wilayah</a:t>
            </a:r>
            <a:r>
              <a:rPr lang="en-US" dirty="0" smtClean="0"/>
              <a:t> </a:t>
            </a:r>
            <a:r>
              <a:rPr lang="en-US" dirty="0" err="1" smtClean="0"/>
              <a:t>daratan</a:t>
            </a:r>
            <a:r>
              <a:rPr lang="en-US" dirty="0" smtClean="0"/>
              <a:t>, </a:t>
            </a:r>
            <a:r>
              <a:rPr lang="en-US" dirty="0" err="1" smtClean="0"/>
              <a:t>perairan</a:t>
            </a:r>
            <a:r>
              <a:rPr lang="en-US" dirty="0" smtClean="0"/>
              <a:t> </a:t>
            </a:r>
            <a:r>
              <a:rPr lang="en-US" dirty="0" err="1" smtClean="0"/>
              <a:t>pedalamaan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 </a:t>
            </a:r>
          </a:p>
          <a:p>
            <a:pPr>
              <a:buFont typeface="Wingdings" pitchFamily="2" charset="2"/>
              <a:buChar char="ü"/>
            </a:pPr>
            <a:r>
              <a:rPr lang="en-US" dirty="0" err="1" smtClean="0"/>
              <a:t>Kedaulatan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 </a:t>
            </a:r>
            <a:r>
              <a:rPr lang="en-US" dirty="0" err="1" smtClean="0"/>
              <a:t>ruang</a:t>
            </a:r>
            <a:r>
              <a:rPr lang="en-US" dirty="0" smtClean="0"/>
              <a:t> </a:t>
            </a:r>
            <a:r>
              <a:rPr lang="en-US" dirty="0" err="1" smtClean="0"/>
              <a:t>udara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atasnya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bawahnya</a:t>
            </a:r>
            <a:r>
              <a:rPr lang="en-US" dirty="0" smtClean="0"/>
              <a:t> 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Batas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Teritorial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melebihi</a:t>
            </a:r>
            <a:r>
              <a:rPr lang="en-US" dirty="0" smtClean="0"/>
              <a:t> 12 mil </a:t>
            </a:r>
            <a:r>
              <a:rPr lang="en-US" dirty="0" err="1" smtClean="0"/>
              <a:t>laut</a:t>
            </a:r>
            <a:r>
              <a:rPr lang="en-US" dirty="0" smtClean="0"/>
              <a:t> </a:t>
            </a:r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pangkal</a:t>
            </a:r>
            <a:r>
              <a:rPr lang="en-US" dirty="0" smtClean="0"/>
              <a:t> (Ps. 3 UNCLOS)</a:t>
            </a:r>
          </a:p>
          <a:p>
            <a:r>
              <a:rPr lang="en-US" dirty="0" err="1" smtClean="0"/>
              <a:t>Penarikan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ketentuan</a:t>
            </a:r>
            <a:r>
              <a:rPr lang="en-US" dirty="0" smtClean="0"/>
              <a:t> UNCLOS</a:t>
            </a:r>
          </a:p>
          <a:p>
            <a:endParaRPr lang="en-US" dirty="0" smtClean="0"/>
          </a:p>
          <a:p>
            <a:pPr>
              <a:buNone/>
            </a:pP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FFF8E7"/>
      </a:accent1>
      <a:accent2>
        <a:srgbClr val="FFF0F5"/>
      </a:accent2>
      <a:accent3>
        <a:srgbClr val="C54B8C"/>
      </a:accent3>
      <a:accent4>
        <a:srgbClr val="CD853F"/>
      </a:accent4>
      <a:accent5>
        <a:srgbClr val="4997D0"/>
      </a:accent5>
      <a:accent6>
        <a:srgbClr val="50C878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672</TotalTime>
  <Words>309</Words>
  <Application>Microsoft Macintosh PowerPoint</Application>
  <PresentationFormat>On-screen Show (4:3)</PresentationFormat>
  <Paragraphs>41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Office Theme</vt:lpstr>
      <vt:lpstr>1_Office Theme</vt:lpstr>
      <vt:lpstr>HUKUM LAUT INTERNASIONAL</vt:lpstr>
      <vt:lpstr>Zona-zona di laut</vt:lpstr>
      <vt:lpstr>PowerPoint Presentation</vt:lpstr>
      <vt:lpstr>PowerPoint Presentation</vt:lpstr>
      <vt:lpstr>BAGIAN LAUT YANG MERUPAKAN WILAYAH NEGARA</vt:lpstr>
      <vt:lpstr>BAGIAN LAUT YANG MERUPAKAN YURISDIKSI NEGARA PANTAI</vt:lpstr>
      <vt:lpstr>BAGIAN LAUT YANG BERADA DI LUAR YURISDIKSI NASIONAL</vt:lpstr>
      <vt:lpstr>Laut Teritorial </vt:lpstr>
      <vt:lpstr>Batas Laut Teritorial </vt:lpstr>
      <vt:lpstr>PowerPoint Presentation</vt:lpstr>
      <vt:lpstr>Perairan Pedalaman </vt:lpstr>
      <vt:lpstr>Perairan Kepulauan </vt:lpstr>
      <vt:lpstr>Pasal 15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jontypearce</dc:creator>
  <cp:lastModifiedBy>Rehulina Tarigan</cp:lastModifiedBy>
  <cp:revision>27</cp:revision>
  <dcterms:created xsi:type="dcterms:W3CDTF">2012-04-28T17:18:27Z</dcterms:created>
  <dcterms:modified xsi:type="dcterms:W3CDTF">2018-04-02T09:07:35Z</dcterms:modified>
</cp:coreProperties>
</file>