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574" autoAdjust="0"/>
  </p:normalViewPr>
  <p:slideViewPr>
    <p:cSldViewPr>
      <p:cViewPr>
        <p:scale>
          <a:sx n="50" d="100"/>
          <a:sy n="50" d="100"/>
        </p:scale>
        <p:origin x="-1253" y="-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E4373-2CE0-454E-84CB-45E25A0206AF}" type="datetimeFigureOut">
              <a:rPr lang="id-ID" smtClean="0"/>
              <a:pPr/>
              <a:t>11/09/2014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78C6-62DB-4E4D-850A-F78063169CB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E4373-2CE0-454E-84CB-45E25A0206AF}" type="datetimeFigureOut">
              <a:rPr lang="id-ID" smtClean="0"/>
              <a:pPr/>
              <a:t>11/09/2014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78C6-62DB-4E4D-850A-F78063169CB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E4373-2CE0-454E-84CB-45E25A0206AF}" type="datetimeFigureOut">
              <a:rPr lang="id-ID" smtClean="0"/>
              <a:pPr/>
              <a:t>11/09/2014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78C6-62DB-4E4D-850A-F78063169CB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E4373-2CE0-454E-84CB-45E25A0206AF}" type="datetimeFigureOut">
              <a:rPr lang="id-ID" smtClean="0"/>
              <a:pPr/>
              <a:t>11/09/2014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78C6-62DB-4E4D-850A-F78063169CB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E4373-2CE0-454E-84CB-45E25A0206AF}" type="datetimeFigureOut">
              <a:rPr lang="id-ID" smtClean="0"/>
              <a:pPr/>
              <a:t>11/09/2014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78C6-62DB-4E4D-850A-F78063169CB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E4373-2CE0-454E-84CB-45E25A0206AF}" type="datetimeFigureOut">
              <a:rPr lang="id-ID" smtClean="0"/>
              <a:pPr/>
              <a:t>11/09/2014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78C6-62DB-4E4D-850A-F78063169CB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E4373-2CE0-454E-84CB-45E25A0206AF}" type="datetimeFigureOut">
              <a:rPr lang="id-ID" smtClean="0"/>
              <a:pPr/>
              <a:t>11/09/2014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78C6-62DB-4E4D-850A-F78063169CB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E4373-2CE0-454E-84CB-45E25A0206AF}" type="datetimeFigureOut">
              <a:rPr lang="id-ID" smtClean="0"/>
              <a:pPr/>
              <a:t>11/09/2014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78C6-62DB-4E4D-850A-F78063169CB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E4373-2CE0-454E-84CB-45E25A0206AF}" type="datetimeFigureOut">
              <a:rPr lang="id-ID" smtClean="0"/>
              <a:pPr/>
              <a:t>11/09/2014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78C6-62DB-4E4D-850A-F78063169CB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E4373-2CE0-454E-84CB-45E25A0206AF}" type="datetimeFigureOut">
              <a:rPr lang="id-ID" smtClean="0"/>
              <a:pPr/>
              <a:t>11/09/2014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78C6-62DB-4E4D-850A-F78063169CB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E4373-2CE0-454E-84CB-45E25A0206AF}" type="datetimeFigureOut">
              <a:rPr lang="id-ID" smtClean="0"/>
              <a:pPr/>
              <a:t>11/09/2014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78C6-62DB-4E4D-850A-F78063169CB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E4373-2CE0-454E-84CB-45E25A0206AF}" type="datetimeFigureOut">
              <a:rPr lang="id-ID" smtClean="0"/>
              <a:pPr/>
              <a:t>11/09/2014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378C6-62DB-4E4D-850A-F78063169CBB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TEORI SASTRA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>
                <a:solidFill>
                  <a:schemeClr val="tx1"/>
                </a:solidFill>
              </a:rPr>
              <a:t>Dari Sastra ke Teori</a:t>
            </a:r>
          </a:p>
          <a:p>
            <a:r>
              <a:rPr lang="id-ID" sz="1800" dirty="0" smtClean="0">
                <a:solidFill>
                  <a:schemeClr val="tx1"/>
                </a:solidFill>
              </a:rPr>
              <a:t>Rene Wellek&amp; Austin Warren. </a:t>
            </a:r>
            <a:r>
              <a:rPr lang="id-ID" sz="1800" i="1" dirty="0" smtClean="0">
                <a:solidFill>
                  <a:schemeClr val="tx1"/>
                </a:solidFill>
              </a:rPr>
              <a:t>Teori Kesusastraan</a:t>
            </a:r>
          </a:p>
          <a:p>
            <a:r>
              <a:rPr lang="id-ID" sz="1800" dirty="0" smtClean="0">
                <a:solidFill>
                  <a:schemeClr val="tx1"/>
                </a:solidFill>
              </a:rPr>
              <a:t>Ann Jefferson % David </a:t>
            </a:r>
            <a:r>
              <a:rPr lang="id-ID" sz="1800" dirty="0" smtClean="0">
                <a:solidFill>
                  <a:schemeClr val="tx1"/>
                </a:solidFill>
              </a:rPr>
              <a:t>Robey. </a:t>
            </a:r>
            <a:r>
              <a:rPr lang="id-ID" sz="1800" i="1" dirty="0" smtClean="0">
                <a:solidFill>
                  <a:schemeClr val="tx1"/>
                </a:solidFill>
              </a:rPr>
              <a:t>Modern Literary Theory: A Comparative Introduction.</a:t>
            </a:r>
          </a:p>
          <a:p>
            <a:r>
              <a:rPr lang="id-ID" sz="1800" dirty="0" smtClean="0">
                <a:solidFill>
                  <a:schemeClr val="tx1"/>
                </a:solidFill>
              </a:rPr>
              <a:t>M.H. Abrams. </a:t>
            </a:r>
            <a:r>
              <a:rPr lang="id-ID" sz="1800" i="1" dirty="0" smtClean="0">
                <a:solidFill>
                  <a:schemeClr val="tx1"/>
                </a:solidFill>
              </a:rPr>
              <a:t>The Mirror and the Lamp</a:t>
            </a:r>
            <a:r>
              <a:rPr lang="id-ID" sz="1800" dirty="0" smtClean="0">
                <a:solidFill>
                  <a:schemeClr val="tx1"/>
                </a:solidFill>
              </a:rPr>
              <a:t>.</a:t>
            </a:r>
            <a:endParaRPr lang="id-ID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642918"/>
            <a:ext cx="9144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 smtClean="0"/>
              <a:t>RENE WELLEK DAN AUSTIN WARREN. TEORI KESUSASTRAAN.</a:t>
            </a:r>
          </a:p>
          <a:p>
            <a:endParaRPr lang="id-ID" sz="2400" dirty="0" smtClean="0"/>
          </a:p>
          <a:p>
            <a:r>
              <a:rPr lang="id-ID" sz="2400" dirty="0" smtClean="0"/>
              <a:t>ANN JEFFERSON DAN DAVID ROBEY. MODERN LITERARY THEORY</a:t>
            </a:r>
          </a:p>
          <a:p>
            <a:endParaRPr lang="id-ID" sz="2400" dirty="0" smtClean="0"/>
          </a:p>
          <a:p>
            <a:r>
              <a:rPr lang="id-ID" sz="2400" dirty="0" smtClean="0"/>
              <a:t>WILFRED L GUERIN DKK. A HANDBOOK OF CRITICAL APPROACH TO LITERATURE</a:t>
            </a:r>
          </a:p>
          <a:p>
            <a:endParaRPr lang="id-ID" sz="2400" dirty="0" smtClean="0"/>
          </a:p>
          <a:p>
            <a:r>
              <a:rPr lang="id-ID" sz="2400" dirty="0" smtClean="0"/>
              <a:t>M.H  ABRAMS. A GLOSSARY OF LITERARY TERMS</a:t>
            </a:r>
          </a:p>
          <a:p>
            <a:endParaRPr lang="id-ID" sz="2400" dirty="0" smtClean="0"/>
          </a:p>
          <a:p>
            <a:r>
              <a:rPr lang="id-ID" sz="2400" dirty="0" smtClean="0"/>
              <a:t>-------. THE MIRROR AND THE LAMP</a:t>
            </a:r>
          </a:p>
          <a:p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1799460" y="714356"/>
            <a:ext cx="5201432" cy="1881672"/>
            <a:chOff x="500034" y="1559470"/>
            <a:chExt cx="5201432" cy="1881672"/>
          </a:xfrm>
        </p:grpSpPr>
        <p:sp>
          <p:nvSpPr>
            <p:cNvPr id="6" name="TextBox 5"/>
            <p:cNvSpPr txBox="1"/>
            <p:nvPr/>
          </p:nvSpPr>
          <p:spPr>
            <a:xfrm>
              <a:off x="3929058" y="3071810"/>
              <a:ext cx="1772408" cy="369332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id-ID" dirty="0" smtClean="0"/>
                <a:t>SEJARAH SASTRA</a:t>
              </a:r>
              <a:endParaRPr lang="id-ID" dirty="0"/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500034" y="1559470"/>
              <a:ext cx="4315227" cy="1869530"/>
              <a:chOff x="500034" y="1571612"/>
              <a:chExt cx="4315227" cy="1869530"/>
            </a:xfrm>
          </p:grpSpPr>
          <p:sp>
            <p:nvSpPr>
              <p:cNvPr id="2" name="TextBox 1"/>
              <p:cNvSpPr txBox="1"/>
              <p:nvPr/>
            </p:nvSpPr>
            <p:spPr>
              <a:xfrm>
                <a:off x="1214414" y="1571612"/>
                <a:ext cx="920188" cy="369332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id-ID" b="1" dirty="0" smtClean="0">
                    <a:solidFill>
                      <a:schemeClr val="bg1"/>
                    </a:solidFill>
                  </a:rPr>
                  <a:t>SASTRA</a:t>
                </a:r>
                <a:endParaRPr lang="id-ID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2143108" y="1571612"/>
                <a:ext cx="1551130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id-ID" b="1" dirty="0" smtClean="0">
                    <a:solidFill>
                      <a:schemeClr val="bg1"/>
                    </a:solidFill>
                  </a:rPr>
                  <a:t>STUDI SASTRA</a:t>
                </a:r>
                <a:endParaRPr lang="id-ID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" name="TextBox 3"/>
              <p:cNvSpPr txBox="1"/>
              <p:nvPr/>
            </p:nvSpPr>
            <p:spPr>
              <a:xfrm>
                <a:off x="2138214" y="3071810"/>
                <a:ext cx="1542345" cy="369332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id-ID" dirty="0" smtClean="0"/>
                  <a:t>KRITIK SASTRA</a:t>
                </a:r>
                <a:endParaRPr lang="id-ID" dirty="0"/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500034" y="3071810"/>
                <a:ext cx="1505092" cy="369332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id-ID" dirty="0" smtClean="0"/>
                  <a:t>TEORI SASTRA</a:t>
                </a:r>
                <a:endParaRPr lang="id-ID" dirty="0"/>
              </a:p>
            </p:txBody>
          </p:sp>
          <p:cxnSp>
            <p:nvCxnSpPr>
              <p:cNvPr id="8" name="Straight Arrow Connector 7"/>
              <p:cNvCxnSpPr>
                <a:stCxn id="3" idx="2"/>
                <a:endCxn id="5" idx="0"/>
              </p:cNvCxnSpPr>
              <p:nvPr/>
            </p:nvCxnSpPr>
            <p:spPr>
              <a:xfrm rot="5400000">
                <a:off x="1520194" y="1673331"/>
                <a:ext cx="1130866" cy="1666093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/>
              <p:cNvCxnSpPr>
                <a:stCxn id="3" idx="2"/>
                <a:endCxn id="4" idx="0"/>
              </p:cNvCxnSpPr>
              <p:nvPr/>
            </p:nvCxnSpPr>
            <p:spPr>
              <a:xfrm rot="5400000">
                <a:off x="2348597" y="2501734"/>
                <a:ext cx="1130866" cy="928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/>
              <p:cNvCxnSpPr>
                <a:stCxn id="3" idx="2"/>
                <a:endCxn id="6" idx="0"/>
              </p:cNvCxnSpPr>
              <p:nvPr/>
            </p:nvCxnSpPr>
            <p:spPr>
              <a:xfrm rot="16200000" flipH="1">
                <a:off x="3301534" y="1558082"/>
                <a:ext cx="1130866" cy="189658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" name="TextBox 12"/>
          <p:cNvSpPr txBox="1"/>
          <p:nvPr/>
        </p:nvSpPr>
        <p:spPr>
          <a:xfrm>
            <a:off x="1" y="341685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“Literary theory” is the body of </a:t>
            </a:r>
            <a:r>
              <a:rPr lang="en-US" b="1" dirty="0" smtClean="0"/>
              <a:t>ideas</a:t>
            </a:r>
            <a:r>
              <a:rPr lang="en-US" dirty="0" smtClean="0"/>
              <a:t> and </a:t>
            </a:r>
            <a:r>
              <a:rPr lang="en-US" b="1" dirty="0" smtClean="0"/>
              <a:t>methods</a:t>
            </a:r>
            <a:r>
              <a:rPr lang="en-US" dirty="0" smtClean="0"/>
              <a:t> we use in the practical reading of literature.</a:t>
            </a:r>
            <a:endParaRPr lang="id-ID" dirty="0"/>
          </a:p>
        </p:txBody>
      </p:sp>
      <p:sp>
        <p:nvSpPr>
          <p:cNvPr id="14" name="TextBox 13"/>
          <p:cNvSpPr txBox="1"/>
          <p:nvPr/>
        </p:nvSpPr>
        <p:spPr>
          <a:xfrm>
            <a:off x="0" y="4143380"/>
            <a:ext cx="89100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Literary theory is a description of the underlying </a:t>
            </a:r>
            <a:r>
              <a:rPr lang="en-US" b="1" dirty="0" smtClean="0"/>
              <a:t>principles</a:t>
            </a:r>
            <a:r>
              <a:rPr lang="en-US" dirty="0" smtClean="0"/>
              <a:t>, one might say the tools, by which</a:t>
            </a:r>
          </a:p>
          <a:p>
            <a:r>
              <a:rPr lang="en-US" dirty="0" smtClean="0"/>
              <a:t>we attempt to understand literature.</a:t>
            </a:r>
            <a:endParaRPr lang="id-ID" dirty="0"/>
          </a:p>
        </p:txBody>
      </p:sp>
      <p:sp>
        <p:nvSpPr>
          <p:cNvPr id="15" name="TextBox 14"/>
          <p:cNvSpPr txBox="1"/>
          <p:nvPr/>
        </p:nvSpPr>
        <p:spPr>
          <a:xfrm>
            <a:off x="0" y="5000636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“Literary theory,” sometimes designated “critical theory,” or “theory,” and now undergoing a transformation into “cultural theory” within the discipline of </a:t>
            </a:r>
            <a:r>
              <a:rPr lang="en-US" dirty="0" smtClean="0"/>
              <a:t>literary</a:t>
            </a:r>
            <a:r>
              <a:rPr lang="id-ID" dirty="0" smtClean="0"/>
              <a:t> </a:t>
            </a:r>
            <a:r>
              <a:rPr lang="en-US" dirty="0" smtClean="0"/>
              <a:t>studies</a:t>
            </a:r>
            <a:r>
              <a:rPr lang="en-US" dirty="0" smtClean="0"/>
              <a:t>, can be understood as the set of </a:t>
            </a:r>
            <a:r>
              <a:rPr lang="en-US" b="1" dirty="0" smtClean="0"/>
              <a:t>concepts</a:t>
            </a:r>
            <a:r>
              <a:rPr lang="en-US" dirty="0" smtClean="0"/>
              <a:t> and intellectual </a:t>
            </a:r>
            <a:r>
              <a:rPr lang="en-US" b="1" dirty="0" smtClean="0"/>
              <a:t>assumptions</a:t>
            </a:r>
            <a:r>
              <a:rPr lang="en-US" dirty="0" smtClean="0"/>
              <a:t> on which rests the work of explaining or interpreting literary texts. Literary </a:t>
            </a:r>
            <a:r>
              <a:rPr lang="en-US" dirty="0" smtClean="0"/>
              <a:t>theory</a:t>
            </a:r>
            <a:r>
              <a:rPr lang="id-ID" dirty="0" smtClean="0"/>
              <a:t> </a:t>
            </a:r>
            <a:r>
              <a:rPr lang="en-US" dirty="0" smtClean="0"/>
              <a:t>refers </a:t>
            </a:r>
            <a:r>
              <a:rPr lang="en-US" dirty="0" smtClean="0"/>
              <a:t>to any </a:t>
            </a:r>
            <a:r>
              <a:rPr lang="en-US" b="1" dirty="0" smtClean="0"/>
              <a:t>principles</a:t>
            </a:r>
            <a:r>
              <a:rPr lang="en-US" dirty="0" smtClean="0"/>
              <a:t> derived from </a:t>
            </a:r>
            <a:r>
              <a:rPr lang="en-US" i="1" dirty="0" smtClean="0"/>
              <a:t>internal</a:t>
            </a:r>
            <a:r>
              <a:rPr lang="en-US" dirty="0" smtClean="0"/>
              <a:t> analysis of literary texts or from knowledge </a:t>
            </a:r>
            <a:r>
              <a:rPr lang="en-US" i="1" dirty="0" smtClean="0"/>
              <a:t>external</a:t>
            </a:r>
            <a:r>
              <a:rPr lang="en-US" dirty="0" smtClean="0"/>
              <a:t> to the text that can be applied in multiple interpretive situations.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85786" y="285728"/>
            <a:ext cx="73028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Definisi Sastra:</a:t>
            </a:r>
          </a:p>
          <a:p>
            <a:r>
              <a:rPr lang="id-ID" dirty="0" smtClean="0"/>
              <a:t>“... The </a:t>
            </a:r>
            <a:r>
              <a:rPr lang="id-ID" b="1" i="1" dirty="0" smtClean="0"/>
              <a:t>author</a:t>
            </a:r>
            <a:r>
              <a:rPr lang="id-ID" dirty="0" smtClean="0"/>
              <a:t> sends a literary text about </a:t>
            </a:r>
            <a:r>
              <a:rPr lang="id-ID" b="1" i="1" dirty="0" smtClean="0"/>
              <a:t>reality</a:t>
            </a:r>
            <a:r>
              <a:rPr lang="id-ID" dirty="0" smtClean="0"/>
              <a:t> to the </a:t>
            </a:r>
            <a:r>
              <a:rPr lang="id-ID" b="1" i="1" dirty="0" smtClean="0"/>
              <a:t>reader</a:t>
            </a:r>
            <a:r>
              <a:rPr lang="id-ID" dirty="0" smtClean="0"/>
              <a:t> in </a:t>
            </a:r>
            <a:r>
              <a:rPr lang="id-ID" b="1" i="1" dirty="0" smtClean="0"/>
              <a:t>language</a:t>
            </a:r>
            <a:r>
              <a:rPr lang="id-ID" dirty="0" smtClean="0"/>
              <a:t>.”</a:t>
            </a:r>
          </a:p>
          <a:p>
            <a:r>
              <a:rPr lang="id-ID" dirty="0" smtClean="0"/>
              <a:t>[</a:t>
            </a:r>
            <a:r>
              <a:rPr lang="id-ID" i="1" dirty="0" smtClean="0"/>
              <a:t>Jefferson dan Robey, 1982:7</a:t>
            </a:r>
            <a:r>
              <a:rPr lang="id-ID" dirty="0" smtClean="0"/>
              <a:t>]</a:t>
            </a:r>
            <a:endParaRPr lang="id-ID" dirty="0"/>
          </a:p>
        </p:txBody>
      </p:sp>
      <p:sp>
        <p:nvSpPr>
          <p:cNvPr id="5" name="Isosceles Triangle 4"/>
          <p:cNvSpPr/>
          <p:nvPr/>
        </p:nvSpPr>
        <p:spPr>
          <a:xfrm>
            <a:off x="428596" y="1643050"/>
            <a:ext cx="3000396" cy="2357454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TextBox 5"/>
          <p:cNvSpPr txBox="1"/>
          <p:nvPr/>
        </p:nvSpPr>
        <p:spPr>
          <a:xfrm>
            <a:off x="142844" y="4711495"/>
            <a:ext cx="40137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b="1" dirty="0" smtClean="0"/>
              <a:t>Syarat keberadaan suatu kesusastraan</a:t>
            </a:r>
          </a:p>
          <a:p>
            <a:r>
              <a:rPr lang="id-ID" dirty="0" smtClean="0"/>
              <a:t>[</a:t>
            </a:r>
            <a:r>
              <a:rPr lang="id-ID" i="1" dirty="0" smtClean="0"/>
              <a:t>M.H. Abrams. The Mirror and the Lamp</a:t>
            </a:r>
            <a:r>
              <a:rPr lang="id-ID" dirty="0" smtClean="0"/>
              <a:t>]</a:t>
            </a:r>
            <a:endParaRPr lang="id-ID" dirty="0"/>
          </a:p>
        </p:txBody>
      </p:sp>
      <p:sp>
        <p:nvSpPr>
          <p:cNvPr id="7" name="TextBox 6"/>
          <p:cNvSpPr txBox="1"/>
          <p:nvPr/>
        </p:nvSpPr>
        <p:spPr>
          <a:xfrm>
            <a:off x="1500166" y="2916792"/>
            <a:ext cx="836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b="1" spc="2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karya</a:t>
            </a:r>
            <a:endParaRPr lang="id-ID" b="1" spc="200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00166" y="1285860"/>
            <a:ext cx="888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b="1" dirty="0" smtClean="0"/>
              <a:t>realitas</a:t>
            </a:r>
            <a:endParaRPr lang="id-ID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857488" y="3988362"/>
            <a:ext cx="1056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b="1" dirty="0" smtClean="0"/>
              <a:t>pembaca</a:t>
            </a:r>
            <a:endParaRPr lang="id-ID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-71470" y="3988362"/>
            <a:ext cx="1153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b="1" dirty="0" smtClean="0"/>
              <a:t>sastrawan</a:t>
            </a:r>
            <a:endParaRPr lang="id-ID" b="1" dirty="0"/>
          </a:p>
        </p:txBody>
      </p:sp>
      <p:sp>
        <p:nvSpPr>
          <p:cNvPr id="12" name="Isosceles Triangle 11"/>
          <p:cNvSpPr/>
          <p:nvPr/>
        </p:nvSpPr>
        <p:spPr>
          <a:xfrm>
            <a:off x="5643570" y="1643050"/>
            <a:ext cx="3000396" cy="2357454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TextBox 12"/>
          <p:cNvSpPr txBox="1"/>
          <p:nvPr/>
        </p:nvSpPr>
        <p:spPr>
          <a:xfrm>
            <a:off x="6643702" y="1285860"/>
            <a:ext cx="976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b="1" dirty="0" smtClean="0"/>
              <a:t>mimetik</a:t>
            </a:r>
            <a:endParaRPr lang="id-ID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8001024" y="4000504"/>
            <a:ext cx="1153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b="1" dirty="0" smtClean="0"/>
              <a:t>pragmatik</a:t>
            </a:r>
            <a:endParaRPr lang="id-ID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214942" y="4000504"/>
            <a:ext cx="103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b="1" dirty="0" smtClean="0"/>
              <a:t>ekspresif</a:t>
            </a:r>
            <a:endParaRPr lang="id-ID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572264" y="2916792"/>
            <a:ext cx="1130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b="1" spc="2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objektif</a:t>
            </a:r>
            <a:endParaRPr lang="id-ID" b="1" spc="200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01679" y="4711495"/>
            <a:ext cx="40137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b="1" dirty="0" smtClean="0"/>
              <a:t>Kategori ancangan sastra</a:t>
            </a:r>
          </a:p>
          <a:p>
            <a:r>
              <a:rPr lang="id-ID" dirty="0" smtClean="0"/>
              <a:t>[</a:t>
            </a:r>
            <a:r>
              <a:rPr lang="id-ID" i="1" dirty="0" smtClean="0"/>
              <a:t>M.H. Abrams. The Mirror and the Lamp</a:t>
            </a:r>
            <a:r>
              <a:rPr lang="id-ID" dirty="0" smtClean="0"/>
              <a:t>]</a:t>
            </a:r>
            <a:endParaRPr lang="id-ID" dirty="0"/>
          </a:p>
        </p:txBody>
      </p:sp>
      <p:cxnSp>
        <p:nvCxnSpPr>
          <p:cNvPr id="19" name="Straight Arrow Connector 18"/>
          <p:cNvCxnSpPr>
            <a:stCxn id="8" idx="3"/>
            <a:endCxn id="13" idx="1"/>
          </p:cNvCxnSpPr>
          <p:nvPr/>
        </p:nvCxnSpPr>
        <p:spPr>
          <a:xfrm>
            <a:off x="2388551" y="1470526"/>
            <a:ext cx="4255151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7" idx="3"/>
            <a:endCxn id="16" idx="1"/>
          </p:cNvCxnSpPr>
          <p:nvPr/>
        </p:nvCxnSpPr>
        <p:spPr>
          <a:xfrm>
            <a:off x="2336805" y="3101458"/>
            <a:ext cx="4235459" cy="1588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hape 22"/>
          <p:cNvCxnSpPr>
            <a:stCxn id="10" idx="3"/>
            <a:endCxn id="15" idx="2"/>
          </p:cNvCxnSpPr>
          <p:nvPr/>
        </p:nvCxnSpPr>
        <p:spPr>
          <a:xfrm>
            <a:off x="1082307" y="4173028"/>
            <a:ext cx="4652329" cy="196808"/>
          </a:xfrm>
          <a:prstGeom prst="bentConnector4">
            <a:avLst>
              <a:gd name="adj1" fmla="val 8382"/>
              <a:gd name="adj2" fmla="val 216154"/>
            </a:avLst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hape 25"/>
          <p:cNvCxnSpPr>
            <a:stCxn id="9" idx="3"/>
            <a:endCxn id="14" idx="2"/>
          </p:cNvCxnSpPr>
          <p:nvPr/>
        </p:nvCxnSpPr>
        <p:spPr>
          <a:xfrm>
            <a:off x="3914444" y="4173028"/>
            <a:ext cx="4663437" cy="196808"/>
          </a:xfrm>
          <a:prstGeom prst="bentConnector4">
            <a:avLst>
              <a:gd name="adj1" fmla="val 5906"/>
              <a:gd name="adj2" fmla="val 293590"/>
            </a:avLst>
          </a:prstGeom>
          <a:ln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714348" y="3071810"/>
            <a:ext cx="7643866" cy="85725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9" name="Rounded Rectangle 18"/>
          <p:cNvSpPr/>
          <p:nvPr/>
        </p:nvSpPr>
        <p:spPr>
          <a:xfrm>
            <a:off x="357158" y="285728"/>
            <a:ext cx="8358246" cy="221457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extBox 1"/>
          <p:cNvSpPr txBox="1"/>
          <p:nvPr/>
        </p:nvSpPr>
        <p:spPr>
          <a:xfrm>
            <a:off x="714348" y="357166"/>
            <a:ext cx="7372788" cy="203132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id-ID" dirty="0" smtClean="0"/>
              <a:t>RETROSPECTIVE QUESTIONS</a:t>
            </a:r>
          </a:p>
          <a:p>
            <a:pPr algn="ctr"/>
            <a:endParaRPr lang="id-ID" dirty="0" smtClean="0"/>
          </a:p>
          <a:p>
            <a:r>
              <a:rPr lang="id-ID" dirty="0" smtClean="0"/>
              <a:t>Based on the definition, these are question to ask of any theory of literature:</a:t>
            </a:r>
          </a:p>
          <a:p>
            <a:pPr marL="342900" indent="-342900">
              <a:buFont typeface="+mj-lt"/>
              <a:buAutoNum type="arabicPeriod"/>
            </a:pPr>
            <a:r>
              <a:rPr lang="id-ID" b="1" dirty="0" smtClean="0"/>
              <a:t>How does it define the literary qualities of the literary text?</a:t>
            </a:r>
          </a:p>
          <a:p>
            <a:pPr marL="342900" indent="-342900">
              <a:buFont typeface="+mj-lt"/>
              <a:buAutoNum type="arabicPeriod"/>
            </a:pPr>
            <a:r>
              <a:rPr lang="id-ID" b="1" dirty="0" smtClean="0"/>
              <a:t>What relation does it propose between text and author?</a:t>
            </a:r>
          </a:p>
          <a:p>
            <a:pPr marL="342900" indent="-342900">
              <a:buFont typeface="+mj-lt"/>
              <a:buAutoNum type="arabicPeriod"/>
            </a:pPr>
            <a:r>
              <a:rPr lang="id-ID" b="1" dirty="0" smtClean="0"/>
              <a:t>What role does it ascribe to the reader?</a:t>
            </a:r>
          </a:p>
          <a:p>
            <a:pPr marL="342900" indent="-342900">
              <a:buFont typeface="+mj-lt"/>
              <a:buAutoNum type="arabicPeriod"/>
            </a:pPr>
            <a:r>
              <a:rPr lang="id-ID" b="1" dirty="0" smtClean="0"/>
              <a:t>What status does it give to the medium of the text, language?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2910" y="4559866"/>
            <a:ext cx="1742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Text as literature</a:t>
            </a:r>
            <a:endParaRPr lang="id-ID" dirty="0"/>
          </a:p>
        </p:txBody>
      </p:sp>
      <p:sp>
        <p:nvSpPr>
          <p:cNvPr id="4" name="TextBox 3"/>
          <p:cNvSpPr txBox="1"/>
          <p:nvPr/>
        </p:nvSpPr>
        <p:spPr>
          <a:xfrm>
            <a:off x="1214414" y="5488560"/>
            <a:ext cx="165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Text and author</a:t>
            </a:r>
            <a:endParaRPr lang="id-ID" dirty="0"/>
          </a:p>
        </p:txBody>
      </p:sp>
      <p:sp>
        <p:nvSpPr>
          <p:cNvPr id="5" name="TextBox 4"/>
          <p:cNvSpPr txBox="1"/>
          <p:nvPr/>
        </p:nvSpPr>
        <p:spPr>
          <a:xfrm>
            <a:off x="3643306" y="6202940"/>
            <a:ext cx="164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Text and reader</a:t>
            </a:r>
            <a:endParaRPr lang="id-ID" dirty="0"/>
          </a:p>
        </p:txBody>
      </p:sp>
      <p:sp>
        <p:nvSpPr>
          <p:cNvPr id="6" name="TextBox 5"/>
          <p:cNvSpPr txBox="1"/>
          <p:nvPr/>
        </p:nvSpPr>
        <p:spPr>
          <a:xfrm>
            <a:off x="6143636" y="5488560"/>
            <a:ext cx="1615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Text and reality</a:t>
            </a:r>
            <a:endParaRPr lang="id-ID" dirty="0"/>
          </a:p>
        </p:txBody>
      </p:sp>
      <p:sp>
        <p:nvSpPr>
          <p:cNvPr id="7" name="TextBox 6"/>
          <p:cNvSpPr txBox="1"/>
          <p:nvPr/>
        </p:nvSpPr>
        <p:spPr>
          <a:xfrm>
            <a:off x="6786578" y="4559866"/>
            <a:ext cx="1874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Text and language</a:t>
            </a:r>
            <a:endParaRPr lang="id-ID" dirty="0"/>
          </a:p>
        </p:txBody>
      </p:sp>
      <p:sp>
        <p:nvSpPr>
          <p:cNvPr id="18" name="TextBox 17"/>
          <p:cNvSpPr txBox="1"/>
          <p:nvPr/>
        </p:nvSpPr>
        <p:spPr>
          <a:xfrm>
            <a:off x="912505" y="3005736"/>
            <a:ext cx="73028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dirty="0" smtClean="0"/>
              <a:t>Definisi Sastra:</a:t>
            </a:r>
          </a:p>
          <a:p>
            <a:r>
              <a:rPr lang="id-ID" dirty="0" smtClean="0"/>
              <a:t>“... The </a:t>
            </a:r>
            <a:r>
              <a:rPr lang="id-ID" b="1" i="1" dirty="0" smtClean="0"/>
              <a:t>author</a:t>
            </a:r>
            <a:r>
              <a:rPr lang="id-ID" dirty="0" smtClean="0"/>
              <a:t> sends a literary text about </a:t>
            </a:r>
            <a:r>
              <a:rPr lang="id-ID" b="1" i="1" dirty="0" smtClean="0"/>
              <a:t>reality</a:t>
            </a:r>
            <a:r>
              <a:rPr lang="id-ID" dirty="0" smtClean="0"/>
              <a:t> to the </a:t>
            </a:r>
            <a:r>
              <a:rPr lang="id-ID" b="1" i="1" dirty="0" smtClean="0"/>
              <a:t>reader</a:t>
            </a:r>
            <a:r>
              <a:rPr lang="id-ID" dirty="0" smtClean="0"/>
              <a:t> in </a:t>
            </a:r>
            <a:r>
              <a:rPr lang="id-ID" b="1" i="1" dirty="0" smtClean="0"/>
              <a:t>language</a:t>
            </a:r>
            <a:r>
              <a:rPr lang="id-ID" dirty="0" smtClean="0"/>
              <a:t>.”</a:t>
            </a:r>
          </a:p>
          <a:p>
            <a:r>
              <a:rPr lang="id-ID" dirty="0" smtClean="0"/>
              <a:t>[</a:t>
            </a:r>
            <a:r>
              <a:rPr lang="id-ID" i="1" dirty="0" smtClean="0"/>
              <a:t>Jefferson dan Robey, 1982:7</a:t>
            </a:r>
            <a:r>
              <a:rPr lang="id-ID" dirty="0" smtClean="0"/>
              <a:t>]</a:t>
            </a:r>
            <a:endParaRPr lang="id-ID" dirty="0"/>
          </a:p>
        </p:txBody>
      </p:sp>
      <p:cxnSp>
        <p:nvCxnSpPr>
          <p:cNvPr id="22" name="Straight Arrow Connector 21"/>
          <p:cNvCxnSpPr>
            <a:endCxn id="3" idx="0"/>
          </p:cNvCxnSpPr>
          <p:nvPr/>
        </p:nvCxnSpPr>
        <p:spPr>
          <a:xfrm rot="10800000" flipV="1">
            <a:off x="1514110" y="3500438"/>
            <a:ext cx="2200634" cy="105942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4" idx="0"/>
          </p:cNvCxnSpPr>
          <p:nvPr/>
        </p:nvCxnSpPr>
        <p:spPr>
          <a:xfrm rot="5400000">
            <a:off x="1063630" y="4480520"/>
            <a:ext cx="1988122" cy="279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5" idx="0"/>
          </p:cNvCxnSpPr>
          <p:nvPr/>
        </p:nvCxnSpPr>
        <p:spPr>
          <a:xfrm rot="5400000">
            <a:off x="4060868" y="3905858"/>
            <a:ext cx="2702502" cy="1891662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7" idx="0"/>
          </p:cNvCxnSpPr>
          <p:nvPr/>
        </p:nvCxnSpPr>
        <p:spPr>
          <a:xfrm rot="16200000" flipH="1">
            <a:off x="7047005" y="3882953"/>
            <a:ext cx="1059428" cy="294398"/>
          </a:xfrm>
          <a:prstGeom prst="straightConnector1">
            <a:avLst/>
          </a:prstGeom>
          <a:ln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6" idx="0"/>
          </p:cNvCxnSpPr>
          <p:nvPr/>
        </p:nvCxnSpPr>
        <p:spPr>
          <a:xfrm rot="16200000" flipH="1">
            <a:off x="5017667" y="3554837"/>
            <a:ext cx="1988122" cy="1879324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383</Words>
  <Application>Microsoft Office PowerPoint</Application>
  <PresentationFormat>On-screen Show (4:3)</PresentationFormat>
  <Paragraphs>53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TEORI SASTRA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 SASTRA</dc:title>
  <dc:creator>asus</dc:creator>
  <cp:lastModifiedBy>asus</cp:lastModifiedBy>
  <cp:revision>12</cp:revision>
  <dcterms:created xsi:type="dcterms:W3CDTF">2014-09-07T01:34:47Z</dcterms:created>
  <dcterms:modified xsi:type="dcterms:W3CDTF">2014-09-11T10:17:36Z</dcterms:modified>
</cp:coreProperties>
</file>