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Default Extension="jpg" ContentType="image/jpg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97964" y="803909"/>
            <a:ext cx="658304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ACACA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2220" y="650240"/>
            <a:ext cx="1747520" cy="1016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ACACA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649470" y="1982470"/>
            <a:ext cx="3810000" cy="411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09900" y="589280"/>
            <a:ext cx="3614420" cy="1016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ACACA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88085" y="223773"/>
            <a:ext cx="6767829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ACACA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6780" y="1710690"/>
            <a:ext cx="7286625" cy="4238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153018" y="6298239"/>
            <a:ext cx="254000" cy="222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50.png"/><Relationship Id="rId4" Type="http://schemas.openxmlformats.org/officeDocument/2006/relationships/image" Target="../media/image22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22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Relationship Id="rId10" Type="http://schemas.openxmlformats.org/officeDocument/2006/relationships/image" Target="../media/image66.png"/><Relationship Id="rId11" Type="http://schemas.openxmlformats.org/officeDocument/2006/relationships/image" Target="../media/image67.png"/><Relationship Id="rId12" Type="http://schemas.openxmlformats.org/officeDocument/2006/relationships/image" Target="../media/image68.png"/><Relationship Id="rId13" Type="http://schemas.openxmlformats.org/officeDocument/2006/relationships/image" Target="../media/image69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76.png"/><Relationship Id="rId9" Type="http://schemas.openxmlformats.org/officeDocument/2006/relationships/image" Target="../media/image77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41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Relationship Id="rId8" Type="http://schemas.openxmlformats.org/officeDocument/2006/relationships/image" Target="../media/image83.png"/><Relationship Id="rId9" Type="http://schemas.openxmlformats.org/officeDocument/2006/relationships/image" Target="../media/image84.png"/><Relationship Id="rId10" Type="http://schemas.openxmlformats.org/officeDocument/2006/relationships/image" Target="../media/image85.png"/><Relationship Id="rId11" Type="http://schemas.openxmlformats.org/officeDocument/2006/relationships/image" Target="../media/image86.png"/><Relationship Id="rId12" Type="http://schemas.openxmlformats.org/officeDocument/2006/relationships/image" Target="../media/image87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image" Target="../media/image92.png"/><Relationship Id="rId7" Type="http://schemas.openxmlformats.org/officeDocument/2006/relationships/image" Target="../media/image93.png"/><Relationship Id="rId8" Type="http://schemas.openxmlformats.org/officeDocument/2006/relationships/image" Target="../media/image94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8" Type="http://schemas.openxmlformats.org/officeDocument/2006/relationships/image" Target="../media/image101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image" Target="../media/image109.png"/><Relationship Id="rId8" Type="http://schemas.openxmlformats.org/officeDocument/2006/relationships/image" Target="../media/image110.png"/><Relationship Id="rId9" Type="http://schemas.openxmlformats.org/officeDocument/2006/relationships/image" Target="../media/image111.png"/><Relationship Id="rId10" Type="http://schemas.openxmlformats.org/officeDocument/2006/relationships/image" Target="../media/image112.png"/><Relationship Id="rId11" Type="http://schemas.openxmlformats.org/officeDocument/2006/relationships/image" Target="../media/image113.png"/><Relationship Id="rId12" Type="http://schemas.openxmlformats.org/officeDocument/2006/relationships/image" Target="../media/image114.png"/><Relationship Id="rId13" Type="http://schemas.openxmlformats.org/officeDocument/2006/relationships/image" Target="../media/image115.png"/><Relationship Id="rId14" Type="http://schemas.openxmlformats.org/officeDocument/2006/relationships/image" Target="../media/image116.png"/><Relationship Id="rId15" Type="http://schemas.openxmlformats.org/officeDocument/2006/relationships/image" Target="../media/image117.png"/><Relationship Id="rId16" Type="http://schemas.openxmlformats.org/officeDocument/2006/relationships/image" Target="../media/image118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9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png"/><Relationship Id="rId3" Type="http://schemas.openxmlformats.org/officeDocument/2006/relationships/image" Target="../media/image121.png"/><Relationship Id="rId4" Type="http://schemas.openxmlformats.org/officeDocument/2006/relationships/image" Target="../media/image122.png"/><Relationship Id="rId5" Type="http://schemas.openxmlformats.org/officeDocument/2006/relationships/image" Target="../media/image123.png"/><Relationship Id="rId6" Type="http://schemas.openxmlformats.org/officeDocument/2006/relationships/image" Target="../media/image124.png"/><Relationship Id="rId7" Type="http://schemas.openxmlformats.org/officeDocument/2006/relationships/image" Target="../media/image125.png"/><Relationship Id="rId8" Type="http://schemas.openxmlformats.org/officeDocument/2006/relationships/image" Target="../media/image126.png"/><Relationship Id="rId9" Type="http://schemas.openxmlformats.org/officeDocument/2006/relationships/image" Target="../media/image127.png"/><Relationship Id="rId10" Type="http://schemas.openxmlformats.org/officeDocument/2006/relationships/image" Target="../media/image128.png"/><Relationship Id="rId11" Type="http://schemas.openxmlformats.org/officeDocument/2006/relationships/image" Target="../media/image129.png"/><Relationship Id="rId12" Type="http://schemas.openxmlformats.org/officeDocument/2006/relationships/image" Target="../media/image130.png"/><Relationship Id="rId13" Type="http://schemas.openxmlformats.org/officeDocument/2006/relationships/image" Target="../media/image131.png"/><Relationship Id="rId14" Type="http://schemas.openxmlformats.org/officeDocument/2006/relationships/image" Target="../media/image132.png"/><Relationship Id="rId15" Type="http://schemas.openxmlformats.org/officeDocument/2006/relationships/image" Target="../media/image133.png"/><Relationship Id="rId16" Type="http://schemas.openxmlformats.org/officeDocument/2006/relationships/image" Target="../media/image134.png"/><Relationship Id="rId17" Type="http://schemas.openxmlformats.org/officeDocument/2006/relationships/image" Target="../media/image135.png"/><Relationship Id="rId18" Type="http://schemas.openxmlformats.org/officeDocument/2006/relationships/image" Target="../media/image136.png"/><Relationship Id="rId19" Type="http://schemas.openxmlformats.org/officeDocument/2006/relationships/image" Target="../media/image137.png"/><Relationship Id="rId20" Type="http://schemas.openxmlformats.org/officeDocument/2006/relationships/image" Target="../media/image138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139.png"/><Relationship Id="rId4" Type="http://schemas.openxmlformats.org/officeDocument/2006/relationships/image" Target="../media/image140.png"/><Relationship Id="rId5" Type="http://schemas.openxmlformats.org/officeDocument/2006/relationships/image" Target="../media/image141.png"/><Relationship Id="rId6" Type="http://schemas.openxmlformats.org/officeDocument/2006/relationships/image" Target="../media/image142.png"/><Relationship Id="rId7" Type="http://schemas.openxmlformats.org/officeDocument/2006/relationships/image" Target="../media/image143.png"/><Relationship Id="rId8" Type="http://schemas.openxmlformats.org/officeDocument/2006/relationships/image" Target="../media/image144.png"/><Relationship Id="rId9" Type="http://schemas.openxmlformats.org/officeDocument/2006/relationships/image" Target="../media/image145.png"/><Relationship Id="rId10" Type="http://schemas.openxmlformats.org/officeDocument/2006/relationships/image" Target="../media/image146.png"/><Relationship Id="rId11" Type="http://schemas.openxmlformats.org/officeDocument/2006/relationships/image" Target="../media/image147.png"/><Relationship Id="rId12" Type="http://schemas.openxmlformats.org/officeDocument/2006/relationships/image" Target="../media/image148.png"/><Relationship Id="rId13" Type="http://schemas.openxmlformats.org/officeDocument/2006/relationships/image" Target="../media/image149.png"/><Relationship Id="rId14" Type="http://schemas.openxmlformats.org/officeDocument/2006/relationships/image" Target="../media/image150.png"/><Relationship Id="rId15" Type="http://schemas.openxmlformats.org/officeDocument/2006/relationships/image" Target="../media/image151.png"/><Relationship Id="rId16" Type="http://schemas.openxmlformats.org/officeDocument/2006/relationships/image" Target="../media/image152.png"/><Relationship Id="rId17" Type="http://schemas.openxmlformats.org/officeDocument/2006/relationships/image" Target="../media/image153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4.png"/><Relationship Id="rId3" Type="http://schemas.openxmlformats.org/officeDocument/2006/relationships/image" Target="../media/image155.png"/><Relationship Id="rId4" Type="http://schemas.openxmlformats.org/officeDocument/2006/relationships/image" Target="../media/image156.png"/><Relationship Id="rId5" Type="http://schemas.openxmlformats.org/officeDocument/2006/relationships/image" Target="../media/image157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8.png"/><Relationship Id="rId3" Type="http://schemas.openxmlformats.org/officeDocument/2006/relationships/image" Target="../media/image22.png"/><Relationship Id="rId4" Type="http://schemas.openxmlformats.org/officeDocument/2006/relationships/image" Target="../media/image159.png"/><Relationship Id="rId5" Type="http://schemas.openxmlformats.org/officeDocument/2006/relationships/image" Target="../media/image160.png"/><Relationship Id="rId6" Type="http://schemas.openxmlformats.org/officeDocument/2006/relationships/image" Target="../media/image161.png"/><Relationship Id="rId7" Type="http://schemas.openxmlformats.org/officeDocument/2006/relationships/image" Target="../media/image162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3.png"/><Relationship Id="rId3" Type="http://schemas.openxmlformats.org/officeDocument/2006/relationships/image" Target="../media/image22.png"/><Relationship Id="rId4" Type="http://schemas.openxmlformats.org/officeDocument/2006/relationships/image" Target="../media/image164.png"/><Relationship Id="rId5" Type="http://schemas.openxmlformats.org/officeDocument/2006/relationships/image" Target="../media/image165.png"/><Relationship Id="rId6" Type="http://schemas.openxmlformats.org/officeDocument/2006/relationships/image" Target="../media/image166.png"/><Relationship Id="rId7" Type="http://schemas.openxmlformats.org/officeDocument/2006/relationships/image" Target="../media/image167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8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9.png"/><Relationship Id="rId3" Type="http://schemas.openxmlformats.org/officeDocument/2006/relationships/image" Target="../media/image170.png"/><Relationship Id="rId4" Type="http://schemas.openxmlformats.org/officeDocument/2006/relationships/image" Target="../media/image171.png"/><Relationship Id="rId5" Type="http://schemas.openxmlformats.org/officeDocument/2006/relationships/image" Target="../media/image172.png"/><Relationship Id="rId6" Type="http://schemas.openxmlformats.org/officeDocument/2006/relationships/image" Target="../media/image173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5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6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7.png"/><Relationship Id="rId3" Type="http://schemas.openxmlformats.org/officeDocument/2006/relationships/image" Target="../media/image178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1" Type="http://schemas.openxmlformats.org/officeDocument/2006/relationships/image" Target="../media/image48.png"/><Relationship Id="rId12" Type="http://schemas.openxmlformats.org/officeDocument/2006/relationships/image" Target="../media/image4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3508628"/>
            <a:ext cx="1908810" cy="1905000"/>
            <a:chOff x="228600" y="3508628"/>
            <a:chExt cx="1908810" cy="1905000"/>
          </a:xfrm>
        </p:grpSpPr>
        <p:sp>
          <p:nvSpPr>
            <p:cNvPr id="3" name="object 3"/>
            <p:cNvSpPr/>
            <p:nvPr/>
          </p:nvSpPr>
          <p:spPr>
            <a:xfrm>
              <a:off x="228600" y="3508628"/>
              <a:ext cx="1908810" cy="1905000"/>
            </a:xfrm>
            <a:custGeom>
              <a:avLst/>
              <a:gdLst/>
              <a:ahLst/>
              <a:cxnLst/>
              <a:rect l="l" t="t" r="r" b="b"/>
              <a:pathLst>
                <a:path w="1908810" h="1905000">
                  <a:moveTo>
                    <a:pt x="701992" y="1076960"/>
                  </a:moveTo>
                  <a:lnTo>
                    <a:pt x="695642" y="1062609"/>
                  </a:lnTo>
                  <a:lnTo>
                    <a:pt x="662292" y="1019810"/>
                  </a:lnTo>
                  <a:lnTo>
                    <a:pt x="635292" y="965708"/>
                  </a:lnTo>
                  <a:lnTo>
                    <a:pt x="620991" y="914908"/>
                  </a:lnTo>
                  <a:lnTo>
                    <a:pt x="609879" y="856107"/>
                  </a:lnTo>
                  <a:lnTo>
                    <a:pt x="584466" y="841883"/>
                  </a:lnTo>
                  <a:lnTo>
                    <a:pt x="538403" y="808482"/>
                  </a:lnTo>
                  <a:lnTo>
                    <a:pt x="503466" y="773557"/>
                  </a:lnTo>
                  <a:lnTo>
                    <a:pt x="487578" y="724281"/>
                  </a:lnTo>
                  <a:lnTo>
                    <a:pt x="452640" y="679831"/>
                  </a:lnTo>
                  <a:lnTo>
                    <a:pt x="460578" y="641731"/>
                  </a:lnTo>
                  <a:lnTo>
                    <a:pt x="478053" y="601980"/>
                  </a:lnTo>
                  <a:lnTo>
                    <a:pt x="489165" y="562356"/>
                  </a:lnTo>
                  <a:lnTo>
                    <a:pt x="489165" y="527304"/>
                  </a:lnTo>
                  <a:lnTo>
                    <a:pt x="473290" y="544830"/>
                  </a:lnTo>
                  <a:lnTo>
                    <a:pt x="455815" y="570230"/>
                  </a:lnTo>
                  <a:lnTo>
                    <a:pt x="444703" y="590931"/>
                  </a:lnTo>
                  <a:lnTo>
                    <a:pt x="431990" y="601980"/>
                  </a:lnTo>
                  <a:lnTo>
                    <a:pt x="427228" y="552831"/>
                  </a:lnTo>
                  <a:lnTo>
                    <a:pt x="430403" y="506730"/>
                  </a:lnTo>
                  <a:lnTo>
                    <a:pt x="431990" y="459105"/>
                  </a:lnTo>
                  <a:lnTo>
                    <a:pt x="431990" y="413004"/>
                  </a:lnTo>
                  <a:lnTo>
                    <a:pt x="444703" y="384429"/>
                  </a:lnTo>
                  <a:lnTo>
                    <a:pt x="444703" y="335153"/>
                  </a:lnTo>
                  <a:lnTo>
                    <a:pt x="446290" y="314452"/>
                  </a:lnTo>
                  <a:lnTo>
                    <a:pt x="446290" y="298577"/>
                  </a:lnTo>
                  <a:lnTo>
                    <a:pt x="452640" y="282702"/>
                  </a:lnTo>
                  <a:lnTo>
                    <a:pt x="460578" y="268478"/>
                  </a:lnTo>
                  <a:lnTo>
                    <a:pt x="470115" y="257302"/>
                  </a:lnTo>
                  <a:lnTo>
                    <a:pt x="473290" y="252603"/>
                  </a:lnTo>
                  <a:lnTo>
                    <a:pt x="478053" y="249428"/>
                  </a:lnTo>
                  <a:lnTo>
                    <a:pt x="481228" y="239903"/>
                  </a:lnTo>
                  <a:lnTo>
                    <a:pt x="487578" y="235077"/>
                  </a:lnTo>
                  <a:lnTo>
                    <a:pt x="489165" y="235077"/>
                  </a:lnTo>
                  <a:lnTo>
                    <a:pt x="503466" y="228727"/>
                  </a:lnTo>
                  <a:lnTo>
                    <a:pt x="512991" y="225552"/>
                  </a:lnTo>
                  <a:lnTo>
                    <a:pt x="520941" y="225552"/>
                  </a:lnTo>
                  <a:lnTo>
                    <a:pt x="530466" y="220853"/>
                  </a:lnTo>
                  <a:lnTo>
                    <a:pt x="535228" y="220853"/>
                  </a:lnTo>
                  <a:lnTo>
                    <a:pt x="538403" y="217678"/>
                  </a:lnTo>
                  <a:lnTo>
                    <a:pt x="547928" y="209677"/>
                  </a:lnTo>
                  <a:lnTo>
                    <a:pt x="547928" y="203327"/>
                  </a:lnTo>
                  <a:lnTo>
                    <a:pt x="535228" y="182626"/>
                  </a:lnTo>
                  <a:lnTo>
                    <a:pt x="535228" y="168402"/>
                  </a:lnTo>
                  <a:lnTo>
                    <a:pt x="530466" y="168402"/>
                  </a:lnTo>
                  <a:lnTo>
                    <a:pt x="530466" y="163576"/>
                  </a:lnTo>
                  <a:lnTo>
                    <a:pt x="520941" y="150876"/>
                  </a:lnTo>
                  <a:lnTo>
                    <a:pt x="509816" y="136652"/>
                  </a:lnTo>
                  <a:lnTo>
                    <a:pt x="503466" y="120777"/>
                  </a:lnTo>
                  <a:lnTo>
                    <a:pt x="395465" y="168402"/>
                  </a:lnTo>
                  <a:lnTo>
                    <a:pt x="298589" y="252603"/>
                  </a:lnTo>
                  <a:lnTo>
                    <a:pt x="211239" y="343154"/>
                  </a:lnTo>
                  <a:lnTo>
                    <a:pt x="139763" y="449580"/>
                  </a:lnTo>
                  <a:lnTo>
                    <a:pt x="79413" y="562356"/>
                  </a:lnTo>
                  <a:lnTo>
                    <a:pt x="33350" y="684657"/>
                  </a:lnTo>
                  <a:lnTo>
                    <a:pt x="7937" y="811657"/>
                  </a:lnTo>
                  <a:lnTo>
                    <a:pt x="0" y="945134"/>
                  </a:lnTo>
                  <a:lnTo>
                    <a:pt x="7937" y="1068959"/>
                  </a:lnTo>
                  <a:lnTo>
                    <a:pt x="31762" y="1183386"/>
                  </a:lnTo>
                  <a:lnTo>
                    <a:pt x="71475" y="1296162"/>
                  </a:lnTo>
                  <a:lnTo>
                    <a:pt x="117525" y="1404112"/>
                  </a:lnTo>
                  <a:lnTo>
                    <a:pt x="181051" y="1499489"/>
                  </a:lnTo>
                  <a:lnTo>
                    <a:pt x="254114" y="1593215"/>
                  </a:lnTo>
                  <a:lnTo>
                    <a:pt x="341464" y="1671066"/>
                  </a:lnTo>
                  <a:lnTo>
                    <a:pt x="431990" y="1742440"/>
                  </a:lnTo>
                  <a:lnTo>
                    <a:pt x="460578" y="1717040"/>
                  </a:lnTo>
                  <a:lnTo>
                    <a:pt x="478053" y="1678940"/>
                  </a:lnTo>
                  <a:lnTo>
                    <a:pt x="501878" y="1650365"/>
                  </a:lnTo>
                  <a:lnTo>
                    <a:pt x="520941" y="1620139"/>
                  </a:lnTo>
                  <a:lnTo>
                    <a:pt x="562229" y="1564640"/>
                  </a:lnTo>
                  <a:lnTo>
                    <a:pt x="592404" y="1539240"/>
                  </a:lnTo>
                  <a:lnTo>
                    <a:pt x="609879" y="1507363"/>
                  </a:lnTo>
                  <a:lnTo>
                    <a:pt x="619404" y="1450213"/>
                  </a:lnTo>
                  <a:lnTo>
                    <a:pt x="605116" y="1424813"/>
                  </a:lnTo>
                  <a:lnTo>
                    <a:pt x="595579" y="1393063"/>
                  </a:lnTo>
                  <a:lnTo>
                    <a:pt x="587641" y="1364488"/>
                  </a:lnTo>
                  <a:lnTo>
                    <a:pt x="573341" y="1332738"/>
                  </a:lnTo>
                  <a:lnTo>
                    <a:pt x="573341" y="1269111"/>
                  </a:lnTo>
                  <a:lnTo>
                    <a:pt x="570166" y="1250061"/>
                  </a:lnTo>
                  <a:lnTo>
                    <a:pt x="570166" y="1226312"/>
                  </a:lnTo>
                  <a:lnTo>
                    <a:pt x="578116" y="1211961"/>
                  </a:lnTo>
                  <a:lnTo>
                    <a:pt x="592404" y="1200912"/>
                  </a:lnTo>
                  <a:lnTo>
                    <a:pt x="619404" y="1192911"/>
                  </a:lnTo>
                  <a:lnTo>
                    <a:pt x="620991" y="1192911"/>
                  </a:lnTo>
                  <a:lnTo>
                    <a:pt x="627341" y="1186561"/>
                  </a:lnTo>
                  <a:lnTo>
                    <a:pt x="627341" y="1178560"/>
                  </a:lnTo>
                  <a:lnTo>
                    <a:pt x="619404" y="1169035"/>
                  </a:lnTo>
                  <a:lnTo>
                    <a:pt x="613054" y="1161161"/>
                  </a:lnTo>
                  <a:lnTo>
                    <a:pt x="613054" y="1151636"/>
                  </a:lnTo>
                  <a:lnTo>
                    <a:pt x="627341" y="1143635"/>
                  </a:lnTo>
                  <a:lnTo>
                    <a:pt x="694055" y="1111885"/>
                  </a:lnTo>
                  <a:lnTo>
                    <a:pt x="701992" y="1097661"/>
                  </a:lnTo>
                  <a:lnTo>
                    <a:pt x="701992" y="1076960"/>
                  </a:lnTo>
                  <a:close/>
                </a:path>
                <a:path w="1908810" h="1905000">
                  <a:moveTo>
                    <a:pt x="1908429" y="952500"/>
                  </a:moveTo>
                  <a:lnTo>
                    <a:pt x="1902079" y="876300"/>
                  </a:lnTo>
                  <a:lnTo>
                    <a:pt x="1894205" y="800100"/>
                  </a:lnTo>
                  <a:lnTo>
                    <a:pt x="1883029" y="723900"/>
                  </a:lnTo>
                  <a:lnTo>
                    <a:pt x="1859280" y="660400"/>
                  </a:lnTo>
                  <a:lnTo>
                    <a:pt x="1833880" y="584200"/>
                  </a:lnTo>
                  <a:lnTo>
                    <a:pt x="1814830" y="546100"/>
                  </a:lnTo>
                  <a:lnTo>
                    <a:pt x="1802130" y="520700"/>
                  </a:lnTo>
                  <a:lnTo>
                    <a:pt x="1767205" y="457200"/>
                  </a:lnTo>
                  <a:lnTo>
                    <a:pt x="1727454" y="393700"/>
                  </a:lnTo>
                  <a:lnTo>
                    <a:pt x="1710055" y="393700"/>
                  </a:lnTo>
                  <a:lnTo>
                    <a:pt x="1702054" y="381000"/>
                  </a:lnTo>
                  <a:lnTo>
                    <a:pt x="1676654" y="406400"/>
                  </a:lnTo>
                  <a:lnTo>
                    <a:pt x="1649730" y="406400"/>
                  </a:lnTo>
                  <a:lnTo>
                    <a:pt x="1635379" y="419100"/>
                  </a:lnTo>
                  <a:lnTo>
                    <a:pt x="1621155" y="419100"/>
                  </a:lnTo>
                  <a:lnTo>
                    <a:pt x="1603629" y="431800"/>
                  </a:lnTo>
                  <a:lnTo>
                    <a:pt x="1584579" y="431800"/>
                  </a:lnTo>
                  <a:lnTo>
                    <a:pt x="1564005" y="444500"/>
                  </a:lnTo>
                  <a:lnTo>
                    <a:pt x="1544955" y="457200"/>
                  </a:lnTo>
                  <a:lnTo>
                    <a:pt x="1513205" y="457200"/>
                  </a:lnTo>
                  <a:lnTo>
                    <a:pt x="1502029" y="469900"/>
                  </a:lnTo>
                  <a:lnTo>
                    <a:pt x="1486154" y="457200"/>
                  </a:lnTo>
                  <a:lnTo>
                    <a:pt x="1481455" y="457200"/>
                  </a:lnTo>
                  <a:lnTo>
                    <a:pt x="1471930" y="444500"/>
                  </a:lnTo>
                  <a:lnTo>
                    <a:pt x="1470279" y="444500"/>
                  </a:lnTo>
                  <a:lnTo>
                    <a:pt x="1463929" y="431800"/>
                  </a:lnTo>
                  <a:lnTo>
                    <a:pt x="1452880" y="406400"/>
                  </a:lnTo>
                  <a:lnTo>
                    <a:pt x="1446530" y="393700"/>
                  </a:lnTo>
                  <a:lnTo>
                    <a:pt x="1446530" y="368300"/>
                  </a:lnTo>
                  <a:lnTo>
                    <a:pt x="1443355" y="342900"/>
                  </a:lnTo>
                  <a:lnTo>
                    <a:pt x="1446530" y="317500"/>
                  </a:lnTo>
                  <a:lnTo>
                    <a:pt x="1460754" y="304800"/>
                  </a:lnTo>
                  <a:lnTo>
                    <a:pt x="1478280" y="279400"/>
                  </a:lnTo>
                  <a:lnTo>
                    <a:pt x="1513205" y="254000"/>
                  </a:lnTo>
                  <a:lnTo>
                    <a:pt x="1527429" y="228600"/>
                  </a:lnTo>
                  <a:lnTo>
                    <a:pt x="1535430" y="215900"/>
                  </a:lnTo>
                  <a:lnTo>
                    <a:pt x="1535430" y="190500"/>
                  </a:lnTo>
                  <a:lnTo>
                    <a:pt x="1503680" y="165100"/>
                  </a:lnTo>
                  <a:lnTo>
                    <a:pt x="1478280" y="152400"/>
                  </a:lnTo>
                  <a:lnTo>
                    <a:pt x="1446530" y="127000"/>
                  </a:lnTo>
                  <a:lnTo>
                    <a:pt x="1414780" y="114300"/>
                  </a:lnTo>
                  <a:lnTo>
                    <a:pt x="1381379" y="88900"/>
                  </a:lnTo>
                  <a:lnTo>
                    <a:pt x="1349629" y="76200"/>
                  </a:lnTo>
                  <a:lnTo>
                    <a:pt x="1314704" y="63500"/>
                  </a:lnTo>
                  <a:lnTo>
                    <a:pt x="1281430" y="50800"/>
                  </a:lnTo>
                  <a:lnTo>
                    <a:pt x="1303655" y="76200"/>
                  </a:lnTo>
                  <a:lnTo>
                    <a:pt x="1324229" y="88900"/>
                  </a:lnTo>
                  <a:lnTo>
                    <a:pt x="1340104" y="101600"/>
                  </a:lnTo>
                  <a:lnTo>
                    <a:pt x="1370330" y="114300"/>
                  </a:lnTo>
                  <a:lnTo>
                    <a:pt x="1371854" y="139700"/>
                  </a:lnTo>
                  <a:lnTo>
                    <a:pt x="1370330" y="165100"/>
                  </a:lnTo>
                  <a:lnTo>
                    <a:pt x="1360805" y="203200"/>
                  </a:lnTo>
                  <a:lnTo>
                    <a:pt x="1360805" y="215900"/>
                  </a:lnTo>
                  <a:lnTo>
                    <a:pt x="1370330" y="241300"/>
                  </a:lnTo>
                  <a:lnTo>
                    <a:pt x="1370330" y="254000"/>
                  </a:lnTo>
                  <a:lnTo>
                    <a:pt x="1363980" y="254000"/>
                  </a:lnTo>
                  <a:lnTo>
                    <a:pt x="1354455" y="266700"/>
                  </a:lnTo>
                  <a:lnTo>
                    <a:pt x="1346454" y="266700"/>
                  </a:lnTo>
                  <a:lnTo>
                    <a:pt x="1340104" y="279400"/>
                  </a:lnTo>
                  <a:lnTo>
                    <a:pt x="1340104" y="304800"/>
                  </a:lnTo>
                  <a:lnTo>
                    <a:pt x="1338580" y="317500"/>
                  </a:lnTo>
                  <a:lnTo>
                    <a:pt x="1271905" y="317500"/>
                  </a:lnTo>
                  <a:lnTo>
                    <a:pt x="1267079" y="266700"/>
                  </a:lnTo>
                  <a:lnTo>
                    <a:pt x="1254379" y="254000"/>
                  </a:lnTo>
                  <a:lnTo>
                    <a:pt x="1246505" y="241300"/>
                  </a:lnTo>
                  <a:lnTo>
                    <a:pt x="1232154" y="228600"/>
                  </a:lnTo>
                  <a:lnTo>
                    <a:pt x="1221105" y="215900"/>
                  </a:lnTo>
                  <a:lnTo>
                    <a:pt x="1214755" y="203200"/>
                  </a:lnTo>
                  <a:lnTo>
                    <a:pt x="1211580" y="190500"/>
                  </a:lnTo>
                  <a:lnTo>
                    <a:pt x="1206754" y="177800"/>
                  </a:lnTo>
                  <a:lnTo>
                    <a:pt x="1211580" y="165100"/>
                  </a:lnTo>
                  <a:lnTo>
                    <a:pt x="1221105" y="165100"/>
                  </a:lnTo>
                  <a:lnTo>
                    <a:pt x="1221105" y="152400"/>
                  </a:lnTo>
                  <a:lnTo>
                    <a:pt x="1222629" y="152400"/>
                  </a:lnTo>
                  <a:lnTo>
                    <a:pt x="1232154" y="165100"/>
                  </a:lnTo>
                  <a:lnTo>
                    <a:pt x="1246505" y="177800"/>
                  </a:lnTo>
                  <a:lnTo>
                    <a:pt x="1275080" y="177800"/>
                  </a:lnTo>
                  <a:lnTo>
                    <a:pt x="1275080" y="152400"/>
                  </a:lnTo>
                  <a:lnTo>
                    <a:pt x="1275080" y="114300"/>
                  </a:lnTo>
                  <a:lnTo>
                    <a:pt x="1254379" y="88900"/>
                  </a:lnTo>
                  <a:lnTo>
                    <a:pt x="1228979" y="63500"/>
                  </a:lnTo>
                  <a:lnTo>
                    <a:pt x="1200404" y="50800"/>
                  </a:lnTo>
                  <a:lnTo>
                    <a:pt x="1179830" y="12700"/>
                  </a:lnTo>
                  <a:lnTo>
                    <a:pt x="1157605" y="12700"/>
                  </a:lnTo>
                  <a:lnTo>
                    <a:pt x="1140079" y="0"/>
                  </a:lnTo>
                  <a:lnTo>
                    <a:pt x="1090930" y="0"/>
                  </a:lnTo>
                  <a:lnTo>
                    <a:pt x="1090930" y="12700"/>
                  </a:lnTo>
                  <a:lnTo>
                    <a:pt x="1089279" y="12700"/>
                  </a:lnTo>
                  <a:lnTo>
                    <a:pt x="1060704" y="25400"/>
                  </a:lnTo>
                  <a:lnTo>
                    <a:pt x="1048004" y="50800"/>
                  </a:lnTo>
                  <a:lnTo>
                    <a:pt x="1040130" y="63500"/>
                  </a:lnTo>
                  <a:lnTo>
                    <a:pt x="1022667" y="88900"/>
                  </a:lnTo>
                  <a:lnTo>
                    <a:pt x="997267" y="88900"/>
                  </a:lnTo>
                  <a:lnTo>
                    <a:pt x="968692" y="139700"/>
                  </a:lnTo>
                  <a:lnTo>
                    <a:pt x="957580" y="165100"/>
                  </a:lnTo>
                  <a:lnTo>
                    <a:pt x="940117" y="177800"/>
                  </a:lnTo>
                  <a:lnTo>
                    <a:pt x="933767" y="177800"/>
                  </a:lnTo>
                  <a:lnTo>
                    <a:pt x="894080" y="228600"/>
                  </a:lnTo>
                  <a:lnTo>
                    <a:pt x="911542" y="228600"/>
                  </a:lnTo>
                  <a:lnTo>
                    <a:pt x="933767" y="241300"/>
                  </a:lnTo>
                  <a:lnTo>
                    <a:pt x="973455" y="241300"/>
                  </a:lnTo>
                  <a:lnTo>
                    <a:pt x="976630" y="254000"/>
                  </a:lnTo>
                  <a:lnTo>
                    <a:pt x="986155" y="254000"/>
                  </a:lnTo>
                  <a:lnTo>
                    <a:pt x="982980" y="266700"/>
                  </a:lnTo>
                  <a:lnTo>
                    <a:pt x="968692" y="266700"/>
                  </a:lnTo>
                  <a:lnTo>
                    <a:pt x="959167" y="279400"/>
                  </a:lnTo>
                  <a:lnTo>
                    <a:pt x="951230" y="292100"/>
                  </a:lnTo>
                  <a:lnTo>
                    <a:pt x="943292" y="317500"/>
                  </a:lnTo>
                  <a:lnTo>
                    <a:pt x="933767" y="330200"/>
                  </a:lnTo>
                  <a:lnTo>
                    <a:pt x="933767" y="355600"/>
                  </a:lnTo>
                  <a:lnTo>
                    <a:pt x="940117" y="368300"/>
                  </a:lnTo>
                  <a:lnTo>
                    <a:pt x="933767" y="381000"/>
                  </a:lnTo>
                  <a:lnTo>
                    <a:pt x="940117" y="381000"/>
                  </a:lnTo>
                  <a:lnTo>
                    <a:pt x="943292" y="393700"/>
                  </a:lnTo>
                  <a:lnTo>
                    <a:pt x="968692" y="368300"/>
                  </a:lnTo>
                  <a:lnTo>
                    <a:pt x="1014730" y="368300"/>
                  </a:lnTo>
                  <a:lnTo>
                    <a:pt x="1017905" y="355600"/>
                  </a:lnTo>
                  <a:lnTo>
                    <a:pt x="1025842" y="355600"/>
                  </a:lnTo>
                  <a:lnTo>
                    <a:pt x="1025842" y="317500"/>
                  </a:lnTo>
                  <a:lnTo>
                    <a:pt x="1060704" y="254000"/>
                  </a:lnTo>
                  <a:lnTo>
                    <a:pt x="1065530" y="254000"/>
                  </a:lnTo>
                  <a:lnTo>
                    <a:pt x="1082929" y="266700"/>
                  </a:lnTo>
                  <a:lnTo>
                    <a:pt x="1097280" y="292100"/>
                  </a:lnTo>
                  <a:lnTo>
                    <a:pt x="1114679" y="317500"/>
                  </a:lnTo>
                  <a:lnTo>
                    <a:pt x="1135380" y="330200"/>
                  </a:lnTo>
                  <a:lnTo>
                    <a:pt x="1146429" y="342900"/>
                  </a:lnTo>
                  <a:lnTo>
                    <a:pt x="1149604" y="342900"/>
                  </a:lnTo>
                  <a:lnTo>
                    <a:pt x="1157605" y="355600"/>
                  </a:lnTo>
                  <a:lnTo>
                    <a:pt x="1163955" y="368300"/>
                  </a:lnTo>
                  <a:lnTo>
                    <a:pt x="1163955" y="406400"/>
                  </a:lnTo>
                  <a:lnTo>
                    <a:pt x="1171829" y="431800"/>
                  </a:lnTo>
                  <a:lnTo>
                    <a:pt x="1179830" y="457200"/>
                  </a:lnTo>
                  <a:lnTo>
                    <a:pt x="1192530" y="469900"/>
                  </a:lnTo>
                  <a:lnTo>
                    <a:pt x="1197229" y="469900"/>
                  </a:lnTo>
                  <a:lnTo>
                    <a:pt x="1192530" y="482600"/>
                  </a:lnTo>
                  <a:lnTo>
                    <a:pt x="1189355" y="495300"/>
                  </a:lnTo>
                  <a:lnTo>
                    <a:pt x="1154430" y="469900"/>
                  </a:lnTo>
                  <a:lnTo>
                    <a:pt x="1135380" y="457200"/>
                  </a:lnTo>
                  <a:lnTo>
                    <a:pt x="1100455" y="457200"/>
                  </a:lnTo>
                  <a:lnTo>
                    <a:pt x="1090930" y="469900"/>
                  </a:lnTo>
                  <a:lnTo>
                    <a:pt x="1076579" y="482600"/>
                  </a:lnTo>
                  <a:lnTo>
                    <a:pt x="1071880" y="482600"/>
                  </a:lnTo>
                  <a:lnTo>
                    <a:pt x="1075055" y="495300"/>
                  </a:lnTo>
                  <a:lnTo>
                    <a:pt x="1097280" y="495300"/>
                  </a:lnTo>
                  <a:lnTo>
                    <a:pt x="1105154" y="508000"/>
                  </a:lnTo>
                  <a:lnTo>
                    <a:pt x="1108329" y="508000"/>
                  </a:lnTo>
                  <a:lnTo>
                    <a:pt x="1114679" y="520700"/>
                  </a:lnTo>
                  <a:lnTo>
                    <a:pt x="1108329" y="533400"/>
                  </a:lnTo>
                  <a:lnTo>
                    <a:pt x="1105154" y="546100"/>
                  </a:lnTo>
                  <a:lnTo>
                    <a:pt x="1014730" y="520700"/>
                  </a:lnTo>
                  <a:lnTo>
                    <a:pt x="1014730" y="546100"/>
                  </a:lnTo>
                  <a:lnTo>
                    <a:pt x="1008380" y="558800"/>
                  </a:lnTo>
                  <a:lnTo>
                    <a:pt x="1000442" y="571500"/>
                  </a:lnTo>
                  <a:lnTo>
                    <a:pt x="997267" y="571500"/>
                  </a:lnTo>
                  <a:lnTo>
                    <a:pt x="986155" y="584200"/>
                  </a:lnTo>
                  <a:lnTo>
                    <a:pt x="959167" y="622300"/>
                  </a:lnTo>
                  <a:lnTo>
                    <a:pt x="902017" y="660400"/>
                  </a:lnTo>
                  <a:lnTo>
                    <a:pt x="900430" y="660400"/>
                  </a:lnTo>
                  <a:lnTo>
                    <a:pt x="894080" y="673100"/>
                  </a:lnTo>
                  <a:lnTo>
                    <a:pt x="894080" y="762000"/>
                  </a:lnTo>
                  <a:lnTo>
                    <a:pt x="862330" y="762000"/>
                  </a:lnTo>
                  <a:lnTo>
                    <a:pt x="851217" y="749300"/>
                  </a:lnTo>
                  <a:lnTo>
                    <a:pt x="841692" y="736600"/>
                  </a:lnTo>
                  <a:lnTo>
                    <a:pt x="841692" y="711200"/>
                  </a:lnTo>
                  <a:lnTo>
                    <a:pt x="836930" y="698500"/>
                  </a:lnTo>
                  <a:lnTo>
                    <a:pt x="825817" y="673100"/>
                  </a:lnTo>
                  <a:lnTo>
                    <a:pt x="808355" y="660400"/>
                  </a:lnTo>
                  <a:lnTo>
                    <a:pt x="762317" y="660400"/>
                  </a:lnTo>
                  <a:lnTo>
                    <a:pt x="751205" y="647700"/>
                  </a:lnTo>
                  <a:lnTo>
                    <a:pt x="733742" y="635000"/>
                  </a:lnTo>
                  <a:lnTo>
                    <a:pt x="716280" y="635000"/>
                  </a:lnTo>
                  <a:lnTo>
                    <a:pt x="695642" y="622300"/>
                  </a:lnTo>
                  <a:lnTo>
                    <a:pt x="679767" y="622300"/>
                  </a:lnTo>
                  <a:lnTo>
                    <a:pt x="662305" y="635000"/>
                  </a:lnTo>
                  <a:lnTo>
                    <a:pt x="635317" y="673100"/>
                  </a:lnTo>
                  <a:lnTo>
                    <a:pt x="609917" y="711200"/>
                  </a:lnTo>
                  <a:lnTo>
                    <a:pt x="601980" y="723900"/>
                  </a:lnTo>
                  <a:lnTo>
                    <a:pt x="635317" y="762000"/>
                  </a:lnTo>
                  <a:lnTo>
                    <a:pt x="641667" y="825500"/>
                  </a:lnTo>
                  <a:lnTo>
                    <a:pt x="648017" y="825500"/>
                  </a:lnTo>
                  <a:lnTo>
                    <a:pt x="662305" y="812800"/>
                  </a:lnTo>
                  <a:lnTo>
                    <a:pt x="670242" y="812800"/>
                  </a:lnTo>
                  <a:lnTo>
                    <a:pt x="679767" y="800100"/>
                  </a:lnTo>
                  <a:lnTo>
                    <a:pt x="687705" y="787400"/>
                  </a:lnTo>
                  <a:lnTo>
                    <a:pt x="694055" y="787400"/>
                  </a:lnTo>
                  <a:lnTo>
                    <a:pt x="701992" y="774700"/>
                  </a:lnTo>
                  <a:lnTo>
                    <a:pt x="716280" y="762000"/>
                  </a:lnTo>
                  <a:lnTo>
                    <a:pt x="719455" y="762000"/>
                  </a:lnTo>
                  <a:lnTo>
                    <a:pt x="719455" y="774700"/>
                  </a:lnTo>
                  <a:lnTo>
                    <a:pt x="701992" y="850900"/>
                  </a:lnTo>
                  <a:lnTo>
                    <a:pt x="727392" y="889000"/>
                  </a:lnTo>
                  <a:lnTo>
                    <a:pt x="724217" y="901700"/>
                  </a:lnTo>
                  <a:lnTo>
                    <a:pt x="695642" y="927100"/>
                  </a:lnTo>
                  <a:lnTo>
                    <a:pt x="687705" y="952500"/>
                  </a:lnTo>
                  <a:lnTo>
                    <a:pt x="687705" y="965200"/>
                  </a:lnTo>
                  <a:lnTo>
                    <a:pt x="701992" y="990600"/>
                  </a:lnTo>
                  <a:lnTo>
                    <a:pt x="719455" y="1003300"/>
                  </a:lnTo>
                  <a:lnTo>
                    <a:pt x="741680" y="1016000"/>
                  </a:lnTo>
                  <a:lnTo>
                    <a:pt x="762317" y="1028700"/>
                  </a:lnTo>
                  <a:lnTo>
                    <a:pt x="798830" y="1028700"/>
                  </a:lnTo>
                  <a:lnTo>
                    <a:pt x="811530" y="1016000"/>
                  </a:lnTo>
                  <a:lnTo>
                    <a:pt x="855980" y="1016000"/>
                  </a:lnTo>
                  <a:lnTo>
                    <a:pt x="868680" y="1028700"/>
                  </a:lnTo>
                  <a:lnTo>
                    <a:pt x="894080" y="1041400"/>
                  </a:lnTo>
                  <a:lnTo>
                    <a:pt x="911542" y="1054100"/>
                  </a:lnTo>
                  <a:lnTo>
                    <a:pt x="951230" y="1079500"/>
                  </a:lnTo>
                  <a:lnTo>
                    <a:pt x="959167" y="1104900"/>
                  </a:lnTo>
                  <a:lnTo>
                    <a:pt x="965517" y="1117600"/>
                  </a:lnTo>
                  <a:lnTo>
                    <a:pt x="973455" y="1181100"/>
                  </a:lnTo>
                  <a:lnTo>
                    <a:pt x="997267" y="1181100"/>
                  </a:lnTo>
                  <a:lnTo>
                    <a:pt x="1017905" y="1193800"/>
                  </a:lnTo>
                  <a:lnTo>
                    <a:pt x="1040130" y="1206500"/>
                  </a:lnTo>
                  <a:lnTo>
                    <a:pt x="1057529" y="1231900"/>
                  </a:lnTo>
                  <a:lnTo>
                    <a:pt x="1075055" y="1270000"/>
                  </a:lnTo>
                  <a:lnTo>
                    <a:pt x="1090930" y="1320800"/>
                  </a:lnTo>
                  <a:lnTo>
                    <a:pt x="1108329" y="1371600"/>
                  </a:lnTo>
                  <a:lnTo>
                    <a:pt x="1132205" y="1409700"/>
                  </a:lnTo>
                  <a:lnTo>
                    <a:pt x="1157605" y="1435100"/>
                  </a:lnTo>
                  <a:lnTo>
                    <a:pt x="1183005" y="1473200"/>
                  </a:lnTo>
                  <a:lnTo>
                    <a:pt x="1206754" y="1498600"/>
                  </a:lnTo>
                  <a:lnTo>
                    <a:pt x="1228979" y="1536700"/>
                  </a:lnTo>
                  <a:lnTo>
                    <a:pt x="1232154" y="1562100"/>
                  </a:lnTo>
                  <a:lnTo>
                    <a:pt x="1232154" y="1574800"/>
                  </a:lnTo>
                  <a:lnTo>
                    <a:pt x="1222629" y="1600200"/>
                  </a:lnTo>
                  <a:lnTo>
                    <a:pt x="1206754" y="1625600"/>
                  </a:lnTo>
                  <a:lnTo>
                    <a:pt x="1179830" y="1625600"/>
                  </a:lnTo>
                  <a:lnTo>
                    <a:pt x="1154430" y="1638300"/>
                  </a:lnTo>
                  <a:lnTo>
                    <a:pt x="1132205" y="1638300"/>
                  </a:lnTo>
                  <a:lnTo>
                    <a:pt x="1108329" y="1651000"/>
                  </a:lnTo>
                  <a:lnTo>
                    <a:pt x="1089279" y="1663700"/>
                  </a:lnTo>
                  <a:lnTo>
                    <a:pt x="1065530" y="1676400"/>
                  </a:lnTo>
                  <a:lnTo>
                    <a:pt x="1043305" y="1689100"/>
                  </a:lnTo>
                  <a:lnTo>
                    <a:pt x="1017905" y="1714500"/>
                  </a:lnTo>
                  <a:lnTo>
                    <a:pt x="997267" y="1727200"/>
                  </a:lnTo>
                  <a:lnTo>
                    <a:pt x="968692" y="1727200"/>
                  </a:lnTo>
                  <a:lnTo>
                    <a:pt x="943292" y="1739900"/>
                  </a:lnTo>
                  <a:lnTo>
                    <a:pt x="916305" y="1752600"/>
                  </a:lnTo>
                  <a:lnTo>
                    <a:pt x="890905" y="1752600"/>
                  </a:lnTo>
                  <a:lnTo>
                    <a:pt x="862330" y="1765300"/>
                  </a:lnTo>
                  <a:lnTo>
                    <a:pt x="841692" y="1778000"/>
                  </a:lnTo>
                  <a:lnTo>
                    <a:pt x="825817" y="1803400"/>
                  </a:lnTo>
                  <a:lnTo>
                    <a:pt x="798830" y="1816100"/>
                  </a:lnTo>
                  <a:lnTo>
                    <a:pt x="741680" y="1866900"/>
                  </a:lnTo>
                  <a:lnTo>
                    <a:pt x="709930" y="1879600"/>
                  </a:lnTo>
                  <a:lnTo>
                    <a:pt x="741680" y="1879600"/>
                  </a:lnTo>
                  <a:lnTo>
                    <a:pt x="770255" y="1892300"/>
                  </a:lnTo>
                  <a:lnTo>
                    <a:pt x="798830" y="1892300"/>
                  </a:lnTo>
                  <a:lnTo>
                    <a:pt x="827405" y="1905000"/>
                  </a:lnTo>
                  <a:lnTo>
                    <a:pt x="1057529" y="1905000"/>
                  </a:lnTo>
                  <a:lnTo>
                    <a:pt x="1108329" y="1892300"/>
                  </a:lnTo>
                  <a:lnTo>
                    <a:pt x="1163955" y="1879600"/>
                  </a:lnTo>
                  <a:lnTo>
                    <a:pt x="1263904" y="1854200"/>
                  </a:lnTo>
                  <a:lnTo>
                    <a:pt x="1311529" y="1841500"/>
                  </a:lnTo>
                  <a:lnTo>
                    <a:pt x="1360805" y="1816100"/>
                  </a:lnTo>
                  <a:lnTo>
                    <a:pt x="1403604" y="1790700"/>
                  </a:lnTo>
                  <a:lnTo>
                    <a:pt x="1452880" y="1765300"/>
                  </a:lnTo>
                  <a:lnTo>
                    <a:pt x="1489329" y="1739900"/>
                  </a:lnTo>
                  <a:lnTo>
                    <a:pt x="1535430" y="1714500"/>
                  </a:lnTo>
                  <a:lnTo>
                    <a:pt x="1575054" y="1676400"/>
                  </a:lnTo>
                  <a:lnTo>
                    <a:pt x="1613154" y="1638300"/>
                  </a:lnTo>
                  <a:lnTo>
                    <a:pt x="1649730" y="1600200"/>
                  </a:lnTo>
                  <a:lnTo>
                    <a:pt x="1684655" y="1562100"/>
                  </a:lnTo>
                  <a:lnTo>
                    <a:pt x="1659255" y="1536700"/>
                  </a:lnTo>
                  <a:lnTo>
                    <a:pt x="1627505" y="1524000"/>
                  </a:lnTo>
                  <a:lnTo>
                    <a:pt x="1595755" y="1498600"/>
                  </a:lnTo>
                  <a:lnTo>
                    <a:pt x="1570355" y="1473200"/>
                  </a:lnTo>
                  <a:lnTo>
                    <a:pt x="1538605" y="1473200"/>
                  </a:lnTo>
                  <a:lnTo>
                    <a:pt x="1513205" y="1460500"/>
                  </a:lnTo>
                  <a:lnTo>
                    <a:pt x="1486154" y="1435100"/>
                  </a:lnTo>
                  <a:lnTo>
                    <a:pt x="1470279" y="1422400"/>
                  </a:lnTo>
                  <a:lnTo>
                    <a:pt x="1470279" y="1409700"/>
                  </a:lnTo>
                  <a:lnTo>
                    <a:pt x="1463929" y="1409700"/>
                  </a:lnTo>
                  <a:lnTo>
                    <a:pt x="1463929" y="1397000"/>
                  </a:lnTo>
                  <a:lnTo>
                    <a:pt x="1470279" y="1371600"/>
                  </a:lnTo>
                  <a:lnTo>
                    <a:pt x="1470279" y="1358900"/>
                  </a:lnTo>
                  <a:lnTo>
                    <a:pt x="1471930" y="1346200"/>
                  </a:lnTo>
                  <a:lnTo>
                    <a:pt x="1486154" y="1308100"/>
                  </a:lnTo>
                  <a:lnTo>
                    <a:pt x="1502029" y="1257300"/>
                  </a:lnTo>
                  <a:lnTo>
                    <a:pt x="1521079" y="1219200"/>
                  </a:lnTo>
                  <a:lnTo>
                    <a:pt x="1556004" y="1193800"/>
                  </a:lnTo>
                  <a:lnTo>
                    <a:pt x="1575054" y="1193800"/>
                  </a:lnTo>
                  <a:lnTo>
                    <a:pt x="1592580" y="1181100"/>
                  </a:lnTo>
                  <a:lnTo>
                    <a:pt x="1641729" y="1181100"/>
                  </a:lnTo>
                  <a:lnTo>
                    <a:pt x="1659255" y="1168400"/>
                  </a:lnTo>
                  <a:lnTo>
                    <a:pt x="1670304" y="1155700"/>
                  </a:lnTo>
                  <a:lnTo>
                    <a:pt x="1705229" y="1155700"/>
                  </a:lnTo>
                  <a:lnTo>
                    <a:pt x="1719580" y="1143000"/>
                  </a:lnTo>
                  <a:lnTo>
                    <a:pt x="1736979" y="1143000"/>
                  </a:lnTo>
                  <a:lnTo>
                    <a:pt x="1752854" y="1130300"/>
                  </a:lnTo>
                  <a:lnTo>
                    <a:pt x="1824355" y="1130300"/>
                  </a:lnTo>
                  <a:lnTo>
                    <a:pt x="1833880" y="1143000"/>
                  </a:lnTo>
                  <a:lnTo>
                    <a:pt x="1844929" y="1143000"/>
                  </a:lnTo>
                  <a:lnTo>
                    <a:pt x="1859280" y="1155700"/>
                  </a:lnTo>
                  <a:lnTo>
                    <a:pt x="1876679" y="1168400"/>
                  </a:lnTo>
                  <a:lnTo>
                    <a:pt x="1883029" y="1155700"/>
                  </a:lnTo>
                  <a:lnTo>
                    <a:pt x="1884680" y="1130300"/>
                  </a:lnTo>
                  <a:lnTo>
                    <a:pt x="1891030" y="1117600"/>
                  </a:lnTo>
                  <a:lnTo>
                    <a:pt x="1894205" y="1104900"/>
                  </a:lnTo>
                  <a:lnTo>
                    <a:pt x="1876679" y="1104900"/>
                  </a:lnTo>
                  <a:lnTo>
                    <a:pt x="1865630" y="1092200"/>
                  </a:lnTo>
                  <a:lnTo>
                    <a:pt x="1844929" y="1092200"/>
                  </a:lnTo>
                  <a:lnTo>
                    <a:pt x="1833880" y="1079500"/>
                  </a:lnTo>
                  <a:lnTo>
                    <a:pt x="1824355" y="1079500"/>
                  </a:lnTo>
                  <a:lnTo>
                    <a:pt x="1819529" y="1054100"/>
                  </a:lnTo>
                  <a:lnTo>
                    <a:pt x="1810004" y="1054100"/>
                  </a:lnTo>
                  <a:lnTo>
                    <a:pt x="1808480" y="1041400"/>
                  </a:lnTo>
                  <a:lnTo>
                    <a:pt x="1802130" y="1016000"/>
                  </a:lnTo>
                  <a:lnTo>
                    <a:pt x="1802130" y="990600"/>
                  </a:lnTo>
                  <a:lnTo>
                    <a:pt x="1808480" y="965200"/>
                  </a:lnTo>
                  <a:lnTo>
                    <a:pt x="1819529" y="952500"/>
                  </a:lnTo>
                  <a:lnTo>
                    <a:pt x="1859280" y="952500"/>
                  </a:lnTo>
                  <a:lnTo>
                    <a:pt x="1876679" y="965200"/>
                  </a:lnTo>
                  <a:lnTo>
                    <a:pt x="1891030" y="977900"/>
                  </a:lnTo>
                  <a:lnTo>
                    <a:pt x="1902079" y="1003300"/>
                  </a:lnTo>
                  <a:lnTo>
                    <a:pt x="1908429" y="990600"/>
                  </a:lnTo>
                  <a:lnTo>
                    <a:pt x="1908429" y="95250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9339" y="4310379"/>
              <a:ext cx="99987" cy="11518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823591" y="4139247"/>
            <a:ext cx="152781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>
                <a:solidFill>
                  <a:srgbClr val="FFFFFF"/>
                </a:solidFill>
                <a:latin typeface="Times New Roman"/>
                <a:cs typeface="Times New Roman"/>
              </a:rPr>
              <a:t>Presented</a:t>
            </a:r>
            <a:r>
              <a:rPr dirty="0" sz="22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-30">
                <a:solidFill>
                  <a:srgbClr val="FFFFFF"/>
                </a:solidFill>
                <a:latin typeface="Times New Roman"/>
                <a:cs typeface="Times New Roman"/>
              </a:rPr>
              <a:t>by: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2645" y="4139247"/>
            <a:ext cx="173545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>
                <a:solidFill>
                  <a:srgbClr val="FFFFFF"/>
                </a:solidFill>
                <a:latin typeface="Times New Roman"/>
                <a:cs typeface="Times New Roman"/>
              </a:rPr>
              <a:t>Jan</a:t>
            </a:r>
            <a:r>
              <a:rPr dirty="0" sz="2200" spc="-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-60">
                <a:solidFill>
                  <a:srgbClr val="FFFFFF"/>
                </a:solidFill>
                <a:latin typeface="Times New Roman"/>
                <a:cs typeface="Times New Roman"/>
              </a:rPr>
              <a:t>Yves</a:t>
            </a:r>
            <a:r>
              <a:rPr dirty="0" sz="22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Times New Roman"/>
                <a:cs typeface="Times New Roman"/>
              </a:rPr>
              <a:t>Remy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2645" y="4475098"/>
            <a:ext cx="305435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>
                <a:solidFill>
                  <a:srgbClr val="FFFFFF"/>
                </a:solidFill>
                <a:latin typeface="Times New Roman"/>
                <a:cs typeface="Times New Roman"/>
              </a:rPr>
              <a:t>Appellate</a:t>
            </a:r>
            <a:r>
              <a:rPr dirty="0" sz="22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Body</a:t>
            </a:r>
            <a:r>
              <a:rPr dirty="0" sz="2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FFFF"/>
                </a:solidFill>
                <a:latin typeface="Times New Roman"/>
                <a:cs typeface="Times New Roman"/>
              </a:rPr>
              <a:t>Secretariat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33119" y="1069339"/>
            <a:ext cx="7538720" cy="2077720"/>
            <a:chOff x="833119" y="1069339"/>
            <a:chExt cx="7538720" cy="207772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9319" y="1069339"/>
              <a:ext cx="7363459" cy="13462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3119" y="1800859"/>
              <a:ext cx="1236980" cy="13462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3979" y="1993900"/>
              <a:ext cx="2278380" cy="10261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36240" y="1800859"/>
              <a:ext cx="1135380" cy="13462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65499" y="1993900"/>
              <a:ext cx="5006340" cy="1026160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199832" y="1232217"/>
            <a:ext cx="6747509" cy="1489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75565">
              <a:lnSpc>
                <a:spcPct val="100000"/>
              </a:lnSpc>
              <a:spcBef>
                <a:spcPts val="100"/>
              </a:spcBef>
            </a:pPr>
            <a:r>
              <a:rPr dirty="0" sz="4800" b="0">
                <a:latin typeface="Times New Roman"/>
                <a:cs typeface="Times New Roman"/>
              </a:rPr>
              <a:t>Enforcing the </a:t>
            </a:r>
            <a:r>
              <a:rPr dirty="0" sz="4800" spc="-5" b="0">
                <a:latin typeface="Times New Roman"/>
                <a:cs typeface="Times New Roman"/>
              </a:rPr>
              <a:t>Agreements: </a:t>
            </a:r>
            <a:r>
              <a:rPr dirty="0" sz="4800" spc="-1185" b="0">
                <a:latin typeface="Times New Roman"/>
                <a:cs typeface="Times New Roman"/>
              </a:rPr>
              <a:t> </a:t>
            </a:r>
            <a:r>
              <a:rPr dirty="0" sz="4800" b="0">
                <a:latin typeface="Times New Roman"/>
                <a:cs typeface="Times New Roman"/>
              </a:rPr>
              <a:t>D</a:t>
            </a:r>
            <a:r>
              <a:rPr dirty="0" b="0">
                <a:latin typeface="Times New Roman"/>
                <a:cs typeface="Times New Roman"/>
              </a:rPr>
              <a:t>ISPUTE</a:t>
            </a:r>
            <a:r>
              <a:rPr dirty="0" spc="-20" b="0">
                <a:latin typeface="Times New Roman"/>
                <a:cs typeface="Times New Roman"/>
              </a:rPr>
              <a:t> </a:t>
            </a:r>
            <a:r>
              <a:rPr dirty="0" sz="4800" spc="-5" b="0">
                <a:latin typeface="Times New Roman"/>
                <a:cs typeface="Times New Roman"/>
              </a:rPr>
              <a:t>S</a:t>
            </a:r>
            <a:r>
              <a:rPr dirty="0" spc="-5" b="0">
                <a:latin typeface="Times New Roman"/>
                <a:cs typeface="Times New Roman"/>
              </a:rPr>
              <a:t>ETTLEMENT</a:t>
            </a:r>
            <a:r>
              <a:rPr dirty="0" spc="-55" b="0">
                <a:latin typeface="Times New Roman"/>
                <a:cs typeface="Times New Roman"/>
              </a:rPr>
              <a:t> </a:t>
            </a:r>
            <a:r>
              <a:rPr dirty="0" b="0">
                <a:latin typeface="Times New Roman"/>
                <a:cs typeface="Times New Roman"/>
              </a:rPr>
              <a:t>IN</a:t>
            </a:r>
            <a:r>
              <a:rPr dirty="0" spc="-90" b="0">
                <a:latin typeface="Times New Roman"/>
                <a:cs typeface="Times New Roman"/>
              </a:rPr>
              <a:t> </a:t>
            </a:r>
            <a:r>
              <a:rPr dirty="0" b="0">
                <a:latin typeface="Times New Roman"/>
                <a:cs typeface="Times New Roman"/>
              </a:rPr>
              <a:t>THE</a:t>
            </a:r>
            <a:endParaRPr sz="4800">
              <a:latin typeface="Times New Roman"/>
              <a:cs typeface="Times New Roman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02659" y="2532379"/>
            <a:ext cx="2176780" cy="134620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870325" y="2695892"/>
            <a:ext cx="140589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CACACA"/>
                </a:solidFill>
                <a:latin typeface="Times New Roman"/>
                <a:cs typeface="Times New Roman"/>
              </a:rPr>
              <a:t>W</a:t>
            </a:r>
            <a:r>
              <a:rPr dirty="0" sz="4800" spc="-70">
                <a:solidFill>
                  <a:srgbClr val="CACACA"/>
                </a:solidFill>
                <a:latin typeface="Times New Roman"/>
                <a:cs typeface="Times New Roman"/>
              </a:rPr>
              <a:t>T</a:t>
            </a:r>
            <a:r>
              <a:rPr dirty="0" sz="4800">
                <a:solidFill>
                  <a:srgbClr val="CACACA"/>
                </a:solidFill>
                <a:latin typeface="Times New Roman"/>
                <a:cs typeface="Times New Roman"/>
              </a:rPr>
              <a:t>O</a:t>
            </a:r>
            <a:endParaRPr sz="48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524000" y="1397000"/>
            <a:ext cx="6096000" cy="4064000"/>
            <a:chOff x="1524000" y="1397000"/>
            <a:chExt cx="6096000" cy="4064000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41779" y="1414779"/>
              <a:ext cx="533907" cy="4063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25270" y="1398270"/>
              <a:ext cx="6093460" cy="4061460"/>
            </a:xfrm>
            <a:custGeom>
              <a:avLst/>
              <a:gdLst/>
              <a:ahLst/>
              <a:cxnLst/>
              <a:rect l="l" t="t" r="r" b="b"/>
              <a:pathLst>
                <a:path w="6093459" h="4061460">
                  <a:moveTo>
                    <a:pt x="0" y="0"/>
                  </a:moveTo>
                  <a:lnTo>
                    <a:pt x="6093459" y="0"/>
                  </a:lnTo>
                </a:path>
                <a:path w="6093459" h="4061460">
                  <a:moveTo>
                    <a:pt x="0" y="0"/>
                  </a:moveTo>
                  <a:lnTo>
                    <a:pt x="0" y="4061459"/>
                  </a:lnTo>
                </a:path>
                <a:path w="6093459" h="4061460">
                  <a:moveTo>
                    <a:pt x="0" y="4061459"/>
                  </a:moveTo>
                  <a:lnTo>
                    <a:pt x="6093459" y="4061459"/>
                  </a:lnTo>
                </a:path>
                <a:path w="6093459" h="4061460">
                  <a:moveTo>
                    <a:pt x="6093459" y="4061459"/>
                  </a:moveTo>
                  <a:lnTo>
                    <a:pt x="60934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131564" y="402365"/>
            <a:ext cx="1897313" cy="10986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137979" y="582722"/>
            <a:ext cx="2546307" cy="10620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137979" y="755751"/>
            <a:ext cx="2520572" cy="111691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5106525" y="227507"/>
            <a:ext cx="805815" cy="793115"/>
            <a:chOff x="5106525" y="227507"/>
            <a:chExt cx="805815" cy="793115"/>
          </a:xfrm>
        </p:grpSpPr>
        <p:sp>
          <p:nvSpPr>
            <p:cNvPr id="24" name="object 24"/>
            <p:cNvSpPr/>
            <p:nvPr/>
          </p:nvSpPr>
          <p:spPr>
            <a:xfrm>
              <a:off x="5208114" y="268703"/>
              <a:ext cx="345440" cy="149225"/>
            </a:xfrm>
            <a:custGeom>
              <a:avLst/>
              <a:gdLst/>
              <a:ahLst/>
              <a:cxnLst/>
              <a:rect l="l" t="t" r="r" b="b"/>
              <a:pathLst>
                <a:path w="345439" h="149225">
                  <a:moveTo>
                    <a:pt x="307518" y="0"/>
                  </a:moveTo>
                  <a:lnTo>
                    <a:pt x="274570" y="28383"/>
                  </a:lnTo>
                  <a:lnTo>
                    <a:pt x="229718" y="54937"/>
                  </a:lnTo>
                  <a:lnTo>
                    <a:pt x="178465" y="77821"/>
                  </a:lnTo>
                  <a:lnTo>
                    <a:pt x="127211" y="92464"/>
                  </a:lnTo>
                  <a:lnTo>
                    <a:pt x="80534" y="97048"/>
                  </a:lnTo>
                  <a:lnTo>
                    <a:pt x="60402" y="94293"/>
                  </a:lnTo>
                  <a:lnTo>
                    <a:pt x="43935" y="87892"/>
                  </a:lnTo>
                  <a:lnTo>
                    <a:pt x="32031" y="77821"/>
                  </a:lnTo>
                  <a:lnTo>
                    <a:pt x="24716" y="62252"/>
                  </a:lnTo>
                  <a:lnTo>
                    <a:pt x="21965" y="43025"/>
                  </a:lnTo>
                  <a:lnTo>
                    <a:pt x="26542" y="17398"/>
                  </a:lnTo>
                  <a:lnTo>
                    <a:pt x="8237" y="55851"/>
                  </a:lnTo>
                  <a:lnTo>
                    <a:pt x="0" y="86063"/>
                  </a:lnTo>
                  <a:lnTo>
                    <a:pt x="1830" y="110776"/>
                  </a:lnTo>
                  <a:lnTo>
                    <a:pt x="12812" y="128175"/>
                  </a:lnTo>
                  <a:lnTo>
                    <a:pt x="30205" y="140988"/>
                  </a:lnTo>
                  <a:lnTo>
                    <a:pt x="54000" y="147401"/>
                  </a:lnTo>
                  <a:lnTo>
                    <a:pt x="82372" y="149230"/>
                  </a:lnTo>
                  <a:lnTo>
                    <a:pt x="114407" y="147401"/>
                  </a:lnTo>
                  <a:lnTo>
                    <a:pt x="183041" y="132746"/>
                  </a:lnTo>
                  <a:lnTo>
                    <a:pt x="251688" y="106205"/>
                  </a:lnTo>
                  <a:lnTo>
                    <a:pt x="308431" y="73237"/>
                  </a:lnTo>
                  <a:lnTo>
                    <a:pt x="345042" y="36625"/>
                  </a:lnTo>
                  <a:lnTo>
                    <a:pt x="307518" y="0"/>
                  </a:lnTo>
                  <a:close/>
                </a:path>
              </a:pathLst>
            </a:custGeom>
            <a:solidFill>
              <a:srgbClr val="FF17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106525" y="530540"/>
              <a:ext cx="548640" cy="165735"/>
            </a:xfrm>
            <a:custGeom>
              <a:avLst/>
              <a:gdLst/>
              <a:ahLst/>
              <a:cxnLst/>
              <a:rect l="l" t="t" r="r" b="b"/>
              <a:pathLst>
                <a:path w="548639" h="165734">
                  <a:moveTo>
                    <a:pt x="510689" y="0"/>
                  </a:moveTo>
                  <a:lnTo>
                    <a:pt x="470427" y="32040"/>
                  </a:lnTo>
                  <a:lnTo>
                    <a:pt x="410933" y="63166"/>
                  </a:lnTo>
                  <a:lnTo>
                    <a:pt x="375234" y="77821"/>
                  </a:lnTo>
                  <a:lnTo>
                    <a:pt x="337709" y="90635"/>
                  </a:lnTo>
                  <a:lnTo>
                    <a:pt x="298360" y="102534"/>
                  </a:lnTo>
                  <a:lnTo>
                    <a:pt x="257172" y="111691"/>
                  </a:lnTo>
                  <a:lnTo>
                    <a:pt x="216909" y="119018"/>
                  </a:lnTo>
                  <a:lnTo>
                    <a:pt x="176634" y="121761"/>
                  </a:lnTo>
                  <a:lnTo>
                    <a:pt x="139109" y="122676"/>
                  </a:lnTo>
                  <a:lnTo>
                    <a:pt x="103419" y="118104"/>
                  </a:lnTo>
                  <a:lnTo>
                    <a:pt x="70471" y="109862"/>
                  </a:lnTo>
                  <a:lnTo>
                    <a:pt x="42100" y="97048"/>
                  </a:lnTo>
                  <a:lnTo>
                    <a:pt x="18304" y="78736"/>
                  </a:lnTo>
                  <a:lnTo>
                    <a:pt x="0" y="54924"/>
                  </a:lnTo>
                  <a:lnTo>
                    <a:pt x="10982" y="92464"/>
                  </a:lnTo>
                  <a:lnTo>
                    <a:pt x="58574" y="142817"/>
                  </a:lnTo>
                  <a:lnTo>
                    <a:pt x="133620" y="163873"/>
                  </a:lnTo>
                  <a:lnTo>
                    <a:pt x="177546" y="165701"/>
                  </a:lnTo>
                  <a:lnTo>
                    <a:pt x="224224" y="162958"/>
                  </a:lnTo>
                  <a:lnTo>
                    <a:pt x="272739" y="155631"/>
                  </a:lnTo>
                  <a:lnTo>
                    <a:pt x="321242" y="144646"/>
                  </a:lnTo>
                  <a:lnTo>
                    <a:pt x="367919" y="131832"/>
                  </a:lnTo>
                  <a:lnTo>
                    <a:pt x="411845" y="116275"/>
                  </a:lnTo>
                  <a:lnTo>
                    <a:pt x="452121" y="99791"/>
                  </a:lnTo>
                  <a:lnTo>
                    <a:pt x="487807" y="82393"/>
                  </a:lnTo>
                  <a:lnTo>
                    <a:pt x="537235" y="50353"/>
                  </a:lnTo>
                  <a:lnTo>
                    <a:pt x="548214" y="36625"/>
                  </a:lnTo>
                  <a:lnTo>
                    <a:pt x="510689" y="0"/>
                  </a:lnTo>
                  <a:close/>
                </a:path>
              </a:pathLst>
            </a:custGeom>
            <a:solidFill>
              <a:srgbClr val="186F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340827" y="227507"/>
              <a:ext cx="377190" cy="341630"/>
            </a:xfrm>
            <a:custGeom>
              <a:avLst/>
              <a:gdLst/>
              <a:ahLst/>
              <a:cxnLst/>
              <a:rect l="l" t="t" r="r" b="b"/>
              <a:pathLst>
                <a:path w="377189" h="341630">
                  <a:moveTo>
                    <a:pt x="292867" y="0"/>
                  </a:moveTo>
                  <a:lnTo>
                    <a:pt x="321239" y="22884"/>
                  </a:lnTo>
                  <a:lnTo>
                    <a:pt x="337706" y="45781"/>
                  </a:lnTo>
                  <a:lnTo>
                    <a:pt x="344121" y="69580"/>
                  </a:lnTo>
                  <a:lnTo>
                    <a:pt x="341370" y="93378"/>
                  </a:lnTo>
                  <a:lnTo>
                    <a:pt x="312086" y="139160"/>
                  </a:lnTo>
                  <a:lnTo>
                    <a:pt x="259006" y="182185"/>
                  </a:lnTo>
                  <a:lnTo>
                    <a:pt x="192185" y="219725"/>
                  </a:lnTo>
                  <a:lnTo>
                    <a:pt x="156499" y="236196"/>
                  </a:lnTo>
                  <a:lnTo>
                    <a:pt x="120800" y="250851"/>
                  </a:lnTo>
                  <a:lnTo>
                    <a:pt x="53991" y="273735"/>
                  </a:lnTo>
                  <a:lnTo>
                    <a:pt x="0" y="285634"/>
                  </a:lnTo>
                  <a:lnTo>
                    <a:pt x="0" y="341486"/>
                  </a:lnTo>
                  <a:lnTo>
                    <a:pt x="71385" y="325003"/>
                  </a:lnTo>
                  <a:lnTo>
                    <a:pt x="111647" y="311274"/>
                  </a:lnTo>
                  <a:lnTo>
                    <a:pt x="152835" y="294791"/>
                  </a:lnTo>
                  <a:lnTo>
                    <a:pt x="194023" y="275564"/>
                  </a:lnTo>
                  <a:lnTo>
                    <a:pt x="233373" y="254508"/>
                  </a:lnTo>
                  <a:lnTo>
                    <a:pt x="270898" y="230709"/>
                  </a:lnTo>
                  <a:lnTo>
                    <a:pt x="304758" y="205984"/>
                  </a:lnTo>
                  <a:lnTo>
                    <a:pt x="333130" y="180356"/>
                  </a:lnTo>
                  <a:lnTo>
                    <a:pt x="370654" y="127260"/>
                  </a:lnTo>
                  <a:lnTo>
                    <a:pt x="377069" y="100706"/>
                  </a:lnTo>
                  <a:lnTo>
                    <a:pt x="373405" y="74151"/>
                  </a:lnTo>
                  <a:lnTo>
                    <a:pt x="359676" y="48524"/>
                  </a:lnTo>
                  <a:lnTo>
                    <a:pt x="333130" y="22884"/>
                  </a:lnTo>
                  <a:lnTo>
                    <a:pt x="292867" y="0"/>
                  </a:lnTo>
                  <a:close/>
                </a:path>
              </a:pathLst>
            </a:custGeom>
            <a:solidFill>
              <a:srgbClr val="003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173335" y="774978"/>
              <a:ext cx="576580" cy="152400"/>
            </a:xfrm>
            <a:custGeom>
              <a:avLst/>
              <a:gdLst/>
              <a:ahLst/>
              <a:cxnLst/>
              <a:rect l="l" t="t" r="r" b="b"/>
              <a:pathLst>
                <a:path w="576579" h="152400">
                  <a:moveTo>
                    <a:pt x="530831" y="0"/>
                  </a:moveTo>
                  <a:lnTo>
                    <a:pt x="467674" y="33881"/>
                  </a:lnTo>
                  <a:lnTo>
                    <a:pt x="402691" y="58595"/>
                  </a:lnTo>
                  <a:lnTo>
                    <a:pt x="366092" y="70494"/>
                  </a:lnTo>
                  <a:lnTo>
                    <a:pt x="326729" y="81479"/>
                  </a:lnTo>
                  <a:lnTo>
                    <a:pt x="286466" y="91549"/>
                  </a:lnTo>
                  <a:lnTo>
                    <a:pt x="245278" y="99791"/>
                  </a:lnTo>
                  <a:lnTo>
                    <a:pt x="205003" y="105290"/>
                  </a:lnTo>
                  <a:lnTo>
                    <a:pt x="164740" y="108948"/>
                  </a:lnTo>
                  <a:lnTo>
                    <a:pt x="126303" y="108948"/>
                  </a:lnTo>
                  <a:lnTo>
                    <a:pt x="89692" y="106205"/>
                  </a:lnTo>
                  <a:lnTo>
                    <a:pt x="55828" y="98877"/>
                  </a:lnTo>
                  <a:lnTo>
                    <a:pt x="25626" y="87892"/>
                  </a:lnTo>
                  <a:lnTo>
                    <a:pt x="0" y="71408"/>
                  </a:lnTo>
                  <a:lnTo>
                    <a:pt x="22880" y="99791"/>
                  </a:lnTo>
                  <a:lnTo>
                    <a:pt x="88779" y="136413"/>
                  </a:lnTo>
                  <a:lnTo>
                    <a:pt x="129042" y="146483"/>
                  </a:lnTo>
                  <a:lnTo>
                    <a:pt x="173893" y="151061"/>
                  </a:lnTo>
                  <a:lnTo>
                    <a:pt x="221483" y="151976"/>
                  </a:lnTo>
                  <a:lnTo>
                    <a:pt x="269986" y="148315"/>
                  </a:lnTo>
                  <a:lnTo>
                    <a:pt x="318502" y="140991"/>
                  </a:lnTo>
                  <a:lnTo>
                    <a:pt x="366092" y="130920"/>
                  </a:lnTo>
                  <a:lnTo>
                    <a:pt x="411843" y="119018"/>
                  </a:lnTo>
                  <a:lnTo>
                    <a:pt x="454870" y="106205"/>
                  </a:lnTo>
                  <a:lnTo>
                    <a:pt x="492394" y="91549"/>
                  </a:lnTo>
                  <a:lnTo>
                    <a:pt x="550050" y="61338"/>
                  </a:lnTo>
                  <a:lnTo>
                    <a:pt x="576583" y="34796"/>
                  </a:lnTo>
                  <a:lnTo>
                    <a:pt x="530831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385666" y="394135"/>
              <a:ext cx="488950" cy="413384"/>
            </a:xfrm>
            <a:custGeom>
              <a:avLst/>
              <a:gdLst/>
              <a:ahLst/>
              <a:cxnLst/>
              <a:rect l="l" t="t" r="r" b="b"/>
              <a:pathLst>
                <a:path w="488950" h="413384">
                  <a:moveTo>
                    <a:pt x="466760" y="0"/>
                  </a:moveTo>
                  <a:lnTo>
                    <a:pt x="471336" y="38441"/>
                  </a:lnTo>
                  <a:lnTo>
                    <a:pt x="466760" y="74151"/>
                  </a:lnTo>
                  <a:lnTo>
                    <a:pt x="454868" y="108935"/>
                  </a:lnTo>
                  <a:lnTo>
                    <a:pt x="410929" y="171187"/>
                  </a:lnTo>
                  <a:lnTo>
                    <a:pt x="381645" y="199571"/>
                  </a:lnTo>
                  <a:lnTo>
                    <a:pt x="347785" y="225211"/>
                  </a:lnTo>
                  <a:lnTo>
                    <a:pt x="310260" y="249009"/>
                  </a:lnTo>
                  <a:lnTo>
                    <a:pt x="270910" y="270979"/>
                  </a:lnTo>
                  <a:lnTo>
                    <a:pt x="229722" y="290206"/>
                  </a:lnTo>
                  <a:lnTo>
                    <a:pt x="187621" y="306690"/>
                  </a:lnTo>
                  <a:lnTo>
                    <a:pt x="146433" y="321332"/>
                  </a:lnTo>
                  <a:lnTo>
                    <a:pt x="105245" y="333244"/>
                  </a:lnTo>
                  <a:lnTo>
                    <a:pt x="66808" y="343315"/>
                  </a:lnTo>
                  <a:lnTo>
                    <a:pt x="0" y="354300"/>
                  </a:lnTo>
                  <a:lnTo>
                    <a:pt x="0" y="412882"/>
                  </a:lnTo>
                  <a:lnTo>
                    <a:pt x="71385" y="402812"/>
                  </a:lnTo>
                  <a:lnTo>
                    <a:pt x="113485" y="392741"/>
                  </a:lnTo>
                  <a:lnTo>
                    <a:pt x="158337" y="378099"/>
                  </a:lnTo>
                  <a:lnTo>
                    <a:pt x="204089" y="360701"/>
                  </a:lnTo>
                  <a:lnTo>
                    <a:pt x="250766" y="339645"/>
                  </a:lnTo>
                  <a:lnTo>
                    <a:pt x="296531" y="315846"/>
                  </a:lnTo>
                  <a:lnTo>
                    <a:pt x="339544" y="288377"/>
                  </a:lnTo>
                  <a:lnTo>
                    <a:pt x="379820" y="259080"/>
                  </a:lnTo>
                  <a:lnTo>
                    <a:pt x="415506" y="227954"/>
                  </a:lnTo>
                  <a:lnTo>
                    <a:pt x="445716" y="194084"/>
                  </a:lnTo>
                  <a:lnTo>
                    <a:pt x="468598" y="158374"/>
                  </a:lnTo>
                  <a:lnTo>
                    <a:pt x="483240" y="120847"/>
                  </a:lnTo>
                  <a:lnTo>
                    <a:pt x="488729" y="81479"/>
                  </a:lnTo>
                  <a:lnTo>
                    <a:pt x="483240" y="41196"/>
                  </a:lnTo>
                  <a:lnTo>
                    <a:pt x="4667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552231" y="667871"/>
              <a:ext cx="360045" cy="353060"/>
            </a:xfrm>
            <a:custGeom>
              <a:avLst/>
              <a:gdLst/>
              <a:ahLst/>
              <a:cxnLst/>
              <a:rect l="l" t="t" r="r" b="b"/>
              <a:pathLst>
                <a:path w="360045" h="353059">
                  <a:moveTo>
                    <a:pt x="359688" y="0"/>
                  </a:moveTo>
                  <a:lnTo>
                    <a:pt x="334981" y="61338"/>
                  </a:lnTo>
                  <a:lnTo>
                    <a:pt x="302945" y="116262"/>
                  </a:lnTo>
                  <a:lnTo>
                    <a:pt x="263583" y="164787"/>
                  </a:lnTo>
                  <a:lnTo>
                    <a:pt x="218744" y="205984"/>
                  </a:lnTo>
                  <a:lnTo>
                    <a:pt x="168403" y="239857"/>
                  </a:lnTo>
                  <a:lnTo>
                    <a:pt x="114411" y="266407"/>
                  </a:lnTo>
                  <a:lnTo>
                    <a:pt x="58581" y="284717"/>
                  </a:lnTo>
                  <a:lnTo>
                    <a:pt x="0" y="294788"/>
                  </a:lnTo>
                  <a:lnTo>
                    <a:pt x="0" y="352465"/>
                  </a:lnTo>
                  <a:lnTo>
                    <a:pt x="60406" y="345141"/>
                  </a:lnTo>
                  <a:lnTo>
                    <a:pt x="120813" y="325914"/>
                  </a:lnTo>
                  <a:lnTo>
                    <a:pt x="178468" y="295704"/>
                  </a:lnTo>
                  <a:lnTo>
                    <a:pt x="232473" y="255421"/>
                  </a:lnTo>
                  <a:lnTo>
                    <a:pt x="279150" y="204155"/>
                  </a:lnTo>
                  <a:lnTo>
                    <a:pt x="317588" y="144646"/>
                  </a:lnTo>
                  <a:lnTo>
                    <a:pt x="345046" y="75980"/>
                  </a:lnTo>
                  <a:lnTo>
                    <a:pt x="354199" y="39368"/>
                  </a:lnTo>
                  <a:lnTo>
                    <a:pt x="359688" y="0"/>
                  </a:lnTo>
                  <a:close/>
                </a:path>
              </a:pathLst>
            </a:custGeom>
            <a:solidFill>
              <a:srgbClr val="186F2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09039" y="121920"/>
            <a:ext cx="6888480" cy="1574800"/>
            <a:chOff x="1209039" y="121920"/>
            <a:chExt cx="6888480" cy="1574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9039" y="121920"/>
              <a:ext cx="6888480" cy="1016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9700" y="680720"/>
              <a:ext cx="3817620" cy="1016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77364" marR="5080" indent="-1471295">
              <a:lnSpc>
                <a:spcPts val="4420"/>
              </a:lnSpc>
              <a:spcBef>
                <a:spcPts val="100"/>
              </a:spcBef>
            </a:pPr>
            <a:r>
              <a:rPr dirty="0" spc="-5"/>
              <a:t>Dispute</a:t>
            </a:r>
            <a:r>
              <a:rPr dirty="0" spc="-15"/>
              <a:t> </a:t>
            </a:r>
            <a:r>
              <a:rPr dirty="0"/>
              <a:t>Settlement</a:t>
            </a:r>
            <a:r>
              <a:rPr dirty="0" spc="-10"/>
              <a:t> </a:t>
            </a:r>
            <a:r>
              <a:rPr dirty="0" spc="-5"/>
              <a:t>in</a:t>
            </a:r>
            <a:r>
              <a:rPr dirty="0" spc="-10"/>
              <a:t> </a:t>
            </a:r>
            <a:r>
              <a:rPr dirty="0" spc="-5"/>
              <a:t>the</a:t>
            </a:r>
            <a:r>
              <a:rPr dirty="0" spc="-60"/>
              <a:t> </a:t>
            </a:r>
            <a:r>
              <a:rPr dirty="0" spc="-15"/>
              <a:t>WTO: </a:t>
            </a:r>
            <a:r>
              <a:rPr dirty="0" spc="-885"/>
              <a:t> </a:t>
            </a:r>
            <a:r>
              <a:rPr dirty="0"/>
              <a:t>Main</a:t>
            </a:r>
            <a:r>
              <a:rPr dirty="0" spc="-10"/>
              <a:t> </a:t>
            </a:r>
            <a:r>
              <a:rPr dirty="0"/>
              <a:t>characters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41019" y="2202179"/>
            <a:ext cx="8100059" cy="3390900"/>
            <a:chOff x="541019" y="2202179"/>
            <a:chExt cx="8100059" cy="3390900"/>
          </a:xfrm>
        </p:grpSpPr>
        <p:sp>
          <p:nvSpPr>
            <p:cNvPr id="7" name="object 7"/>
            <p:cNvSpPr/>
            <p:nvPr/>
          </p:nvSpPr>
          <p:spPr>
            <a:xfrm>
              <a:off x="657860" y="2258059"/>
              <a:ext cx="7983220" cy="3335020"/>
            </a:xfrm>
            <a:custGeom>
              <a:avLst/>
              <a:gdLst/>
              <a:ahLst/>
              <a:cxnLst/>
              <a:rect l="l" t="t" r="r" b="b"/>
              <a:pathLst>
                <a:path w="7983220" h="3335020">
                  <a:moveTo>
                    <a:pt x="7936484" y="46990"/>
                  </a:moveTo>
                  <a:lnTo>
                    <a:pt x="7924800" y="46990"/>
                  </a:lnTo>
                  <a:lnTo>
                    <a:pt x="7924800" y="58420"/>
                  </a:lnTo>
                  <a:lnTo>
                    <a:pt x="7924800" y="3276600"/>
                  </a:lnTo>
                  <a:lnTo>
                    <a:pt x="58420" y="3276600"/>
                  </a:lnTo>
                  <a:lnTo>
                    <a:pt x="58420" y="58420"/>
                  </a:lnTo>
                  <a:lnTo>
                    <a:pt x="7924800" y="58420"/>
                  </a:lnTo>
                  <a:lnTo>
                    <a:pt x="7924800" y="46990"/>
                  </a:lnTo>
                  <a:lnTo>
                    <a:pt x="46736" y="46990"/>
                  </a:lnTo>
                  <a:lnTo>
                    <a:pt x="46736" y="58420"/>
                  </a:lnTo>
                  <a:lnTo>
                    <a:pt x="46736" y="3276600"/>
                  </a:lnTo>
                  <a:lnTo>
                    <a:pt x="46736" y="3288030"/>
                  </a:lnTo>
                  <a:lnTo>
                    <a:pt x="7936484" y="3288030"/>
                  </a:lnTo>
                  <a:lnTo>
                    <a:pt x="7936484" y="3276612"/>
                  </a:lnTo>
                  <a:lnTo>
                    <a:pt x="7936484" y="58420"/>
                  </a:lnTo>
                  <a:lnTo>
                    <a:pt x="7936484" y="46990"/>
                  </a:lnTo>
                  <a:close/>
                </a:path>
                <a:path w="7983220" h="3335020">
                  <a:moveTo>
                    <a:pt x="7983220" y="0"/>
                  </a:moveTo>
                  <a:lnTo>
                    <a:pt x="7948168" y="0"/>
                  </a:lnTo>
                  <a:lnTo>
                    <a:pt x="7948168" y="35560"/>
                  </a:lnTo>
                  <a:lnTo>
                    <a:pt x="7948168" y="3299460"/>
                  </a:lnTo>
                  <a:lnTo>
                    <a:pt x="35052" y="3299460"/>
                  </a:lnTo>
                  <a:lnTo>
                    <a:pt x="35052" y="35560"/>
                  </a:lnTo>
                  <a:lnTo>
                    <a:pt x="7948168" y="35560"/>
                  </a:lnTo>
                  <a:lnTo>
                    <a:pt x="7948168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3299460"/>
                  </a:lnTo>
                  <a:lnTo>
                    <a:pt x="0" y="3335020"/>
                  </a:lnTo>
                  <a:lnTo>
                    <a:pt x="7983220" y="3335020"/>
                  </a:lnTo>
                  <a:lnTo>
                    <a:pt x="7983220" y="3299968"/>
                  </a:lnTo>
                  <a:lnTo>
                    <a:pt x="7983220" y="3299460"/>
                  </a:lnTo>
                  <a:lnTo>
                    <a:pt x="7983220" y="35560"/>
                  </a:lnTo>
                  <a:lnTo>
                    <a:pt x="7983220" y="35052"/>
                  </a:lnTo>
                  <a:lnTo>
                    <a:pt x="79832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19" y="2240279"/>
              <a:ext cx="645160" cy="8407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6139" y="2202179"/>
              <a:ext cx="7630159" cy="9042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19" y="2824479"/>
              <a:ext cx="645160" cy="84074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6139" y="2786379"/>
              <a:ext cx="7632700" cy="90424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19" y="3408679"/>
              <a:ext cx="645160" cy="84074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6139" y="3370579"/>
              <a:ext cx="4490720" cy="90424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19" y="3995419"/>
              <a:ext cx="645160" cy="8407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6139" y="3957319"/>
              <a:ext cx="5019040" cy="9042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19" y="4579619"/>
              <a:ext cx="645160" cy="84074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6139" y="4541519"/>
              <a:ext cx="4511040" cy="90424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765492" y="2210359"/>
            <a:ext cx="7461250" cy="295084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  <a:tab pos="4061460" algn="l"/>
              </a:tabLst>
            </a:pP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Parties</a:t>
            </a:r>
            <a:r>
              <a:rPr dirty="0" sz="3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3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dispute:	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WTO</a:t>
            </a:r>
            <a:r>
              <a:rPr dirty="0" sz="32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Members</a:t>
            </a:r>
            <a:r>
              <a:rPr dirty="0" sz="3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only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Dispute</a:t>
            </a:r>
            <a:r>
              <a:rPr dirty="0" sz="3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Settlement</a:t>
            </a:r>
            <a:r>
              <a:rPr dirty="0" sz="32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Body</a:t>
            </a:r>
            <a:r>
              <a:rPr dirty="0" sz="32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(all</a:t>
            </a:r>
            <a:r>
              <a:rPr dirty="0" sz="3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Members)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Panel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3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panelists)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8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Appellate</a:t>
            </a:r>
            <a:r>
              <a:rPr dirty="0" sz="3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Body</a:t>
            </a:r>
            <a:r>
              <a:rPr dirty="0" sz="32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(7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persons)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WTO</a:t>
            </a:r>
            <a:r>
              <a:rPr dirty="0" sz="32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3200" spc="-1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AB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Secretariats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3144" y="314816"/>
            <a:ext cx="5558155" cy="626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2012314">
              <a:lnSpc>
                <a:spcPts val="4805"/>
              </a:lnSpc>
            </a:pPr>
            <a:r>
              <a:rPr dirty="0" sz="4400">
                <a:latin typeface="Times New Roman"/>
                <a:cs typeface="Times New Roman"/>
              </a:rPr>
              <a:t>Consultations</a:t>
            </a:r>
            <a:endParaRPr sz="4400">
              <a:latin typeface="Times New Roman"/>
              <a:cs typeface="Times New Roman"/>
            </a:endParaRPr>
          </a:p>
          <a:p>
            <a:pPr algn="ctr" marL="962660" marR="2971800" indent="-3175">
              <a:lnSpc>
                <a:spcPct val="204599"/>
              </a:lnSpc>
            </a:pPr>
            <a:r>
              <a:rPr dirty="0" sz="4400" spc="-5">
                <a:latin typeface="Times New Roman"/>
                <a:cs typeface="Times New Roman"/>
              </a:rPr>
              <a:t>Panel </a:t>
            </a:r>
            <a:r>
              <a:rPr dirty="0" sz="4400">
                <a:latin typeface="Times New Roman"/>
                <a:cs typeface="Times New Roman"/>
              </a:rPr>
              <a:t> </a:t>
            </a:r>
            <a:r>
              <a:rPr dirty="0" sz="4400">
                <a:latin typeface="Times New Roman"/>
                <a:cs typeface="Times New Roman"/>
              </a:rPr>
              <a:t>App</a:t>
            </a:r>
            <a:r>
              <a:rPr dirty="0" sz="4400" spc="5">
                <a:latin typeface="Times New Roman"/>
                <a:cs typeface="Times New Roman"/>
              </a:rPr>
              <a:t>e</a:t>
            </a:r>
            <a:r>
              <a:rPr dirty="0" sz="4400">
                <a:latin typeface="Times New Roman"/>
                <a:cs typeface="Times New Roman"/>
              </a:rPr>
              <a:t>al</a:t>
            </a:r>
            <a:endParaRPr sz="4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5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tabLst>
                <a:tab pos="5394960" algn="l"/>
              </a:tabLst>
            </a:pPr>
            <a:r>
              <a:rPr dirty="0" sz="4400">
                <a:solidFill>
                  <a:srgbClr val="FFFFFF"/>
                </a:solidFill>
                <a:latin typeface="Times New Roman"/>
                <a:cs typeface="Times New Roman"/>
              </a:rPr>
              <a:t>Implementation	</a:t>
            </a:r>
            <a:r>
              <a:rPr dirty="0" baseline="-3968" sz="2100" spc="-89">
                <a:solidFill>
                  <a:srgbClr val="FFFFFF"/>
                </a:solidFill>
                <a:latin typeface="Times New Roman"/>
                <a:cs typeface="Times New Roman"/>
              </a:rPr>
              <a:t>11</a:t>
            </a:r>
            <a:endParaRPr baseline="-3968" sz="21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6845300"/>
                  </a:lnTo>
                  <a:lnTo>
                    <a:pt x="0" y="6858000"/>
                  </a:lnTo>
                  <a:lnTo>
                    <a:pt x="9144000" y="6858000"/>
                  </a:lnTo>
                  <a:lnTo>
                    <a:pt x="9144000" y="6845300"/>
                  </a:lnTo>
                  <a:lnTo>
                    <a:pt x="9144000" y="127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706869" y="1982470"/>
              <a:ext cx="1066800" cy="2895600"/>
            </a:xfrm>
            <a:custGeom>
              <a:avLst/>
              <a:gdLst/>
              <a:ahLst/>
              <a:cxnLst/>
              <a:rect l="l" t="t" r="r" b="b"/>
              <a:pathLst>
                <a:path w="1066800" h="2895600">
                  <a:moveTo>
                    <a:pt x="0" y="0"/>
                  </a:moveTo>
                  <a:lnTo>
                    <a:pt x="990600" y="0"/>
                  </a:lnTo>
                </a:path>
                <a:path w="1066800" h="2895600">
                  <a:moveTo>
                    <a:pt x="1066800" y="0"/>
                  </a:moveTo>
                  <a:lnTo>
                    <a:pt x="1066800" y="2895599"/>
                  </a:lnTo>
                </a:path>
              </a:pathLst>
            </a:custGeom>
            <a:ln w="38100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457700" y="1142999"/>
              <a:ext cx="3239770" cy="3792220"/>
            </a:xfrm>
            <a:custGeom>
              <a:avLst/>
              <a:gdLst/>
              <a:ahLst/>
              <a:cxnLst/>
              <a:rect l="l" t="t" r="r" b="b"/>
              <a:pathLst>
                <a:path w="3239770" h="3792220">
                  <a:moveTo>
                    <a:pt x="228600" y="293116"/>
                  </a:moveTo>
                  <a:lnTo>
                    <a:pt x="171450" y="293116"/>
                  </a:lnTo>
                  <a:lnTo>
                    <a:pt x="171450" y="0"/>
                  </a:lnTo>
                  <a:lnTo>
                    <a:pt x="57150" y="0"/>
                  </a:lnTo>
                  <a:lnTo>
                    <a:pt x="57150" y="293116"/>
                  </a:lnTo>
                  <a:lnTo>
                    <a:pt x="0" y="293116"/>
                  </a:lnTo>
                  <a:lnTo>
                    <a:pt x="114300" y="391160"/>
                  </a:lnTo>
                  <a:lnTo>
                    <a:pt x="228600" y="293116"/>
                  </a:lnTo>
                  <a:close/>
                </a:path>
                <a:path w="3239770" h="3792220">
                  <a:moveTo>
                    <a:pt x="2706370" y="3716020"/>
                  </a:moveTo>
                  <a:lnTo>
                    <a:pt x="2592070" y="3716020"/>
                  </a:lnTo>
                  <a:lnTo>
                    <a:pt x="2592070" y="3677920"/>
                  </a:lnTo>
                  <a:lnTo>
                    <a:pt x="2477770" y="3735070"/>
                  </a:lnTo>
                  <a:lnTo>
                    <a:pt x="2592070" y="3792220"/>
                  </a:lnTo>
                  <a:lnTo>
                    <a:pt x="2592070" y="3754120"/>
                  </a:lnTo>
                  <a:lnTo>
                    <a:pt x="2706370" y="3754120"/>
                  </a:lnTo>
                  <a:lnTo>
                    <a:pt x="2706370" y="3716020"/>
                  </a:lnTo>
                  <a:close/>
                </a:path>
                <a:path w="3239770" h="3792220">
                  <a:moveTo>
                    <a:pt x="2973070" y="3716020"/>
                  </a:moveTo>
                  <a:lnTo>
                    <a:pt x="2820670" y="3716020"/>
                  </a:lnTo>
                  <a:lnTo>
                    <a:pt x="2820670" y="3754120"/>
                  </a:lnTo>
                  <a:lnTo>
                    <a:pt x="2973070" y="3754120"/>
                  </a:lnTo>
                  <a:lnTo>
                    <a:pt x="2973070" y="3716020"/>
                  </a:lnTo>
                  <a:close/>
                </a:path>
                <a:path w="3239770" h="3792220">
                  <a:moveTo>
                    <a:pt x="3239770" y="3716020"/>
                  </a:moveTo>
                  <a:lnTo>
                    <a:pt x="3087370" y="3716020"/>
                  </a:lnTo>
                  <a:lnTo>
                    <a:pt x="3087370" y="3754120"/>
                  </a:lnTo>
                  <a:lnTo>
                    <a:pt x="3239770" y="3754120"/>
                  </a:lnTo>
                  <a:lnTo>
                    <a:pt x="3239770" y="37160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457700" y="1143000"/>
              <a:ext cx="228600" cy="391160"/>
            </a:xfrm>
            <a:custGeom>
              <a:avLst/>
              <a:gdLst/>
              <a:ahLst/>
              <a:cxnLst/>
              <a:rect l="l" t="t" r="r" b="b"/>
              <a:pathLst>
                <a:path w="228600" h="391159">
                  <a:moveTo>
                    <a:pt x="0" y="293115"/>
                  </a:moveTo>
                  <a:lnTo>
                    <a:pt x="57150" y="293115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293115"/>
                  </a:lnTo>
                  <a:lnTo>
                    <a:pt x="228600" y="293115"/>
                  </a:lnTo>
                  <a:lnTo>
                    <a:pt x="114300" y="391160"/>
                  </a:lnTo>
                  <a:lnTo>
                    <a:pt x="0" y="293115"/>
                  </a:lnTo>
                  <a:close/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457700" y="2514600"/>
              <a:ext cx="228600" cy="391160"/>
            </a:xfrm>
            <a:custGeom>
              <a:avLst/>
              <a:gdLst/>
              <a:ahLst/>
              <a:cxnLst/>
              <a:rect l="l" t="t" r="r" b="b"/>
              <a:pathLst>
                <a:path w="228600" h="391160">
                  <a:moveTo>
                    <a:pt x="171450" y="0"/>
                  </a:moveTo>
                  <a:lnTo>
                    <a:pt x="57150" y="0"/>
                  </a:lnTo>
                  <a:lnTo>
                    <a:pt x="57150" y="293115"/>
                  </a:lnTo>
                  <a:lnTo>
                    <a:pt x="0" y="293115"/>
                  </a:lnTo>
                  <a:lnTo>
                    <a:pt x="114300" y="391160"/>
                  </a:lnTo>
                  <a:lnTo>
                    <a:pt x="228600" y="293115"/>
                  </a:lnTo>
                  <a:lnTo>
                    <a:pt x="171450" y="293115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457700" y="2514600"/>
              <a:ext cx="228600" cy="391160"/>
            </a:xfrm>
            <a:custGeom>
              <a:avLst/>
              <a:gdLst/>
              <a:ahLst/>
              <a:cxnLst/>
              <a:rect l="l" t="t" r="r" b="b"/>
              <a:pathLst>
                <a:path w="228600" h="391160">
                  <a:moveTo>
                    <a:pt x="0" y="293115"/>
                  </a:moveTo>
                  <a:lnTo>
                    <a:pt x="57150" y="293115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293115"/>
                  </a:lnTo>
                  <a:lnTo>
                    <a:pt x="228600" y="293115"/>
                  </a:lnTo>
                  <a:lnTo>
                    <a:pt x="114300" y="391160"/>
                  </a:lnTo>
                  <a:lnTo>
                    <a:pt x="0" y="293115"/>
                  </a:lnTo>
                  <a:close/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457700" y="3886200"/>
              <a:ext cx="228600" cy="391160"/>
            </a:xfrm>
            <a:custGeom>
              <a:avLst/>
              <a:gdLst/>
              <a:ahLst/>
              <a:cxnLst/>
              <a:rect l="l" t="t" r="r" b="b"/>
              <a:pathLst>
                <a:path w="228600" h="391160">
                  <a:moveTo>
                    <a:pt x="171450" y="0"/>
                  </a:moveTo>
                  <a:lnTo>
                    <a:pt x="57150" y="0"/>
                  </a:lnTo>
                  <a:lnTo>
                    <a:pt x="57150" y="293116"/>
                  </a:lnTo>
                  <a:lnTo>
                    <a:pt x="0" y="293116"/>
                  </a:lnTo>
                  <a:lnTo>
                    <a:pt x="114300" y="391160"/>
                  </a:lnTo>
                  <a:lnTo>
                    <a:pt x="228600" y="293116"/>
                  </a:lnTo>
                  <a:lnTo>
                    <a:pt x="171450" y="293116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457700" y="3886200"/>
              <a:ext cx="228600" cy="391160"/>
            </a:xfrm>
            <a:custGeom>
              <a:avLst/>
              <a:gdLst/>
              <a:ahLst/>
              <a:cxnLst/>
              <a:rect l="l" t="t" r="r" b="b"/>
              <a:pathLst>
                <a:path w="228600" h="391160">
                  <a:moveTo>
                    <a:pt x="0" y="293116"/>
                  </a:moveTo>
                  <a:lnTo>
                    <a:pt x="57150" y="293116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293116"/>
                  </a:lnTo>
                  <a:lnTo>
                    <a:pt x="228600" y="293116"/>
                  </a:lnTo>
                  <a:lnTo>
                    <a:pt x="114300" y="391160"/>
                  </a:lnTo>
                  <a:lnTo>
                    <a:pt x="0" y="293116"/>
                  </a:lnTo>
                  <a:close/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668270" y="4344670"/>
            <a:ext cx="3810000" cy="820419"/>
          </a:xfrm>
          <a:prstGeom prst="rect">
            <a:avLst/>
          </a:prstGeom>
          <a:solidFill>
            <a:srgbClr val="330099"/>
          </a:solidFill>
          <a:ln w="58419">
            <a:solidFill>
              <a:srgbClr val="6600CC"/>
            </a:solidFill>
          </a:ln>
        </p:spPr>
        <p:txBody>
          <a:bodyPr wrap="square" lIns="0" tIns="26034" rIns="0" bIns="0" rtlCol="0" vert="horz">
            <a:spAutoFit/>
          </a:bodyPr>
          <a:lstStyle/>
          <a:p>
            <a:pPr marL="848360">
              <a:lnSpc>
                <a:spcPct val="100000"/>
              </a:lnSpc>
              <a:spcBef>
                <a:spcPts val="204"/>
              </a:spcBef>
            </a:pPr>
            <a:r>
              <a:rPr dirty="0" sz="4400">
                <a:solidFill>
                  <a:srgbClr val="FFFFFF"/>
                </a:solidFill>
                <a:latin typeface="Times New Roman"/>
                <a:cs typeface="Times New Roman"/>
              </a:rPr>
              <a:t>Adoption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2302" y="839724"/>
            <a:ext cx="4649470" cy="5190490"/>
            <a:chOff x="42302" y="839724"/>
            <a:chExt cx="4649470" cy="5190490"/>
          </a:xfrm>
        </p:grpSpPr>
        <p:sp>
          <p:nvSpPr>
            <p:cNvPr id="14" name="object 14"/>
            <p:cNvSpPr/>
            <p:nvPr/>
          </p:nvSpPr>
          <p:spPr>
            <a:xfrm>
              <a:off x="4457699" y="5410200"/>
              <a:ext cx="228600" cy="391160"/>
            </a:xfrm>
            <a:custGeom>
              <a:avLst/>
              <a:gdLst/>
              <a:ahLst/>
              <a:cxnLst/>
              <a:rect l="l" t="t" r="r" b="b"/>
              <a:pathLst>
                <a:path w="228600" h="391160">
                  <a:moveTo>
                    <a:pt x="171450" y="0"/>
                  </a:moveTo>
                  <a:lnTo>
                    <a:pt x="57150" y="0"/>
                  </a:lnTo>
                  <a:lnTo>
                    <a:pt x="57150" y="293128"/>
                  </a:lnTo>
                  <a:lnTo>
                    <a:pt x="0" y="293128"/>
                  </a:lnTo>
                  <a:lnTo>
                    <a:pt x="114300" y="391159"/>
                  </a:lnTo>
                  <a:lnTo>
                    <a:pt x="228600" y="293128"/>
                  </a:lnTo>
                  <a:lnTo>
                    <a:pt x="171450" y="293128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457699" y="5410200"/>
              <a:ext cx="228600" cy="391160"/>
            </a:xfrm>
            <a:custGeom>
              <a:avLst/>
              <a:gdLst/>
              <a:ahLst/>
              <a:cxnLst/>
              <a:rect l="l" t="t" r="r" b="b"/>
              <a:pathLst>
                <a:path w="228600" h="391160">
                  <a:moveTo>
                    <a:pt x="0" y="293128"/>
                  </a:moveTo>
                  <a:lnTo>
                    <a:pt x="57150" y="293128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293128"/>
                  </a:lnTo>
                  <a:lnTo>
                    <a:pt x="228600" y="293128"/>
                  </a:lnTo>
                  <a:lnTo>
                    <a:pt x="114300" y="391159"/>
                  </a:lnTo>
                  <a:lnTo>
                    <a:pt x="0" y="293128"/>
                  </a:lnTo>
                  <a:close/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4527" y="861949"/>
              <a:ext cx="2293620" cy="5146040"/>
            </a:xfrm>
            <a:custGeom>
              <a:avLst/>
              <a:gdLst/>
              <a:ahLst/>
              <a:cxnLst/>
              <a:rect l="l" t="t" r="r" b="b"/>
              <a:pathLst>
                <a:path w="2293620" h="5146040">
                  <a:moveTo>
                    <a:pt x="1223633" y="0"/>
                  </a:moveTo>
                  <a:lnTo>
                    <a:pt x="0" y="4846015"/>
                  </a:lnTo>
                  <a:lnTo>
                    <a:pt x="2139684" y="5145493"/>
                  </a:lnTo>
                  <a:lnTo>
                    <a:pt x="2293481" y="149733"/>
                  </a:lnTo>
                  <a:lnTo>
                    <a:pt x="1223633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4527" y="861949"/>
              <a:ext cx="2293620" cy="5146040"/>
            </a:xfrm>
            <a:custGeom>
              <a:avLst/>
              <a:gdLst/>
              <a:ahLst/>
              <a:cxnLst/>
              <a:rect l="l" t="t" r="r" b="b"/>
              <a:pathLst>
                <a:path w="2293620" h="5146040">
                  <a:moveTo>
                    <a:pt x="2139684" y="5145493"/>
                  </a:moveTo>
                  <a:lnTo>
                    <a:pt x="2293481" y="149733"/>
                  </a:lnTo>
                  <a:lnTo>
                    <a:pt x="1223633" y="0"/>
                  </a:lnTo>
                  <a:lnTo>
                    <a:pt x="0" y="4846015"/>
                  </a:lnTo>
                  <a:lnTo>
                    <a:pt x="2139684" y="5145493"/>
                  </a:lnTo>
                  <a:close/>
                </a:path>
              </a:pathLst>
            </a:custGeom>
            <a:ln w="44449">
              <a:solidFill>
                <a:srgbClr val="FF99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202400" y="2234789"/>
              <a:ext cx="795020" cy="320675"/>
            </a:xfrm>
            <a:custGeom>
              <a:avLst/>
              <a:gdLst/>
              <a:ahLst/>
              <a:cxnLst/>
              <a:rect l="l" t="t" r="r" b="b"/>
              <a:pathLst>
                <a:path w="795019" h="320675">
                  <a:moveTo>
                    <a:pt x="338728" y="110134"/>
                  </a:moveTo>
                  <a:lnTo>
                    <a:pt x="301152" y="119028"/>
                  </a:lnTo>
                  <a:lnTo>
                    <a:pt x="266273" y="142871"/>
                  </a:lnTo>
                  <a:lnTo>
                    <a:pt x="242240" y="177734"/>
                  </a:lnTo>
                  <a:lnTo>
                    <a:pt x="234420" y="214094"/>
                  </a:lnTo>
                  <a:lnTo>
                    <a:pt x="235729" y="224504"/>
                  </a:lnTo>
                  <a:lnTo>
                    <a:pt x="259957" y="257252"/>
                  </a:lnTo>
                  <a:lnTo>
                    <a:pt x="292572" y="264648"/>
                  </a:lnTo>
                  <a:lnTo>
                    <a:pt x="304740" y="263538"/>
                  </a:lnTo>
                  <a:lnTo>
                    <a:pt x="317337" y="260596"/>
                  </a:lnTo>
                  <a:lnTo>
                    <a:pt x="330017" y="255934"/>
                  </a:lnTo>
                  <a:lnTo>
                    <a:pt x="286039" y="255934"/>
                  </a:lnTo>
                  <a:lnTo>
                    <a:pt x="277657" y="254791"/>
                  </a:lnTo>
                  <a:lnTo>
                    <a:pt x="261205" y="226724"/>
                  </a:lnTo>
                  <a:lnTo>
                    <a:pt x="261306" y="222787"/>
                  </a:lnTo>
                  <a:lnTo>
                    <a:pt x="272053" y="182687"/>
                  </a:lnTo>
                  <a:lnTo>
                    <a:pt x="293024" y="148873"/>
                  </a:lnTo>
                  <a:lnTo>
                    <a:pt x="331868" y="119655"/>
                  </a:lnTo>
                  <a:lnTo>
                    <a:pt x="344586" y="119155"/>
                  </a:lnTo>
                  <a:lnTo>
                    <a:pt x="372859" y="119155"/>
                  </a:lnTo>
                  <a:lnTo>
                    <a:pt x="370478" y="117441"/>
                  </a:lnTo>
                  <a:lnTo>
                    <a:pt x="361015" y="113250"/>
                  </a:lnTo>
                  <a:lnTo>
                    <a:pt x="350301" y="110773"/>
                  </a:lnTo>
                  <a:lnTo>
                    <a:pt x="338728" y="110134"/>
                  </a:lnTo>
                  <a:close/>
                </a:path>
                <a:path w="795019" h="320675">
                  <a:moveTo>
                    <a:pt x="372859" y="119155"/>
                  </a:moveTo>
                  <a:lnTo>
                    <a:pt x="344586" y="119155"/>
                  </a:lnTo>
                  <a:lnTo>
                    <a:pt x="352841" y="120298"/>
                  </a:lnTo>
                  <a:lnTo>
                    <a:pt x="359191" y="124108"/>
                  </a:lnTo>
                  <a:lnTo>
                    <a:pt x="368480" y="149381"/>
                  </a:lnTo>
                  <a:lnTo>
                    <a:pt x="367954" y="156112"/>
                  </a:lnTo>
                  <a:lnTo>
                    <a:pt x="348291" y="209530"/>
                  </a:lnTo>
                  <a:lnTo>
                    <a:pt x="323508" y="240557"/>
                  </a:lnTo>
                  <a:lnTo>
                    <a:pt x="286039" y="255934"/>
                  </a:lnTo>
                  <a:lnTo>
                    <a:pt x="330017" y="255934"/>
                  </a:lnTo>
                  <a:lnTo>
                    <a:pt x="364884" y="232036"/>
                  </a:lnTo>
                  <a:lnTo>
                    <a:pt x="387846" y="197133"/>
                  </a:lnTo>
                  <a:lnTo>
                    <a:pt x="395573" y="160434"/>
                  </a:lnTo>
                  <a:lnTo>
                    <a:pt x="394243" y="149762"/>
                  </a:lnTo>
                  <a:lnTo>
                    <a:pt x="390892" y="139912"/>
                  </a:lnTo>
                  <a:lnTo>
                    <a:pt x="385607" y="130966"/>
                  </a:lnTo>
                  <a:lnTo>
                    <a:pt x="378680" y="123346"/>
                  </a:lnTo>
                  <a:lnTo>
                    <a:pt x="372859" y="119155"/>
                  </a:lnTo>
                  <a:close/>
                </a:path>
                <a:path w="795019" h="320675">
                  <a:moveTo>
                    <a:pt x="155108" y="0"/>
                  </a:moveTo>
                  <a:lnTo>
                    <a:pt x="105191" y="7268"/>
                  </a:lnTo>
                  <a:lnTo>
                    <a:pt x="70710" y="23592"/>
                  </a:lnTo>
                  <a:lnTo>
                    <a:pt x="39373" y="49639"/>
                  </a:lnTo>
                  <a:lnTo>
                    <a:pt x="14056" y="85852"/>
                  </a:lnTo>
                  <a:lnTo>
                    <a:pt x="785" y="128553"/>
                  </a:lnTo>
                  <a:lnTo>
                    <a:pt x="0" y="138459"/>
                  </a:lnTo>
                  <a:lnTo>
                    <a:pt x="2" y="142871"/>
                  </a:lnTo>
                  <a:lnTo>
                    <a:pt x="10048" y="187080"/>
                  </a:lnTo>
                  <a:lnTo>
                    <a:pt x="45479" y="224504"/>
                  </a:lnTo>
                  <a:lnTo>
                    <a:pt x="91729" y="238916"/>
                  </a:lnTo>
                  <a:lnTo>
                    <a:pt x="107461" y="240266"/>
                  </a:lnTo>
                  <a:lnTo>
                    <a:pt x="115143" y="240256"/>
                  </a:lnTo>
                  <a:lnTo>
                    <a:pt x="162595" y="231677"/>
                  </a:lnTo>
                  <a:lnTo>
                    <a:pt x="164816" y="226724"/>
                  </a:lnTo>
                  <a:lnTo>
                    <a:pt x="104937" y="226724"/>
                  </a:lnTo>
                  <a:lnTo>
                    <a:pt x="99476" y="226470"/>
                  </a:lnTo>
                  <a:lnTo>
                    <a:pt x="53703" y="206492"/>
                  </a:lnTo>
                  <a:lnTo>
                    <a:pt x="36810" y="167114"/>
                  </a:lnTo>
                  <a:lnTo>
                    <a:pt x="35777" y="152568"/>
                  </a:lnTo>
                  <a:lnTo>
                    <a:pt x="35900" y="149762"/>
                  </a:lnTo>
                  <a:lnTo>
                    <a:pt x="50203" y="90168"/>
                  </a:lnTo>
                  <a:lnTo>
                    <a:pt x="76362" y="50956"/>
                  </a:lnTo>
                  <a:lnTo>
                    <a:pt x="120399" y="18682"/>
                  </a:lnTo>
                  <a:lnTo>
                    <a:pt x="144764" y="12505"/>
                  </a:lnTo>
                  <a:lnTo>
                    <a:pt x="209280" y="12505"/>
                  </a:lnTo>
                  <a:lnTo>
                    <a:pt x="206051" y="10856"/>
                  </a:lnTo>
                  <a:lnTo>
                    <a:pt x="195441" y="6760"/>
                  </a:lnTo>
                  <a:lnTo>
                    <a:pt x="184092" y="3617"/>
                  </a:lnTo>
                  <a:lnTo>
                    <a:pt x="171993" y="1426"/>
                  </a:lnTo>
                  <a:lnTo>
                    <a:pt x="155108" y="0"/>
                  </a:lnTo>
                  <a:close/>
                </a:path>
                <a:path w="795019" h="320675">
                  <a:moveTo>
                    <a:pt x="138338" y="120425"/>
                  </a:moveTo>
                  <a:lnTo>
                    <a:pt x="135544" y="126902"/>
                  </a:lnTo>
                  <a:lnTo>
                    <a:pt x="151038" y="129061"/>
                  </a:lnTo>
                  <a:lnTo>
                    <a:pt x="158658" y="131855"/>
                  </a:lnTo>
                  <a:lnTo>
                    <a:pt x="162976" y="135792"/>
                  </a:lnTo>
                  <a:lnTo>
                    <a:pt x="165643" y="138459"/>
                  </a:lnTo>
                  <a:lnTo>
                    <a:pt x="166645" y="141714"/>
                  </a:lnTo>
                  <a:lnTo>
                    <a:pt x="166525" y="142871"/>
                  </a:lnTo>
                  <a:lnTo>
                    <a:pt x="166151" y="145952"/>
                  </a:lnTo>
                  <a:lnTo>
                    <a:pt x="165389" y="150778"/>
                  </a:lnTo>
                  <a:lnTo>
                    <a:pt x="163357" y="157255"/>
                  </a:lnTo>
                  <a:lnTo>
                    <a:pt x="159566" y="165661"/>
                  </a:lnTo>
                  <a:lnTo>
                    <a:pt x="134274" y="222787"/>
                  </a:lnTo>
                  <a:lnTo>
                    <a:pt x="123479" y="224946"/>
                  </a:lnTo>
                  <a:lnTo>
                    <a:pt x="115478" y="226089"/>
                  </a:lnTo>
                  <a:lnTo>
                    <a:pt x="110271" y="226470"/>
                  </a:lnTo>
                  <a:lnTo>
                    <a:pt x="104937" y="226724"/>
                  </a:lnTo>
                  <a:lnTo>
                    <a:pt x="164816" y="226724"/>
                  </a:lnTo>
                  <a:lnTo>
                    <a:pt x="187995" y="175035"/>
                  </a:lnTo>
                  <a:lnTo>
                    <a:pt x="208696" y="142269"/>
                  </a:lnTo>
                  <a:lnTo>
                    <a:pt x="223809" y="139348"/>
                  </a:lnTo>
                  <a:lnTo>
                    <a:pt x="233147" y="139348"/>
                  </a:lnTo>
                  <a:lnTo>
                    <a:pt x="235239" y="134014"/>
                  </a:lnTo>
                  <a:lnTo>
                    <a:pt x="138338" y="120425"/>
                  </a:lnTo>
                  <a:close/>
                </a:path>
                <a:path w="795019" h="320675">
                  <a:moveTo>
                    <a:pt x="233147" y="139348"/>
                  </a:moveTo>
                  <a:lnTo>
                    <a:pt x="223809" y="139348"/>
                  </a:lnTo>
                  <a:lnTo>
                    <a:pt x="232699" y="140491"/>
                  </a:lnTo>
                  <a:lnTo>
                    <a:pt x="233147" y="139348"/>
                  </a:lnTo>
                  <a:close/>
                </a:path>
                <a:path w="795019" h="320675">
                  <a:moveTo>
                    <a:pt x="209280" y="12505"/>
                  </a:moveTo>
                  <a:lnTo>
                    <a:pt x="144764" y="12505"/>
                  </a:lnTo>
                  <a:lnTo>
                    <a:pt x="170723" y="12983"/>
                  </a:lnTo>
                  <a:lnTo>
                    <a:pt x="182963" y="15507"/>
                  </a:lnTo>
                  <a:lnTo>
                    <a:pt x="215491" y="39294"/>
                  </a:lnTo>
                  <a:lnTo>
                    <a:pt x="220825" y="55245"/>
                  </a:lnTo>
                  <a:lnTo>
                    <a:pt x="220634" y="63529"/>
                  </a:lnTo>
                  <a:lnTo>
                    <a:pt x="219999" y="67720"/>
                  </a:lnTo>
                  <a:lnTo>
                    <a:pt x="218602" y="73943"/>
                  </a:lnTo>
                  <a:lnTo>
                    <a:pt x="216443" y="82452"/>
                  </a:lnTo>
                  <a:lnTo>
                    <a:pt x="222920" y="83341"/>
                  </a:lnTo>
                  <a:lnTo>
                    <a:pt x="247139" y="21238"/>
                  </a:lnTo>
                  <a:lnTo>
                    <a:pt x="230159" y="21238"/>
                  </a:lnTo>
                  <a:lnTo>
                    <a:pt x="227238" y="20857"/>
                  </a:lnTo>
                  <a:lnTo>
                    <a:pt x="224825" y="20476"/>
                  </a:lnTo>
                  <a:lnTo>
                    <a:pt x="221015" y="18825"/>
                  </a:lnTo>
                  <a:lnTo>
                    <a:pt x="215935" y="15904"/>
                  </a:lnTo>
                  <a:lnTo>
                    <a:pt x="209280" y="12505"/>
                  </a:lnTo>
                  <a:close/>
                </a:path>
                <a:path w="795019" h="320675">
                  <a:moveTo>
                    <a:pt x="244002" y="11459"/>
                  </a:moveTo>
                  <a:lnTo>
                    <a:pt x="240065" y="16031"/>
                  </a:lnTo>
                  <a:lnTo>
                    <a:pt x="237017" y="18825"/>
                  </a:lnTo>
                  <a:lnTo>
                    <a:pt x="234858" y="19841"/>
                  </a:lnTo>
                  <a:lnTo>
                    <a:pt x="232699" y="20984"/>
                  </a:lnTo>
                  <a:lnTo>
                    <a:pt x="230159" y="21238"/>
                  </a:lnTo>
                  <a:lnTo>
                    <a:pt x="247139" y="21238"/>
                  </a:lnTo>
                  <a:lnTo>
                    <a:pt x="250606" y="12348"/>
                  </a:lnTo>
                  <a:lnTo>
                    <a:pt x="244002" y="11459"/>
                  </a:lnTo>
                  <a:close/>
                </a:path>
                <a:path w="795019" h="320675">
                  <a:moveTo>
                    <a:pt x="514824" y="134826"/>
                  </a:moveTo>
                  <a:lnTo>
                    <a:pt x="477301" y="143666"/>
                  </a:lnTo>
                  <a:lnTo>
                    <a:pt x="442404" y="167509"/>
                  </a:lnTo>
                  <a:lnTo>
                    <a:pt x="418373" y="202372"/>
                  </a:lnTo>
                  <a:lnTo>
                    <a:pt x="410495" y="238732"/>
                  </a:lnTo>
                  <a:lnTo>
                    <a:pt x="411833" y="249410"/>
                  </a:lnTo>
                  <a:lnTo>
                    <a:pt x="436090" y="281890"/>
                  </a:lnTo>
                  <a:lnTo>
                    <a:pt x="468649" y="289286"/>
                  </a:lnTo>
                  <a:lnTo>
                    <a:pt x="480794" y="288176"/>
                  </a:lnTo>
                  <a:lnTo>
                    <a:pt x="493414" y="285234"/>
                  </a:lnTo>
                  <a:lnTo>
                    <a:pt x="506164" y="280572"/>
                  </a:lnTo>
                  <a:lnTo>
                    <a:pt x="462061" y="280572"/>
                  </a:lnTo>
                  <a:lnTo>
                    <a:pt x="453679" y="279429"/>
                  </a:lnTo>
                  <a:lnTo>
                    <a:pt x="437295" y="250981"/>
                  </a:lnTo>
                  <a:lnTo>
                    <a:pt x="437297" y="249410"/>
                  </a:lnTo>
                  <a:lnTo>
                    <a:pt x="448091" y="207325"/>
                  </a:lnTo>
                  <a:lnTo>
                    <a:pt x="469046" y="173511"/>
                  </a:lnTo>
                  <a:lnTo>
                    <a:pt x="507998" y="144293"/>
                  </a:lnTo>
                  <a:lnTo>
                    <a:pt x="520735" y="143793"/>
                  </a:lnTo>
                  <a:lnTo>
                    <a:pt x="548906" y="143793"/>
                  </a:lnTo>
                  <a:lnTo>
                    <a:pt x="546580" y="142111"/>
                  </a:lnTo>
                  <a:lnTo>
                    <a:pt x="537146" y="137943"/>
                  </a:lnTo>
                  <a:lnTo>
                    <a:pt x="526450" y="135538"/>
                  </a:lnTo>
                  <a:lnTo>
                    <a:pt x="514824" y="134826"/>
                  </a:lnTo>
                  <a:close/>
                </a:path>
                <a:path w="795019" h="320675">
                  <a:moveTo>
                    <a:pt x="548906" y="143793"/>
                  </a:moveTo>
                  <a:lnTo>
                    <a:pt x="520735" y="143793"/>
                  </a:lnTo>
                  <a:lnTo>
                    <a:pt x="528990" y="144936"/>
                  </a:lnTo>
                  <a:lnTo>
                    <a:pt x="535213" y="148746"/>
                  </a:lnTo>
                  <a:lnTo>
                    <a:pt x="539658" y="155096"/>
                  </a:lnTo>
                  <a:lnTo>
                    <a:pt x="542442" y="160337"/>
                  </a:lnTo>
                  <a:lnTo>
                    <a:pt x="544119" y="166352"/>
                  </a:lnTo>
                  <a:lnTo>
                    <a:pt x="544677" y="173152"/>
                  </a:lnTo>
                  <a:lnTo>
                    <a:pt x="544103" y="180750"/>
                  </a:lnTo>
                  <a:lnTo>
                    <a:pt x="524440" y="234168"/>
                  </a:lnTo>
                  <a:lnTo>
                    <a:pt x="499584" y="265195"/>
                  </a:lnTo>
                  <a:lnTo>
                    <a:pt x="462061" y="280572"/>
                  </a:lnTo>
                  <a:lnTo>
                    <a:pt x="506164" y="280572"/>
                  </a:lnTo>
                  <a:lnTo>
                    <a:pt x="540980" y="256674"/>
                  </a:lnTo>
                  <a:lnTo>
                    <a:pt x="563995" y="221771"/>
                  </a:lnTo>
                  <a:lnTo>
                    <a:pt x="571668" y="185074"/>
                  </a:lnTo>
                  <a:lnTo>
                    <a:pt x="570345" y="174416"/>
                  </a:lnTo>
                  <a:lnTo>
                    <a:pt x="567045" y="164639"/>
                  </a:lnTo>
                  <a:lnTo>
                    <a:pt x="561756" y="155731"/>
                  </a:lnTo>
                  <a:lnTo>
                    <a:pt x="554775" y="148040"/>
                  </a:lnTo>
                  <a:lnTo>
                    <a:pt x="548906" y="143793"/>
                  </a:lnTo>
                  <a:close/>
                </a:path>
                <a:path w="795019" h="320675">
                  <a:moveTo>
                    <a:pt x="716367" y="256569"/>
                  </a:moveTo>
                  <a:lnTo>
                    <a:pt x="689899" y="256569"/>
                  </a:lnTo>
                  <a:lnTo>
                    <a:pt x="680064" y="277016"/>
                  </a:lnTo>
                  <a:lnTo>
                    <a:pt x="670686" y="306909"/>
                  </a:lnTo>
                  <a:lnTo>
                    <a:pt x="670690" y="308020"/>
                  </a:lnTo>
                  <a:lnTo>
                    <a:pt x="688248" y="320313"/>
                  </a:lnTo>
                  <a:lnTo>
                    <a:pt x="694344" y="319133"/>
                  </a:lnTo>
                  <a:lnTo>
                    <a:pt x="700821" y="316642"/>
                  </a:lnTo>
                  <a:lnTo>
                    <a:pt x="707679" y="312830"/>
                  </a:lnTo>
                  <a:lnTo>
                    <a:pt x="714775" y="308020"/>
                  </a:lnTo>
                  <a:lnTo>
                    <a:pt x="720275" y="303686"/>
                  </a:lnTo>
                  <a:lnTo>
                    <a:pt x="704631" y="303686"/>
                  </a:lnTo>
                  <a:lnTo>
                    <a:pt x="703107" y="303432"/>
                  </a:lnTo>
                  <a:lnTo>
                    <a:pt x="699170" y="299114"/>
                  </a:lnTo>
                  <a:lnTo>
                    <a:pt x="699297" y="297971"/>
                  </a:lnTo>
                  <a:lnTo>
                    <a:pt x="699805" y="294542"/>
                  </a:lnTo>
                  <a:lnTo>
                    <a:pt x="702345" y="287557"/>
                  </a:lnTo>
                  <a:lnTo>
                    <a:pt x="707228" y="276889"/>
                  </a:lnTo>
                  <a:lnTo>
                    <a:pt x="716367" y="256569"/>
                  </a:lnTo>
                  <a:close/>
                </a:path>
                <a:path w="795019" h="320675">
                  <a:moveTo>
                    <a:pt x="687564" y="158932"/>
                  </a:moveTo>
                  <a:lnTo>
                    <a:pt x="641744" y="176559"/>
                  </a:lnTo>
                  <a:lnTo>
                    <a:pt x="606079" y="209706"/>
                  </a:lnTo>
                  <a:lnTo>
                    <a:pt x="584934" y="249247"/>
                  </a:lnTo>
                  <a:lnTo>
                    <a:pt x="581447" y="271174"/>
                  </a:lnTo>
                  <a:lnTo>
                    <a:pt x="581481" y="272643"/>
                  </a:lnTo>
                  <a:lnTo>
                    <a:pt x="602376" y="308266"/>
                  </a:lnTo>
                  <a:lnTo>
                    <a:pt x="615189" y="310147"/>
                  </a:lnTo>
                  <a:lnTo>
                    <a:pt x="622129" y="309147"/>
                  </a:lnTo>
                  <a:lnTo>
                    <a:pt x="627034" y="291748"/>
                  </a:lnTo>
                  <a:lnTo>
                    <a:pt x="621827" y="290986"/>
                  </a:lnTo>
                  <a:lnTo>
                    <a:pt x="617636" y="288065"/>
                  </a:lnTo>
                  <a:lnTo>
                    <a:pt x="614461" y="283112"/>
                  </a:lnTo>
                  <a:lnTo>
                    <a:pt x="611286" y="278032"/>
                  </a:lnTo>
                  <a:lnTo>
                    <a:pt x="610270" y="271174"/>
                  </a:lnTo>
                  <a:lnTo>
                    <a:pt x="611540" y="262538"/>
                  </a:lnTo>
                  <a:lnTo>
                    <a:pt x="631846" y="213675"/>
                  </a:lnTo>
                  <a:lnTo>
                    <a:pt x="658399" y="183407"/>
                  </a:lnTo>
                  <a:lnTo>
                    <a:pt x="694725" y="167923"/>
                  </a:lnTo>
                  <a:lnTo>
                    <a:pt x="715604" y="167923"/>
                  </a:lnTo>
                  <a:lnTo>
                    <a:pt x="712251" y="165383"/>
                  </a:lnTo>
                  <a:lnTo>
                    <a:pt x="708187" y="162208"/>
                  </a:lnTo>
                  <a:lnTo>
                    <a:pt x="702980" y="160176"/>
                  </a:lnTo>
                  <a:lnTo>
                    <a:pt x="696757" y="159287"/>
                  </a:lnTo>
                  <a:lnTo>
                    <a:pt x="687564" y="158932"/>
                  </a:lnTo>
                  <a:close/>
                </a:path>
                <a:path w="795019" h="320675">
                  <a:moveTo>
                    <a:pt x="731301" y="284128"/>
                  </a:moveTo>
                  <a:lnTo>
                    <a:pt x="704631" y="303686"/>
                  </a:lnTo>
                  <a:lnTo>
                    <a:pt x="720275" y="303686"/>
                  </a:lnTo>
                  <a:lnTo>
                    <a:pt x="721967" y="302353"/>
                  </a:lnTo>
                  <a:lnTo>
                    <a:pt x="729253" y="295828"/>
                  </a:lnTo>
                  <a:lnTo>
                    <a:pt x="736635" y="288446"/>
                  </a:lnTo>
                  <a:lnTo>
                    <a:pt x="731301" y="284128"/>
                  </a:lnTo>
                  <a:close/>
                </a:path>
                <a:path w="795019" h="320675">
                  <a:moveTo>
                    <a:pt x="715604" y="167923"/>
                  </a:moveTo>
                  <a:lnTo>
                    <a:pt x="694725" y="167923"/>
                  </a:lnTo>
                  <a:lnTo>
                    <a:pt x="701202" y="168939"/>
                  </a:lnTo>
                  <a:lnTo>
                    <a:pt x="706282" y="171860"/>
                  </a:lnTo>
                  <a:lnTo>
                    <a:pt x="709965" y="176940"/>
                  </a:lnTo>
                  <a:lnTo>
                    <a:pt x="713521" y="182020"/>
                  </a:lnTo>
                  <a:lnTo>
                    <a:pt x="714791" y="188243"/>
                  </a:lnTo>
                  <a:lnTo>
                    <a:pt x="713775" y="195609"/>
                  </a:lnTo>
                  <a:lnTo>
                    <a:pt x="691755" y="242294"/>
                  </a:lnTo>
                  <a:lnTo>
                    <a:pt x="662039" y="274460"/>
                  </a:lnTo>
                  <a:lnTo>
                    <a:pt x="627034" y="291748"/>
                  </a:lnTo>
                  <a:lnTo>
                    <a:pt x="654169" y="291748"/>
                  </a:lnTo>
                  <a:lnTo>
                    <a:pt x="661531" y="285811"/>
                  </a:lnTo>
                  <a:lnTo>
                    <a:pt x="675233" y="272643"/>
                  </a:lnTo>
                  <a:lnTo>
                    <a:pt x="689899" y="256569"/>
                  </a:lnTo>
                  <a:lnTo>
                    <a:pt x="716367" y="256569"/>
                  </a:lnTo>
                  <a:lnTo>
                    <a:pt x="750923" y="179734"/>
                  </a:lnTo>
                  <a:lnTo>
                    <a:pt x="723808" y="179734"/>
                  </a:lnTo>
                  <a:lnTo>
                    <a:pt x="720252" y="173257"/>
                  </a:lnTo>
                  <a:lnTo>
                    <a:pt x="716442" y="168558"/>
                  </a:lnTo>
                  <a:lnTo>
                    <a:pt x="715604" y="167923"/>
                  </a:lnTo>
                  <a:close/>
                </a:path>
                <a:path w="795019" h="320675">
                  <a:moveTo>
                    <a:pt x="794674" y="82452"/>
                  </a:moveTo>
                  <a:lnTo>
                    <a:pt x="734222" y="83849"/>
                  </a:lnTo>
                  <a:lnTo>
                    <a:pt x="733333" y="90326"/>
                  </a:lnTo>
                  <a:lnTo>
                    <a:pt x="739429" y="90326"/>
                  </a:lnTo>
                  <a:lnTo>
                    <a:pt x="743874" y="90580"/>
                  </a:lnTo>
                  <a:lnTo>
                    <a:pt x="757463" y="99089"/>
                  </a:lnTo>
                  <a:lnTo>
                    <a:pt x="757082" y="101502"/>
                  </a:lnTo>
                  <a:lnTo>
                    <a:pt x="756701" y="104423"/>
                  </a:lnTo>
                  <a:lnTo>
                    <a:pt x="755558" y="108106"/>
                  </a:lnTo>
                  <a:lnTo>
                    <a:pt x="753526" y="112551"/>
                  </a:lnTo>
                  <a:lnTo>
                    <a:pt x="752383" y="114964"/>
                  </a:lnTo>
                  <a:lnTo>
                    <a:pt x="748954" y="122330"/>
                  </a:lnTo>
                  <a:lnTo>
                    <a:pt x="723808" y="179734"/>
                  </a:lnTo>
                  <a:lnTo>
                    <a:pt x="750923" y="179734"/>
                  </a:lnTo>
                  <a:lnTo>
                    <a:pt x="794674" y="824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0287" y="2728571"/>
              <a:ext cx="1014379" cy="39854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127" y="3179958"/>
              <a:ext cx="1775070" cy="99262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133" y="4216527"/>
              <a:ext cx="1602511" cy="4319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9920" y="650240"/>
            <a:ext cx="3411220" cy="1016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66950" marR="5080" indent="-1796414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Dispute</a:t>
            </a:r>
            <a:r>
              <a:rPr dirty="0" spc="-10"/>
              <a:t> </a:t>
            </a:r>
            <a:r>
              <a:rPr dirty="0"/>
              <a:t>Settlement</a:t>
            </a:r>
            <a:r>
              <a:rPr dirty="0" spc="-5"/>
              <a:t> in</a:t>
            </a:r>
            <a:r>
              <a:rPr dirty="0" spc="-10"/>
              <a:t> </a:t>
            </a:r>
            <a:r>
              <a:rPr dirty="0" spc="-5"/>
              <a:t>the</a:t>
            </a:r>
            <a:r>
              <a:rPr dirty="0" spc="-65"/>
              <a:t> </a:t>
            </a:r>
            <a:r>
              <a:rPr dirty="0" spc="-20"/>
              <a:t>WTO: </a:t>
            </a:r>
            <a:r>
              <a:rPr dirty="0" spc="-885"/>
              <a:t> </a:t>
            </a:r>
            <a:r>
              <a:rPr dirty="0" spc="-5"/>
              <a:t>Consultations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41019" y="1897379"/>
            <a:ext cx="7947659" cy="4229100"/>
            <a:chOff x="541019" y="1897379"/>
            <a:chExt cx="7947659" cy="4229100"/>
          </a:xfrm>
        </p:grpSpPr>
        <p:sp>
          <p:nvSpPr>
            <p:cNvPr id="5" name="object 5"/>
            <p:cNvSpPr/>
            <p:nvPr/>
          </p:nvSpPr>
          <p:spPr>
            <a:xfrm>
              <a:off x="657860" y="1953259"/>
              <a:ext cx="7830820" cy="4173220"/>
            </a:xfrm>
            <a:custGeom>
              <a:avLst/>
              <a:gdLst/>
              <a:ahLst/>
              <a:cxnLst/>
              <a:rect l="l" t="t" r="r" b="b"/>
              <a:pathLst>
                <a:path w="7830820" h="4173220">
                  <a:moveTo>
                    <a:pt x="7784084" y="46990"/>
                  </a:moveTo>
                  <a:lnTo>
                    <a:pt x="7772400" y="46990"/>
                  </a:lnTo>
                  <a:lnTo>
                    <a:pt x="7772400" y="58420"/>
                  </a:lnTo>
                  <a:lnTo>
                    <a:pt x="7772400" y="4114800"/>
                  </a:lnTo>
                  <a:lnTo>
                    <a:pt x="58420" y="4114800"/>
                  </a:lnTo>
                  <a:lnTo>
                    <a:pt x="58420" y="58420"/>
                  </a:lnTo>
                  <a:lnTo>
                    <a:pt x="7772400" y="58420"/>
                  </a:lnTo>
                  <a:lnTo>
                    <a:pt x="7772400" y="46990"/>
                  </a:lnTo>
                  <a:lnTo>
                    <a:pt x="46736" y="46990"/>
                  </a:lnTo>
                  <a:lnTo>
                    <a:pt x="46736" y="58420"/>
                  </a:lnTo>
                  <a:lnTo>
                    <a:pt x="46736" y="4114800"/>
                  </a:lnTo>
                  <a:lnTo>
                    <a:pt x="46736" y="4126230"/>
                  </a:lnTo>
                  <a:lnTo>
                    <a:pt x="7784084" y="4126230"/>
                  </a:lnTo>
                  <a:lnTo>
                    <a:pt x="7784084" y="4114812"/>
                  </a:lnTo>
                  <a:lnTo>
                    <a:pt x="7784084" y="58420"/>
                  </a:lnTo>
                  <a:lnTo>
                    <a:pt x="7784084" y="46990"/>
                  </a:lnTo>
                  <a:close/>
                </a:path>
                <a:path w="7830820" h="4173220">
                  <a:moveTo>
                    <a:pt x="7830820" y="0"/>
                  </a:moveTo>
                  <a:lnTo>
                    <a:pt x="7795768" y="0"/>
                  </a:lnTo>
                  <a:lnTo>
                    <a:pt x="7795768" y="35560"/>
                  </a:lnTo>
                  <a:lnTo>
                    <a:pt x="7795768" y="4137660"/>
                  </a:lnTo>
                  <a:lnTo>
                    <a:pt x="35052" y="4137660"/>
                  </a:lnTo>
                  <a:lnTo>
                    <a:pt x="35052" y="35560"/>
                  </a:lnTo>
                  <a:lnTo>
                    <a:pt x="7795768" y="35560"/>
                  </a:lnTo>
                  <a:lnTo>
                    <a:pt x="7795768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4137660"/>
                  </a:lnTo>
                  <a:lnTo>
                    <a:pt x="0" y="4173220"/>
                  </a:lnTo>
                  <a:lnTo>
                    <a:pt x="7830820" y="4173220"/>
                  </a:lnTo>
                  <a:lnTo>
                    <a:pt x="7830820" y="4138168"/>
                  </a:lnTo>
                  <a:lnTo>
                    <a:pt x="7830820" y="4137660"/>
                  </a:lnTo>
                  <a:lnTo>
                    <a:pt x="7830820" y="35560"/>
                  </a:lnTo>
                  <a:lnTo>
                    <a:pt x="7830820" y="35052"/>
                  </a:lnTo>
                  <a:lnTo>
                    <a:pt x="7830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019" y="1935479"/>
              <a:ext cx="645160" cy="8407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6139" y="1897379"/>
              <a:ext cx="1516380" cy="904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019" y="3970019"/>
              <a:ext cx="645160" cy="8407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6139" y="3931919"/>
              <a:ext cx="3888740" cy="9042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019" y="4556759"/>
              <a:ext cx="645160" cy="8407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6139" y="4518659"/>
              <a:ext cx="6692900" cy="90423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65492" y="1903802"/>
            <a:ext cx="7315200" cy="3234690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8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Who?</a:t>
            </a:r>
            <a:endParaRPr sz="3200">
              <a:latin typeface="Times New Roman"/>
              <a:cs typeface="Times New Roman"/>
            </a:endParaRPr>
          </a:p>
          <a:p>
            <a:pPr lvl="1" marL="756285" marR="5080" indent="-287020">
              <a:lnSpc>
                <a:spcPct val="100000"/>
              </a:lnSpc>
              <a:spcBef>
                <a:spcPts val="680"/>
              </a:spcBef>
              <a:buChar char="–"/>
              <a:tabLst>
                <a:tab pos="75692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One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28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more</a:t>
            </a:r>
            <a:r>
              <a:rPr dirty="0" sz="28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Members</a:t>
            </a:r>
            <a:r>
              <a:rPr dirty="0" sz="28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(complainants)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against </a:t>
            </a:r>
            <a:r>
              <a:rPr dirty="0" sz="2800" spc="-6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another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Member</a:t>
            </a:r>
            <a:r>
              <a:rPr dirty="0" sz="28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(respondent)</a:t>
            </a:r>
            <a:endParaRPr sz="2800">
              <a:latin typeface="Times New Roman"/>
              <a:cs typeface="Times New Roman"/>
            </a:endParaRPr>
          </a:p>
          <a:p>
            <a:pPr lvl="1" marL="756285" indent="-287020">
              <a:lnSpc>
                <a:spcPct val="100000"/>
              </a:lnSpc>
              <a:spcBef>
                <a:spcPts val="665"/>
              </a:spcBef>
              <a:buChar char="–"/>
              <a:tabLst>
                <a:tab pos="75692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Possibility for</a:t>
            </a:r>
            <a:r>
              <a:rPr dirty="0" sz="28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third party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Members</a:t>
            </a:r>
            <a:r>
              <a:rPr dirty="0" sz="28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join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Confidential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8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Minimum</a:t>
            </a:r>
            <a:r>
              <a:rPr dirty="0" sz="3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time</a:t>
            </a:r>
            <a:r>
              <a:rPr dirty="0" sz="3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limits</a:t>
            </a:r>
            <a:r>
              <a:rPr dirty="0" sz="32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3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complainant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66822" y="5486384"/>
            <a:ext cx="1901825" cy="1089025"/>
            <a:chOff x="1066822" y="5486384"/>
            <a:chExt cx="1901825" cy="1089025"/>
          </a:xfrm>
        </p:grpSpPr>
        <p:sp>
          <p:nvSpPr>
            <p:cNvPr id="14" name="object 14"/>
            <p:cNvSpPr/>
            <p:nvPr/>
          </p:nvSpPr>
          <p:spPr>
            <a:xfrm>
              <a:off x="1806613" y="6026137"/>
              <a:ext cx="1162050" cy="367665"/>
            </a:xfrm>
            <a:custGeom>
              <a:avLst/>
              <a:gdLst/>
              <a:ahLst/>
              <a:cxnLst/>
              <a:rect l="l" t="t" r="r" b="b"/>
              <a:pathLst>
                <a:path w="1162050" h="367664">
                  <a:moveTo>
                    <a:pt x="303682" y="66192"/>
                  </a:moveTo>
                  <a:lnTo>
                    <a:pt x="284302" y="64160"/>
                  </a:lnTo>
                  <a:lnTo>
                    <a:pt x="254749" y="104902"/>
                  </a:lnTo>
                  <a:lnTo>
                    <a:pt x="214007" y="106934"/>
                  </a:lnTo>
                  <a:lnTo>
                    <a:pt x="128409" y="121183"/>
                  </a:lnTo>
                  <a:lnTo>
                    <a:pt x="58089" y="148678"/>
                  </a:lnTo>
                  <a:lnTo>
                    <a:pt x="49923" y="140538"/>
                  </a:lnTo>
                  <a:lnTo>
                    <a:pt x="139611" y="16281"/>
                  </a:lnTo>
                  <a:lnTo>
                    <a:pt x="120256" y="0"/>
                  </a:lnTo>
                  <a:lnTo>
                    <a:pt x="0" y="156832"/>
                  </a:lnTo>
                  <a:lnTo>
                    <a:pt x="5105" y="179222"/>
                  </a:lnTo>
                  <a:lnTo>
                    <a:pt x="22415" y="187375"/>
                  </a:lnTo>
                  <a:lnTo>
                    <a:pt x="63195" y="174155"/>
                  </a:lnTo>
                  <a:lnTo>
                    <a:pt x="123304" y="140538"/>
                  </a:lnTo>
                  <a:lnTo>
                    <a:pt x="178333" y="132384"/>
                  </a:lnTo>
                  <a:lnTo>
                    <a:pt x="227241" y="129324"/>
                  </a:lnTo>
                  <a:lnTo>
                    <a:pt x="254749" y="132384"/>
                  </a:lnTo>
                  <a:lnTo>
                    <a:pt x="271068" y="123215"/>
                  </a:lnTo>
                  <a:lnTo>
                    <a:pt x="303682" y="66192"/>
                  </a:lnTo>
                  <a:close/>
                </a:path>
                <a:path w="1162050" h="367664">
                  <a:moveTo>
                    <a:pt x="1161694" y="143586"/>
                  </a:moveTo>
                  <a:lnTo>
                    <a:pt x="1145387" y="122199"/>
                  </a:lnTo>
                  <a:lnTo>
                    <a:pt x="1114806" y="94703"/>
                  </a:lnTo>
                  <a:lnTo>
                    <a:pt x="1090345" y="62128"/>
                  </a:lnTo>
                  <a:lnTo>
                    <a:pt x="1073035" y="7124"/>
                  </a:lnTo>
                  <a:lnTo>
                    <a:pt x="1049591" y="31572"/>
                  </a:lnTo>
                  <a:lnTo>
                    <a:pt x="1070991" y="78409"/>
                  </a:lnTo>
                  <a:lnTo>
                    <a:pt x="1095451" y="110998"/>
                  </a:lnTo>
                  <a:lnTo>
                    <a:pt x="1120914" y="138506"/>
                  </a:lnTo>
                  <a:lnTo>
                    <a:pt x="1137221" y="147675"/>
                  </a:lnTo>
                  <a:lnTo>
                    <a:pt x="1137221" y="163957"/>
                  </a:lnTo>
                  <a:lnTo>
                    <a:pt x="1131112" y="180251"/>
                  </a:lnTo>
                  <a:lnTo>
                    <a:pt x="972159" y="335038"/>
                  </a:lnTo>
                  <a:lnTo>
                    <a:pt x="949731" y="341160"/>
                  </a:lnTo>
                  <a:lnTo>
                    <a:pt x="914069" y="324866"/>
                  </a:lnTo>
                  <a:lnTo>
                    <a:pt x="892670" y="286156"/>
                  </a:lnTo>
                  <a:lnTo>
                    <a:pt x="868210" y="229133"/>
                  </a:lnTo>
                  <a:lnTo>
                    <a:pt x="868210" y="196545"/>
                  </a:lnTo>
                  <a:lnTo>
                    <a:pt x="834593" y="201637"/>
                  </a:lnTo>
                  <a:lnTo>
                    <a:pt x="847826" y="245414"/>
                  </a:lnTo>
                  <a:lnTo>
                    <a:pt x="859028" y="286156"/>
                  </a:lnTo>
                  <a:lnTo>
                    <a:pt x="897763" y="341160"/>
                  </a:lnTo>
                  <a:lnTo>
                    <a:pt x="947686" y="367626"/>
                  </a:lnTo>
                  <a:lnTo>
                    <a:pt x="972159" y="365594"/>
                  </a:lnTo>
                  <a:lnTo>
                    <a:pt x="1015974" y="326898"/>
                  </a:lnTo>
                  <a:lnTo>
                    <a:pt x="1103604" y="243382"/>
                  </a:lnTo>
                  <a:lnTo>
                    <a:pt x="1155560" y="177190"/>
                  </a:lnTo>
                  <a:lnTo>
                    <a:pt x="1161694" y="1435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0347" y="5521023"/>
              <a:ext cx="1283946" cy="71081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10971" y="5486384"/>
              <a:ext cx="1310005" cy="762000"/>
            </a:xfrm>
            <a:custGeom>
              <a:avLst/>
              <a:gdLst/>
              <a:ahLst/>
              <a:cxnLst/>
              <a:rect l="l" t="t" r="r" b="b"/>
              <a:pathLst>
                <a:path w="1310005" h="762000">
                  <a:moveTo>
                    <a:pt x="317925" y="0"/>
                  </a:moveTo>
                  <a:lnTo>
                    <a:pt x="301638" y="0"/>
                  </a:lnTo>
                  <a:lnTo>
                    <a:pt x="203803" y="53969"/>
                  </a:lnTo>
                  <a:lnTo>
                    <a:pt x="119233" y="94709"/>
                  </a:lnTo>
                  <a:lnTo>
                    <a:pt x="16309" y="138511"/>
                  </a:lnTo>
                  <a:lnTo>
                    <a:pt x="0" y="159898"/>
                  </a:lnTo>
                  <a:lnTo>
                    <a:pt x="0" y="192481"/>
                  </a:lnTo>
                  <a:lnTo>
                    <a:pt x="32619" y="257647"/>
                  </a:lnTo>
                  <a:lnTo>
                    <a:pt x="111078" y="357452"/>
                  </a:lnTo>
                  <a:lnTo>
                    <a:pt x="195648" y="453189"/>
                  </a:lnTo>
                  <a:lnTo>
                    <a:pt x="285328" y="539742"/>
                  </a:lnTo>
                  <a:lnTo>
                    <a:pt x="326080" y="564190"/>
                  </a:lnTo>
                  <a:lnTo>
                    <a:pt x="391296" y="588617"/>
                  </a:lnTo>
                  <a:lnTo>
                    <a:pt x="502375" y="623256"/>
                  </a:lnTo>
                  <a:lnTo>
                    <a:pt x="640962" y="677225"/>
                  </a:lnTo>
                  <a:lnTo>
                    <a:pt x="703112" y="709808"/>
                  </a:lnTo>
                  <a:lnTo>
                    <a:pt x="795859" y="721005"/>
                  </a:lnTo>
                  <a:lnTo>
                    <a:pt x="958888" y="737318"/>
                  </a:lnTo>
                  <a:lnTo>
                    <a:pt x="1056723" y="754616"/>
                  </a:lnTo>
                  <a:lnTo>
                    <a:pt x="1089320" y="761744"/>
                  </a:lnTo>
                  <a:lnTo>
                    <a:pt x="1105630" y="750548"/>
                  </a:lnTo>
                  <a:lnTo>
                    <a:pt x="1159647" y="677225"/>
                  </a:lnTo>
                  <a:lnTo>
                    <a:pt x="1184089" y="647682"/>
                  </a:lnTo>
                  <a:lnTo>
                    <a:pt x="1169824" y="645648"/>
                  </a:lnTo>
                  <a:lnTo>
                    <a:pt x="1097475" y="726100"/>
                  </a:lnTo>
                  <a:lnTo>
                    <a:pt x="1073033" y="730189"/>
                  </a:lnTo>
                  <a:lnTo>
                    <a:pt x="958888" y="726100"/>
                  </a:lnTo>
                  <a:lnTo>
                    <a:pt x="809102" y="704713"/>
                  </a:lnTo>
                  <a:lnTo>
                    <a:pt x="722488" y="694545"/>
                  </a:lnTo>
                  <a:lnTo>
                    <a:pt x="616498" y="645648"/>
                  </a:lnTo>
                  <a:lnTo>
                    <a:pt x="526839" y="613065"/>
                  </a:lnTo>
                  <a:lnTo>
                    <a:pt x="453468" y="582516"/>
                  </a:lnTo>
                  <a:lnTo>
                    <a:pt x="358699" y="556034"/>
                  </a:lnTo>
                  <a:lnTo>
                    <a:pt x="317925" y="533641"/>
                  </a:lnTo>
                  <a:lnTo>
                    <a:pt x="301638" y="517350"/>
                  </a:lnTo>
                  <a:lnTo>
                    <a:pt x="220112" y="445032"/>
                  </a:lnTo>
                  <a:lnTo>
                    <a:pt x="151830" y="371709"/>
                  </a:lnTo>
                  <a:lnTo>
                    <a:pt x="73370" y="277000"/>
                  </a:lnTo>
                  <a:lnTo>
                    <a:pt x="29552" y="203677"/>
                  </a:lnTo>
                  <a:lnTo>
                    <a:pt x="22420" y="184324"/>
                  </a:lnTo>
                  <a:lnTo>
                    <a:pt x="24464" y="168032"/>
                  </a:lnTo>
                  <a:lnTo>
                    <a:pt x="29552" y="159898"/>
                  </a:lnTo>
                  <a:lnTo>
                    <a:pt x="135542" y="105905"/>
                  </a:lnTo>
                  <a:lnTo>
                    <a:pt x="203803" y="70283"/>
                  </a:lnTo>
                  <a:lnTo>
                    <a:pt x="274107" y="40739"/>
                  </a:lnTo>
                  <a:lnTo>
                    <a:pt x="314881" y="45835"/>
                  </a:lnTo>
                  <a:lnTo>
                    <a:pt x="366854" y="102866"/>
                  </a:lnTo>
                  <a:lnTo>
                    <a:pt x="431048" y="195542"/>
                  </a:lnTo>
                  <a:lnTo>
                    <a:pt x="513596" y="282095"/>
                  </a:lnTo>
                  <a:lnTo>
                    <a:pt x="583901" y="371709"/>
                  </a:lnTo>
                  <a:lnTo>
                    <a:pt x="646050" y="398191"/>
                  </a:lnTo>
                  <a:lnTo>
                    <a:pt x="730642" y="425679"/>
                  </a:lnTo>
                  <a:lnTo>
                    <a:pt x="849854" y="453189"/>
                  </a:lnTo>
                  <a:lnTo>
                    <a:pt x="975197" y="469481"/>
                  </a:lnTo>
                  <a:lnTo>
                    <a:pt x="1135182" y="490868"/>
                  </a:lnTo>
                  <a:lnTo>
                    <a:pt x="1243195" y="499002"/>
                  </a:lnTo>
                  <a:lnTo>
                    <a:pt x="1272747" y="517350"/>
                  </a:lnTo>
                  <a:lnTo>
                    <a:pt x="1276836" y="531607"/>
                  </a:lnTo>
                  <a:lnTo>
                    <a:pt x="1192244" y="621222"/>
                  </a:lnTo>
                  <a:lnTo>
                    <a:pt x="1199376" y="629356"/>
                  </a:lnTo>
                  <a:lnTo>
                    <a:pt x="1301278" y="541776"/>
                  </a:lnTo>
                  <a:lnTo>
                    <a:pt x="1309433" y="525484"/>
                  </a:lnTo>
                  <a:lnTo>
                    <a:pt x="1292101" y="490868"/>
                  </a:lnTo>
                  <a:lnTo>
                    <a:pt x="1243195" y="474576"/>
                  </a:lnTo>
                  <a:lnTo>
                    <a:pt x="1135182" y="474576"/>
                  </a:lnTo>
                  <a:lnTo>
                    <a:pt x="972131" y="450128"/>
                  </a:lnTo>
                  <a:lnTo>
                    <a:pt x="833566" y="428741"/>
                  </a:lnTo>
                  <a:lnTo>
                    <a:pt x="722488" y="398191"/>
                  </a:lnTo>
                  <a:lnTo>
                    <a:pt x="621608" y="365608"/>
                  </a:lnTo>
                  <a:lnTo>
                    <a:pt x="561480" y="322835"/>
                  </a:lnTo>
                  <a:lnTo>
                    <a:pt x="510530" y="249512"/>
                  </a:lnTo>
                  <a:lnTo>
                    <a:pt x="423916" y="159898"/>
                  </a:lnTo>
                  <a:lnTo>
                    <a:pt x="358699" y="78418"/>
                  </a:lnTo>
                  <a:lnTo>
                    <a:pt x="317925" y="16291"/>
                  </a:lnTo>
                  <a:lnTo>
                    <a:pt x="3179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49415" y="5598413"/>
              <a:ext cx="167117" cy="17616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934006" y="5648325"/>
              <a:ext cx="361315" cy="379095"/>
            </a:xfrm>
            <a:custGeom>
              <a:avLst/>
              <a:gdLst/>
              <a:ahLst/>
              <a:cxnLst/>
              <a:rect l="l" t="t" r="r" b="b"/>
              <a:pathLst>
                <a:path w="361314" h="379095">
                  <a:moveTo>
                    <a:pt x="360718" y="329933"/>
                  </a:moveTo>
                  <a:lnTo>
                    <a:pt x="354609" y="305511"/>
                  </a:lnTo>
                  <a:lnTo>
                    <a:pt x="336270" y="280035"/>
                  </a:lnTo>
                  <a:lnTo>
                    <a:pt x="299593" y="286156"/>
                  </a:lnTo>
                  <a:lnTo>
                    <a:pt x="250659" y="274967"/>
                  </a:lnTo>
                  <a:lnTo>
                    <a:pt x="209905" y="266801"/>
                  </a:lnTo>
                  <a:lnTo>
                    <a:pt x="181381" y="255612"/>
                  </a:lnTo>
                  <a:lnTo>
                    <a:pt x="159981" y="214871"/>
                  </a:lnTo>
                  <a:lnTo>
                    <a:pt x="138582" y="189420"/>
                  </a:lnTo>
                  <a:lnTo>
                    <a:pt x="126390" y="174053"/>
                  </a:lnTo>
                  <a:lnTo>
                    <a:pt x="139598" y="167005"/>
                  </a:lnTo>
                  <a:lnTo>
                    <a:pt x="178308" y="131356"/>
                  </a:lnTo>
                  <a:lnTo>
                    <a:pt x="225196" y="84518"/>
                  </a:lnTo>
                  <a:lnTo>
                    <a:pt x="251688" y="51930"/>
                  </a:lnTo>
                  <a:lnTo>
                    <a:pt x="257797" y="21386"/>
                  </a:lnTo>
                  <a:lnTo>
                    <a:pt x="255765" y="5092"/>
                  </a:lnTo>
                  <a:lnTo>
                    <a:pt x="202780" y="0"/>
                  </a:lnTo>
                  <a:lnTo>
                    <a:pt x="137553" y="11188"/>
                  </a:lnTo>
                  <a:lnTo>
                    <a:pt x="63169" y="16294"/>
                  </a:lnTo>
                  <a:lnTo>
                    <a:pt x="19354" y="21386"/>
                  </a:lnTo>
                  <a:lnTo>
                    <a:pt x="0" y="26479"/>
                  </a:lnTo>
                  <a:lnTo>
                    <a:pt x="13233" y="54991"/>
                  </a:lnTo>
                  <a:lnTo>
                    <a:pt x="41770" y="54991"/>
                  </a:lnTo>
                  <a:lnTo>
                    <a:pt x="95783" y="38684"/>
                  </a:lnTo>
                  <a:lnTo>
                    <a:pt x="162001" y="19354"/>
                  </a:lnTo>
                  <a:lnTo>
                    <a:pt x="222135" y="16294"/>
                  </a:lnTo>
                  <a:lnTo>
                    <a:pt x="233349" y="19354"/>
                  </a:lnTo>
                  <a:lnTo>
                    <a:pt x="222135" y="54991"/>
                  </a:lnTo>
                  <a:lnTo>
                    <a:pt x="196659" y="84518"/>
                  </a:lnTo>
                  <a:lnTo>
                    <a:pt x="155892" y="115062"/>
                  </a:lnTo>
                  <a:lnTo>
                    <a:pt x="118211" y="134416"/>
                  </a:lnTo>
                  <a:lnTo>
                    <a:pt x="91998" y="146392"/>
                  </a:lnTo>
                  <a:lnTo>
                    <a:pt x="67259" y="142570"/>
                  </a:lnTo>
                  <a:lnTo>
                    <a:pt x="47879" y="156806"/>
                  </a:lnTo>
                  <a:lnTo>
                    <a:pt x="36677" y="176161"/>
                  </a:lnTo>
                  <a:lnTo>
                    <a:pt x="42786" y="216903"/>
                  </a:lnTo>
                  <a:lnTo>
                    <a:pt x="59105" y="249491"/>
                  </a:lnTo>
                  <a:lnTo>
                    <a:pt x="80492" y="286156"/>
                  </a:lnTo>
                  <a:lnTo>
                    <a:pt x="104940" y="312635"/>
                  </a:lnTo>
                  <a:lnTo>
                    <a:pt x="156908" y="343192"/>
                  </a:lnTo>
                  <a:lnTo>
                    <a:pt x="185445" y="362546"/>
                  </a:lnTo>
                  <a:lnTo>
                    <a:pt x="223151" y="375780"/>
                  </a:lnTo>
                  <a:lnTo>
                    <a:pt x="275120" y="378841"/>
                  </a:lnTo>
                  <a:lnTo>
                    <a:pt x="310794" y="370674"/>
                  </a:lnTo>
                  <a:lnTo>
                    <a:pt x="336270" y="357454"/>
                  </a:lnTo>
                  <a:lnTo>
                    <a:pt x="360718" y="3299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84199" y="5677837"/>
              <a:ext cx="226223" cy="18738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137803" y="5625909"/>
              <a:ext cx="335280" cy="485140"/>
            </a:xfrm>
            <a:custGeom>
              <a:avLst/>
              <a:gdLst/>
              <a:ahLst/>
              <a:cxnLst/>
              <a:rect l="l" t="t" r="r" b="b"/>
              <a:pathLst>
                <a:path w="335280" h="485139">
                  <a:moveTo>
                    <a:pt x="335254" y="476605"/>
                  </a:moveTo>
                  <a:lnTo>
                    <a:pt x="331165" y="449097"/>
                  </a:lnTo>
                  <a:lnTo>
                    <a:pt x="307733" y="411416"/>
                  </a:lnTo>
                  <a:lnTo>
                    <a:pt x="281241" y="411416"/>
                  </a:lnTo>
                  <a:lnTo>
                    <a:pt x="273088" y="392087"/>
                  </a:lnTo>
                  <a:lnTo>
                    <a:pt x="279196" y="356438"/>
                  </a:lnTo>
                  <a:lnTo>
                    <a:pt x="271043" y="254609"/>
                  </a:lnTo>
                  <a:lnTo>
                    <a:pt x="262788" y="203009"/>
                  </a:lnTo>
                  <a:lnTo>
                    <a:pt x="315887" y="174155"/>
                  </a:lnTo>
                  <a:lnTo>
                    <a:pt x="326085" y="171094"/>
                  </a:lnTo>
                  <a:lnTo>
                    <a:pt x="326085" y="153771"/>
                  </a:lnTo>
                  <a:lnTo>
                    <a:pt x="309778" y="120167"/>
                  </a:lnTo>
                  <a:lnTo>
                    <a:pt x="315887" y="50927"/>
                  </a:lnTo>
                  <a:lnTo>
                    <a:pt x="332193" y="34632"/>
                  </a:lnTo>
                  <a:lnTo>
                    <a:pt x="307733" y="0"/>
                  </a:lnTo>
                  <a:lnTo>
                    <a:pt x="298577" y="0"/>
                  </a:lnTo>
                  <a:lnTo>
                    <a:pt x="291439" y="25450"/>
                  </a:lnTo>
                  <a:lnTo>
                    <a:pt x="282257" y="87579"/>
                  </a:lnTo>
                  <a:lnTo>
                    <a:pt x="285305" y="136474"/>
                  </a:lnTo>
                  <a:lnTo>
                    <a:pt x="307733" y="162941"/>
                  </a:lnTo>
                  <a:lnTo>
                    <a:pt x="277177" y="179222"/>
                  </a:lnTo>
                  <a:lnTo>
                    <a:pt x="259156" y="180327"/>
                  </a:lnTo>
                  <a:lnTo>
                    <a:pt x="258826" y="178219"/>
                  </a:lnTo>
                  <a:lnTo>
                    <a:pt x="244551" y="158864"/>
                  </a:lnTo>
                  <a:lnTo>
                    <a:pt x="210934" y="158864"/>
                  </a:lnTo>
                  <a:lnTo>
                    <a:pt x="193776" y="175450"/>
                  </a:lnTo>
                  <a:lnTo>
                    <a:pt x="173545" y="171310"/>
                  </a:lnTo>
                  <a:lnTo>
                    <a:pt x="173545" y="202857"/>
                  </a:lnTo>
                  <a:lnTo>
                    <a:pt x="146748" y="259676"/>
                  </a:lnTo>
                  <a:lnTo>
                    <a:pt x="125539" y="299402"/>
                  </a:lnTo>
                  <a:lnTo>
                    <a:pt x="99860" y="258673"/>
                  </a:lnTo>
                  <a:lnTo>
                    <a:pt x="58089" y="221996"/>
                  </a:lnTo>
                  <a:lnTo>
                    <a:pt x="46863" y="205714"/>
                  </a:lnTo>
                  <a:lnTo>
                    <a:pt x="46863" y="191452"/>
                  </a:lnTo>
                  <a:lnTo>
                    <a:pt x="58089" y="191452"/>
                  </a:lnTo>
                  <a:lnTo>
                    <a:pt x="134505" y="199605"/>
                  </a:lnTo>
                  <a:lnTo>
                    <a:pt x="173545" y="202857"/>
                  </a:lnTo>
                  <a:lnTo>
                    <a:pt x="173545" y="171310"/>
                  </a:lnTo>
                  <a:lnTo>
                    <a:pt x="142659" y="164985"/>
                  </a:lnTo>
                  <a:lnTo>
                    <a:pt x="46863" y="162941"/>
                  </a:lnTo>
                  <a:lnTo>
                    <a:pt x="0" y="182283"/>
                  </a:lnTo>
                  <a:lnTo>
                    <a:pt x="0" y="213868"/>
                  </a:lnTo>
                  <a:lnTo>
                    <a:pt x="30581" y="242379"/>
                  </a:lnTo>
                  <a:lnTo>
                    <a:pt x="71323" y="295325"/>
                  </a:lnTo>
                  <a:lnTo>
                    <a:pt x="71323" y="358482"/>
                  </a:lnTo>
                  <a:lnTo>
                    <a:pt x="74371" y="398195"/>
                  </a:lnTo>
                  <a:lnTo>
                    <a:pt x="99860" y="401256"/>
                  </a:lnTo>
                  <a:lnTo>
                    <a:pt x="134505" y="390029"/>
                  </a:lnTo>
                  <a:lnTo>
                    <a:pt x="142659" y="356438"/>
                  </a:lnTo>
                  <a:lnTo>
                    <a:pt x="140436" y="347941"/>
                  </a:lnTo>
                  <a:lnTo>
                    <a:pt x="142659" y="345224"/>
                  </a:lnTo>
                  <a:lnTo>
                    <a:pt x="158965" y="312648"/>
                  </a:lnTo>
                  <a:lnTo>
                    <a:pt x="171183" y="280060"/>
                  </a:lnTo>
                  <a:lnTo>
                    <a:pt x="196672" y="216928"/>
                  </a:lnTo>
                  <a:lnTo>
                    <a:pt x="207010" y="205651"/>
                  </a:lnTo>
                  <a:lnTo>
                    <a:pt x="207873" y="205714"/>
                  </a:lnTo>
                  <a:lnTo>
                    <a:pt x="241630" y="205714"/>
                  </a:lnTo>
                  <a:lnTo>
                    <a:pt x="248640" y="225056"/>
                  </a:lnTo>
                  <a:lnTo>
                    <a:pt x="258826" y="296354"/>
                  </a:lnTo>
                  <a:lnTo>
                    <a:pt x="256781" y="353377"/>
                  </a:lnTo>
                  <a:lnTo>
                    <a:pt x="252704" y="394119"/>
                  </a:lnTo>
                  <a:lnTo>
                    <a:pt x="242506" y="411416"/>
                  </a:lnTo>
                  <a:lnTo>
                    <a:pt x="244551" y="432803"/>
                  </a:lnTo>
                  <a:lnTo>
                    <a:pt x="254749" y="432803"/>
                  </a:lnTo>
                  <a:lnTo>
                    <a:pt x="271043" y="422643"/>
                  </a:lnTo>
                  <a:lnTo>
                    <a:pt x="285305" y="422643"/>
                  </a:lnTo>
                  <a:lnTo>
                    <a:pt x="297548" y="434835"/>
                  </a:lnTo>
                  <a:lnTo>
                    <a:pt x="301612" y="455218"/>
                  </a:lnTo>
                  <a:lnTo>
                    <a:pt x="301612" y="473544"/>
                  </a:lnTo>
                  <a:lnTo>
                    <a:pt x="326085" y="484746"/>
                  </a:lnTo>
                  <a:lnTo>
                    <a:pt x="335254" y="4766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92234" y="6282768"/>
              <a:ext cx="158962" cy="17006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10971" y="6391727"/>
              <a:ext cx="164073" cy="1751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6822" y="5715515"/>
              <a:ext cx="904893" cy="70268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605876" y="6381546"/>
              <a:ext cx="182880" cy="193675"/>
            </a:xfrm>
            <a:custGeom>
              <a:avLst/>
              <a:gdLst/>
              <a:ahLst/>
              <a:cxnLst/>
              <a:rect l="l" t="t" r="r" b="b"/>
              <a:pathLst>
                <a:path w="182880" h="193675">
                  <a:moveTo>
                    <a:pt x="182410" y="132384"/>
                  </a:moveTo>
                  <a:lnTo>
                    <a:pt x="179336" y="90639"/>
                  </a:lnTo>
                  <a:lnTo>
                    <a:pt x="166090" y="44818"/>
                  </a:lnTo>
                  <a:lnTo>
                    <a:pt x="142659" y="13246"/>
                  </a:lnTo>
                  <a:lnTo>
                    <a:pt x="108013" y="0"/>
                  </a:lnTo>
                  <a:lnTo>
                    <a:pt x="68262" y="3060"/>
                  </a:lnTo>
                  <a:lnTo>
                    <a:pt x="36690" y="19354"/>
                  </a:lnTo>
                  <a:lnTo>
                    <a:pt x="13246" y="44818"/>
                  </a:lnTo>
                  <a:lnTo>
                    <a:pt x="0" y="71285"/>
                  </a:lnTo>
                  <a:lnTo>
                    <a:pt x="5092" y="122212"/>
                  </a:lnTo>
                  <a:lnTo>
                    <a:pt x="26492" y="161925"/>
                  </a:lnTo>
                  <a:lnTo>
                    <a:pt x="31648" y="163931"/>
                  </a:lnTo>
                  <a:lnTo>
                    <a:pt x="36690" y="175158"/>
                  </a:lnTo>
                  <a:lnTo>
                    <a:pt x="81521" y="193497"/>
                  </a:lnTo>
                  <a:lnTo>
                    <a:pt x="116166" y="185343"/>
                  </a:lnTo>
                  <a:lnTo>
                    <a:pt x="130429" y="172110"/>
                  </a:lnTo>
                  <a:lnTo>
                    <a:pt x="145719" y="150723"/>
                  </a:lnTo>
                  <a:lnTo>
                    <a:pt x="148767" y="122212"/>
                  </a:lnTo>
                  <a:lnTo>
                    <a:pt x="145719" y="77393"/>
                  </a:lnTo>
                  <a:lnTo>
                    <a:pt x="135521" y="60985"/>
                  </a:lnTo>
                  <a:lnTo>
                    <a:pt x="135521" y="132384"/>
                  </a:lnTo>
                  <a:lnTo>
                    <a:pt x="132473" y="153771"/>
                  </a:lnTo>
                  <a:lnTo>
                    <a:pt x="114122" y="167017"/>
                  </a:lnTo>
                  <a:lnTo>
                    <a:pt x="87630" y="175158"/>
                  </a:lnTo>
                  <a:lnTo>
                    <a:pt x="58077" y="167017"/>
                  </a:lnTo>
                  <a:lnTo>
                    <a:pt x="42557" y="157441"/>
                  </a:lnTo>
                  <a:lnTo>
                    <a:pt x="31597" y="145630"/>
                  </a:lnTo>
                  <a:lnTo>
                    <a:pt x="18326" y="116090"/>
                  </a:lnTo>
                  <a:lnTo>
                    <a:pt x="13246" y="77393"/>
                  </a:lnTo>
                  <a:lnTo>
                    <a:pt x="18313" y="64135"/>
                  </a:lnTo>
                  <a:lnTo>
                    <a:pt x="23444" y="58051"/>
                  </a:lnTo>
                  <a:lnTo>
                    <a:pt x="49923" y="47866"/>
                  </a:lnTo>
                  <a:lnTo>
                    <a:pt x="81521" y="44818"/>
                  </a:lnTo>
                  <a:lnTo>
                    <a:pt x="109029" y="50927"/>
                  </a:lnTo>
                  <a:lnTo>
                    <a:pt x="122275" y="69253"/>
                  </a:lnTo>
                  <a:lnTo>
                    <a:pt x="132473" y="103873"/>
                  </a:lnTo>
                  <a:lnTo>
                    <a:pt x="135521" y="132384"/>
                  </a:lnTo>
                  <a:lnTo>
                    <a:pt x="135521" y="60985"/>
                  </a:lnTo>
                  <a:lnTo>
                    <a:pt x="127368" y="47866"/>
                  </a:lnTo>
                  <a:lnTo>
                    <a:pt x="105968" y="37680"/>
                  </a:lnTo>
                  <a:lnTo>
                    <a:pt x="76415" y="34632"/>
                  </a:lnTo>
                  <a:lnTo>
                    <a:pt x="52997" y="39712"/>
                  </a:lnTo>
                  <a:lnTo>
                    <a:pt x="28524" y="47866"/>
                  </a:lnTo>
                  <a:lnTo>
                    <a:pt x="20078" y="59524"/>
                  </a:lnTo>
                  <a:lnTo>
                    <a:pt x="26492" y="42773"/>
                  </a:lnTo>
                  <a:lnTo>
                    <a:pt x="49923" y="29540"/>
                  </a:lnTo>
                  <a:lnTo>
                    <a:pt x="79476" y="19354"/>
                  </a:lnTo>
                  <a:lnTo>
                    <a:pt x="108013" y="21386"/>
                  </a:lnTo>
                  <a:lnTo>
                    <a:pt x="129413" y="24447"/>
                  </a:lnTo>
                  <a:lnTo>
                    <a:pt x="142659" y="39712"/>
                  </a:lnTo>
                  <a:lnTo>
                    <a:pt x="158965" y="77393"/>
                  </a:lnTo>
                  <a:lnTo>
                    <a:pt x="164045" y="114058"/>
                  </a:lnTo>
                  <a:lnTo>
                    <a:pt x="155892" y="155816"/>
                  </a:lnTo>
                  <a:lnTo>
                    <a:pt x="116166" y="187388"/>
                  </a:lnTo>
                  <a:lnTo>
                    <a:pt x="166090" y="167017"/>
                  </a:lnTo>
                  <a:lnTo>
                    <a:pt x="182410" y="1323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59877" y="6469123"/>
              <a:ext cx="41796" cy="4480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732241" y="6277673"/>
              <a:ext cx="329565" cy="254635"/>
            </a:xfrm>
            <a:custGeom>
              <a:avLst/>
              <a:gdLst/>
              <a:ahLst/>
              <a:cxnLst/>
              <a:rect l="l" t="t" r="r" b="b"/>
              <a:pathLst>
                <a:path w="329564" h="254634">
                  <a:moveTo>
                    <a:pt x="329120" y="130352"/>
                  </a:moveTo>
                  <a:lnTo>
                    <a:pt x="321995" y="56007"/>
                  </a:lnTo>
                  <a:lnTo>
                    <a:pt x="300596" y="23431"/>
                  </a:lnTo>
                  <a:lnTo>
                    <a:pt x="267995" y="3073"/>
                  </a:lnTo>
                  <a:lnTo>
                    <a:pt x="211937" y="0"/>
                  </a:lnTo>
                  <a:lnTo>
                    <a:pt x="211937" y="16294"/>
                  </a:lnTo>
                  <a:lnTo>
                    <a:pt x="236397" y="10172"/>
                  </a:lnTo>
                  <a:lnTo>
                    <a:pt x="260870" y="21386"/>
                  </a:lnTo>
                  <a:lnTo>
                    <a:pt x="284289" y="39712"/>
                  </a:lnTo>
                  <a:lnTo>
                    <a:pt x="300596" y="61099"/>
                  </a:lnTo>
                  <a:lnTo>
                    <a:pt x="313842" y="100825"/>
                  </a:lnTo>
                  <a:lnTo>
                    <a:pt x="308749" y="135445"/>
                  </a:lnTo>
                  <a:lnTo>
                    <a:pt x="295503" y="156832"/>
                  </a:lnTo>
                  <a:lnTo>
                    <a:pt x="278168" y="159385"/>
                  </a:lnTo>
                  <a:lnTo>
                    <a:pt x="287350" y="145630"/>
                  </a:lnTo>
                  <a:lnTo>
                    <a:pt x="295503" y="117119"/>
                  </a:lnTo>
                  <a:lnTo>
                    <a:pt x="290423" y="74333"/>
                  </a:lnTo>
                  <a:lnTo>
                    <a:pt x="277152" y="56032"/>
                  </a:lnTo>
                  <a:lnTo>
                    <a:pt x="277152" y="90639"/>
                  </a:lnTo>
                  <a:lnTo>
                    <a:pt x="271043" y="119151"/>
                  </a:lnTo>
                  <a:lnTo>
                    <a:pt x="274104" y="127304"/>
                  </a:lnTo>
                  <a:lnTo>
                    <a:pt x="263906" y="151739"/>
                  </a:lnTo>
                  <a:lnTo>
                    <a:pt x="245135" y="161912"/>
                  </a:lnTo>
                  <a:lnTo>
                    <a:pt x="254736" y="150723"/>
                  </a:lnTo>
                  <a:lnTo>
                    <a:pt x="240449" y="145135"/>
                  </a:lnTo>
                  <a:lnTo>
                    <a:pt x="240449" y="164452"/>
                  </a:lnTo>
                  <a:lnTo>
                    <a:pt x="239471" y="164973"/>
                  </a:lnTo>
                  <a:lnTo>
                    <a:pt x="231013" y="166433"/>
                  </a:lnTo>
                  <a:lnTo>
                    <a:pt x="235064" y="163042"/>
                  </a:lnTo>
                  <a:lnTo>
                    <a:pt x="240449" y="164452"/>
                  </a:lnTo>
                  <a:lnTo>
                    <a:pt x="240449" y="145135"/>
                  </a:lnTo>
                  <a:lnTo>
                    <a:pt x="231317" y="141554"/>
                  </a:lnTo>
                  <a:lnTo>
                    <a:pt x="214515" y="139293"/>
                  </a:lnTo>
                  <a:lnTo>
                    <a:pt x="214515" y="157683"/>
                  </a:lnTo>
                  <a:lnTo>
                    <a:pt x="183400" y="175158"/>
                  </a:lnTo>
                  <a:lnTo>
                    <a:pt x="146723" y="185343"/>
                  </a:lnTo>
                  <a:lnTo>
                    <a:pt x="129463" y="186448"/>
                  </a:lnTo>
                  <a:lnTo>
                    <a:pt x="130429" y="185343"/>
                  </a:lnTo>
                  <a:lnTo>
                    <a:pt x="162826" y="147586"/>
                  </a:lnTo>
                  <a:lnTo>
                    <a:pt x="195643" y="152755"/>
                  </a:lnTo>
                  <a:lnTo>
                    <a:pt x="214515" y="157683"/>
                  </a:lnTo>
                  <a:lnTo>
                    <a:pt x="214515" y="139293"/>
                  </a:lnTo>
                  <a:lnTo>
                    <a:pt x="182651" y="134975"/>
                  </a:lnTo>
                  <a:lnTo>
                    <a:pt x="214998" y="119151"/>
                  </a:lnTo>
                  <a:lnTo>
                    <a:pt x="223151" y="119151"/>
                  </a:lnTo>
                  <a:lnTo>
                    <a:pt x="224802" y="118567"/>
                  </a:lnTo>
                  <a:lnTo>
                    <a:pt x="234353" y="122199"/>
                  </a:lnTo>
                  <a:lnTo>
                    <a:pt x="244551" y="114058"/>
                  </a:lnTo>
                  <a:lnTo>
                    <a:pt x="242049" y="112369"/>
                  </a:lnTo>
                  <a:lnTo>
                    <a:pt x="262890" y="104889"/>
                  </a:lnTo>
                  <a:lnTo>
                    <a:pt x="259842" y="84531"/>
                  </a:lnTo>
                  <a:lnTo>
                    <a:pt x="233337" y="89623"/>
                  </a:lnTo>
                  <a:lnTo>
                    <a:pt x="217411" y="95707"/>
                  </a:lnTo>
                  <a:lnTo>
                    <a:pt x="209918" y="90639"/>
                  </a:lnTo>
                  <a:lnTo>
                    <a:pt x="191287" y="85991"/>
                  </a:lnTo>
                  <a:lnTo>
                    <a:pt x="191287" y="107175"/>
                  </a:lnTo>
                  <a:lnTo>
                    <a:pt x="162013" y="124244"/>
                  </a:lnTo>
                  <a:lnTo>
                    <a:pt x="154914" y="131025"/>
                  </a:lnTo>
                  <a:lnTo>
                    <a:pt x="141135" y="128993"/>
                  </a:lnTo>
                  <a:lnTo>
                    <a:pt x="141135" y="144157"/>
                  </a:lnTo>
                  <a:lnTo>
                    <a:pt x="117170" y="167017"/>
                  </a:lnTo>
                  <a:lnTo>
                    <a:pt x="104736" y="188036"/>
                  </a:lnTo>
                  <a:lnTo>
                    <a:pt x="98831" y="188404"/>
                  </a:lnTo>
                  <a:lnTo>
                    <a:pt x="78041" y="189204"/>
                  </a:lnTo>
                  <a:lnTo>
                    <a:pt x="82524" y="180251"/>
                  </a:lnTo>
                  <a:lnTo>
                    <a:pt x="90678" y="178219"/>
                  </a:lnTo>
                  <a:lnTo>
                    <a:pt x="111912" y="142595"/>
                  </a:lnTo>
                  <a:lnTo>
                    <a:pt x="137566" y="143586"/>
                  </a:lnTo>
                  <a:lnTo>
                    <a:pt x="141135" y="144157"/>
                  </a:lnTo>
                  <a:lnTo>
                    <a:pt x="141135" y="128993"/>
                  </a:lnTo>
                  <a:lnTo>
                    <a:pt x="123494" y="126390"/>
                  </a:lnTo>
                  <a:lnTo>
                    <a:pt x="152971" y="99034"/>
                  </a:lnTo>
                  <a:lnTo>
                    <a:pt x="191287" y="107175"/>
                  </a:lnTo>
                  <a:lnTo>
                    <a:pt x="191287" y="85991"/>
                  </a:lnTo>
                  <a:lnTo>
                    <a:pt x="180174" y="83210"/>
                  </a:lnTo>
                  <a:lnTo>
                    <a:pt x="206844" y="72301"/>
                  </a:lnTo>
                  <a:lnTo>
                    <a:pt x="214998" y="74333"/>
                  </a:lnTo>
                  <a:lnTo>
                    <a:pt x="225196" y="56007"/>
                  </a:lnTo>
                  <a:lnTo>
                    <a:pt x="209918" y="45821"/>
                  </a:lnTo>
                  <a:lnTo>
                    <a:pt x="182638" y="60007"/>
                  </a:lnTo>
                  <a:lnTo>
                    <a:pt x="194627" y="42773"/>
                  </a:lnTo>
                  <a:lnTo>
                    <a:pt x="218071" y="39712"/>
                  </a:lnTo>
                  <a:lnTo>
                    <a:pt x="242506" y="47879"/>
                  </a:lnTo>
                  <a:lnTo>
                    <a:pt x="260870" y="66205"/>
                  </a:lnTo>
                  <a:lnTo>
                    <a:pt x="277152" y="90639"/>
                  </a:lnTo>
                  <a:lnTo>
                    <a:pt x="277152" y="56032"/>
                  </a:lnTo>
                  <a:lnTo>
                    <a:pt x="269024" y="44818"/>
                  </a:lnTo>
                  <a:lnTo>
                    <a:pt x="236397" y="24434"/>
                  </a:lnTo>
                  <a:lnTo>
                    <a:pt x="196646" y="21386"/>
                  </a:lnTo>
                  <a:lnTo>
                    <a:pt x="183400" y="21386"/>
                  </a:lnTo>
                  <a:lnTo>
                    <a:pt x="180809" y="27203"/>
                  </a:lnTo>
                  <a:lnTo>
                    <a:pt x="172847" y="28930"/>
                  </a:lnTo>
                  <a:lnTo>
                    <a:pt x="172847" y="44246"/>
                  </a:lnTo>
                  <a:lnTo>
                    <a:pt x="157149" y="73888"/>
                  </a:lnTo>
                  <a:lnTo>
                    <a:pt x="153149" y="77393"/>
                  </a:lnTo>
                  <a:lnTo>
                    <a:pt x="130124" y="77393"/>
                  </a:lnTo>
                  <a:lnTo>
                    <a:pt x="130124" y="97612"/>
                  </a:lnTo>
                  <a:lnTo>
                    <a:pt x="117170" y="108966"/>
                  </a:lnTo>
                  <a:lnTo>
                    <a:pt x="103746" y="124460"/>
                  </a:lnTo>
                  <a:lnTo>
                    <a:pt x="65417" y="126022"/>
                  </a:lnTo>
                  <a:lnTo>
                    <a:pt x="72351" y="115074"/>
                  </a:lnTo>
                  <a:lnTo>
                    <a:pt x="87731" y="96278"/>
                  </a:lnTo>
                  <a:lnTo>
                    <a:pt x="95770" y="95732"/>
                  </a:lnTo>
                  <a:lnTo>
                    <a:pt x="130124" y="97612"/>
                  </a:lnTo>
                  <a:lnTo>
                    <a:pt x="130124" y="77393"/>
                  </a:lnTo>
                  <a:lnTo>
                    <a:pt x="103187" y="77393"/>
                  </a:lnTo>
                  <a:lnTo>
                    <a:pt x="109029" y="70269"/>
                  </a:lnTo>
                  <a:lnTo>
                    <a:pt x="159981" y="45821"/>
                  </a:lnTo>
                  <a:lnTo>
                    <a:pt x="167119" y="45821"/>
                  </a:lnTo>
                  <a:lnTo>
                    <a:pt x="172847" y="44246"/>
                  </a:lnTo>
                  <a:lnTo>
                    <a:pt x="172847" y="28930"/>
                  </a:lnTo>
                  <a:lnTo>
                    <a:pt x="141630" y="35648"/>
                  </a:lnTo>
                  <a:lnTo>
                    <a:pt x="93751" y="62128"/>
                  </a:lnTo>
                  <a:lnTo>
                    <a:pt x="79095" y="77990"/>
                  </a:lnTo>
                  <a:lnTo>
                    <a:pt x="23418" y="87579"/>
                  </a:lnTo>
                  <a:lnTo>
                    <a:pt x="0" y="117119"/>
                  </a:lnTo>
                  <a:lnTo>
                    <a:pt x="13246" y="127304"/>
                  </a:lnTo>
                  <a:lnTo>
                    <a:pt x="23418" y="114058"/>
                  </a:lnTo>
                  <a:lnTo>
                    <a:pt x="50927" y="98780"/>
                  </a:lnTo>
                  <a:lnTo>
                    <a:pt x="60477" y="98132"/>
                  </a:lnTo>
                  <a:lnTo>
                    <a:pt x="57061" y="101841"/>
                  </a:lnTo>
                  <a:lnTo>
                    <a:pt x="37566" y="135242"/>
                  </a:lnTo>
                  <a:lnTo>
                    <a:pt x="22402" y="141554"/>
                  </a:lnTo>
                  <a:lnTo>
                    <a:pt x="29502" y="153111"/>
                  </a:lnTo>
                  <a:lnTo>
                    <a:pt x="27508" y="157848"/>
                  </a:lnTo>
                  <a:lnTo>
                    <a:pt x="40754" y="164973"/>
                  </a:lnTo>
                  <a:lnTo>
                    <a:pt x="49936" y="150469"/>
                  </a:lnTo>
                  <a:lnTo>
                    <a:pt x="85598" y="141554"/>
                  </a:lnTo>
                  <a:lnTo>
                    <a:pt x="88836" y="141693"/>
                  </a:lnTo>
                  <a:lnTo>
                    <a:pt x="71323" y="161925"/>
                  </a:lnTo>
                  <a:lnTo>
                    <a:pt x="58229" y="189966"/>
                  </a:lnTo>
                  <a:lnTo>
                    <a:pt x="45847" y="190436"/>
                  </a:lnTo>
                  <a:lnTo>
                    <a:pt x="42799" y="206730"/>
                  </a:lnTo>
                  <a:lnTo>
                    <a:pt x="50393" y="206730"/>
                  </a:lnTo>
                  <a:lnTo>
                    <a:pt x="42799" y="223024"/>
                  </a:lnTo>
                  <a:lnTo>
                    <a:pt x="31572" y="254596"/>
                  </a:lnTo>
                  <a:lnTo>
                    <a:pt x="56045" y="233210"/>
                  </a:lnTo>
                  <a:lnTo>
                    <a:pt x="69278" y="206730"/>
                  </a:lnTo>
                  <a:lnTo>
                    <a:pt x="93687" y="206730"/>
                  </a:lnTo>
                  <a:lnTo>
                    <a:pt x="90678" y="211823"/>
                  </a:lnTo>
                  <a:lnTo>
                    <a:pt x="47879" y="244411"/>
                  </a:lnTo>
                  <a:lnTo>
                    <a:pt x="61125" y="241350"/>
                  </a:lnTo>
                  <a:lnTo>
                    <a:pt x="97815" y="223024"/>
                  </a:lnTo>
                  <a:lnTo>
                    <a:pt x="111912" y="206730"/>
                  </a:lnTo>
                  <a:lnTo>
                    <a:pt x="154876" y="206730"/>
                  </a:lnTo>
                  <a:lnTo>
                    <a:pt x="196646" y="188404"/>
                  </a:lnTo>
                  <a:lnTo>
                    <a:pt x="204800" y="188404"/>
                  </a:lnTo>
                  <a:lnTo>
                    <a:pt x="221716" y="174218"/>
                  </a:lnTo>
                  <a:lnTo>
                    <a:pt x="247599" y="183311"/>
                  </a:lnTo>
                  <a:lnTo>
                    <a:pt x="256603" y="178219"/>
                  </a:lnTo>
                  <a:lnTo>
                    <a:pt x="284289" y="178219"/>
                  </a:lnTo>
                  <a:lnTo>
                    <a:pt x="310794" y="161925"/>
                  </a:lnTo>
                  <a:lnTo>
                    <a:pt x="329120" y="1303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501927" y="6370345"/>
              <a:ext cx="753110" cy="188595"/>
            </a:xfrm>
            <a:custGeom>
              <a:avLst/>
              <a:gdLst/>
              <a:ahLst/>
              <a:cxnLst/>
              <a:rect l="l" t="t" r="r" b="b"/>
              <a:pathLst>
                <a:path w="753110" h="188595">
                  <a:moveTo>
                    <a:pt x="74396" y="0"/>
                  </a:moveTo>
                  <a:lnTo>
                    <a:pt x="46888" y="31572"/>
                  </a:lnTo>
                  <a:lnTo>
                    <a:pt x="31597" y="69253"/>
                  </a:lnTo>
                  <a:lnTo>
                    <a:pt x="28536" y="117119"/>
                  </a:lnTo>
                  <a:lnTo>
                    <a:pt x="20383" y="119151"/>
                  </a:lnTo>
                  <a:lnTo>
                    <a:pt x="15290" y="76377"/>
                  </a:lnTo>
                  <a:lnTo>
                    <a:pt x="13246" y="47866"/>
                  </a:lnTo>
                  <a:lnTo>
                    <a:pt x="5092" y="74345"/>
                  </a:lnTo>
                  <a:lnTo>
                    <a:pt x="0" y="119151"/>
                  </a:lnTo>
                  <a:lnTo>
                    <a:pt x="13246" y="170065"/>
                  </a:lnTo>
                  <a:lnTo>
                    <a:pt x="26517" y="188404"/>
                  </a:lnTo>
                  <a:lnTo>
                    <a:pt x="31597" y="148678"/>
                  </a:lnTo>
                  <a:lnTo>
                    <a:pt x="31597" y="170065"/>
                  </a:lnTo>
                  <a:lnTo>
                    <a:pt x="58089" y="158864"/>
                  </a:lnTo>
                  <a:lnTo>
                    <a:pt x="55041" y="122212"/>
                  </a:lnTo>
                  <a:lnTo>
                    <a:pt x="55041" y="84531"/>
                  </a:lnTo>
                  <a:lnTo>
                    <a:pt x="66243" y="42773"/>
                  </a:lnTo>
                  <a:lnTo>
                    <a:pt x="74396" y="0"/>
                  </a:lnTo>
                  <a:close/>
                </a:path>
                <a:path w="753110" h="188595">
                  <a:moveTo>
                    <a:pt x="127393" y="164973"/>
                  </a:moveTo>
                  <a:lnTo>
                    <a:pt x="122275" y="156832"/>
                  </a:lnTo>
                  <a:lnTo>
                    <a:pt x="114122" y="156832"/>
                  </a:lnTo>
                  <a:lnTo>
                    <a:pt x="92722" y="148678"/>
                  </a:lnTo>
                  <a:lnTo>
                    <a:pt x="81534" y="119151"/>
                  </a:lnTo>
                  <a:lnTo>
                    <a:pt x="81534" y="61099"/>
                  </a:lnTo>
                  <a:lnTo>
                    <a:pt x="79489" y="71285"/>
                  </a:lnTo>
                  <a:lnTo>
                    <a:pt x="68287" y="125260"/>
                  </a:lnTo>
                  <a:lnTo>
                    <a:pt x="71335" y="132397"/>
                  </a:lnTo>
                  <a:lnTo>
                    <a:pt x="73380" y="140538"/>
                  </a:lnTo>
                  <a:lnTo>
                    <a:pt x="79489" y="148678"/>
                  </a:lnTo>
                  <a:lnTo>
                    <a:pt x="94767" y="173126"/>
                  </a:lnTo>
                  <a:lnTo>
                    <a:pt x="97840" y="180251"/>
                  </a:lnTo>
                  <a:lnTo>
                    <a:pt x="105994" y="183311"/>
                  </a:lnTo>
                  <a:lnTo>
                    <a:pt x="114122" y="180251"/>
                  </a:lnTo>
                  <a:lnTo>
                    <a:pt x="122275" y="180251"/>
                  </a:lnTo>
                  <a:lnTo>
                    <a:pt x="127393" y="173126"/>
                  </a:lnTo>
                  <a:lnTo>
                    <a:pt x="127393" y="164973"/>
                  </a:lnTo>
                  <a:close/>
                </a:path>
                <a:path w="753110" h="188595">
                  <a:moveTo>
                    <a:pt x="753071" y="170065"/>
                  </a:moveTo>
                  <a:lnTo>
                    <a:pt x="749998" y="162941"/>
                  </a:lnTo>
                  <a:lnTo>
                    <a:pt x="739800" y="146646"/>
                  </a:lnTo>
                  <a:lnTo>
                    <a:pt x="731672" y="138506"/>
                  </a:lnTo>
                  <a:lnTo>
                    <a:pt x="723519" y="136461"/>
                  </a:lnTo>
                  <a:lnTo>
                    <a:pt x="718400" y="128320"/>
                  </a:lnTo>
                  <a:lnTo>
                    <a:pt x="710247" y="122212"/>
                  </a:lnTo>
                  <a:lnTo>
                    <a:pt x="702119" y="120167"/>
                  </a:lnTo>
                  <a:lnTo>
                    <a:pt x="694982" y="117119"/>
                  </a:lnTo>
                  <a:lnTo>
                    <a:pt x="686828" y="117119"/>
                  </a:lnTo>
                  <a:lnTo>
                    <a:pt x="678675" y="120167"/>
                  </a:lnTo>
                  <a:lnTo>
                    <a:pt x="670521" y="120167"/>
                  </a:lnTo>
                  <a:lnTo>
                    <a:pt x="662368" y="125260"/>
                  </a:lnTo>
                  <a:lnTo>
                    <a:pt x="655231" y="125260"/>
                  </a:lnTo>
                  <a:lnTo>
                    <a:pt x="647077" y="130352"/>
                  </a:lnTo>
                  <a:lnTo>
                    <a:pt x="638924" y="136461"/>
                  </a:lnTo>
                  <a:lnTo>
                    <a:pt x="635876" y="143586"/>
                  </a:lnTo>
                  <a:lnTo>
                    <a:pt x="628738" y="143586"/>
                  </a:lnTo>
                  <a:lnTo>
                    <a:pt x="625678" y="136461"/>
                  </a:lnTo>
                  <a:lnTo>
                    <a:pt x="620585" y="128320"/>
                  </a:lnTo>
                  <a:lnTo>
                    <a:pt x="617524" y="120167"/>
                  </a:lnTo>
                  <a:lnTo>
                    <a:pt x="615505" y="112026"/>
                  </a:lnTo>
                  <a:lnTo>
                    <a:pt x="609371" y="103873"/>
                  </a:lnTo>
                  <a:lnTo>
                    <a:pt x="602234" y="95732"/>
                  </a:lnTo>
                  <a:lnTo>
                    <a:pt x="594080" y="95732"/>
                  </a:lnTo>
                  <a:lnTo>
                    <a:pt x="585952" y="98780"/>
                  </a:lnTo>
                  <a:lnTo>
                    <a:pt x="580834" y="106934"/>
                  </a:lnTo>
                  <a:lnTo>
                    <a:pt x="572681" y="112026"/>
                  </a:lnTo>
                  <a:lnTo>
                    <a:pt x="564553" y="120167"/>
                  </a:lnTo>
                  <a:lnTo>
                    <a:pt x="559435" y="128320"/>
                  </a:lnTo>
                  <a:lnTo>
                    <a:pt x="551281" y="133413"/>
                  </a:lnTo>
                  <a:lnTo>
                    <a:pt x="543128" y="133413"/>
                  </a:lnTo>
                  <a:lnTo>
                    <a:pt x="538048" y="125260"/>
                  </a:lnTo>
                  <a:lnTo>
                    <a:pt x="538048" y="117119"/>
                  </a:lnTo>
                  <a:lnTo>
                    <a:pt x="532955" y="108966"/>
                  </a:lnTo>
                  <a:lnTo>
                    <a:pt x="524802" y="108966"/>
                  </a:lnTo>
                  <a:lnTo>
                    <a:pt x="516648" y="112026"/>
                  </a:lnTo>
                  <a:lnTo>
                    <a:pt x="508495" y="117119"/>
                  </a:lnTo>
                  <a:lnTo>
                    <a:pt x="501357" y="125260"/>
                  </a:lnTo>
                  <a:lnTo>
                    <a:pt x="493204" y="130352"/>
                  </a:lnTo>
                  <a:lnTo>
                    <a:pt x="485051" y="136461"/>
                  </a:lnTo>
                  <a:lnTo>
                    <a:pt x="476910" y="138506"/>
                  </a:lnTo>
                  <a:lnTo>
                    <a:pt x="468757" y="141554"/>
                  </a:lnTo>
                  <a:lnTo>
                    <a:pt x="453466" y="141554"/>
                  </a:lnTo>
                  <a:lnTo>
                    <a:pt x="450405" y="133413"/>
                  </a:lnTo>
                  <a:lnTo>
                    <a:pt x="453466" y="125260"/>
                  </a:lnTo>
                  <a:lnTo>
                    <a:pt x="455510" y="117119"/>
                  </a:lnTo>
                  <a:lnTo>
                    <a:pt x="455510" y="108966"/>
                  </a:lnTo>
                  <a:lnTo>
                    <a:pt x="453466" y="101841"/>
                  </a:lnTo>
                  <a:lnTo>
                    <a:pt x="445312" y="101841"/>
                  </a:lnTo>
                  <a:lnTo>
                    <a:pt x="437159" y="103873"/>
                  </a:lnTo>
                  <a:lnTo>
                    <a:pt x="429006" y="106934"/>
                  </a:lnTo>
                  <a:lnTo>
                    <a:pt x="421881" y="112026"/>
                  </a:lnTo>
                  <a:lnTo>
                    <a:pt x="415759" y="120167"/>
                  </a:lnTo>
                  <a:lnTo>
                    <a:pt x="413715" y="128320"/>
                  </a:lnTo>
                  <a:lnTo>
                    <a:pt x="410679" y="136461"/>
                  </a:lnTo>
                  <a:lnTo>
                    <a:pt x="402526" y="136461"/>
                  </a:lnTo>
                  <a:lnTo>
                    <a:pt x="400481" y="128320"/>
                  </a:lnTo>
                  <a:lnTo>
                    <a:pt x="397433" y="120167"/>
                  </a:lnTo>
                  <a:lnTo>
                    <a:pt x="395389" y="112026"/>
                  </a:lnTo>
                  <a:lnTo>
                    <a:pt x="392328" y="103873"/>
                  </a:lnTo>
                  <a:lnTo>
                    <a:pt x="384162" y="103873"/>
                  </a:lnTo>
                  <a:lnTo>
                    <a:pt x="376008" y="108966"/>
                  </a:lnTo>
                  <a:lnTo>
                    <a:pt x="365836" y="125260"/>
                  </a:lnTo>
                  <a:lnTo>
                    <a:pt x="357682" y="130352"/>
                  </a:lnTo>
                  <a:lnTo>
                    <a:pt x="355638" y="138506"/>
                  </a:lnTo>
                  <a:lnTo>
                    <a:pt x="352590" y="146646"/>
                  </a:lnTo>
                  <a:lnTo>
                    <a:pt x="352590" y="156832"/>
                  </a:lnTo>
                  <a:lnTo>
                    <a:pt x="352590" y="168033"/>
                  </a:lnTo>
                  <a:lnTo>
                    <a:pt x="355638" y="176187"/>
                  </a:lnTo>
                  <a:lnTo>
                    <a:pt x="362775" y="181267"/>
                  </a:lnTo>
                  <a:lnTo>
                    <a:pt x="370928" y="176187"/>
                  </a:lnTo>
                  <a:lnTo>
                    <a:pt x="370928" y="168033"/>
                  </a:lnTo>
                  <a:lnTo>
                    <a:pt x="373989" y="159893"/>
                  </a:lnTo>
                  <a:lnTo>
                    <a:pt x="376008" y="151739"/>
                  </a:lnTo>
                  <a:lnTo>
                    <a:pt x="376008" y="136461"/>
                  </a:lnTo>
                  <a:lnTo>
                    <a:pt x="384162" y="133413"/>
                  </a:lnTo>
                  <a:lnTo>
                    <a:pt x="389280" y="141554"/>
                  </a:lnTo>
                  <a:lnTo>
                    <a:pt x="392328" y="149707"/>
                  </a:lnTo>
                  <a:lnTo>
                    <a:pt x="395389" y="156832"/>
                  </a:lnTo>
                  <a:lnTo>
                    <a:pt x="402526" y="164973"/>
                  </a:lnTo>
                  <a:lnTo>
                    <a:pt x="410679" y="162941"/>
                  </a:lnTo>
                  <a:lnTo>
                    <a:pt x="415759" y="154800"/>
                  </a:lnTo>
                  <a:lnTo>
                    <a:pt x="421881" y="143586"/>
                  </a:lnTo>
                  <a:lnTo>
                    <a:pt x="423913" y="136461"/>
                  </a:lnTo>
                  <a:lnTo>
                    <a:pt x="426961" y="128320"/>
                  </a:lnTo>
                  <a:lnTo>
                    <a:pt x="435114" y="130352"/>
                  </a:lnTo>
                  <a:lnTo>
                    <a:pt x="429006" y="146646"/>
                  </a:lnTo>
                  <a:lnTo>
                    <a:pt x="437159" y="151739"/>
                  </a:lnTo>
                  <a:lnTo>
                    <a:pt x="442252" y="159893"/>
                  </a:lnTo>
                  <a:lnTo>
                    <a:pt x="466712" y="159893"/>
                  </a:lnTo>
                  <a:lnTo>
                    <a:pt x="474865" y="156832"/>
                  </a:lnTo>
                  <a:lnTo>
                    <a:pt x="482003" y="154800"/>
                  </a:lnTo>
                  <a:lnTo>
                    <a:pt x="490156" y="151739"/>
                  </a:lnTo>
                  <a:lnTo>
                    <a:pt x="498309" y="149707"/>
                  </a:lnTo>
                  <a:lnTo>
                    <a:pt x="506463" y="143586"/>
                  </a:lnTo>
                  <a:lnTo>
                    <a:pt x="511556" y="136461"/>
                  </a:lnTo>
                  <a:lnTo>
                    <a:pt x="516648" y="128320"/>
                  </a:lnTo>
                  <a:lnTo>
                    <a:pt x="524802" y="128320"/>
                  </a:lnTo>
                  <a:lnTo>
                    <a:pt x="527862" y="136461"/>
                  </a:lnTo>
                  <a:lnTo>
                    <a:pt x="529882" y="143586"/>
                  </a:lnTo>
                  <a:lnTo>
                    <a:pt x="532955" y="151739"/>
                  </a:lnTo>
                  <a:lnTo>
                    <a:pt x="541108" y="159893"/>
                  </a:lnTo>
                  <a:lnTo>
                    <a:pt x="549262" y="162941"/>
                  </a:lnTo>
                  <a:lnTo>
                    <a:pt x="556399" y="162941"/>
                  </a:lnTo>
                  <a:lnTo>
                    <a:pt x="564553" y="159893"/>
                  </a:lnTo>
                  <a:lnTo>
                    <a:pt x="569633" y="151739"/>
                  </a:lnTo>
                  <a:lnTo>
                    <a:pt x="577799" y="143586"/>
                  </a:lnTo>
                  <a:lnTo>
                    <a:pt x="582879" y="136461"/>
                  </a:lnTo>
                  <a:lnTo>
                    <a:pt x="588987" y="120167"/>
                  </a:lnTo>
                  <a:lnTo>
                    <a:pt x="588987" y="112026"/>
                  </a:lnTo>
                  <a:lnTo>
                    <a:pt x="596125" y="112026"/>
                  </a:lnTo>
                  <a:lnTo>
                    <a:pt x="602234" y="120167"/>
                  </a:lnTo>
                  <a:lnTo>
                    <a:pt x="604278" y="130352"/>
                  </a:lnTo>
                  <a:lnTo>
                    <a:pt x="604278" y="146646"/>
                  </a:lnTo>
                  <a:lnTo>
                    <a:pt x="607352" y="154800"/>
                  </a:lnTo>
                  <a:lnTo>
                    <a:pt x="612432" y="162941"/>
                  </a:lnTo>
                  <a:lnTo>
                    <a:pt x="620585" y="168033"/>
                  </a:lnTo>
                  <a:lnTo>
                    <a:pt x="628738" y="168033"/>
                  </a:lnTo>
                  <a:lnTo>
                    <a:pt x="635876" y="164973"/>
                  </a:lnTo>
                  <a:lnTo>
                    <a:pt x="644029" y="159893"/>
                  </a:lnTo>
                  <a:lnTo>
                    <a:pt x="652170" y="151739"/>
                  </a:lnTo>
                  <a:lnTo>
                    <a:pt x="668477" y="141554"/>
                  </a:lnTo>
                  <a:lnTo>
                    <a:pt x="675601" y="138506"/>
                  </a:lnTo>
                  <a:lnTo>
                    <a:pt x="683768" y="138506"/>
                  </a:lnTo>
                  <a:lnTo>
                    <a:pt x="691921" y="141554"/>
                  </a:lnTo>
                  <a:lnTo>
                    <a:pt x="700074" y="143586"/>
                  </a:lnTo>
                  <a:lnTo>
                    <a:pt x="708228" y="143586"/>
                  </a:lnTo>
                  <a:lnTo>
                    <a:pt x="710247" y="151739"/>
                  </a:lnTo>
                  <a:lnTo>
                    <a:pt x="718400" y="156832"/>
                  </a:lnTo>
                  <a:lnTo>
                    <a:pt x="723519" y="164973"/>
                  </a:lnTo>
                  <a:lnTo>
                    <a:pt x="729627" y="173126"/>
                  </a:lnTo>
                  <a:lnTo>
                    <a:pt x="736752" y="181267"/>
                  </a:lnTo>
                  <a:lnTo>
                    <a:pt x="744905" y="183311"/>
                  </a:lnTo>
                  <a:lnTo>
                    <a:pt x="753071" y="178219"/>
                  </a:lnTo>
                  <a:lnTo>
                    <a:pt x="753071" y="170065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15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0620" y="650240"/>
            <a:ext cx="1874520" cy="1016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788285" marR="5080" indent="-250825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Dispute</a:t>
            </a:r>
            <a:r>
              <a:rPr dirty="0" spc="-15"/>
              <a:t> </a:t>
            </a:r>
            <a:r>
              <a:rPr dirty="0"/>
              <a:t>Settlement</a:t>
            </a:r>
            <a:r>
              <a:rPr dirty="0" spc="-10"/>
              <a:t> </a:t>
            </a:r>
            <a:r>
              <a:rPr dirty="0" spc="-5"/>
              <a:t>in</a:t>
            </a:r>
            <a:r>
              <a:rPr dirty="0" spc="-10"/>
              <a:t> </a:t>
            </a:r>
            <a:r>
              <a:rPr dirty="0" spc="-5"/>
              <a:t>the</a:t>
            </a:r>
            <a:r>
              <a:rPr dirty="0" spc="-60"/>
              <a:t> </a:t>
            </a:r>
            <a:r>
              <a:rPr dirty="0" spc="-15"/>
              <a:t>WTO: </a:t>
            </a:r>
            <a:r>
              <a:rPr dirty="0" spc="-885"/>
              <a:t> </a:t>
            </a:r>
            <a:r>
              <a:rPr dirty="0" spc="-5"/>
              <a:t>Panels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71500" y="1912620"/>
            <a:ext cx="4030979" cy="4366260"/>
            <a:chOff x="571500" y="1912620"/>
            <a:chExt cx="4030979" cy="4366260"/>
          </a:xfrm>
        </p:grpSpPr>
        <p:sp>
          <p:nvSpPr>
            <p:cNvPr id="5" name="object 5"/>
            <p:cNvSpPr/>
            <p:nvPr/>
          </p:nvSpPr>
          <p:spPr>
            <a:xfrm>
              <a:off x="657860" y="1953259"/>
              <a:ext cx="3944620" cy="4325620"/>
            </a:xfrm>
            <a:custGeom>
              <a:avLst/>
              <a:gdLst/>
              <a:ahLst/>
              <a:cxnLst/>
              <a:rect l="l" t="t" r="r" b="b"/>
              <a:pathLst>
                <a:path w="3944620" h="4325620">
                  <a:moveTo>
                    <a:pt x="3897884" y="46990"/>
                  </a:moveTo>
                  <a:lnTo>
                    <a:pt x="3886200" y="46990"/>
                  </a:lnTo>
                  <a:lnTo>
                    <a:pt x="3886200" y="58420"/>
                  </a:lnTo>
                  <a:lnTo>
                    <a:pt x="3886200" y="4267200"/>
                  </a:lnTo>
                  <a:lnTo>
                    <a:pt x="58420" y="4267200"/>
                  </a:lnTo>
                  <a:lnTo>
                    <a:pt x="58420" y="58420"/>
                  </a:lnTo>
                  <a:lnTo>
                    <a:pt x="3886200" y="58420"/>
                  </a:lnTo>
                  <a:lnTo>
                    <a:pt x="3886200" y="46990"/>
                  </a:lnTo>
                  <a:lnTo>
                    <a:pt x="46736" y="46990"/>
                  </a:lnTo>
                  <a:lnTo>
                    <a:pt x="46736" y="58420"/>
                  </a:lnTo>
                  <a:lnTo>
                    <a:pt x="46736" y="4267200"/>
                  </a:lnTo>
                  <a:lnTo>
                    <a:pt x="46736" y="4278630"/>
                  </a:lnTo>
                  <a:lnTo>
                    <a:pt x="3897884" y="4278630"/>
                  </a:lnTo>
                  <a:lnTo>
                    <a:pt x="3897884" y="4267212"/>
                  </a:lnTo>
                  <a:lnTo>
                    <a:pt x="3897884" y="58420"/>
                  </a:lnTo>
                  <a:lnTo>
                    <a:pt x="3897884" y="46990"/>
                  </a:lnTo>
                  <a:close/>
                </a:path>
                <a:path w="3944620" h="4325620">
                  <a:moveTo>
                    <a:pt x="3944620" y="0"/>
                  </a:moveTo>
                  <a:lnTo>
                    <a:pt x="3909568" y="0"/>
                  </a:lnTo>
                  <a:lnTo>
                    <a:pt x="3909568" y="35560"/>
                  </a:lnTo>
                  <a:lnTo>
                    <a:pt x="3909568" y="4290060"/>
                  </a:lnTo>
                  <a:lnTo>
                    <a:pt x="35052" y="4290060"/>
                  </a:lnTo>
                  <a:lnTo>
                    <a:pt x="35052" y="35560"/>
                  </a:lnTo>
                  <a:lnTo>
                    <a:pt x="3909568" y="35560"/>
                  </a:lnTo>
                  <a:lnTo>
                    <a:pt x="3909568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4290060"/>
                  </a:lnTo>
                  <a:lnTo>
                    <a:pt x="0" y="4325620"/>
                  </a:lnTo>
                  <a:lnTo>
                    <a:pt x="3944620" y="4325620"/>
                  </a:lnTo>
                  <a:lnTo>
                    <a:pt x="3944620" y="4290568"/>
                  </a:lnTo>
                  <a:lnTo>
                    <a:pt x="3944620" y="4290060"/>
                  </a:lnTo>
                  <a:lnTo>
                    <a:pt x="3944620" y="35560"/>
                  </a:lnTo>
                  <a:lnTo>
                    <a:pt x="3944620" y="35052"/>
                  </a:lnTo>
                  <a:lnTo>
                    <a:pt x="39446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500" y="1945640"/>
              <a:ext cx="563880" cy="7340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9159" y="1912620"/>
              <a:ext cx="3388360" cy="7924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9159" y="2339340"/>
              <a:ext cx="1303019" cy="79247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65492" y="2002790"/>
            <a:ext cx="3194050" cy="879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Establishment</a:t>
            </a:r>
            <a:r>
              <a:rPr dirty="0" sz="2800" spc="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8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2800" spc="-6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panel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dirty="0" sz="2800" spc="-1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Auto</a:t>
            </a:r>
            <a:r>
              <a:rPr dirty="0" sz="2800" spc="-55" b="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atic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71500" y="3705859"/>
            <a:ext cx="2730500" cy="792480"/>
            <a:chOff x="571500" y="3705859"/>
            <a:chExt cx="2730500" cy="79248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500" y="3738879"/>
              <a:ext cx="563880" cy="7340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9159" y="3705859"/>
              <a:ext cx="2402840" cy="79248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65492" y="3710432"/>
            <a:ext cx="3604260" cy="1710055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Composition</a:t>
            </a:r>
            <a:endParaRPr sz="2800">
              <a:latin typeface="Times New Roman"/>
              <a:cs typeface="Times New Roman"/>
            </a:endParaRPr>
          </a:p>
          <a:p>
            <a:pPr marL="355600" marR="5080" indent="38100">
              <a:lnSpc>
                <a:spcPct val="100000"/>
              </a:lnSpc>
              <a:spcBef>
                <a:spcPts val="585"/>
              </a:spcBef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“well-qualified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government</a:t>
            </a:r>
            <a:r>
              <a:rPr dirty="0" sz="24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non- 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governmental</a:t>
            </a:r>
            <a:r>
              <a:rPr dirty="0" sz="2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individuals”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514600" y="3048000"/>
            <a:ext cx="1753235" cy="820419"/>
            <a:chOff x="2514600" y="3048000"/>
            <a:chExt cx="1753235" cy="820419"/>
          </a:xfrm>
        </p:grpSpPr>
        <p:sp>
          <p:nvSpPr>
            <p:cNvPr id="15" name="object 15"/>
            <p:cNvSpPr/>
            <p:nvPr/>
          </p:nvSpPr>
          <p:spPr>
            <a:xfrm>
              <a:off x="2514600" y="3048000"/>
              <a:ext cx="1752600" cy="820419"/>
            </a:xfrm>
            <a:custGeom>
              <a:avLst/>
              <a:gdLst/>
              <a:ahLst/>
              <a:cxnLst/>
              <a:rect l="l" t="t" r="r" b="b"/>
              <a:pathLst>
                <a:path w="1752600" h="820420">
                  <a:moveTo>
                    <a:pt x="1752600" y="0"/>
                  </a:moveTo>
                  <a:lnTo>
                    <a:pt x="0" y="0"/>
                  </a:lnTo>
                  <a:lnTo>
                    <a:pt x="0" y="820419"/>
                  </a:lnTo>
                  <a:lnTo>
                    <a:pt x="1752600" y="820419"/>
                  </a:lnTo>
                  <a:lnTo>
                    <a:pt x="1752600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514638" y="3048050"/>
              <a:ext cx="1638300" cy="820419"/>
            </a:xfrm>
            <a:custGeom>
              <a:avLst/>
              <a:gdLst/>
              <a:ahLst/>
              <a:cxnLst/>
              <a:rect l="l" t="t" r="r" b="b"/>
              <a:pathLst>
                <a:path w="1638300" h="820420">
                  <a:moveTo>
                    <a:pt x="547230" y="681139"/>
                  </a:moveTo>
                  <a:lnTo>
                    <a:pt x="545465" y="672160"/>
                  </a:lnTo>
                  <a:lnTo>
                    <a:pt x="540092" y="664667"/>
                  </a:lnTo>
                  <a:lnTo>
                    <a:pt x="532917" y="660184"/>
                  </a:lnTo>
                  <a:lnTo>
                    <a:pt x="522185" y="658685"/>
                  </a:lnTo>
                  <a:lnTo>
                    <a:pt x="193141" y="658685"/>
                  </a:lnTo>
                  <a:lnTo>
                    <a:pt x="182410" y="660184"/>
                  </a:lnTo>
                  <a:lnTo>
                    <a:pt x="175260" y="664667"/>
                  </a:lnTo>
                  <a:lnTo>
                    <a:pt x="169900" y="672160"/>
                  </a:lnTo>
                  <a:lnTo>
                    <a:pt x="168109" y="681139"/>
                  </a:lnTo>
                  <a:lnTo>
                    <a:pt x="169900" y="690118"/>
                  </a:lnTo>
                  <a:lnTo>
                    <a:pt x="175260" y="696112"/>
                  </a:lnTo>
                  <a:lnTo>
                    <a:pt x="182410" y="700595"/>
                  </a:lnTo>
                  <a:lnTo>
                    <a:pt x="193141" y="702094"/>
                  </a:lnTo>
                  <a:lnTo>
                    <a:pt x="522185" y="702094"/>
                  </a:lnTo>
                  <a:lnTo>
                    <a:pt x="532917" y="700595"/>
                  </a:lnTo>
                  <a:lnTo>
                    <a:pt x="540092" y="696112"/>
                  </a:lnTo>
                  <a:lnTo>
                    <a:pt x="545465" y="690118"/>
                  </a:lnTo>
                  <a:lnTo>
                    <a:pt x="547230" y="681139"/>
                  </a:lnTo>
                  <a:close/>
                </a:path>
                <a:path w="1638300" h="820420">
                  <a:moveTo>
                    <a:pt x="593750" y="505980"/>
                  </a:moveTo>
                  <a:lnTo>
                    <a:pt x="275412" y="392214"/>
                  </a:lnTo>
                  <a:lnTo>
                    <a:pt x="250367" y="441629"/>
                  </a:lnTo>
                  <a:lnTo>
                    <a:pt x="568718" y="553885"/>
                  </a:lnTo>
                  <a:lnTo>
                    <a:pt x="593750" y="505980"/>
                  </a:lnTo>
                  <a:close/>
                </a:path>
                <a:path w="1638300" h="820420">
                  <a:moveTo>
                    <a:pt x="640232" y="733539"/>
                  </a:moveTo>
                  <a:lnTo>
                    <a:pt x="638441" y="726046"/>
                  </a:lnTo>
                  <a:lnTo>
                    <a:pt x="634847" y="720064"/>
                  </a:lnTo>
                  <a:lnTo>
                    <a:pt x="627710" y="717067"/>
                  </a:lnTo>
                  <a:lnTo>
                    <a:pt x="618782" y="715568"/>
                  </a:lnTo>
                  <a:lnTo>
                    <a:pt x="130556" y="715568"/>
                  </a:lnTo>
                  <a:lnTo>
                    <a:pt x="121615" y="717067"/>
                  </a:lnTo>
                  <a:lnTo>
                    <a:pt x="114465" y="720064"/>
                  </a:lnTo>
                  <a:lnTo>
                    <a:pt x="110883" y="726046"/>
                  </a:lnTo>
                  <a:lnTo>
                    <a:pt x="109093" y="733539"/>
                  </a:lnTo>
                  <a:lnTo>
                    <a:pt x="110883" y="741019"/>
                  </a:lnTo>
                  <a:lnTo>
                    <a:pt x="114465" y="747014"/>
                  </a:lnTo>
                  <a:lnTo>
                    <a:pt x="121615" y="751497"/>
                  </a:lnTo>
                  <a:lnTo>
                    <a:pt x="130556" y="752995"/>
                  </a:lnTo>
                  <a:lnTo>
                    <a:pt x="618782" y="752995"/>
                  </a:lnTo>
                  <a:lnTo>
                    <a:pt x="627710" y="751497"/>
                  </a:lnTo>
                  <a:lnTo>
                    <a:pt x="634847" y="747014"/>
                  </a:lnTo>
                  <a:lnTo>
                    <a:pt x="638441" y="741019"/>
                  </a:lnTo>
                  <a:lnTo>
                    <a:pt x="640232" y="733539"/>
                  </a:lnTo>
                  <a:close/>
                </a:path>
                <a:path w="1638300" h="820420">
                  <a:moveTo>
                    <a:pt x="645617" y="464058"/>
                  </a:moveTo>
                  <a:lnTo>
                    <a:pt x="334429" y="335318"/>
                  </a:lnTo>
                  <a:lnTo>
                    <a:pt x="321906" y="333832"/>
                  </a:lnTo>
                  <a:lnTo>
                    <a:pt x="311175" y="335318"/>
                  </a:lnTo>
                  <a:lnTo>
                    <a:pt x="300443" y="341299"/>
                  </a:lnTo>
                  <a:lnTo>
                    <a:pt x="293293" y="350291"/>
                  </a:lnTo>
                  <a:lnTo>
                    <a:pt x="289712" y="360781"/>
                  </a:lnTo>
                  <a:lnTo>
                    <a:pt x="293293" y="369747"/>
                  </a:lnTo>
                  <a:lnTo>
                    <a:pt x="298653" y="378739"/>
                  </a:lnTo>
                  <a:lnTo>
                    <a:pt x="309384" y="384721"/>
                  </a:lnTo>
                  <a:lnTo>
                    <a:pt x="600887" y="489521"/>
                  </a:lnTo>
                  <a:lnTo>
                    <a:pt x="613397" y="490994"/>
                  </a:lnTo>
                  <a:lnTo>
                    <a:pt x="624128" y="488010"/>
                  </a:lnTo>
                  <a:lnTo>
                    <a:pt x="634847" y="483539"/>
                  </a:lnTo>
                  <a:lnTo>
                    <a:pt x="642023" y="474548"/>
                  </a:lnTo>
                  <a:lnTo>
                    <a:pt x="645617" y="464058"/>
                  </a:lnTo>
                  <a:close/>
                </a:path>
                <a:path w="1638300" h="820420">
                  <a:moveTo>
                    <a:pt x="749338" y="247015"/>
                  </a:moveTo>
                  <a:lnTo>
                    <a:pt x="430974" y="133210"/>
                  </a:lnTo>
                  <a:lnTo>
                    <a:pt x="325488" y="312877"/>
                  </a:lnTo>
                  <a:lnTo>
                    <a:pt x="643813" y="428117"/>
                  </a:lnTo>
                  <a:lnTo>
                    <a:pt x="749338" y="247015"/>
                  </a:lnTo>
                  <a:close/>
                </a:path>
                <a:path w="1638300" h="820420">
                  <a:moveTo>
                    <a:pt x="752894" y="820369"/>
                  </a:moveTo>
                  <a:lnTo>
                    <a:pt x="735025" y="784440"/>
                  </a:lnTo>
                  <a:lnTo>
                    <a:pt x="695680" y="767969"/>
                  </a:lnTo>
                  <a:lnTo>
                    <a:pt x="679577" y="764971"/>
                  </a:lnTo>
                  <a:lnTo>
                    <a:pt x="64389" y="764971"/>
                  </a:lnTo>
                  <a:lnTo>
                    <a:pt x="26835" y="773950"/>
                  </a:lnTo>
                  <a:lnTo>
                    <a:pt x="1790" y="803897"/>
                  </a:lnTo>
                  <a:lnTo>
                    <a:pt x="0" y="820369"/>
                  </a:lnTo>
                  <a:lnTo>
                    <a:pt x="752894" y="820369"/>
                  </a:lnTo>
                  <a:close/>
                </a:path>
                <a:path w="1638300" h="820420">
                  <a:moveTo>
                    <a:pt x="794029" y="199072"/>
                  </a:moveTo>
                  <a:lnTo>
                    <a:pt x="482841" y="70332"/>
                  </a:lnTo>
                  <a:lnTo>
                    <a:pt x="470331" y="68846"/>
                  </a:lnTo>
                  <a:lnTo>
                    <a:pt x="459600" y="70332"/>
                  </a:lnTo>
                  <a:lnTo>
                    <a:pt x="448881" y="76339"/>
                  </a:lnTo>
                  <a:lnTo>
                    <a:pt x="441744" y="85305"/>
                  </a:lnTo>
                  <a:lnTo>
                    <a:pt x="438150" y="95796"/>
                  </a:lnTo>
                  <a:lnTo>
                    <a:pt x="441744" y="104762"/>
                  </a:lnTo>
                  <a:lnTo>
                    <a:pt x="447078" y="113766"/>
                  </a:lnTo>
                  <a:lnTo>
                    <a:pt x="457809" y="119735"/>
                  </a:lnTo>
                  <a:lnTo>
                    <a:pt x="749338" y="224536"/>
                  </a:lnTo>
                  <a:lnTo>
                    <a:pt x="761860" y="226047"/>
                  </a:lnTo>
                  <a:lnTo>
                    <a:pt x="774382" y="223024"/>
                  </a:lnTo>
                  <a:lnTo>
                    <a:pt x="783310" y="218554"/>
                  </a:lnTo>
                  <a:lnTo>
                    <a:pt x="790448" y="209562"/>
                  </a:lnTo>
                  <a:lnTo>
                    <a:pt x="794029" y="199072"/>
                  </a:lnTo>
                  <a:close/>
                </a:path>
                <a:path w="1638300" h="820420">
                  <a:moveTo>
                    <a:pt x="824445" y="113766"/>
                  </a:moveTo>
                  <a:lnTo>
                    <a:pt x="506120" y="0"/>
                  </a:lnTo>
                  <a:lnTo>
                    <a:pt x="481088" y="47891"/>
                  </a:lnTo>
                  <a:lnTo>
                    <a:pt x="799414" y="161658"/>
                  </a:lnTo>
                  <a:lnTo>
                    <a:pt x="824445" y="113766"/>
                  </a:lnTo>
                  <a:close/>
                </a:path>
                <a:path w="1638300" h="820420">
                  <a:moveTo>
                    <a:pt x="1343050" y="499999"/>
                  </a:moveTo>
                  <a:lnTo>
                    <a:pt x="742162" y="302399"/>
                  </a:lnTo>
                  <a:lnTo>
                    <a:pt x="699236" y="378739"/>
                  </a:lnTo>
                  <a:lnTo>
                    <a:pt x="1301915" y="570357"/>
                  </a:lnTo>
                  <a:lnTo>
                    <a:pt x="1343050" y="499999"/>
                  </a:lnTo>
                  <a:close/>
                </a:path>
                <a:path w="1638300" h="820420">
                  <a:moveTo>
                    <a:pt x="1638134" y="601789"/>
                  </a:moveTo>
                  <a:lnTo>
                    <a:pt x="1418158" y="525449"/>
                  </a:lnTo>
                  <a:lnTo>
                    <a:pt x="1373479" y="594309"/>
                  </a:lnTo>
                  <a:lnTo>
                    <a:pt x="1593405" y="672160"/>
                  </a:lnTo>
                  <a:lnTo>
                    <a:pt x="1638134" y="6017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38047" y="3545047"/>
              <a:ext cx="76900" cy="1003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22367" y="3649838"/>
              <a:ext cx="144870" cy="122758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725670" y="2134870"/>
            <a:ext cx="3886200" cy="3601720"/>
          </a:xfrm>
          <a:prstGeom prst="rect">
            <a:avLst/>
          </a:prstGeom>
          <a:ln w="35051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434975" marR="304165" indent="-343535">
              <a:lnSpc>
                <a:spcPct val="100000"/>
              </a:lnSpc>
              <a:spcBef>
                <a:spcPts val="1675"/>
              </a:spcBef>
              <a:buFont typeface="Times New Roman"/>
              <a:buChar char="•"/>
              <a:tabLst>
                <a:tab pos="434975" algn="l"/>
                <a:tab pos="435609" algn="l"/>
              </a:tabLst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24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5" b="1">
                <a:solidFill>
                  <a:srgbClr val="FFFFFF"/>
                </a:solidFill>
                <a:latin typeface="Times New Roman"/>
                <a:cs typeface="Times New Roman"/>
              </a:rPr>
              <a:t>months</a:t>
            </a:r>
            <a:r>
              <a:rPr dirty="0" sz="24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2400" spc="-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dirty="0" sz="24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5" b="1">
                <a:solidFill>
                  <a:srgbClr val="FFFFFF"/>
                </a:solidFill>
                <a:latin typeface="Times New Roman"/>
                <a:cs typeface="Times New Roman"/>
              </a:rPr>
              <a:t>months</a:t>
            </a:r>
            <a:r>
              <a:rPr dirty="0" sz="24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400" spc="-5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issuance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final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report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Times New Roman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434975" marR="102235" indent="-343535">
              <a:lnSpc>
                <a:spcPct val="100000"/>
              </a:lnSpc>
              <a:spcBef>
                <a:spcPts val="5"/>
              </a:spcBef>
              <a:buChar char="•"/>
              <a:tabLst>
                <a:tab pos="434975" algn="l"/>
                <a:tab pos="435609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confidential,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report </a:t>
            </a:r>
            <a:r>
              <a:rPr dirty="0" sz="2400" spc="-5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2179" y="2443479"/>
            <a:ext cx="1143000" cy="914400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15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3080" y="406400"/>
            <a:ext cx="7520940" cy="5720080"/>
            <a:chOff x="513080" y="406400"/>
            <a:chExt cx="7520940" cy="57200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5540" y="406400"/>
              <a:ext cx="6888480" cy="1016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3100" y="955040"/>
              <a:ext cx="5405120" cy="1016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57860" y="1953259"/>
              <a:ext cx="3868420" cy="4173220"/>
            </a:xfrm>
            <a:custGeom>
              <a:avLst/>
              <a:gdLst/>
              <a:ahLst/>
              <a:cxnLst/>
              <a:rect l="l" t="t" r="r" b="b"/>
              <a:pathLst>
                <a:path w="3868420" h="4173220">
                  <a:moveTo>
                    <a:pt x="3821684" y="46990"/>
                  </a:moveTo>
                  <a:lnTo>
                    <a:pt x="3810000" y="46990"/>
                  </a:lnTo>
                  <a:lnTo>
                    <a:pt x="3810000" y="58420"/>
                  </a:lnTo>
                  <a:lnTo>
                    <a:pt x="3810000" y="4114800"/>
                  </a:lnTo>
                  <a:lnTo>
                    <a:pt x="58420" y="4114800"/>
                  </a:lnTo>
                  <a:lnTo>
                    <a:pt x="58420" y="58420"/>
                  </a:lnTo>
                  <a:lnTo>
                    <a:pt x="3810000" y="58420"/>
                  </a:lnTo>
                  <a:lnTo>
                    <a:pt x="3810000" y="46990"/>
                  </a:lnTo>
                  <a:lnTo>
                    <a:pt x="46736" y="46990"/>
                  </a:lnTo>
                  <a:lnTo>
                    <a:pt x="46736" y="58420"/>
                  </a:lnTo>
                  <a:lnTo>
                    <a:pt x="46736" y="4114800"/>
                  </a:lnTo>
                  <a:lnTo>
                    <a:pt x="46736" y="4126230"/>
                  </a:lnTo>
                  <a:lnTo>
                    <a:pt x="3821684" y="4126230"/>
                  </a:lnTo>
                  <a:lnTo>
                    <a:pt x="3821684" y="4114812"/>
                  </a:lnTo>
                  <a:lnTo>
                    <a:pt x="3821684" y="58420"/>
                  </a:lnTo>
                  <a:lnTo>
                    <a:pt x="3821684" y="46990"/>
                  </a:lnTo>
                  <a:close/>
                </a:path>
                <a:path w="3868420" h="4173220">
                  <a:moveTo>
                    <a:pt x="3868420" y="0"/>
                  </a:moveTo>
                  <a:lnTo>
                    <a:pt x="3833368" y="0"/>
                  </a:lnTo>
                  <a:lnTo>
                    <a:pt x="3833368" y="35560"/>
                  </a:lnTo>
                  <a:lnTo>
                    <a:pt x="3833368" y="4137660"/>
                  </a:lnTo>
                  <a:lnTo>
                    <a:pt x="35052" y="4137660"/>
                  </a:lnTo>
                  <a:lnTo>
                    <a:pt x="35052" y="35560"/>
                  </a:lnTo>
                  <a:lnTo>
                    <a:pt x="3833368" y="35560"/>
                  </a:lnTo>
                  <a:lnTo>
                    <a:pt x="3833368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4137660"/>
                  </a:lnTo>
                  <a:lnTo>
                    <a:pt x="0" y="4173220"/>
                  </a:lnTo>
                  <a:lnTo>
                    <a:pt x="3868420" y="4173220"/>
                  </a:lnTo>
                  <a:lnTo>
                    <a:pt x="3868420" y="4138168"/>
                  </a:lnTo>
                  <a:lnTo>
                    <a:pt x="3868420" y="4137660"/>
                  </a:lnTo>
                  <a:lnTo>
                    <a:pt x="3868420" y="35560"/>
                  </a:lnTo>
                  <a:lnTo>
                    <a:pt x="3868420" y="35052"/>
                  </a:lnTo>
                  <a:lnTo>
                    <a:pt x="3868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080" y="1925319"/>
              <a:ext cx="721359" cy="939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5660" y="1879600"/>
              <a:ext cx="2966719" cy="1016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5660" y="2428239"/>
              <a:ext cx="3779520" cy="1016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9980" y="3058160"/>
              <a:ext cx="3230880" cy="787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080" y="3789679"/>
              <a:ext cx="721359" cy="9398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5660" y="3743959"/>
              <a:ext cx="1430019" cy="10160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61160" y="3743959"/>
              <a:ext cx="2522219" cy="10160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35480" y="4373879"/>
              <a:ext cx="1973580" cy="787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5660" y="4292600"/>
              <a:ext cx="2100579" cy="101600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65492" y="528256"/>
            <a:ext cx="6963409" cy="4460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3040" marR="5080" indent="-798195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CACACA"/>
                </a:solidFill>
                <a:latin typeface="Times New Roman"/>
                <a:cs typeface="Times New Roman"/>
              </a:rPr>
              <a:t>Dispute</a:t>
            </a:r>
            <a:r>
              <a:rPr dirty="0" sz="3600" spc="-20" b="1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CACACA"/>
                </a:solidFill>
                <a:latin typeface="Times New Roman"/>
                <a:cs typeface="Times New Roman"/>
              </a:rPr>
              <a:t>Settlement</a:t>
            </a:r>
            <a:r>
              <a:rPr dirty="0" sz="3600" spc="-35" b="1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CACACA"/>
                </a:solidFill>
                <a:latin typeface="Times New Roman"/>
                <a:cs typeface="Times New Roman"/>
              </a:rPr>
              <a:t>in</a:t>
            </a:r>
            <a:r>
              <a:rPr dirty="0" sz="3600" spc="-20" b="1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CACACA"/>
                </a:solidFill>
                <a:latin typeface="Times New Roman"/>
                <a:cs typeface="Times New Roman"/>
              </a:rPr>
              <a:t>the</a:t>
            </a:r>
            <a:r>
              <a:rPr dirty="0" sz="3600" spc="-90" b="1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dirty="0" sz="3600" spc="-15" b="1">
                <a:solidFill>
                  <a:srgbClr val="CACACA"/>
                </a:solidFill>
                <a:latin typeface="Times New Roman"/>
                <a:cs typeface="Times New Roman"/>
              </a:rPr>
              <a:t>WTO: </a:t>
            </a:r>
            <a:r>
              <a:rPr dirty="0" sz="3600" spc="-885" b="1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CACACA"/>
                </a:solidFill>
                <a:latin typeface="Times New Roman"/>
                <a:cs typeface="Times New Roman"/>
              </a:rPr>
              <a:t>The</a:t>
            </a:r>
            <a:r>
              <a:rPr dirty="0" sz="3600" spc="-10" b="1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CACACA"/>
                </a:solidFill>
                <a:latin typeface="Times New Roman"/>
                <a:cs typeface="Times New Roman"/>
              </a:rPr>
              <a:t>“matter”</a:t>
            </a:r>
            <a:r>
              <a:rPr dirty="0" sz="3600" spc="-10" b="1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CACACA"/>
                </a:solidFill>
                <a:latin typeface="Times New Roman"/>
                <a:cs typeface="Times New Roman"/>
              </a:rPr>
              <a:t>in</a:t>
            </a:r>
            <a:r>
              <a:rPr dirty="0" sz="3600" spc="-10" b="1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dirty="0" sz="3600" spc="-5" b="1">
                <a:solidFill>
                  <a:srgbClr val="CACACA"/>
                </a:solidFill>
                <a:latin typeface="Times New Roman"/>
                <a:cs typeface="Times New Roman"/>
              </a:rPr>
              <a:t>dispute</a:t>
            </a:r>
            <a:endParaRPr sz="3600">
              <a:latin typeface="Times New Roman"/>
              <a:cs typeface="Times New Roman"/>
            </a:endParaRPr>
          </a:p>
          <a:p>
            <a:pPr marL="355600" marR="3425190" indent="-342900">
              <a:lnSpc>
                <a:spcPct val="100000"/>
              </a:lnSpc>
              <a:spcBef>
                <a:spcPts val="295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The specific </a:t>
            </a:r>
            <a:r>
              <a:rPr dirty="0" sz="3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heavy" sz="36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measures</a:t>
            </a:r>
            <a:r>
              <a:rPr dirty="0" u="heavy" sz="3600" spc="-1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at</a:t>
            </a:r>
            <a:r>
              <a:rPr dirty="0" u="heavy" sz="3600" spc="-3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6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issue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Times New Roman"/>
              <a:buChar char="•"/>
            </a:pPr>
            <a:endParaRPr sz="5250">
              <a:latin typeface="Times New Roman"/>
              <a:cs typeface="Times New Roman"/>
            </a:endParaRPr>
          </a:p>
          <a:p>
            <a:pPr marL="355600" marR="385508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36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heavy"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legal</a:t>
            </a:r>
            <a:r>
              <a:rPr dirty="0" u="heavy" sz="3600" spc="-4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basis </a:t>
            </a:r>
            <a:r>
              <a:rPr dirty="0" sz="3600" spc="-8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Times New Roman"/>
                <a:cs typeface="Times New Roman"/>
              </a:rPr>
              <a:t>(claims)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77444" y="2349481"/>
            <a:ext cx="1962196" cy="2268238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15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6780" y="88900"/>
            <a:ext cx="7076440" cy="1640839"/>
            <a:chOff x="906780" y="88900"/>
            <a:chExt cx="7076440" cy="164083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6780" y="88900"/>
              <a:ext cx="7076440" cy="11226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97200" y="713740"/>
              <a:ext cx="3030220" cy="1016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09039" y="222503"/>
            <a:ext cx="6579870" cy="11868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4000" b="0">
                <a:latin typeface="Times New Roman"/>
                <a:cs typeface="Times New Roman"/>
              </a:rPr>
              <a:t>Dispute</a:t>
            </a:r>
            <a:r>
              <a:rPr dirty="0" sz="4000" spc="-15" b="0">
                <a:latin typeface="Times New Roman"/>
                <a:cs typeface="Times New Roman"/>
              </a:rPr>
              <a:t> </a:t>
            </a:r>
            <a:r>
              <a:rPr dirty="0" sz="4000" spc="-5" b="0">
                <a:latin typeface="Times New Roman"/>
                <a:cs typeface="Times New Roman"/>
              </a:rPr>
              <a:t>Settlement</a:t>
            </a:r>
            <a:r>
              <a:rPr dirty="0" sz="4000" spc="-25" b="0">
                <a:latin typeface="Times New Roman"/>
                <a:cs typeface="Times New Roman"/>
              </a:rPr>
              <a:t> </a:t>
            </a:r>
            <a:r>
              <a:rPr dirty="0" sz="4000" b="0">
                <a:latin typeface="Times New Roman"/>
                <a:cs typeface="Times New Roman"/>
              </a:rPr>
              <a:t>in</a:t>
            </a:r>
            <a:r>
              <a:rPr dirty="0" sz="4000" spc="-10" b="0">
                <a:latin typeface="Times New Roman"/>
                <a:cs typeface="Times New Roman"/>
              </a:rPr>
              <a:t> </a:t>
            </a:r>
            <a:r>
              <a:rPr dirty="0" sz="4000" b="0">
                <a:latin typeface="Times New Roman"/>
                <a:cs typeface="Times New Roman"/>
              </a:rPr>
              <a:t>the</a:t>
            </a:r>
            <a:r>
              <a:rPr dirty="0" sz="4000" spc="-90" b="0">
                <a:latin typeface="Times New Roman"/>
                <a:cs typeface="Times New Roman"/>
              </a:rPr>
              <a:t> </a:t>
            </a:r>
            <a:r>
              <a:rPr dirty="0" sz="4000" spc="-25" b="0">
                <a:latin typeface="Times New Roman"/>
                <a:cs typeface="Times New Roman"/>
              </a:rPr>
              <a:t>WTO:</a:t>
            </a:r>
            <a:endParaRPr sz="4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pc="-5" b="0" i="1">
                <a:latin typeface="Times New Roman"/>
                <a:cs typeface="Times New Roman"/>
              </a:rPr>
              <a:t>The</a:t>
            </a:r>
            <a:r>
              <a:rPr dirty="0" spc="-40" b="0" i="1">
                <a:latin typeface="Times New Roman"/>
                <a:cs typeface="Times New Roman"/>
              </a:rPr>
              <a:t> </a:t>
            </a:r>
            <a:r>
              <a:rPr dirty="0" b="0" i="1">
                <a:latin typeface="Times New Roman"/>
                <a:cs typeface="Times New Roman"/>
              </a:rPr>
              <a:t>Mandate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558540" y="1623060"/>
            <a:ext cx="2242820" cy="1450340"/>
            <a:chOff x="3558540" y="1623060"/>
            <a:chExt cx="2242820" cy="1450340"/>
          </a:xfrm>
        </p:grpSpPr>
        <p:sp>
          <p:nvSpPr>
            <p:cNvPr id="7" name="object 7"/>
            <p:cNvSpPr/>
            <p:nvPr/>
          </p:nvSpPr>
          <p:spPr>
            <a:xfrm>
              <a:off x="3563620" y="1628140"/>
              <a:ext cx="2232660" cy="1440180"/>
            </a:xfrm>
            <a:custGeom>
              <a:avLst/>
              <a:gdLst/>
              <a:ahLst/>
              <a:cxnLst/>
              <a:rect l="l" t="t" r="r" b="b"/>
              <a:pathLst>
                <a:path w="2232660" h="1440180">
                  <a:moveTo>
                    <a:pt x="1116329" y="0"/>
                  </a:moveTo>
                  <a:lnTo>
                    <a:pt x="1058879" y="937"/>
                  </a:lnTo>
                  <a:lnTo>
                    <a:pt x="1002183" y="3718"/>
                  </a:lnTo>
                  <a:lnTo>
                    <a:pt x="946311" y="8298"/>
                  </a:lnTo>
                  <a:lnTo>
                    <a:pt x="891335" y="14632"/>
                  </a:lnTo>
                  <a:lnTo>
                    <a:pt x="837324" y="22673"/>
                  </a:lnTo>
                  <a:lnTo>
                    <a:pt x="784347" y="32378"/>
                  </a:lnTo>
                  <a:lnTo>
                    <a:pt x="732477" y="43701"/>
                  </a:lnTo>
                  <a:lnTo>
                    <a:pt x="681781" y="56596"/>
                  </a:lnTo>
                  <a:lnTo>
                    <a:pt x="632331" y="71018"/>
                  </a:lnTo>
                  <a:lnTo>
                    <a:pt x="584197" y="86922"/>
                  </a:lnTo>
                  <a:lnTo>
                    <a:pt x="537448" y="104263"/>
                  </a:lnTo>
                  <a:lnTo>
                    <a:pt x="492156" y="122995"/>
                  </a:lnTo>
                  <a:lnTo>
                    <a:pt x="448389" y="143073"/>
                  </a:lnTo>
                  <a:lnTo>
                    <a:pt x="406218" y="164452"/>
                  </a:lnTo>
                  <a:lnTo>
                    <a:pt x="365713" y="187086"/>
                  </a:lnTo>
                  <a:lnTo>
                    <a:pt x="326945" y="210931"/>
                  </a:lnTo>
                  <a:lnTo>
                    <a:pt x="289983" y="235940"/>
                  </a:lnTo>
                  <a:lnTo>
                    <a:pt x="254898" y="262069"/>
                  </a:lnTo>
                  <a:lnTo>
                    <a:pt x="221759" y="289273"/>
                  </a:lnTo>
                  <a:lnTo>
                    <a:pt x="190637" y="317506"/>
                  </a:lnTo>
                  <a:lnTo>
                    <a:pt x="161602" y="346722"/>
                  </a:lnTo>
                  <a:lnTo>
                    <a:pt x="134724" y="376877"/>
                  </a:lnTo>
                  <a:lnTo>
                    <a:pt x="110073" y="407926"/>
                  </a:lnTo>
                  <a:lnTo>
                    <a:pt x="87719" y="439822"/>
                  </a:lnTo>
                  <a:lnTo>
                    <a:pt x="67732" y="472522"/>
                  </a:lnTo>
                  <a:lnTo>
                    <a:pt x="35141" y="540147"/>
                  </a:lnTo>
                  <a:lnTo>
                    <a:pt x="12861" y="610440"/>
                  </a:lnTo>
                  <a:lnTo>
                    <a:pt x="1452" y="683039"/>
                  </a:lnTo>
                  <a:lnTo>
                    <a:pt x="0" y="720089"/>
                  </a:lnTo>
                  <a:lnTo>
                    <a:pt x="1452" y="757140"/>
                  </a:lnTo>
                  <a:lnTo>
                    <a:pt x="12861" y="829739"/>
                  </a:lnTo>
                  <a:lnTo>
                    <a:pt x="35141" y="900032"/>
                  </a:lnTo>
                  <a:lnTo>
                    <a:pt x="67732" y="967657"/>
                  </a:lnTo>
                  <a:lnTo>
                    <a:pt x="87719" y="1000357"/>
                  </a:lnTo>
                  <a:lnTo>
                    <a:pt x="110073" y="1032253"/>
                  </a:lnTo>
                  <a:lnTo>
                    <a:pt x="134724" y="1063302"/>
                  </a:lnTo>
                  <a:lnTo>
                    <a:pt x="161602" y="1093457"/>
                  </a:lnTo>
                  <a:lnTo>
                    <a:pt x="190637" y="1122673"/>
                  </a:lnTo>
                  <a:lnTo>
                    <a:pt x="221759" y="1150906"/>
                  </a:lnTo>
                  <a:lnTo>
                    <a:pt x="254898" y="1178110"/>
                  </a:lnTo>
                  <a:lnTo>
                    <a:pt x="289983" y="1204239"/>
                  </a:lnTo>
                  <a:lnTo>
                    <a:pt x="326945" y="1229248"/>
                  </a:lnTo>
                  <a:lnTo>
                    <a:pt x="365713" y="1253093"/>
                  </a:lnTo>
                  <a:lnTo>
                    <a:pt x="406218" y="1275727"/>
                  </a:lnTo>
                  <a:lnTo>
                    <a:pt x="448389" y="1297106"/>
                  </a:lnTo>
                  <a:lnTo>
                    <a:pt x="492156" y="1317184"/>
                  </a:lnTo>
                  <a:lnTo>
                    <a:pt x="537448" y="1335916"/>
                  </a:lnTo>
                  <a:lnTo>
                    <a:pt x="584197" y="1353257"/>
                  </a:lnTo>
                  <a:lnTo>
                    <a:pt x="632331" y="1369161"/>
                  </a:lnTo>
                  <a:lnTo>
                    <a:pt x="681781" y="1383583"/>
                  </a:lnTo>
                  <a:lnTo>
                    <a:pt x="732477" y="1396478"/>
                  </a:lnTo>
                  <a:lnTo>
                    <a:pt x="784347" y="1407801"/>
                  </a:lnTo>
                  <a:lnTo>
                    <a:pt x="837324" y="1417506"/>
                  </a:lnTo>
                  <a:lnTo>
                    <a:pt x="891335" y="1425547"/>
                  </a:lnTo>
                  <a:lnTo>
                    <a:pt x="946311" y="1431881"/>
                  </a:lnTo>
                  <a:lnTo>
                    <a:pt x="1002183" y="1436461"/>
                  </a:lnTo>
                  <a:lnTo>
                    <a:pt x="1058879" y="1439242"/>
                  </a:lnTo>
                  <a:lnTo>
                    <a:pt x="1116329" y="1440180"/>
                  </a:lnTo>
                  <a:lnTo>
                    <a:pt x="1173780" y="1439242"/>
                  </a:lnTo>
                  <a:lnTo>
                    <a:pt x="1230476" y="1436461"/>
                  </a:lnTo>
                  <a:lnTo>
                    <a:pt x="1286348" y="1431881"/>
                  </a:lnTo>
                  <a:lnTo>
                    <a:pt x="1341324" y="1425547"/>
                  </a:lnTo>
                  <a:lnTo>
                    <a:pt x="1395335" y="1417506"/>
                  </a:lnTo>
                  <a:lnTo>
                    <a:pt x="1448312" y="1407801"/>
                  </a:lnTo>
                  <a:lnTo>
                    <a:pt x="1500182" y="1396478"/>
                  </a:lnTo>
                  <a:lnTo>
                    <a:pt x="1550878" y="1383583"/>
                  </a:lnTo>
                  <a:lnTo>
                    <a:pt x="1600328" y="1369161"/>
                  </a:lnTo>
                  <a:lnTo>
                    <a:pt x="1648462" y="1353257"/>
                  </a:lnTo>
                  <a:lnTo>
                    <a:pt x="1695211" y="1335916"/>
                  </a:lnTo>
                  <a:lnTo>
                    <a:pt x="1740503" y="1317184"/>
                  </a:lnTo>
                  <a:lnTo>
                    <a:pt x="1784270" y="1297106"/>
                  </a:lnTo>
                  <a:lnTo>
                    <a:pt x="1826441" y="1275727"/>
                  </a:lnTo>
                  <a:lnTo>
                    <a:pt x="1866946" y="1253093"/>
                  </a:lnTo>
                  <a:lnTo>
                    <a:pt x="1905714" y="1229248"/>
                  </a:lnTo>
                  <a:lnTo>
                    <a:pt x="1942676" y="1204239"/>
                  </a:lnTo>
                  <a:lnTo>
                    <a:pt x="1977761" y="1178110"/>
                  </a:lnTo>
                  <a:lnTo>
                    <a:pt x="2010900" y="1150906"/>
                  </a:lnTo>
                  <a:lnTo>
                    <a:pt x="2042022" y="1122673"/>
                  </a:lnTo>
                  <a:lnTo>
                    <a:pt x="2071057" y="1093457"/>
                  </a:lnTo>
                  <a:lnTo>
                    <a:pt x="2097935" y="1063302"/>
                  </a:lnTo>
                  <a:lnTo>
                    <a:pt x="2122586" y="1032253"/>
                  </a:lnTo>
                  <a:lnTo>
                    <a:pt x="2144940" y="1000357"/>
                  </a:lnTo>
                  <a:lnTo>
                    <a:pt x="2164927" y="967657"/>
                  </a:lnTo>
                  <a:lnTo>
                    <a:pt x="2197518" y="900032"/>
                  </a:lnTo>
                  <a:lnTo>
                    <a:pt x="2219798" y="829739"/>
                  </a:lnTo>
                  <a:lnTo>
                    <a:pt x="2231207" y="757140"/>
                  </a:lnTo>
                  <a:lnTo>
                    <a:pt x="2232659" y="720089"/>
                  </a:lnTo>
                  <a:lnTo>
                    <a:pt x="2231207" y="683039"/>
                  </a:lnTo>
                  <a:lnTo>
                    <a:pt x="2219798" y="610440"/>
                  </a:lnTo>
                  <a:lnTo>
                    <a:pt x="2197518" y="540147"/>
                  </a:lnTo>
                  <a:lnTo>
                    <a:pt x="2164927" y="472522"/>
                  </a:lnTo>
                  <a:lnTo>
                    <a:pt x="2144940" y="439822"/>
                  </a:lnTo>
                  <a:lnTo>
                    <a:pt x="2122586" y="407926"/>
                  </a:lnTo>
                  <a:lnTo>
                    <a:pt x="2097935" y="376877"/>
                  </a:lnTo>
                  <a:lnTo>
                    <a:pt x="2071057" y="346722"/>
                  </a:lnTo>
                  <a:lnTo>
                    <a:pt x="2042022" y="317506"/>
                  </a:lnTo>
                  <a:lnTo>
                    <a:pt x="2010900" y="289273"/>
                  </a:lnTo>
                  <a:lnTo>
                    <a:pt x="1977761" y="262069"/>
                  </a:lnTo>
                  <a:lnTo>
                    <a:pt x="1942676" y="235940"/>
                  </a:lnTo>
                  <a:lnTo>
                    <a:pt x="1905714" y="210931"/>
                  </a:lnTo>
                  <a:lnTo>
                    <a:pt x="1866946" y="187086"/>
                  </a:lnTo>
                  <a:lnTo>
                    <a:pt x="1826441" y="164452"/>
                  </a:lnTo>
                  <a:lnTo>
                    <a:pt x="1784270" y="143073"/>
                  </a:lnTo>
                  <a:lnTo>
                    <a:pt x="1740503" y="122995"/>
                  </a:lnTo>
                  <a:lnTo>
                    <a:pt x="1695211" y="104263"/>
                  </a:lnTo>
                  <a:lnTo>
                    <a:pt x="1648462" y="86922"/>
                  </a:lnTo>
                  <a:lnTo>
                    <a:pt x="1600328" y="71018"/>
                  </a:lnTo>
                  <a:lnTo>
                    <a:pt x="1550878" y="56596"/>
                  </a:lnTo>
                  <a:lnTo>
                    <a:pt x="1500182" y="43701"/>
                  </a:lnTo>
                  <a:lnTo>
                    <a:pt x="1448312" y="32378"/>
                  </a:lnTo>
                  <a:lnTo>
                    <a:pt x="1395335" y="22673"/>
                  </a:lnTo>
                  <a:lnTo>
                    <a:pt x="1341324" y="14632"/>
                  </a:lnTo>
                  <a:lnTo>
                    <a:pt x="1286348" y="8298"/>
                  </a:lnTo>
                  <a:lnTo>
                    <a:pt x="1230476" y="3718"/>
                  </a:lnTo>
                  <a:lnTo>
                    <a:pt x="1173780" y="937"/>
                  </a:lnTo>
                  <a:lnTo>
                    <a:pt x="1116329" y="0"/>
                  </a:lnTo>
                  <a:close/>
                </a:path>
              </a:pathLst>
            </a:custGeom>
            <a:solidFill>
              <a:srgbClr val="FFFF99">
                <a:alpha val="5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563620" y="1628140"/>
              <a:ext cx="2232660" cy="1440180"/>
            </a:xfrm>
            <a:custGeom>
              <a:avLst/>
              <a:gdLst/>
              <a:ahLst/>
              <a:cxnLst/>
              <a:rect l="l" t="t" r="r" b="b"/>
              <a:pathLst>
                <a:path w="2232660" h="1440180">
                  <a:moveTo>
                    <a:pt x="0" y="720089"/>
                  </a:moveTo>
                  <a:lnTo>
                    <a:pt x="5762" y="646474"/>
                  </a:lnTo>
                  <a:lnTo>
                    <a:pt x="22677" y="574983"/>
                  </a:lnTo>
                  <a:lnTo>
                    <a:pt x="50183" y="505978"/>
                  </a:lnTo>
                  <a:lnTo>
                    <a:pt x="87719" y="439822"/>
                  </a:lnTo>
                  <a:lnTo>
                    <a:pt x="110073" y="407926"/>
                  </a:lnTo>
                  <a:lnTo>
                    <a:pt x="134724" y="376877"/>
                  </a:lnTo>
                  <a:lnTo>
                    <a:pt x="161602" y="346722"/>
                  </a:lnTo>
                  <a:lnTo>
                    <a:pt x="190637" y="317506"/>
                  </a:lnTo>
                  <a:lnTo>
                    <a:pt x="221759" y="289273"/>
                  </a:lnTo>
                  <a:lnTo>
                    <a:pt x="254898" y="262069"/>
                  </a:lnTo>
                  <a:lnTo>
                    <a:pt x="289983" y="235940"/>
                  </a:lnTo>
                  <a:lnTo>
                    <a:pt x="326945" y="210931"/>
                  </a:lnTo>
                  <a:lnTo>
                    <a:pt x="365713" y="187086"/>
                  </a:lnTo>
                  <a:lnTo>
                    <a:pt x="406218" y="164452"/>
                  </a:lnTo>
                  <a:lnTo>
                    <a:pt x="448389" y="143073"/>
                  </a:lnTo>
                  <a:lnTo>
                    <a:pt x="492156" y="122995"/>
                  </a:lnTo>
                  <a:lnTo>
                    <a:pt x="537448" y="104263"/>
                  </a:lnTo>
                  <a:lnTo>
                    <a:pt x="584197" y="86922"/>
                  </a:lnTo>
                  <a:lnTo>
                    <a:pt x="632331" y="71018"/>
                  </a:lnTo>
                  <a:lnTo>
                    <a:pt x="681781" y="56596"/>
                  </a:lnTo>
                  <a:lnTo>
                    <a:pt x="732477" y="43701"/>
                  </a:lnTo>
                  <a:lnTo>
                    <a:pt x="784347" y="32378"/>
                  </a:lnTo>
                  <a:lnTo>
                    <a:pt x="837324" y="22673"/>
                  </a:lnTo>
                  <a:lnTo>
                    <a:pt x="891335" y="14632"/>
                  </a:lnTo>
                  <a:lnTo>
                    <a:pt x="946311" y="8298"/>
                  </a:lnTo>
                  <a:lnTo>
                    <a:pt x="1002183" y="3718"/>
                  </a:lnTo>
                  <a:lnTo>
                    <a:pt x="1058879" y="937"/>
                  </a:lnTo>
                  <a:lnTo>
                    <a:pt x="1116329" y="0"/>
                  </a:lnTo>
                  <a:lnTo>
                    <a:pt x="1173780" y="937"/>
                  </a:lnTo>
                  <a:lnTo>
                    <a:pt x="1230476" y="3718"/>
                  </a:lnTo>
                  <a:lnTo>
                    <a:pt x="1286348" y="8298"/>
                  </a:lnTo>
                  <a:lnTo>
                    <a:pt x="1341324" y="14632"/>
                  </a:lnTo>
                  <a:lnTo>
                    <a:pt x="1395335" y="22673"/>
                  </a:lnTo>
                  <a:lnTo>
                    <a:pt x="1448312" y="32378"/>
                  </a:lnTo>
                  <a:lnTo>
                    <a:pt x="1500182" y="43701"/>
                  </a:lnTo>
                  <a:lnTo>
                    <a:pt x="1550878" y="56596"/>
                  </a:lnTo>
                  <a:lnTo>
                    <a:pt x="1600328" y="71018"/>
                  </a:lnTo>
                  <a:lnTo>
                    <a:pt x="1648462" y="86922"/>
                  </a:lnTo>
                  <a:lnTo>
                    <a:pt x="1695211" y="104263"/>
                  </a:lnTo>
                  <a:lnTo>
                    <a:pt x="1740503" y="122995"/>
                  </a:lnTo>
                  <a:lnTo>
                    <a:pt x="1784270" y="143073"/>
                  </a:lnTo>
                  <a:lnTo>
                    <a:pt x="1826441" y="164452"/>
                  </a:lnTo>
                  <a:lnTo>
                    <a:pt x="1866946" y="187086"/>
                  </a:lnTo>
                  <a:lnTo>
                    <a:pt x="1905714" y="210931"/>
                  </a:lnTo>
                  <a:lnTo>
                    <a:pt x="1942676" y="235940"/>
                  </a:lnTo>
                  <a:lnTo>
                    <a:pt x="1977761" y="262069"/>
                  </a:lnTo>
                  <a:lnTo>
                    <a:pt x="2010900" y="289273"/>
                  </a:lnTo>
                  <a:lnTo>
                    <a:pt x="2042022" y="317506"/>
                  </a:lnTo>
                  <a:lnTo>
                    <a:pt x="2071057" y="346722"/>
                  </a:lnTo>
                  <a:lnTo>
                    <a:pt x="2097935" y="376877"/>
                  </a:lnTo>
                  <a:lnTo>
                    <a:pt x="2122586" y="407926"/>
                  </a:lnTo>
                  <a:lnTo>
                    <a:pt x="2144940" y="439822"/>
                  </a:lnTo>
                  <a:lnTo>
                    <a:pt x="2164927" y="472522"/>
                  </a:lnTo>
                  <a:lnTo>
                    <a:pt x="2197518" y="540147"/>
                  </a:lnTo>
                  <a:lnTo>
                    <a:pt x="2219798" y="610440"/>
                  </a:lnTo>
                  <a:lnTo>
                    <a:pt x="2231207" y="683039"/>
                  </a:lnTo>
                  <a:lnTo>
                    <a:pt x="2232659" y="720089"/>
                  </a:lnTo>
                  <a:lnTo>
                    <a:pt x="2231207" y="757140"/>
                  </a:lnTo>
                  <a:lnTo>
                    <a:pt x="2219798" y="829739"/>
                  </a:lnTo>
                  <a:lnTo>
                    <a:pt x="2197518" y="900032"/>
                  </a:lnTo>
                  <a:lnTo>
                    <a:pt x="2164927" y="967657"/>
                  </a:lnTo>
                  <a:lnTo>
                    <a:pt x="2144940" y="1000357"/>
                  </a:lnTo>
                  <a:lnTo>
                    <a:pt x="2122586" y="1032253"/>
                  </a:lnTo>
                  <a:lnTo>
                    <a:pt x="2097935" y="1063302"/>
                  </a:lnTo>
                  <a:lnTo>
                    <a:pt x="2071057" y="1093457"/>
                  </a:lnTo>
                  <a:lnTo>
                    <a:pt x="2042022" y="1122673"/>
                  </a:lnTo>
                  <a:lnTo>
                    <a:pt x="2010900" y="1150906"/>
                  </a:lnTo>
                  <a:lnTo>
                    <a:pt x="1977761" y="1178110"/>
                  </a:lnTo>
                  <a:lnTo>
                    <a:pt x="1942676" y="1204239"/>
                  </a:lnTo>
                  <a:lnTo>
                    <a:pt x="1905714" y="1229248"/>
                  </a:lnTo>
                  <a:lnTo>
                    <a:pt x="1866946" y="1253093"/>
                  </a:lnTo>
                  <a:lnTo>
                    <a:pt x="1826441" y="1275727"/>
                  </a:lnTo>
                  <a:lnTo>
                    <a:pt x="1784270" y="1297106"/>
                  </a:lnTo>
                  <a:lnTo>
                    <a:pt x="1740503" y="1317184"/>
                  </a:lnTo>
                  <a:lnTo>
                    <a:pt x="1695211" y="1335916"/>
                  </a:lnTo>
                  <a:lnTo>
                    <a:pt x="1648462" y="1353257"/>
                  </a:lnTo>
                  <a:lnTo>
                    <a:pt x="1600328" y="1369161"/>
                  </a:lnTo>
                  <a:lnTo>
                    <a:pt x="1550878" y="1383583"/>
                  </a:lnTo>
                  <a:lnTo>
                    <a:pt x="1500182" y="1396478"/>
                  </a:lnTo>
                  <a:lnTo>
                    <a:pt x="1448312" y="1407801"/>
                  </a:lnTo>
                  <a:lnTo>
                    <a:pt x="1395335" y="1417506"/>
                  </a:lnTo>
                  <a:lnTo>
                    <a:pt x="1341324" y="1425547"/>
                  </a:lnTo>
                  <a:lnTo>
                    <a:pt x="1286348" y="1431881"/>
                  </a:lnTo>
                  <a:lnTo>
                    <a:pt x="1230476" y="1436461"/>
                  </a:lnTo>
                  <a:lnTo>
                    <a:pt x="1173780" y="1439242"/>
                  </a:lnTo>
                  <a:lnTo>
                    <a:pt x="1116329" y="1440180"/>
                  </a:lnTo>
                  <a:lnTo>
                    <a:pt x="1058879" y="1439242"/>
                  </a:lnTo>
                  <a:lnTo>
                    <a:pt x="1002183" y="1436461"/>
                  </a:lnTo>
                  <a:lnTo>
                    <a:pt x="946311" y="1431881"/>
                  </a:lnTo>
                  <a:lnTo>
                    <a:pt x="891335" y="1425547"/>
                  </a:lnTo>
                  <a:lnTo>
                    <a:pt x="837324" y="1417506"/>
                  </a:lnTo>
                  <a:lnTo>
                    <a:pt x="784347" y="1407801"/>
                  </a:lnTo>
                  <a:lnTo>
                    <a:pt x="732477" y="1396478"/>
                  </a:lnTo>
                  <a:lnTo>
                    <a:pt x="681781" y="1383583"/>
                  </a:lnTo>
                  <a:lnTo>
                    <a:pt x="632331" y="1369161"/>
                  </a:lnTo>
                  <a:lnTo>
                    <a:pt x="584197" y="1353257"/>
                  </a:lnTo>
                  <a:lnTo>
                    <a:pt x="537448" y="1335916"/>
                  </a:lnTo>
                  <a:lnTo>
                    <a:pt x="492156" y="1317184"/>
                  </a:lnTo>
                  <a:lnTo>
                    <a:pt x="448389" y="1297106"/>
                  </a:lnTo>
                  <a:lnTo>
                    <a:pt x="406218" y="1275727"/>
                  </a:lnTo>
                  <a:lnTo>
                    <a:pt x="365713" y="1253093"/>
                  </a:lnTo>
                  <a:lnTo>
                    <a:pt x="326945" y="1229248"/>
                  </a:lnTo>
                  <a:lnTo>
                    <a:pt x="289983" y="1204239"/>
                  </a:lnTo>
                  <a:lnTo>
                    <a:pt x="254898" y="1178110"/>
                  </a:lnTo>
                  <a:lnTo>
                    <a:pt x="221759" y="1150906"/>
                  </a:lnTo>
                  <a:lnTo>
                    <a:pt x="190637" y="1122673"/>
                  </a:lnTo>
                  <a:lnTo>
                    <a:pt x="161602" y="1093457"/>
                  </a:lnTo>
                  <a:lnTo>
                    <a:pt x="134724" y="1063302"/>
                  </a:lnTo>
                  <a:lnTo>
                    <a:pt x="110073" y="1032253"/>
                  </a:lnTo>
                  <a:lnTo>
                    <a:pt x="87719" y="1000357"/>
                  </a:lnTo>
                  <a:lnTo>
                    <a:pt x="67732" y="967657"/>
                  </a:lnTo>
                  <a:lnTo>
                    <a:pt x="35141" y="900032"/>
                  </a:lnTo>
                  <a:lnTo>
                    <a:pt x="12861" y="829739"/>
                  </a:lnTo>
                  <a:lnTo>
                    <a:pt x="1452" y="757140"/>
                  </a:lnTo>
                  <a:lnTo>
                    <a:pt x="0" y="720089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040" y="2138680"/>
              <a:ext cx="1884680" cy="51562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882771" y="2194242"/>
            <a:ext cx="16008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Panel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Request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583732" y="1997543"/>
            <a:ext cx="4198620" cy="840105"/>
            <a:chOff x="2583732" y="1997543"/>
            <a:chExt cx="4198620" cy="840105"/>
          </a:xfrm>
        </p:grpSpPr>
        <p:sp>
          <p:nvSpPr>
            <p:cNvPr id="12" name="object 12"/>
            <p:cNvSpPr/>
            <p:nvPr/>
          </p:nvSpPr>
          <p:spPr>
            <a:xfrm>
              <a:off x="2588453" y="2132965"/>
              <a:ext cx="307340" cy="635000"/>
            </a:xfrm>
            <a:custGeom>
              <a:avLst/>
              <a:gdLst/>
              <a:ahLst/>
              <a:cxnLst/>
              <a:rect l="l" t="t" r="r" b="b"/>
              <a:pathLst>
                <a:path w="307339" h="635000">
                  <a:moveTo>
                    <a:pt x="158429" y="0"/>
                  </a:moveTo>
                  <a:lnTo>
                    <a:pt x="121398" y="12356"/>
                  </a:lnTo>
                  <a:lnTo>
                    <a:pt x="61881" y="53259"/>
                  </a:lnTo>
                  <a:lnTo>
                    <a:pt x="22053" y="113241"/>
                  </a:lnTo>
                  <a:lnTo>
                    <a:pt x="9632" y="149446"/>
                  </a:lnTo>
                  <a:lnTo>
                    <a:pt x="2266" y="189293"/>
                  </a:lnTo>
                  <a:lnTo>
                    <a:pt x="0" y="232406"/>
                  </a:lnTo>
                  <a:lnTo>
                    <a:pt x="2875" y="278408"/>
                  </a:lnTo>
                  <a:lnTo>
                    <a:pt x="10939" y="326925"/>
                  </a:lnTo>
                  <a:lnTo>
                    <a:pt x="24233" y="377578"/>
                  </a:lnTo>
                  <a:lnTo>
                    <a:pt x="42803" y="429994"/>
                  </a:lnTo>
                  <a:lnTo>
                    <a:pt x="66692" y="483795"/>
                  </a:lnTo>
                  <a:lnTo>
                    <a:pt x="95945" y="538607"/>
                  </a:lnTo>
                  <a:lnTo>
                    <a:pt x="25714" y="600456"/>
                  </a:lnTo>
                  <a:lnTo>
                    <a:pt x="280222" y="634492"/>
                  </a:lnTo>
                  <a:lnTo>
                    <a:pt x="306892" y="353060"/>
                  </a:lnTo>
                  <a:lnTo>
                    <a:pt x="236661" y="414909"/>
                  </a:lnTo>
                  <a:lnTo>
                    <a:pt x="209071" y="363468"/>
                  </a:lnTo>
                  <a:lnTo>
                    <a:pt x="186040" y="312448"/>
                  </a:lnTo>
                  <a:lnTo>
                    <a:pt x="167639" y="262240"/>
                  </a:lnTo>
                  <a:lnTo>
                    <a:pt x="153938" y="213237"/>
                  </a:lnTo>
                  <a:lnTo>
                    <a:pt x="145008" y="165829"/>
                  </a:lnTo>
                  <a:lnTo>
                    <a:pt x="140922" y="120410"/>
                  </a:lnTo>
                  <a:lnTo>
                    <a:pt x="141749" y="77370"/>
                  </a:lnTo>
                  <a:lnTo>
                    <a:pt x="147561" y="37103"/>
                  </a:lnTo>
                  <a:lnTo>
                    <a:pt x="158429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660650" y="2002305"/>
              <a:ext cx="770890" cy="394335"/>
            </a:xfrm>
            <a:custGeom>
              <a:avLst/>
              <a:gdLst/>
              <a:ahLst/>
              <a:cxnLst/>
              <a:rect l="l" t="t" r="r" b="b"/>
              <a:pathLst>
                <a:path w="770889" h="394335">
                  <a:moveTo>
                    <a:pt x="304210" y="0"/>
                  </a:moveTo>
                  <a:lnTo>
                    <a:pt x="231018" y="5775"/>
                  </a:lnTo>
                  <a:lnTo>
                    <a:pt x="167728" y="30648"/>
                  </a:lnTo>
                  <a:lnTo>
                    <a:pt x="0" y="174347"/>
                  </a:lnTo>
                  <a:lnTo>
                    <a:pt x="27138" y="154451"/>
                  </a:lnTo>
                  <a:lnTo>
                    <a:pt x="57383" y="139552"/>
                  </a:lnTo>
                  <a:lnTo>
                    <a:pt x="90418" y="129541"/>
                  </a:lnTo>
                  <a:lnTo>
                    <a:pt x="125928" y="124307"/>
                  </a:lnTo>
                  <a:lnTo>
                    <a:pt x="163596" y="123739"/>
                  </a:lnTo>
                  <a:lnTo>
                    <a:pt x="203105" y="127727"/>
                  </a:lnTo>
                  <a:lnTo>
                    <a:pt x="244140" y="136161"/>
                  </a:lnTo>
                  <a:lnTo>
                    <a:pt x="286385" y="148931"/>
                  </a:lnTo>
                  <a:lnTo>
                    <a:pt x="329522" y="165926"/>
                  </a:lnTo>
                  <a:lnTo>
                    <a:pt x="373236" y="187036"/>
                  </a:lnTo>
                  <a:lnTo>
                    <a:pt x="417210" y="212150"/>
                  </a:lnTo>
                  <a:lnTo>
                    <a:pt x="461129" y="241159"/>
                  </a:lnTo>
                  <a:lnTo>
                    <a:pt x="504675" y="273951"/>
                  </a:lnTo>
                  <a:lnTo>
                    <a:pt x="547533" y="310418"/>
                  </a:lnTo>
                  <a:lnTo>
                    <a:pt x="589387" y="350447"/>
                  </a:lnTo>
                  <a:lnTo>
                    <a:pt x="629920" y="393930"/>
                  </a:lnTo>
                  <a:lnTo>
                    <a:pt x="770509" y="270232"/>
                  </a:lnTo>
                  <a:lnTo>
                    <a:pt x="729997" y="226749"/>
                  </a:lnTo>
                  <a:lnTo>
                    <a:pt x="688159" y="186719"/>
                  </a:lnTo>
                  <a:lnTo>
                    <a:pt x="645311" y="150252"/>
                  </a:lnTo>
                  <a:lnTo>
                    <a:pt x="601771" y="117459"/>
                  </a:lnTo>
                  <a:lnTo>
                    <a:pt x="557855" y="88448"/>
                  </a:lnTo>
                  <a:lnTo>
                    <a:pt x="513880" y="63331"/>
                  </a:lnTo>
                  <a:lnTo>
                    <a:pt x="470163" y="42217"/>
                  </a:lnTo>
                  <a:lnTo>
                    <a:pt x="427021" y="25217"/>
                  </a:lnTo>
                  <a:lnTo>
                    <a:pt x="384770" y="12441"/>
                  </a:lnTo>
                  <a:lnTo>
                    <a:pt x="343728" y="3998"/>
                  </a:lnTo>
                  <a:lnTo>
                    <a:pt x="304210" y="0"/>
                  </a:lnTo>
                  <a:close/>
                </a:path>
              </a:pathLst>
            </a:custGeom>
            <a:solidFill>
              <a:srgbClr val="00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588495" y="2002305"/>
              <a:ext cx="843280" cy="765175"/>
            </a:xfrm>
            <a:custGeom>
              <a:avLst/>
              <a:gdLst/>
              <a:ahLst/>
              <a:cxnLst/>
              <a:rect l="l" t="t" r="r" b="b"/>
              <a:pathLst>
                <a:path w="843279" h="765175">
                  <a:moveTo>
                    <a:pt x="158387" y="130659"/>
                  </a:moveTo>
                  <a:lnTo>
                    <a:pt x="147519" y="167762"/>
                  </a:lnTo>
                  <a:lnTo>
                    <a:pt x="141707" y="208029"/>
                  </a:lnTo>
                  <a:lnTo>
                    <a:pt x="140880" y="251069"/>
                  </a:lnTo>
                  <a:lnTo>
                    <a:pt x="144967" y="296488"/>
                  </a:lnTo>
                  <a:lnTo>
                    <a:pt x="153896" y="343896"/>
                  </a:lnTo>
                  <a:lnTo>
                    <a:pt x="167597" y="392900"/>
                  </a:lnTo>
                  <a:lnTo>
                    <a:pt x="185999" y="443107"/>
                  </a:lnTo>
                  <a:lnTo>
                    <a:pt x="209030" y="494127"/>
                  </a:lnTo>
                  <a:lnTo>
                    <a:pt x="236619" y="545568"/>
                  </a:lnTo>
                  <a:lnTo>
                    <a:pt x="306850" y="483719"/>
                  </a:lnTo>
                  <a:lnTo>
                    <a:pt x="280180" y="765151"/>
                  </a:lnTo>
                  <a:lnTo>
                    <a:pt x="25672" y="731115"/>
                  </a:lnTo>
                  <a:lnTo>
                    <a:pt x="95903" y="669266"/>
                  </a:lnTo>
                  <a:lnTo>
                    <a:pt x="66290" y="613633"/>
                  </a:lnTo>
                  <a:lnTo>
                    <a:pt x="42097" y="558773"/>
                  </a:lnTo>
                  <a:lnTo>
                    <a:pt x="23348" y="505138"/>
                  </a:lnTo>
                  <a:lnTo>
                    <a:pt x="10067" y="453179"/>
                  </a:lnTo>
                  <a:lnTo>
                    <a:pt x="2276" y="403349"/>
                  </a:lnTo>
                  <a:lnTo>
                    <a:pt x="0" y="356097"/>
                  </a:lnTo>
                  <a:lnTo>
                    <a:pt x="3261" y="311878"/>
                  </a:lnTo>
                  <a:lnTo>
                    <a:pt x="12084" y="271141"/>
                  </a:lnTo>
                  <a:lnTo>
                    <a:pt x="26491" y="234339"/>
                  </a:lnTo>
                  <a:lnTo>
                    <a:pt x="72154" y="174347"/>
                  </a:lnTo>
                  <a:lnTo>
                    <a:pt x="212743" y="50522"/>
                  </a:lnTo>
                  <a:lnTo>
                    <a:pt x="270132" y="15769"/>
                  </a:lnTo>
                  <a:lnTo>
                    <a:pt x="338690" y="555"/>
                  </a:lnTo>
                  <a:lnTo>
                    <a:pt x="376365" y="0"/>
                  </a:lnTo>
                  <a:lnTo>
                    <a:pt x="415883" y="3998"/>
                  </a:lnTo>
                  <a:lnTo>
                    <a:pt x="456925" y="12441"/>
                  </a:lnTo>
                  <a:lnTo>
                    <a:pt x="499176" y="25217"/>
                  </a:lnTo>
                  <a:lnTo>
                    <a:pt x="542318" y="42217"/>
                  </a:lnTo>
                  <a:lnTo>
                    <a:pt x="586035" y="63331"/>
                  </a:lnTo>
                  <a:lnTo>
                    <a:pt x="630010" y="88448"/>
                  </a:lnTo>
                  <a:lnTo>
                    <a:pt x="673926" y="117459"/>
                  </a:lnTo>
                  <a:lnTo>
                    <a:pt x="717466" y="150252"/>
                  </a:lnTo>
                  <a:lnTo>
                    <a:pt x="760313" y="186719"/>
                  </a:lnTo>
                  <a:lnTo>
                    <a:pt x="802152" y="226749"/>
                  </a:lnTo>
                  <a:lnTo>
                    <a:pt x="842663" y="270232"/>
                  </a:lnTo>
                  <a:lnTo>
                    <a:pt x="702074" y="393930"/>
                  </a:lnTo>
                  <a:lnTo>
                    <a:pt x="661542" y="350447"/>
                  </a:lnTo>
                  <a:lnTo>
                    <a:pt x="619688" y="310418"/>
                  </a:lnTo>
                  <a:lnTo>
                    <a:pt x="576830" y="273951"/>
                  </a:lnTo>
                  <a:lnTo>
                    <a:pt x="533283" y="241159"/>
                  </a:lnTo>
                  <a:lnTo>
                    <a:pt x="489365" y="212150"/>
                  </a:lnTo>
                  <a:lnTo>
                    <a:pt x="445390" y="187036"/>
                  </a:lnTo>
                  <a:lnTo>
                    <a:pt x="401677" y="165926"/>
                  </a:lnTo>
                  <a:lnTo>
                    <a:pt x="358539" y="148931"/>
                  </a:lnTo>
                  <a:lnTo>
                    <a:pt x="316295" y="136161"/>
                  </a:lnTo>
                  <a:lnTo>
                    <a:pt x="275260" y="127727"/>
                  </a:lnTo>
                  <a:lnTo>
                    <a:pt x="235751" y="123739"/>
                  </a:lnTo>
                  <a:lnTo>
                    <a:pt x="198083" y="124307"/>
                  </a:lnTo>
                  <a:lnTo>
                    <a:pt x="162573" y="129541"/>
                  </a:lnTo>
                  <a:lnTo>
                    <a:pt x="129537" y="139552"/>
                  </a:lnTo>
                  <a:lnTo>
                    <a:pt x="99292" y="154451"/>
                  </a:lnTo>
                  <a:lnTo>
                    <a:pt x="72154" y="174347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475095" y="2133219"/>
              <a:ext cx="302260" cy="699770"/>
            </a:xfrm>
            <a:custGeom>
              <a:avLst/>
              <a:gdLst/>
              <a:ahLst/>
              <a:cxnLst/>
              <a:rect l="l" t="t" r="r" b="b"/>
              <a:pathLst>
                <a:path w="302259" h="699769">
                  <a:moveTo>
                    <a:pt x="105536" y="0"/>
                  </a:moveTo>
                  <a:lnTo>
                    <a:pt x="129523" y="32108"/>
                  </a:lnTo>
                  <a:lnTo>
                    <a:pt x="147891" y="67737"/>
                  </a:lnTo>
                  <a:lnTo>
                    <a:pt x="160674" y="106455"/>
                  </a:lnTo>
                  <a:lnTo>
                    <a:pt x="167908" y="147827"/>
                  </a:lnTo>
                  <a:lnTo>
                    <a:pt x="169629" y="191421"/>
                  </a:lnTo>
                  <a:lnTo>
                    <a:pt x="165872" y="236802"/>
                  </a:lnTo>
                  <a:lnTo>
                    <a:pt x="156674" y="283538"/>
                  </a:lnTo>
                  <a:lnTo>
                    <a:pt x="142068" y="331196"/>
                  </a:lnTo>
                  <a:lnTo>
                    <a:pt x="122092" y="379341"/>
                  </a:lnTo>
                  <a:lnTo>
                    <a:pt x="96779" y="427540"/>
                  </a:lnTo>
                  <a:lnTo>
                    <a:pt x="66166" y="475360"/>
                  </a:lnTo>
                  <a:lnTo>
                    <a:pt x="0" y="400684"/>
                  </a:lnTo>
                  <a:lnTo>
                    <a:pt x="16763" y="679576"/>
                  </a:lnTo>
                  <a:lnTo>
                    <a:pt x="265049" y="699515"/>
                  </a:lnTo>
                  <a:lnTo>
                    <a:pt x="198754" y="624839"/>
                  </a:lnTo>
                  <a:lnTo>
                    <a:pt x="229367" y="576988"/>
                  </a:lnTo>
                  <a:lnTo>
                    <a:pt x="254680" y="528762"/>
                  </a:lnTo>
                  <a:lnTo>
                    <a:pt x="274656" y="480597"/>
                  </a:lnTo>
                  <a:lnTo>
                    <a:pt x="289262" y="432923"/>
                  </a:lnTo>
                  <a:lnTo>
                    <a:pt x="298460" y="386175"/>
                  </a:lnTo>
                  <a:lnTo>
                    <a:pt x="302217" y="340785"/>
                  </a:lnTo>
                  <a:lnTo>
                    <a:pt x="300496" y="297185"/>
                  </a:lnTo>
                  <a:lnTo>
                    <a:pt x="293262" y="255809"/>
                  </a:lnTo>
                  <a:lnTo>
                    <a:pt x="280479" y="217090"/>
                  </a:lnTo>
                  <a:lnTo>
                    <a:pt x="262111" y="181460"/>
                  </a:lnTo>
                  <a:lnTo>
                    <a:pt x="238125" y="149351"/>
                  </a:lnTo>
                  <a:lnTo>
                    <a:pt x="105536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961633" y="2045117"/>
              <a:ext cx="669290" cy="320040"/>
            </a:xfrm>
            <a:custGeom>
              <a:avLst/>
              <a:gdLst/>
              <a:ahLst/>
              <a:cxnLst/>
              <a:rect l="l" t="t" r="r" b="b"/>
              <a:pathLst>
                <a:path w="669290" h="320039">
                  <a:moveTo>
                    <a:pt x="407310" y="0"/>
                  </a:moveTo>
                  <a:lnTo>
                    <a:pt x="363850" y="1467"/>
                  </a:lnTo>
                  <a:lnTo>
                    <a:pt x="319060" y="7415"/>
                  </a:lnTo>
                  <a:lnTo>
                    <a:pt x="273318" y="17793"/>
                  </a:lnTo>
                  <a:lnTo>
                    <a:pt x="227000" y="32550"/>
                  </a:lnTo>
                  <a:lnTo>
                    <a:pt x="180485" y="51637"/>
                  </a:lnTo>
                  <a:lnTo>
                    <a:pt x="134150" y="75003"/>
                  </a:lnTo>
                  <a:lnTo>
                    <a:pt x="88372" y="102597"/>
                  </a:lnTo>
                  <a:lnTo>
                    <a:pt x="43530" y="134369"/>
                  </a:lnTo>
                  <a:lnTo>
                    <a:pt x="0" y="170270"/>
                  </a:lnTo>
                  <a:lnTo>
                    <a:pt x="132461" y="319622"/>
                  </a:lnTo>
                  <a:lnTo>
                    <a:pt x="176173" y="283596"/>
                  </a:lnTo>
                  <a:lnTo>
                    <a:pt x="221438" y="251599"/>
                  </a:lnTo>
                  <a:lnTo>
                    <a:pt x="267844" y="223739"/>
                  </a:lnTo>
                  <a:lnTo>
                    <a:pt x="314983" y="200124"/>
                  </a:lnTo>
                  <a:lnTo>
                    <a:pt x="362443" y="180863"/>
                  </a:lnTo>
                  <a:lnTo>
                    <a:pt x="409813" y="166063"/>
                  </a:lnTo>
                  <a:lnTo>
                    <a:pt x="456683" y="155832"/>
                  </a:lnTo>
                  <a:lnTo>
                    <a:pt x="502642" y="150279"/>
                  </a:lnTo>
                  <a:lnTo>
                    <a:pt x="547280" y="149511"/>
                  </a:lnTo>
                  <a:lnTo>
                    <a:pt x="590187" y="153637"/>
                  </a:lnTo>
                  <a:lnTo>
                    <a:pt x="630951" y="162764"/>
                  </a:lnTo>
                  <a:lnTo>
                    <a:pt x="669163" y="177001"/>
                  </a:lnTo>
                  <a:lnTo>
                    <a:pt x="659931" y="152466"/>
                  </a:lnTo>
                  <a:lnTo>
                    <a:pt x="634801" y="107921"/>
                  </a:lnTo>
                  <a:lnTo>
                    <a:pt x="591446" y="61629"/>
                  </a:lnTo>
                  <a:lnTo>
                    <a:pt x="525934" y="22982"/>
                  </a:lnTo>
                  <a:lnTo>
                    <a:pt x="488729" y="10707"/>
                  </a:lnTo>
                  <a:lnTo>
                    <a:pt x="449062" y="3063"/>
                  </a:lnTo>
                  <a:lnTo>
                    <a:pt x="407310" y="0"/>
                  </a:lnTo>
                  <a:close/>
                </a:path>
              </a:pathLst>
            </a:custGeom>
            <a:solidFill>
              <a:srgbClr val="00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961633" y="2045117"/>
              <a:ext cx="815975" cy="788035"/>
            </a:xfrm>
            <a:custGeom>
              <a:avLst/>
              <a:gdLst/>
              <a:ahLst/>
              <a:cxnLst/>
              <a:rect l="l" t="t" r="r" b="b"/>
              <a:pathLst>
                <a:path w="815975" h="788035">
                  <a:moveTo>
                    <a:pt x="669163" y="177001"/>
                  </a:moveTo>
                  <a:lnTo>
                    <a:pt x="630951" y="162764"/>
                  </a:lnTo>
                  <a:lnTo>
                    <a:pt x="590187" y="153637"/>
                  </a:lnTo>
                  <a:lnTo>
                    <a:pt x="547280" y="149511"/>
                  </a:lnTo>
                  <a:lnTo>
                    <a:pt x="502642" y="150279"/>
                  </a:lnTo>
                  <a:lnTo>
                    <a:pt x="456683" y="155832"/>
                  </a:lnTo>
                  <a:lnTo>
                    <a:pt x="409813" y="166063"/>
                  </a:lnTo>
                  <a:lnTo>
                    <a:pt x="362443" y="180863"/>
                  </a:lnTo>
                  <a:lnTo>
                    <a:pt x="314983" y="200124"/>
                  </a:lnTo>
                  <a:lnTo>
                    <a:pt x="267844" y="223739"/>
                  </a:lnTo>
                  <a:lnTo>
                    <a:pt x="221438" y="251599"/>
                  </a:lnTo>
                  <a:lnTo>
                    <a:pt x="176173" y="283596"/>
                  </a:lnTo>
                  <a:lnTo>
                    <a:pt x="132461" y="319622"/>
                  </a:lnTo>
                  <a:lnTo>
                    <a:pt x="0" y="170270"/>
                  </a:lnTo>
                  <a:lnTo>
                    <a:pt x="43530" y="134369"/>
                  </a:lnTo>
                  <a:lnTo>
                    <a:pt x="88372" y="102597"/>
                  </a:lnTo>
                  <a:lnTo>
                    <a:pt x="134150" y="75003"/>
                  </a:lnTo>
                  <a:lnTo>
                    <a:pt x="180485" y="51637"/>
                  </a:lnTo>
                  <a:lnTo>
                    <a:pt x="227000" y="32550"/>
                  </a:lnTo>
                  <a:lnTo>
                    <a:pt x="273318" y="17793"/>
                  </a:lnTo>
                  <a:lnTo>
                    <a:pt x="319060" y="7415"/>
                  </a:lnTo>
                  <a:lnTo>
                    <a:pt x="363850" y="1467"/>
                  </a:lnTo>
                  <a:lnTo>
                    <a:pt x="407310" y="0"/>
                  </a:lnTo>
                  <a:lnTo>
                    <a:pt x="449062" y="3063"/>
                  </a:lnTo>
                  <a:lnTo>
                    <a:pt x="488729" y="10707"/>
                  </a:lnTo>
                  <a:lnTo>
                    <a:pt x="525934" y="22982"/>
                  </a:lnTo>
                  <a:lnTo>
                    <a:pt x="560299" y="39940"/>
                  </a:lnTo>
                  <a:lnTo>
                    <a:pt x="618997" y="88101"/>
                  </a:lnTo>
                  <a:lnTo>
                    <a:pt x="751586" y="237453"/>
                  </a:lnTo>
                  <a:lnTo>
                    <a:pt x="775572" y="269561"/>
                  </a:lnTo>
                  <a:lnTo>
                    <a:pt x="793940" y="305191"/>
                  </a:lnTo>
                  <a:lnTo>
                    <a:pt x="806723" y="343911"/>
                  </a:lnTo>
                  <a:lnTo>
                    <a:pt x="813957" y="385287"/>
                  </a:lnTo>
                  <a:lnTo>
                    <a:pt x="815678" y="428886"/>
                  </a:lnTo>
                  <a:lnTo>
                    <a:pt x="811921" y="474276"/>
                  </a:lnTo>
                  <a:lnTo>
                    <a:pt x="802723" y="521025"/>
                  </a:lnTo>
                  <a:lnTo>
                    <a:pt x="788117" y="568698"/>
                  </a:lnTo>
                  <a:lnTo>
                    <a:pt x="768141" y="616864"/>
                  </a:lnTo>
                  <a:lnTo>
                    <a:pt x="742828" y="665089"/>
                  </a:lnTo>
                  <a:lnTo>
                    <a:pt x="712215" y="712941"/>
                  </a:lnTo>
                  <a:lnTo>
                    <a:pt x="778510" y="787617"/>
                  </a:lnTo>
                  <a:lnTo>
                    <a:pt x="530225" y="767678"/>
                  </a:lnTo>
                  <a:lnTo>
                    <a:pt x="513461" y="488786"/>
                  </a:lnTo>
                  <a:lnTo>
                    <a:pt x="579627" y="563462"/>
                  </a:lnTo>
                  <a:lnTo>
                    <a:pt x="610240" y="515642"/>
                  </a:lnTo>
                  <a:lnTo>
                    <a:pt x="635553" y="467442"/>
                  </a:lnTo>
                  <a:lnTo>
                    <a:pt x="655529" y="419297"/>
                  </a:lnTo>
                  <a:lnTo>
                    <a:pt x="670135" y="371640"/>
                  </a:lnTo>
                  <a:lnTo>
                    <a:pt x="679333" y="324904"/>
                  </a:lnTo>
                  <a:lnTo>
                    <a:pt x="683090" y="279522"/>
                  </a:lnTo>
                  <a:lnTo>
                    <a:pt x="681369" y="235929"/>
                  </a:lnTo>
                  <a:lnTo>
                    <a:pt x="674135" y="194556"/>
                  </a:lnTo>
                  <a:lnTo>
                    <a:pt x="661352" y="155839"/>
                  </a:lnTo>
                  <a:lnTo>
                    <a:pt x="642984" y="120209"/>
                  </a:lnTo>
                  <a:lnTo>
                    <a:pt x="618997" y="88101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2194560" y="3068320"/>
            <a:ext cx="1130300" cy="358140"/>
          </a:xfrm>
          <a:prstGeom prst="rect">
            <a:avLst/>
          </a:prstGeom>
          <a:solidFill>
            <a:srgbClr val="FFFFFF"/>
          </a:solidFill>
          <a:ln w="10159">
            <a:solidFill>
              <a:srgbClr val="000000"/>
            </a:solidFill>
          </a:ln>
        </p:spPr>
        <p:txBody>
          <a:bodyPr wrap="square" lIns="0" tIns="31114" rIns="0" bIns="0" rtlCol="0" vert="horz">
            <a:spAutoFit/>
          </a:bodyPr>
          <a:lstStyle/>
          <a:p>
            <a:pPr marL="57785">
              <a:lnSpc>
                <a:spcPct val="100000"/>
              </a:lnSpc>
              <a:spcBef>
                <a:spcPts val="244"/>
              </a:spcBef>
            </a:pPr>
            <a:r>
              <a:rPr dirty="0" sz="1800" spc="-5">
                <a:solidFill>
                  <a:srgbClr val="292929"/>
                </a:solidFill>
                <a:latin typeface="Comic Sans MS"/>
                <a:cs typeface="Comic Sans MS"/>
              </a:rPr>
              <a:t>Measures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25159" y="3068320"/>
            <a:ext cx="1800860" cy="360680"/>
          </a:xfrm>
          <a:prstGeom prst="rect">
            <a:avLst/>
          </a:prstGeom>
          <a:solidFill>
            <a:srgbClr val="FFFFFF"/>
          </a:solidFill>
          <a:ln w="10159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565785">
              <a:lnSpc>
                <a:spcPct val="100000"/>
              </a:lnSpc>
              <a:spcBef>
                <a:spcPts val="250"/>
              </a:spcBef>
            </a:pPr>
            <a:r>
              <a:rPr dirty="0" sz="1800">
                <a:solidFill>
                  <a:srgbClr val="292929"/>
                </a:solidFill>
                <a:latin typeface="Comic Sans MS"/>
                <a:cs typeface="Comic Sans MS"/>
              </a:rPr>
              <a:t>Claims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422140" y="3639820"/>
            <a:ext cx="424180" cy="586740"/>
            <a:chOff x="4422140" y="3639820"/>
            <a:chExt cx="424180" cy="586740"/>
          </a:xfrm>
        </p:grpSpPr>
        <p:sp>
          <p:nvSpPr>
            <p:cNvPr id="21" name="object 21"/>
            <p:cNvSpPr/>
            <p:nvPr/>
          </p:nvSpPr>
          <p:spPr>
            <a:xfrm>
              <a:off x="4427220" y="3644900"/>
              <a:ext cx="414020" cy="576580"/>
            </a:xfrm>
            <a:custGeom>
              <a:avLst/>
              <a:gdLst/>
              <a:ahLst/>
              <a:cxnLst/>
              <a:rect l="l" t="t" r="r" b="b"/>
              <a:pathLst>
                <a:path w="414020" h="576579">
                  <a:moveTo>
                    <a:pt x="310514" y="0"/>
                  </a:moveTo>
                  <a:lnTo>
                    <a:pt x="103504" y="0"/>
                  </a:lnTo>
                  <a:lnTo>
                    <a:pt x="103504" y="432562"/>
                  </a:lnTo>
                  <a:lnTo>
                    <a:pt x="0" y="432562"/>
                  </a:lnTo>
                  <a:lnTo>
                    <a:pt x="207009" y="576580"/>
                  </a:lnTo>
                  <a:lnTo>
                    <a:pt x="414019" y="432562"/>
                  </a:lnTo>
                  <a:lnTo>
                    <a:pt x="310514" y="432562"/>
                  </a:lnTo>
                  <a:lnTo>
                    <a:pt x="310514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427220" y="3644900"/>
              <a:ext cx="414020" cy="576580"/>
            </a:xfrm>
            <a:custGeom>
              <a:avLst/>
              <a:gdLst/>
              <a:ahLst/>
              <a:cxnLst/>
              <a:rect l="l" t="t" r="r" b="b"/>
              <a:pathLst>
                <a:path w="414020" h="576579">
                  <a:moveTo>
                    <a:pt x="0" y="432562"/>
                  </a:moveTo>
                  <a:lnTo>
                    <a:pt x="103504" y="432562"/>
                  </a:lnTo>
                  <a:lnTo>
                    <a:pt x="103504" y="0"/>
                  </a:lnTo>
                  <a:lnTo>
                    <a:pt x="310514" y="0"/>
                  </a:lnTo>
                  <a:lnTo>
                    <a:pt x="310514" y="432562"/>
                  </a:lnTo>
                  <a:lnTo>
                    <a:pt x="414019" y="432562"/>
                  </a:lnTo>
                  <a:lnTo>
                    <a:pt x="207009" y="576580"/>
                  </a:lnTo>
                  <a:lnTo>
                    <a:pt x="0" y="432562"/>
                  </a:lnTo>
                  <a:close/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3845559" y="4287520"/>
            <a:ext cx="1645920" cy="599440"/>
            <a:chOff x="3845559" y="4287520"/>
            <a:chExt cx="1645920" cy="599440"/>
          </a:xfrm>
        </p:grpSpPr>
        <p:sp>
          <p:nvSpPr>
            <p:cNvPr id="24" name="object 24"/>
            <p:cNvSpPr/>
            <p:nvPr/>
          </p:nvSpPr>
          <p:spPr>
            <a:xfrm>
              <a:off x="3850639" y="4292600"/>
              <a:ext cx="1635760" cy="576580"/>
            </a:xfrm>
            <a:custGeom>
              <a:avLst/>
              <a:gdLst/>
              <a:ahLst/>
              <a:cxnLst/>
              <a:rect l="l" t="t" r="r" b="b"/>
              <a:pathLst>
                <a:path w="1635760" h="576579">
                  <a:moveTo>
                    <a:pt x="817880" y="0"/>
                  </a:moveTo>
                  <a:lnTo>
                    <a:pt x="750796" y="955"/>
                  </a:lnTo>
                  <a:lnTo>
                    <a:pt x="685206" y="3772"/>
                  </a:lnTo>
                  <a:lnTo>
                    <a:pt x="621322" y="8376"/>
                  </a:lnTo>
                  <a:lnTo>
                    <a:pt x="559352" y="14693"/>
                  </a:lnTo>
                  <a:lnTo>
                    <a:pt x="499508" y="22649"/>
                  </a:lnTo>
                  <a:lnTo>
                    <a:pt x="442001" y="32170"/>
                  </a:lnTo>
                  <a:lnTo>
                    <a:pt x="387039" y="43182"/>
                  </a:lnTo>
                  <a:lnTo>
                    <a:pt x="334834" y="55611"/>
                  </a:lnTo>
                  <a:lnTo>
                    <a:pt x="285597" y="69383"/>
                  </a:lnTo>
                  <a:lnTo>
                    <a:pt x="239537" y="84423"/>
                  </a:lnTo>
                  <a:lnTo>
                    <a:pt x="196866" y="100657"/>
                  </a:lnTo>
                  <a:lnTo>
                    <a:pt x="157792" y="118012"/>
                  </a:lnTo>
                  <a:lnTo>
                    <a:pt x="122528" y="136413"/>
                  </a:lnTo>
                  <a:lnTo>
                    <a:pt x="64267" y="176057"/>
                  </a:lnTo>
                  <a:lnTo>
                    <a:pt x="23767" y="218997"/>
                  </a:lnTo>
                  <a:lnTo>
                    <a:pt x="2710" y="264640"/>
                  </a:lnTo>
                  <a:lnTo>
                    <a:pt x="0" y="288289"/>
                  </a:lnTo>
                  <a:lnTo>
                    <a:pt x="2710" y="311939"/>
                  </a:lnTo>
                  <a:lnTo>
                    <a:pt x="23767" y="357582"/>
                  </a:lnTo>
                  <a:lnTo>
                    <a:pt x="64267" y="400522"/>
                  </a:lnTo>
                  <a:lnTo>
                    <a:pt x="122528" y="440166"/>
                  </a:lnTo>
                  <a:lnTo>
                    <a:pt x="157792" y="458567"/>
                  </a:lnTo>
                  <a:lnTo>
                    <a:pt x="196866" y="475922"/>
                  </a:lnTo>
                  <a:lnTo>
                    <a:pt x="239537" y="492156"/>
                  </a:lnTo>
                  <a:lnTo>
                    <a:pt x="285597" y="507196"/>
                  </a:lnTo>
                  <a:lnTo>
                    <a:pt x="334834" y="520968"/>
                  </a:lnTo>
                  <a:lnTo>
                    <a:pt x="387039" y="533397"/>
                  </a:lnTo>
                  <a:lnTo>
                    <a:pt x="442001" y="544409"/>
                  </a:lnTo>
                  <a:lnTo>
                    <a:pt x="499508" y="553930"/>
                  </a:lnTo>
                  <a:lnTo>
                    <a:pt x="559352" y="561886"/>
                  </a:lnTo>
                  <a:lnTo>
                    <a:pt x="621322" y="568203"/>
                  </a:lnTo>
                  <a:lnTo>
                    <a:pt x="685206" y="572807"/>
                  </a:lnTo>
                  <a:lnTo>
                    <a:pt x="750796" y="575624"/>
                  </a:lnTo>
                  <a:lnTo>
                    <a:pt x="817880" y="576580"/>
                  </a:lnTo>
                  <a:lnTo>
                    <a:pt x="884963" y="575624"/>
                  </a:lnTo>
                  <a:lnTo>
                    <a:pt x="950553" y="572807"/>
                  </a:lnTo>
                  <a:lnTo>
                    <a:pt x="1014437" y="568203"/>
                  </a:lnTo>
                  <a:lnTo>
                    <a:pt x="1076407" y="561886"/>
                  </a:lnTo>
                  <a:lnTo>
                    <a:pt x="1136251" y="553930"/>
                  </a:lnTo>
                  <a:lnTo>
                    <a:pt x="1193758" y="544409"/>
                  </a:lnTo>
                  <a:lnTo>
                    <a:pt x="1248720" y="533397"/>
                  </a:lnTo>
                  <a:lnTo>
                    <a:pt x="1300925" y="520968"/>
                  </a:lnTo>
                  <a:lnTo>
                    <a:pt x="1350162" y="507196"/>
                  </a:lnTo>
                  <a:lnTo>
                    <a:pt x="1396222" y="492156"/>
                  </a:lnTo>
                  <a:lnTo>
                    <a:pt x="1438893" y="475922"/>
                  </a:lnTo>
                  <a:lnTo>
                    <a:pt x="1477967" y="458567"/>
                  </a:lnTo>
                  <a:lnTo>
                    <a:pt x="1513231" y="440166"/>
                  </a:lnTo>
                  <a:lnTo>
                    <a:pt x="1571492" y="400522"/>
                  </a:lnTo>
                  <a:lnTo>
                    <a:pt x="1611992" y="357582"/>
                  </a:lnTo>
                  <a:lnTo>
                    <a:pt x="1633049" y="311939"/>
                  </a:lnTo>
                  <a:lnTo>
                    <a:pt x="1635760" y="288289"/>
                  </a:lnTo>
                  <a:lnTo>
                    <a:pt x="1633049" y="264640"/>
                  </a:lnTo>
                  <a:lnTo>
                    <a:pt x="1611992" y="218997"/>
                  </a:lnTo>
                  <a:lnTo>
                    <a:pt x="1571492" y="176057"/>
                  </a:lnTo>
                  <a:lnTo>
                    <a:pt x="1513231" y="136413"/>
                  </a:lnTo>
                  <a:lnTo>
                    <a:pt x="1477967" y="118012"/>
                  </a:lnTo>
                  <a:lnTo>
                    <a:pt x="1438893" y="100657"/>
                  </a:lnTo>
                  <a:lnTo>
                    <a:pt x="1396222" y="84423"/>
                  </a:lnTo>
                  <a:lnTo>
                    <a:pt x="1350162" y="69383"/>
                  </a:lnTo>
                  <a:lnTo>
                    <a:pt x="1300925" y="55611"/>
                  </a:lnTo>
                  <a:lnTo>
                    <a:pt x="1248720" y="43182"/>
                  </a:lnTo>
                  <a:lnTo>
                    <a:pt x="1193758" y="32170"/>
                  </a:lnTo>
                  <a:lnTo>
                    <a:pt x="1136251" y="22649"/>
                  </a:lnTo>
                  <a:lnTo>
                    <a:pt x="1076407" y="14693"/>
                  </a:lnTo>
                  <a:lnTo>
                    <a:pt x="1014437" y="8376"/>
                  </a:lnTo>
                  <a:lnTo>
                    <a:pt x="950553" y="3772"/>
                  </a:lnTo>
                  <a:lnTo>
                    <a:pt x="884963" y="955"/>
                  </a:lnTo>
                  <a:lnTo>
                    <a:pt x="817880" y="0"/>
                  </a:lnTo>
                  <a:close/>
                </a:path>
              </a:pathLst>
            </a:custGeom>
            <a:solidFill>
              <a:srgbClr val="FFFF99">
                <a:alpha val="5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850639" y="4292600"/>
              <a:ext cx="1635760" cy="576580"/>
            </a:xfrm>
            <a:custGeom>
              <a:avLst/>
              <a:gdLst/>
              <a:ahLst/>
              <a:cxnLst/>
              <a:rect l="l" t="t" r="r" b="b"/>
              <a:pathLst>
                <a:path w="1635760" h="576579">
                  <a:moveTo>
                    <a:pt x="0" y="288289"/>
                  </a:moveTo>
                  <a:lnTo>
                    <a:pt x="10703" y="241518"/>
                  </a:lnTo>
                  <a:lnTo>
                    <a:pt x="41692" y="197152"/>
                  </a:lnTo>
                  <a:lnTo>
                    <a:pt x="91283" y="155786"/>
                  </a:lnTo>
                  <a:lnTo>
                    <a:pt x="157792" y="118012"/>
                  </a:lnTo>
                  <a:lnTo>
                    <a:pt x="196866" y="100657"/>
                  </a:lnTo>
                  <a:lnTo>
                    <a:pt x="239537" y="84423"/>
                  </a:lnTo>
                  <a:lnTo>
                    <a:pt x="285597" y="69383"/>
                  </a:lnTo>
                  <a:lnTo>
                    <a:pt x="334834" y="55611"/>
                  </a:lnTo>
                  <a:lnTo>
                    <a:pt x="387039" y="43182"/>
                  </a:lnTo>
                  <a:lnTo>
                    <a:pt x="442001" y="32170"/>
                  </a:lnTo>
                  <a:lnTo>
                    <a:pt x="499508" y="22649"/>
                  </a:lnTo>
                  <a:lnTo>
                    <a:pt x="559352" y="14693"/>
                  </a:lnTo>
                  <a:lnTo>
                    <a:pt x="621322" y="8376"/>
                  </a:lnTo>
                  <a:lnTo>
                    <a:pt x="685206" y="3772"/>
                  </a:lnTo>
                  <a:lnTo>
                    <a:pt x="750796" y="955"/>
                  </a:lnTo>
                  <a:lnTo>
                    <a:pt x="817880" y="0"/>
                  </a:lnTo>
                  <a:lnTo>
                    <a:pt x="884963" y="955"/>
                  </a:lnTo>
                  <a:lnTo>
                    <a:pt x="950553" y="3772"/>
                  </a:lnTo>
                  <a:lnTo>
                    <a:pt x="1014437" y="8376"/>
                  </a:lnTo>
                  <a:lnTo>
                    <a:pt x="1076407" y="14693"/>
                  </a:lnTo>
                  <a:lnTo>
                    <a:pt x="1136251" y="22649"/>
                  </a:lnTo>
                  <a:lnTo>
                    <a:pt x="1193758" y="32170"/>
                  </a:lnTo>
                  <a:lnTo>
                    <a:pt x="1248720" y="43182"/>
                  </a:lnTo>
                  <a:lnTo>
                    <a:pt x="1300925" y="55611"/>
                  </a:lnTo>
                  <a:lnTo>
                    <a:pt x="1350162" y="69383"/>
                  </a:lnTo>
                  <a:lnTo>
                    <a:pt x="1396222" y="84423"/>
                  </a:lnTo>
                  <a:lnTo>
                    <a:pt x="1438893" y="100657"/>
                  </a:lnTo>
                  <a:lnTo>
                    <a:pt x="1477967" y="118012"/>
                  </a:lnTo>
                  <a:lnTo>
                    <a:pt x="1513231" y="136413"/>
                  </a:lnTo>
                  <a:lnTo>
                    <a:pt x="1571492" y="176057"/>
                  </a:lnTo>
                  <a:lnTo>
                    <a:pt x="1611992" y="218997"/>
                  </a:lnTo>
                  <a:lnTo>
                    <a:pt x="1633049" y="264640"/>
                  </a:lnTo>
                  <a:lnTo>
                    <a:pt x="1635760" y="288289"/>
                  </a:lnTo>
                  <a:lnTo>
                    <a:pt x="1633049" y="311939"/>
                  </a:lnTo>
                  <a:lnTo>
                    <a:pt x="1611992" y="357582"/>
                  </a:lnTo>
                  <a:lnTo>
                    <a:pt x="1571492" y="400522"/>
                  </a:lnTo>
                  <a:lnTo>
                    <a:pt x="1513231" y="440166"/>
                  </a:lnTo>
                  <a:lnTo>
                    <a:pt x="1477967" y="458567"/>
                  </a:lnTo>
                  <a:lnTo>
                    <a:pt x="1438893" y="475922"/>
                  </a:lnTo>
                  <a:lnTo>
                    <a:pt x="1396222" y="492156"/>
                  </a:lnTo>
                  <a:lnTo>
                    <a:pt x="1350162" y="507196"/>
                  </a:lnTo>
                  <a:lnTo>
                    <a:pt x="1300925" y="520968"/>
                  </a:lnTo>
                  <a:lnTo>
                    <a:pt x="1248720" y="533397"/>
                  </a:lnTo>
                  <a:lnTo>
                    <a:pt x="1193758" y="544409"/>
                  </a:lnTo>
                  <a:lnTo>
                    <a:pt x="1136251" y="553930"/>
                  </a:lnTo>
                  <a:lnTo>
                    <a:pt x="1076407" y="561886"/>
                  </a:lnTo>
                  <a:lnTo>
                    <a:pt x="1014437" y="568203"/>
                  </a:lnTo>
                  <a:lnTo>
                    <a:pt x="950553" y="572807"/>
                  </a:lnTo>
                  <a:lnTo>
                    <a:pt x="884963" y="575624"/>
                  </a:lnTo>
                  <a:lnTo>
                    <a:pt x="817880" y="576580"/>
                  </a:lnTo>
                  <a:lnTo>
                    <a:pt x="750796" y="575624"/>
                  </a:lnTo>
                  <a:lnTo>
                    <a:pt x="685206" y="572807"/>
                  </a:lnTo>
                  <a:lnTo>
                    <a:pt x="621322" y="568203"/>
                  </a:lnTo>
                  <a:lnTo>
                    <a:pt x="559352" y="561886"/>
                  </a:lnTo>
                  <a:lnTo>
                    <a:pt x="499508" y="553930"/>
                  </a:lnTo>
                  <a:lnTo>
                    <a:pt x="442001" y="544409"/>
                  </a:lnTo>
                  <a:lnTo>
                    <a:pt x="387039" y="533397"/>
                  </a:lnTo>
                  <a:lnTo>
                    <a:pt x="334834" y="520968"/>
                  </a:lnTo>
                  <a:lnTo>
                    <a:pt x="285597" y="507196"/>
                  </a:lnTo>
                  <a:lnTo>
                    <a:pt x="239537" y="492156"/>
                  </a:lnTo>
                  <a:lnTo>
                    <a:pt x="196866" y="475922"/>
                  </a:lnTo>
                  <a:lnTo>
                    <a:pt x="157792" y="458567"/>
                  </a:lnTo>
                  <a:lnTo>
                    <a:pt x="122528" y="440166"/>
                  </a:lnTo>
                  <a:lnTo>
                    <a:pt x="64267" y="400522"/>
                  </a:lnTo>
                  <a:lnTo>
                    <a:pt x="23767" y="357582"/>
                  </a:lnTo>
                  <a:lnTo>
                    <a:pt x="2710" y="311939"/>
                  </a:lnTo>
                  <a:lnTo>
                    <a:pt x="0" y="288289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61459" y="4371340"/>
              <a:ext cx="1236980" cy="515619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4193540" y="4427473"/>
            <a:ext cx="9531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Mandate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973579" y="5582920"/>
            <a:ext cx="2026920" cy="599440"/>
            <a:chOff x="1973579" y="5582920"/>
            <a:chExt cx="2026920" cy="599440"/>
          </a:xfrm>
        </p:grpSpPr>
        <p:sp>
          <p:nvSpPr>
            <p:cNvPr id="29" name="object 29"/>
            <p:cNvSpPr/>
            <p:nvPr/>
          </p:nvSpPr>
          <p:spPr>
            <a:xfrm>
              <a:off x="1978659" y="5588000"/>
              <a:ext cx="2016760" cy="576580"/>
            </a:xfrm>
            <a:custGeom>
              <a:avLst/>
              <a:gdLst/>
              <a:ahLst/>
              <a:cxnLst/>
              <a:rect l="l" t="t" r="r" b="b"/>
              <a:pathLst>
                <a:path w="2016760" h="576579">
                  <a:moveTo>
                    <a:pt x="1008379" y="0"/>
                  </a:moveTo>
                  <a:lnTo>
                    <a:pt x="936367" y="723"/>
                  </a:lnTo>
                  <a:lnTo>
                    <a:pt x="865721" y="2862"/>
                  </a:lnTo>
                  <a:lnTo>
                    <a:pt x="796612" y="6368"/>
                  </a:lnTo>
                  <a:lnTo>
                    <a:pt x="729211" y="11191"/>
                  </a:lnTo>
                  <a:lnTo>
                    <a:pt x="663687" y="17282"/>
                  </a:lnTo>
                  <a:lnTo>
                    <a:pt x="600213" y="24594"/>
                  </a:lnTo>
                  <a:lnTo>
                    <a:pt x="538958" y="33077"/>
                  </a:lnTo>
                  <a:lnTo>
                    <a:pt x="480093" y="42683"/>
                  </a:lnTo>
                  <a:lnTo>
                    <a:pt x="423790" y="53362"/>
                  </a:lnTo>
                  <a:lnTo>
                    <a:pt x="370217" y="65066"/>
                  </a:lnTo>
                  <a:lnTo>
                    <a:pt x="319547" y="77746"/>
                  </a:lnTo>
                  <a:lnTo>
                    <a:pt x="271950" y="91354"/>
                  </a:lnTo>
                  <a:lnTo>
                    <a:pt x="227596" y="105840"/>
                  </a:lnTo>
                  <a:lnTo>
                    <a:pt x="186657" y="121156"/>
                  </a:lnTo>
                  <a:lnTo>
                    <a:pt x="149302" y="137253"/>
                  </a:lnTo>
                  <a:lnTo>
                    <a:pt x="86030" y="171594"/>
                  </a:lnTo>
                  <a:lnTo>
                    <a:pt x="39146" y="208474"/>
                  </a:lnTo>
                  <a:lnTo>
                    <a:pt x="10014" y="247503"/>
                  </a:lnTo>
                  <a:lnTo>
                    <a:pt x="0" y="288290"/>
                  </a:lnTo>
                  <a:lnTo>
                    <a:pt x="2531" y="308878"/>
                  </a:lnTo>
                  <a:lnTo>
                    <a:pt x="22275" y="348835"/>
                  </a:lnTo>
                  <a:lnTo>
                    <a:pt x="60454" y="386838"/>
                  </a:lnTo>
                  <a:lnTo>
                    <a:pt x="115703" y="422497"/>
                  </a:lnTo>
                  <a:lnTo>
                    <a:pt x="186657" y="455423"/>
                  </a:lnTo>
                  <a:lnTo>
                    <a:pt x="227596" y="470739"/>
                  </a:lnTo>
                  <a:lnTo>
                    <a:pt x="271950" y="485225"/>
                  </a:lnTo>
                  <a:lnTo>
                    <a:pt x="319547" y="498833"/>
                  </a:lnTo>
                  <a:lnTo>
                    <a:pt x="370217" y="511513"/>
                  </a:lnTo>
                  <a:lnTo>
                    <a:pt x="423790" y="523217"/>
                  </a:lnTo>
                  <a:lnTo>
                    <a:pt x="480093" y="533896"/>
                  </a:lnTo>
                  <a:lnTo>
                    <a:pt x="538958" y="543502"/>
                  </a:lnTo>
                  <a:lnTo>
                    <a:pt x="600213" y="551985"/>
                  </a:lnTo>
                  <a:lnTo>
                    <a:pt x="663687" y="559297"/>
                  </a:lnTo>
                  <a:lnTo>
                    <a:pt x="729211" y="565388"/>
                  </a:lnTo>
                  <a:lnTo>
                    <a:pt x="796612" y="570211"/>
                  </a:lnTo>
                  <a:lnTo>
                    <a:pt x="865721" y="573717"/>
                  </a:lnTo>
                  <a:lnTo>
                    <a:pt x="936367" y="575856"/>
                  </a:lnTo>
                  <a:lnTo>
                    <a:pt x="1008379" y="576580"/>
                  </a:lnTo>
                  <a:lnTo>
                    <a:pt x="1080392" y="575856"/>
                  </a:lnTo>
                  <a:lnTo>
                    <a:pt x="1151038" y="573717"/>
                  </a:lnTo>
                  <a:lnTo>
                    <a:pt x="1220147" y="570211"/>
                  </a:lnTo>
                  <a:lnTo>
                    <a:pt x="1287548" y="565388"/>
                  </a:lnTo>
                  <a:lnTo>
                    <a:pt x="1353072" y="559297"/>
                  </a:lnTo>
                  <a:lnTo>
                    <a:pt x="1416546" y="551985"/>
                  </a:lnTo>
                  <a:lnTo>
                    <a:pt x="1477801" y="543502"/>
                  </a:lnTo>
                  <a:lnTo>
                    <a:pt x="1536666" y="533896"/>
                  </a:lnTo>
                  <a:lnTo>
                    <a:pt x="1592969" y="523217"/>
                  </a:lnTo>
                  <a:lnTo>
                    <a:pt x="1646542" y="511513"/>
                  </a:lnTo>
                  <a:lnTo>
                    <a:pt x="1697212" y="498833"/>
                  </a:lnTo>
                  <a:lnTo>
                    <a:pt x="1744809" y="485225"/>
                  </a:lnTo>
                  <a:lnTo>
                    <a:pt x="1789163" y="470739"/>
                  </a:lnTo>
                  <a:lnTo>
                    <a:pt x="1830102" y="455423"/>
                  </a:lnTo>
                  <a:lnTo>
                    <a:pt x="1867457" y="439326"/>
                  </a:lnTo>
                  <a:lnTo>
                    <a:pt x="1930729" y="404985"/>
                  </a:lnTo>
                  <a:lnTo>
                    <a:pt x="1977613" y="368105"/>
                  </a:lnTo>
                  <a:lnTo>
                    <a:pt x="2006745" y="329076"/>
                  </a:lnTo>
                  <a:lnTo>
                    <a:pt x="2016760" y="288290"/>
                  </a:lnTo>
                  <a:lnTo>
                    <a:pt x="2014228" y="267701"/>
                  </a:lnTo>
                  <a:lnTo>
                    <a:pt x="1994484" y="227744"/>
                  </a:lnTo>
                  <a:lnTo>
                    <a:pt x="1956305" y="189741"/>
                  </a:lnTo>
                  <a:lnTo>
                    <a:pt x="1901056" y="154082"/>
                  </a:lnTo>
                  <a:lnTo>
                    <a:pt x="1830102" y="121156"/>
                  </a:lnTo>
                  <a:lnTo>
                    <a:pt x="1789163" y="105840"/>
                  </a:lnTo>
                  <a:lnTo>
                    <a:pt x="1744809" y="91354"/>
                  </a:lnTo>
                  <a:lnTo>
                    <a:pt x="1697212" y="77746"/>
                  </a:lnTo>
                  <a:lnTo>
                    <a:pt x="1646542" y="65066"/>
                  </a:lnTo>
                  <a:lnTo>
                    <a:pt x="1592969" y="53362"/>
                  </a:lnTo>
                  <a:lnTo>
                    <a:pt x="1536666" y="42683"/>
                  </a:lnTo>
                  <a:lnTo>
                    <a:pt x="1477801" y="33077"/>
                  </a:lnTo>
                  <a:lnTo>
                    <a:pt x="1416546" y="24594"/>
                  </a:lnTo>
                  <a:lnTo>
                    <a:pt x="1353072" y="17282"/>
                  </a:lnTo>
                  <a:lnTo>
                    <a:pt x="1287548" y="11191"/>
                  </a:lnTo>
                  <a:lnTo>
                    <a:pt x="1220147" y="6368"/>
                  </a:lnTo>
                  <a:lnTo>
                    <a:pt x="1151038" y="2862"/>
                  </a:lnTo>
                  <a:lnTo>
                    <a:pt x="1080392" y="723"/>
                  </a:lnTo>
                  <a:lnTo>
                    <a:pt x="1008379" y="0"/>
                  </a:lnTo>
                  <a:close/>
                </a:path>
              </a:pathLst>
            </a:custGeom>
            <a:solidFill>
              <a:srgbClr val="FFFF99">
                <a:alpha val="5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978659" y="5588000"/>
              <a:ext cx="2016760" cy="576580"/>
            </a:xfrm>
            <a:custGeom>
              <a:avLst/>
              <a:gdLst/>
              <a:ahLst/>
              <a:cxnLst/>
              <a:rect l="l" t="t" r="r" b="b"/>
              <a:pathLst>
                <a:path w="2016760" h="576579">
                  <a:moveTo>
                    <a:pt x="0" y="288290"/>
                  </a:moveTo>
                  <a:lnTo>
                    <a:pt x="10014" y="247503"/>
                  </a:lnTo>
                  <a:lnTo>
                    <a:pt x="39146" y="208474"/>
                  </a:lnTo>
                  <a:lnTo>
                    <a:pt x="86030" y="171594"/>
                  </a:lnTo>
                  <a:lnTo>
                    <a:pt x="149302" y="137253"/>
                  </a:lnTo>
                  <a:lnTo>
                    <a:pt x="186657" y="121156"/>
                  </a:lnTo>
                  <a:lnTo>
                    <a:pt x="227596" y="105840"/>
                  </a:lnTo>
                  <a:lnTo>
                    <a:pt x="271950" y="91354"/>
                  </a:lnTo>
                  <a:lnTo>
                    <a:pt x="319547" y="77746"/>
                  </a:lnTo>
                  <a:lnTo>
                    <a:pt x="370217" y="65066"/>
                  </a:lnTo>
                  <a:lnTo>
                    <a:pt x="423790" y="53362"/>
                  </a:lnTo>
                  <a:lnTo>
                    <a:pt x="480093" y="42683"/>
                  </a:lnTo>
                  <a:lnTo>
                    <a:pt x="538958" y="33077"/>
                  </a:lnTo>
                  <a:lnTo>
                    <a:pt x="600213" y="24594"/>
                  </a:lnTo>
                  <a:lnTo>
                    <a:pt x="663687" y="17282"/>
                  </a:lnTo>
                  <a:lnTo>
                    <a:pt x="729211" y="11191"/>
                  </a:lnTo>
                  <a:lnTo>
                    <a:pt x="796612" y="6368"/>
                  </a:lnTo>
                  <a:lnTo>
                    <a:pt x="865721" y="2862"/>
                  </a:lnTo>
                  <a:lnTo>
                    <a:pt x="936367" y="723"/>
                  </a:lnTo>
                  <a:lnTo>
                    <a:pt x="1008379" y="0"/>
                  </a:lnTo>
                  <a:lnTo>
                    <a:pt x="1080392" y="723"/>
                  </a:lnTo>
                  <a:lnTo>
                    <a:pt x="1151038" y="2862"/>
                  </a:lnTo>
                  <a:lnTo>
                    <a:pt x="1220147" y="6368"/>
                  </a:lnTo>
                  <a:lnTo>
                    <a:pt x="1287548" y="11191"/>
                  </a:lnTo>
                  <a:lnTo>
                    <a:pt x="1353072" y="17282"/>
                  </a:lnTo>
                  <a:lnTo>
                    <a:pt x="1416546" y="24594"/>
                  </a:lnTo>
                  <a:lnTo>
                    <a:pt x="1477801" y="33077"/>
                  </a:lnTo>
                  <a:lnTo>
                    <a:pt x="1536666" y="42683"/>
                  </a:lnTo>
                  <a:lnTo>
                    <a:pt x="1592969" y="53362"/>
                  </a:lnTo>
                  <a:lnTo>
                    <a:pt x="1646542" y="65066"/>
                  </a:lnTo>
                  <a:lnTo>
                    <a:pt x="1697212" y="77746"/>
                  </a:lnTo>
                  <a:lnTo>
                    <a:pt x="1744809" y="91354"/>
                  </a:lnTo>
                  <a:lnTo>
                    <a:pt x="1789163" y="105840"/>
                  </a:lnTo>
                  <a:lnTo>
                    <a:pt x="1830102" y="121156"/>
                  </a:lnTo>
                  <a:lnTo>
                    <a:pt x="1867457" y="137253"/>
                  </a:lnTo>
                  <a:lnTo>
                    <a:pt x="1930729" y="171594"/>
                  </a:lnTo>
                  <a:lnTo>
                    <a:pt x="1977613" y="208474"/>
                  </a:lnTo>
                  <a:lnTo>
                    <a:pt x="2006745" y="247503"/>
                  </a:lnTo>
                  <a:lnTo>
                    <a:pt x="2016760" y="288290"/>
                  </a:lnTo>
                  <a:lnTo>
                    <a:pt x="2014228" y="308878"/>
                  </a:lnTo>
                  <a:lnTo>
                    <a:pt x="1994484" y="348835"/>
                  </a:lnTo>
                  <a:lnTo>
                    <a:pt x="1956305" y="386838"/>
                  </a:lnTo>
                  <a:lnTo>
                    <a:pt x="1901056" y="422497"/>
                  </a:lnTo>
                  <a:lnTo>
                    <a:pt x="1830102" y="455423"/>
                  </a:lnTo>
                  <a:lnTo>
                    <a:pt x="1789163" y="470739"/>
                  </a:lnTo>
                  <a:lnTo>
                    <a:pt x="1744809" y="485225"/>
                  </a:lnTo>
                  <a:lnTo>
                    <a:pt x="1697212" y="498833"/>
                  </a:lnTo>
                  <a:lnTo>
                    <a:pt x="1646542" y="511513"/>
                  </a:lnTo>
                  <a:lnTo>
                    <a:pt x="1592969" y="523217"/>
                  </a:lnTo>
                  <a:lnTo>
                    <a:pt x="1536666" y="533896"/>
                  </a:lnTo>
                  <a:lnTo>
                    <a:pt x="1477801" y="543502"/>
                  </a:lnTo>
                  <a:lnTo>
                    <a:pt x="1416546" y="551985"/>
                  </a:lnTo>
                  <a:lnTo>
                    <a:pt x="1353072" y="559297"/>
                  </a:lnTo>
                  <a:lnTo>
                    <a:pt x="1287548" y="565388"/>
                  </a:lnTo>
                  <a:lnTo>
                    <a:pt x="1220147" y="570211"/>
                  </a:lnTo>
                  <a:lnTo>
                    <a:pt x="1151038" y="573717"/>
                  </a:lnTo>
                  <a:lnTo>
                    <a:pt x="1080392" y="575856"/>
                  </a:lnTo>
                  <a:lnTo>
                    <a:pt x="1008379" y="576580"/>
                  </a:lnTo>
                  <a:lnTo>
                    <a:pt x="936367" y="575856"/>
                  </a:lnTo>
                  <a:lnTo>
                    <a:pt x="865721" y="573717"/>
                  </a:lnTo>
                  <a:lnTo>
                    <a:pt x="796612" y="570211"/>
                  </a:lnTo>
                  <a:lnTo>
                    <a:pt x="729211" y="565388"/>
                  </a:lnTo>
                  <a:lnTo>
                    <a:pt x="663687" y="559297"/>
                  </a:lnTo>
                  <a:lnTo>
                    <a:pt x="600213" y="551985"/>
                  </a:lnTo>
                  <a:lnTo>
                    <a:pt x="538958" y="543502"/>
                  </a:lnTo>
                  <a:lnTo>
                    <a:pt x="480093" y="533896"/>
                  </a:lnTo>
                  <a:lnTo>
                    <a:pt x="423790" y="523217"/>
                  </a:lnTo>
                  <a:lnTo>
                    <a:pt x="370217" y="511513"/>
                  </a:lnTo>
                  <a:lnTo>
                    <a:pt x="319547" y="498833"/>
                  </a:lnTo>
                  <a:lnTo>
                    <a:pt x="271950" y="485225"/>
                  </a:lnTo>
                  <a:lnTo>
                    <a:pt x="227596" y="470739"/>
                  </a:lnTo>
                  <a:lnTo>
                    <a:pt x="186657" y="455423"/>
                  </a:lnTo>
                  <a:lnTo>
                    <a:pt x="149302" y="439326"/>
                  </a:lnTo>
                  <a:lnTo>
                    <a:pt x="86030" y="404985"/>
                  </a:lnTo>
                  <a:lnTo>
                    <a:pt x="39146" y="368105"/>
                  </a:lnTo>
                  <a:lnTo>
                    <a:pt x="10014" y="329076"/>
                  </a:lnTo>
                  <a:lnTo>
                    <a:pt x="0" y="288290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97099" y="5666740"/>
              <a:ext cx="1605279" cy="515620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2329560" y="5723572"/>
            <a:ext cx="1321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Jurisdiction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467671" y="4859591"/>
            <a:ext cx="4566920" cy="1813560"/>
            <a:chOff x="3467671" y="4859591"/>
            <a:chExt cx="4566920" cy="1813560"/>
          </a:xfrm>
        </p:grpSpPr>
        <p:sp>
          <p:nvSpPr>
            <p:cNvPr id="34" name="object 34"/>
            <p:cNvSpPr/>
            <p:nvPr/>
          </p:nvSpPr>
          <p:spPr>
            <a:xfrm>
              <a:off x="3472434" y="4864353"/>
              <a:ext cx="554355" cy="659130"/>
            </a:xfrm>
            <a:custGeom>
              <a:avLst/>
              <a:gdLst/>
              <a:ahLst/>
              <a:cxnLst/>
              <a:rect l="l" t="t" r="r" b="b"/>
              <a:pathLst>
                <a:path w="554354" h="659129">
                  <a:moveTo>
                    <a:pt x="362457" y="0"/>
                  </a:moveTo>
                  <a:lnTo>
                    <a:pt x="107441" y="389382"/>
                  </a:lnTo>
                  <a:lnTo>
                    <a:pt x="0" y="319024"/>
                  </a:lnTo>
                  <a:lnTo>
                    <a:pt x="67690" y="659003"/>
                  </a:lnTo>
                  <a:lnTo>
                    <a:pt x="406400" y="585216"/>
                  </a:lnTo>
                  <a:lnTo>
                    <a:pt x="298957" y="514858"/>
                  </a:lnTo>
                  <a:lnTo>
                    <a:pt x="553974" y="125476"/>
                  </a:lnTo>
                  <a:lnTo>
                    <a:pt x="362457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3472434" y="4864353"/>
              <a:ext cx="554355" cy="659130"/>
            </a:xfrm>
            <a:custGeom>
              <a:avLst/>
              <a:gdLst/>
              <a:ahLst/>
              <a:cxnLst/>
              <a:rect l="l" t="t" r="r" b="b"/>
              <a:pathLst>
                <a:path w="554354" h="659129">
                  <a:moveTo>
                    <a:pt x="0" y="319024"/>
                  </a:moveTo>
                  <a:lnTo>
                    <a:pt x="107441" y="389382"/>
                  </a:lnTo>
                  <a:lnTo>
                    <a:pt x="362457" y="0"/>
                  </a:lnTo>
                  <a:lnTo>
                    <a:pt x="553974" y="125476"/>
                  </a:lnTo>
                  <a:lnTo>
                    <a:pt x="298957" y="514858"/>
                  </a:lnTo>
                  <a:lnTo>
                    <a:pt x="406400" y="585216"/>
                  </a:lnTo>
                  <a:lnTo>
                    <a:pt x="67690" y="659003"/>
                  </a:lnTo>
                  <a:lnTo>
                    <a:pt x="0" y="319024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5438140" y="5443219"/>
              <a:ext cx="2590800" cy="1224280"/>
            </a:xfrm>
            <a:custGeom>
              <a:avLst/>
              <a:gdLst/>
              <a:ahLst/>
              <a:cxnLst/>
              <a:rect l="l" t="t" r="r" b="b"/>
              <a:pathLst>
                <a:path w="2590800" h="1224279">
                  <a:moveTo>
                    <a:pt x="1295400" y="0"/>
                  </a:moveTo>
                  <a:lnTo>
                    <a:pt x="1230749" y="749"/>
                  </a:lnTo>
                  <a:lnTo>
                    <a:pt x="1166919" y="2973"/>
                  </a:lnTo>
                  <a:lnTo>
                    <a:pt x="1103983" y="6637"/>
                  </a:lnTo>
                  <a:lnTo>
                    <a:pt x="1042016" y="11705"/>
                  </a:lnTo>
                  <a:lnTo>
                    <a:pt x="981092" y="18144"/>
                  </a:lnTo>
                  <a:lnTo>
                    <a:pt x="921285" y="25917"/>
                  </a:lnTo>
                  <a:lnTo>
                    <a:pt x="862669" y="34990"/>
                  </a:lnTo>
                  <a:lnTo>
                    <a:pt x="805319" y="45327"/>
                  </a:lnTo>
                  <a:lnTo>
                    <a:pt x="749308" y="56894"/>
                  </a:lnTo>
                  <a:lnTo>
                    <a:pt x="694712" y="69655"/>
                  </a:lnTo>
                  <a:lnTo>
                    <a:pt x="641604" y="83575"/>
                  </a:lnTo>
                  <a:lnTo>
                    <a:pt x="590058" y="98619"/>
                  </a:lnTo>
                  <a:lnTo>
                    <a:pt x="540149" y="114753"/>
                  </a:lnTo>
                  <a:lnTo>
                    <a:pt x="491951" y="131941"/>
                  </a:lnTo>
                  <a:lnTo>
                    <a:pt x="445538" y="150148"/>
                  </a:lnTo>
                  <a:lnTo>
                    <a:pt x="400984" y="169338"/>
                  </a:lnTo>
                  <a:lnTo>
                    <a:pt x="358364" y="189478"/>
                  </a:lnTo>
                  <a:lnTo>
                    <a:pt x="317752" y="210531"/>
                  </a:lnTo>
                  <a:lnTo>
                    <a:pt x="279223" y="232463"/>
                  </a:lnTo>
                  <a:lnTo>
                    <a:pt x="242849" y="255239"/>
                  </a:lnTo>
                  <a:lnTo>
                    <a:pt x="208706" y="278824"/>
                  </a:lnTo>
                  <a:lnTo>
                    <a:pt x="176868" y="303181"/>
                  </a:lnTo>
                  <a:lnTo>
                    <a:pt x="147409" y="328278"/>
                  </a:lnTo>
                  <a:lnTo>
                    <a:pt x="95925" y="380545"/>
                  </a:lnTo>
                  <a:lnTo>
                    <a:pt x="54849" y="435346"/>
                  </a:lnTo>
                  <a:lnTo>
                    <a:pt x="24773" y="492399"/>
                  </a:lnTo>
                  <a:lnTo>
                    <a:pt x="6292" y="551424"/>
                  </a:lnTo>
                  <a:lnTo>
                    <a:pt x="0" y="612139"/>
                  </a:lnTo>
                  <a:lnTo>
                    <a:pt x="1585" y="642691"/>
                  </a:lnTo>
                  <a:lnTo>
                    <a:pt x="14046" y="702597"/>
                  </a:lnTo>
                  <a:lnTo>
                    <a:pt x="38398" y="760671"/>
                  </a:lnTo>
                  <a:lnTo>
                    <a:pt x="74049" y="816632"/>
                  </a:lnTo>
                  <a:lnTo>
                    <a:pt x="120404" y="870202"/>
                  </a:lnTo>
                  <a:lnTo>
                    <a:pt x="176868" y="921098"/>
                  </a:lnTo>
                  <a:lnTo>
                    <a:pt x="208706" y="945455"/>
                  </a:lnTo>
                  <a:lnTo>
                    <a:pt x="242849" y="969040"/>
                  </a:lnTo>
                  <a:lnTo>
                    <a:pt x="279223" y="991816"/>
                  </a:lnTo>
                  <a:lnTo>
                    <a:pt x="317752" y="1013748"/>
                  </a:lnTo>
                  <a:lnTo>
                    <a:pt x="358364" y="1034801"/>
                  </a:lnTo>
                  <a:lnTo>
                    <a:pt x="400984" y="1054941"/>
                  </a:lnTo>
                  <a:lnTo>
                    <a:pt x="445538" y="1074131"/>
                  </a:lnTo>
                  <a:lnTo>
                    <a:pt x="491951" y="1092338"/>
                  </a:lnTo>
                  <a:lnTo>
                    <a:pt x="540149" y="1109526"/>
                  </a:lnTo>
                  <a:lnTo>
                    <a:pt x="590058" y="1125660"/>
                  </a:lnTo>
                  <a:lnTo>
                    <a:pt x="641604" y="1140704"/>
                  </a:lnTo>
                  <a:lnTo>
                    <a:pt x="694712" y="1154624"/>
                  </a:lnTo>
                  <a:lnTo>
                    <a:pt x="749308" y="1167385"/>
                  </a:lnTo>
                  <a:lnTo>
                    <a:pt x="805319" y="1178952"/>
                  </a:lnTo>
                  <a:lnTo>
                    <a:pt x="862669" y="1189289"/>
                  </a:lnTo>
                  <a:lnTo>
                    <a:pt x="921285" y="1198362"/>
                  </a:lnTo>
                  <a:lnTo>
                    <a:pt x="981092" y="1206135"/>
                  </a:lnTo>
                  <a:lnTo>
                    <a:pt x="1042016" y="1212574"/>
                  </a:lnTo>
                  <a:lnTo>
                    <a:pt x="1103983" y="1217642"/>
                  </a:lnTo>
                  <a:lnTo>
                    <a:pt x="1166919" y="1221306"/>
                  </a:lnTo>
                  <a:lnTo>
                    <a:pt x="1230749" y="1223530"/>
                  </a:lnTo>
                  <a:lnTo>
                    <a:pt x="1295400" y="1224279"/>
                  </a:lnTo>
                  <a:lnTo>
                    <a:pt x="1360050" y="1223530"/>
                  </a:lnTo>
                  <a:lnTo>
                    <a:pt x="1423880" y="1221306"/>
                  </a:lnTo>
                  <a:lnTo>
                    <a:pt x="1486816" y="1217642"/>
                  </a:lnTo>
                  <a:lnTo>
                    <a:pt x="1548783" y="1212574"/>
                  </a:lnTo>
                  <a:lnTo>
                    <a:pt x="1609707" y="1206135"/>
                  </a:lnTo>
                  <a:lnTo>
                    <a:pt x="1669514" y="1198362"/>
                  </a:lnTo>
                  <a:lnTo>
                    <a:pt x="1728130" y="1189289"/>
                  </a:lnTo>
                  <a:lnTo>
                    <a:pt x="1785480" y="1178952"/>
                  </a:lnTo>
                  <a:lnTo>
                    <a:pt x="1841491" y="1167385"/>
                  </a:lnTo>
                  <a:lnTo>
                    <a:pt x="1896087" y="1154624"/>
                  </a:lnTo>
                  <a:lnTo>
                    <a:pt x="1949196" y="1140704"/>
                  </a:lnTo>
                  <a:lnTo>
                    <a:pt x="2000741" y="1125660"/>
                  </a:lnTo>
                  <a:lnTo>
                    <a:pt x="2050650" y="1109526"/>
                  </a:lnTo>
                  <a:lnTo>
                    <a:pt x="2098848" y="1092338"/>
                  </a:lnTo>
                  <a:lnTo>
                    <a:pt x="2145261" y="1074131"/>
                  </a:lnTo>
                  <a:lnTo>
                    <a:pt x="2189815" y="1054941"/>
                  </a:lnTo>
                  <a:lnTo>
                    <a:pt x="2232435" y="1034801"/>
                  </a:lnTo>
                  <a:lnTo>
                    <a:pt x="2273047" y="1013748"/>
                  </a:lnTo>
                  <a:lnTo>
                    <a:pt x="2311576" y="991816"/>
                  </a:lnTo>
                  <a:lnTo>
                    <a:pt x="2347950" y="969040"/>
                  </a:lnTo>
                  <a:lnTo>
                    <a:pt x="2382093" y="945455"/>
                  </a:lnTo>
                  <a:lnTo>
                    <a:pt x="2413931" y="921098"/>
                  </a:lnTo>
                  <a:lnTo>
                    <a:pt x="2443390" y="896001"/>
                  </a:lnTo>
                  <a:lnTo>
                    <a:pt x="2494874" y="843734"/>
                  </a:lnTo>
                  <a:lnTo>
                    <a:pt x="2535950" y="788933"/>
                  </a:lnTo>
                  <a:lnTo>
                    <a:pt x="2566026" y="731880"/>
                  </a:lnTo>
                  <a:lnTo>
                    <a:pt x="2584507" y="672855"/>
                  </a:lnTo>
                  <a:lnTo>
                    <a:pt x="2590800" y="612139"/>
                  </a:lnTo>
                  <a:lnTo>
                    <a:pt x="2589214" y="581588"/>
                  </a:lnTo>
                  <a:lnTo>
                    <a:pt x="2576753" y="521682"/>
                  </a:lnTo>
                  <a:lnTo>
                    <a:pt x="2552401" y="463608"/>
                  </a:lnTo>
                  <a:lnTo>
                    <a:pt x="2516750" y="407647"/>
                  </a:lnTo>
                  <a:lnTo>
                    <a:pt x="2470395" y="354077"/>
                  </a:lnTo>
                  <a:lnTo>
                    <a:pt x="2413931" y="303181"/>
                  </a:lnTo>
                  <a:lnTo>
                    <a:pt x="2382093" y="278824"/>
                  </a:lnTo>
                  <a:lnTo>
                    <a:pt x="2347950" y="255239"/>
                  </a:lnTo>
                  <a:lnTo>
                    <a:pt x="2311576" y="232463"/>
                  </a:lnTo>
                  <a:lnTo>
                    <a:pt x="2273047" y="210531"/>
                  </a:lnTo>
                  <a:lnTo>
                    <a:pt x="2232435" y="189478"/>
                  </a:lnTo>
                  <a:lnTo>
                    <a:pt x="2189815" y="169338"/>
                  </a:lnTo>
                  <a:lnTo>
                    <a:pt x="2145261" y="150148"/>
                  </a:lnTo>
                  <a:lnTo>
                    <a:pt x="2098848" y="131941"/>
                  </a:lnTo>
                  <a:lnTo>
                    <a:pt x="2050650" y="114753"/>
                  </a:lnTo>
                  <a:lnTo>
                    <a:pt x="2000741" y="98619"/>
                  </a:lnTo>
                  <a:lnTo>
                    <a:pt x="1949196" y="83575"/>
                  </a:lnTo>
                  <a:lnTo>
                    <a:pt x="1896087" y="69655"/>
                  </a:lnTo>
                  <a:lnTo>
                    <a:pt x="1841491" y="56894"/>
                  </a:lnTo>
                  <a:lnTo>
                    <a:pt x="1785480" y="45327"/>
                  </a:lnTo>
                  <a:lnTo>
                    <a:pt x="1728130" y="34990"/>
                  </a:lnTo>
                  <a:lnTo>
                    <a:pt x="1669514" y="25917"/>
                  </a:lnTo>
                  <a:lnTo>
                    <a:pt x="1609707" y="18144"/>
                  </a:lnTo>
                  <a:lnTo>
                    <a:pt x="1548783" y="11705"/>
                  </a:lnTo>
                  <a:lnTo>
                    <a:pt x="1486816" y="6637"/>
                  </a:lnTo>
                  <a:lnTo>
                    <a:pt x="1423880" y="2973"/>
                  </a:lnTo>
                  <a:lnTo>
                    <a:pt x="1360050" y="749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FFFF99">
                <a:alpha val="5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438140" y="5443219"/>
              <a:ext cx="2590800" cy="1224280"/>
            </a:xfrm>
            <a:custGeom>
              <a:avLst/>
              <a:gdLst/>
              <a:ahLst/>
              <a:cxnLst/>
              <a:rect l="l" t="t" r="r" b="b"/>
              <a:pathLst>
                <a:path w="2590800" h="1224279">
                  <a:moveTo>
                    <a:pt x="0" y="612139"/>
                  </a:moveTo>
                  <a:lnTo>
                    <a:pt x="6292" y="551424"/>
                  </a:lnTo>
                  <a:lnTo>
                    <a:pt x="24773" y="492399"/>
                  </a:lnTo>
                  <a:lnTo>
                    <a:pt x="54849" y="435346"/>
                  </a:lnTo>
                  <a:lnTo>
                    <a:pt x="95925" y="380545"/>
                  </a:lnTo>
                  <a:lnTo>
                    <a:pt x="147409" y="328278"/>
                  </a:lnTo>
                  <a:lnTo>
                    <a:pt x="176868" y="303181"/>
                  </a:lnTo>
                  <a:lnTo>
                    <a:pt x="208706" y="278824"/>
                  </a:lnTo>
                  <a:lnTo>
                    <a:pt x="242849" y="255239"/>
                  </a:lnTo>
                  <a:lnTo>
                    <a:pt x="279223" y="232463"/>
                  </a:lnTo>
                  <a:lnTo>
                    <a:pt x="317752" y="210531"/>
                  </a:lnTo>
                  <a:lnTo>
                    <a:pt x="358364" y="189478"/>
                  </a:lnTo>
                  <a:lnTo>
                    <a:pt x="400984" y="169338"/>
                  </a:lnTo>
                  <a:lnTo>
                    <a:pt x="445538" y="150148"/>
                  </a:lnTo>
                  <a:lnTo>
                    <a:pt x="491951" y="131941"/>
                  </a:lnTo>
                  <a:lnTo>
                    <a:pt x="540149" y="114753"/>
                  </a:lnTo>
                  <a:lnTo>
                    <a:pt x="590058" y="98619"/>
                  </a:lnTo>
                  <a:lnTo>
                    <a:pt x="641604" y="83575"/>
                  </a:lnTo>
                  <a:lnTo>
                    <a:pt x="694712" y="69655"/>
                  </a:lnTo>
                  <a:lnTo>
                    <a:pt x="749308" y="56894"/>
                  </a:lnTo>
                  <a:lnTo>
                    <a:pt x="805319" y="45327"/>
                  </a:lnTo>
                  <a:lnTo>
                    <a:pt x="862669" y="34990"/>
                  </a:lnTo>
                  <a:lnTo>
                    <a:pt x="921285" y="25917"/>
                  </a:lnTo>
                  <a:lnTo>
                    <a:pt x="981092" y="18144"/>
                  </a:lnTo>
                  <a:lnTo>
                    <a:pt x="1042016" y="11705"/>
                  </a:lnTo>
                  <a:lnTo>
                    <a:pt x="1103983" y="6637"/>
                  </a:lnTo>
                  <a:lnTo>
                    <a:pt x="1166919" y="2973"/>
                  </a:lnTo>
                  <a:lnTo>
                    <a:pt x="1230749" y="749"/>
                  </a:lnTo>
                  <a:lnTo>
                    <a:pt x="1295400" y="0"/>
                  </a:lnTo>
                  <a:lnTo>
                    <a:pt x="1360050" y="749"/>
                  </a:lnTo>
                  <a:lnTo>
                    <a:pt x="1423880" y="2973"/>
                  </a:lnTo>
                  <a:lnTo>
                    <a:pt x="1486816" y="6637"/>
                  </a:lnTo>
                  <a:lnTo>
                    <a:pt x="1548783" y="11705"/>
                  </a:lnTo>
                  <a:lnTo>
                    <a:pt x="1609707" y="18144"/>
                  </a:lnTo>
                  <a:lnTo>
                    <a:pt x="1669514" y="25917"/>
                  </a:lnTo>
                  <a:lnTo>
                    <a:pt x="1728130" y="34990"/>
                  </a:lnTo>
                  <a:lnTo>
                    <a:pt x="1785480" y="45327"/>
                  </a:lnTo>
                  <a:lnTo>
                    <a:pt x="1841491" y="56894"/>
                  </a:lnTo>
                  <a:lnTo>
                    <a:pt x="1896087" y="69655"/>
                  </a:lnTo>
                  <a:lnTo>
                    <a:pt x="1949196" y="83575"/>
                  </a:lnTo>
                  <a:lnTo>
                    <a:pt x="2000741" y="98619"/>
                  </a:lnTo>
                  <a:lnTo>
                    <a:pt x="2050650" y="114753"/>
                  </a:lnTo>
                  <a:lnTo>
                    <a:pt x="2098848" y="131941"/>
                  </a:lnTo>
                  <a:lnTo>
                    <a:pt x="2145261" y="150148"/>
                  </a:lnTo>
                  <a:lnTo>
                    <a:pt x="2189815" y="169338"/>
                  </a:lnTo>
                  <a:lnTo>
                    <a:pt x="2232435" y="189478"/>
                  </a:lnTo>
                  <a:lnTo>
                    <a:pt x="2273047" y="210531"/>
                  </a:lnTo>
                  <a:lnTo>
                    <a:pt x="2311576" y="232463"/>
                  </a:lnTo>
                  <a:lnTo>
                    <a:pt x="2347950" y="255239"/>
                  </a:lnTo>
                  <a:lnTo>
                    <a:pt x="2382093" y="278824"/>
                  </a:lnTo>
                  <a:lnTo>
                    <a:pt x="2413931" y="303181"/>
                  </a:lnTo>
                  <a:lnTo>
                    <a:pt x="2443390" y="328278"/>
                  </a:lnTo>
                  <a:lnTo>
                    <a:pt x="2494874" y="380545"/>
                  </a:lnTo>
                  <a:lnTo>
                    <a:pt x="2535950" y="435346"/>
                  </a:lnTo>
                  <a:lnTo>
                    <a:pt x="2566026" y="492399"/>
                  </a:lnTo>
                  <a:lnTo>
                    <a:pt x="2584507" y="551424"/>
                  </a:lnTo>
                  <a:lnTo>
                    <a:pt x="2590800" y="612139"/>
                  </a:lnTo>
                  <a:lnTo>
                    <a:pt x="2589214" y="642691"/>
                  </a:lnTo>
                  <a:lnTo>
                    <a:pt x="2576753" y="702597"/>
                  </a:lnTo>
                  <a:lnTo>
                    <a:pt x="2552401" y="760671"/>
                  </a:lnTo>
                  <a:lnTo>
                    <a:pt x="2516750" y="816632"/>
                  </a:lnTo>
                  <a:lnTo>
                    <a:pt x="2470395" y="870202"/>
                  </a:lnTo>
                  <a:lnTo>
                    <a:pt x="2413931" y="921098"/>
                  </a:lnTo>
                  <a:lnTo>
                    <a:pt x="2382093" y="945455"/>
                  </a:lnTo>
                  <a:lnTo>
                    <a:pt x="2347950" y="969040"/>
                  </a:lnTo>
                  <a:lnTo>
                    <a:pt x="2311576" y="991816"/>
                  </a:lnTo>
                  <a:lnTo>
                    <a:pt x="2273047" y="1013748"/>
                  </a:lnTo>
                  <a:lnTo>
                    <a:pt x="2232435" y="1034801"/>
                  </a:lnTo>
                  <a:lnTo>
                    <a:pt x="2189815" y="1054941"/>
                  </a:lnTo>
                  <a:lnTo>
                    <a:pt x="2145261" y="1074131"/>
                  </a:lnTo>
                  <a:lnTo>
                    <a:pt x="2098848" y="1092338"/>
                  </a:lnTo>
                  <a:lnTo>
                    <a:pt x="2050650" y="1109526"/>
                  </a:lnTo>
                  <a:lnTo>
                    <a:pt x="2000741" y="1125660"/>
                  </a:lnTo>
                  <a:lnTo>
                    <a:pt x="1949196" y="1140704"/>
                  </a:lnTo>
                  <a:lnTo>
                    <a:pt x="1896087" y="1154624"/>
                  </a:lnTo>
                  <a:lnTo>
                    <a:pt x="1841491" y="1167385"/>
                  </a:lnTo>
                  <a:lnTo>
                    <a:pt x="1785480" y="1178952"/>
                  </a:lnTo>
                  <a:lnTo>
                    <a:pt x="1728130" y="1189289"/>
                  </a:lnTo>
                  <a:lnTo>
                    <a:pt x="1669514" y="1198362"/>
                  </a:lnTo>
                  <a:lnTo>
                    <a:pt x="1609707" y="1206135"/>
                  </a:lnTo>
                  <a:lnTo>
                    <a:pt x="1548783" y="1212574"/>
                  </a:lnTo>
                  <a:lnTo>
                    <a:pt x="1486816" y="1217642"/>
                  </a:lnTo>
                  <a:lnTo>
                    <a:pt x="1423880" y="1221306"/>
                  </a:lnTo>
                  <a:lnTo>
                    <a:pt x="1360050" y="1223530"/>
                  </a:lnTo>
                  <a:lnTo>
                    <a:pt x="1295400" y="1224279"/>
                  </a:lnTo>
                  <a:lnTo>
                    <a:pt x="1230749" y="1223530"/>
                  </a:lnTo>
                  <a:lnTo>
                    <a:pt x="1166919" y="1221306"/>
                  </a:lnTo>
                  <a:lnTo>
                    <a:pt x="1103983" y="1217642"/>
                  </a:lnTo>
                  <a:lnTo>
                    <a:pt x="1042016" y="1212574"/>
                  </a:lnTo>
                  <a:lnTo>
                    <a:pt x="981092" y="1206135"/>
                  </a:lnTo>
                  <a:lnTo>
                    <a:pt x="921285" y="1198362"/>
                  </a:lnTo>
                  <a:lnTo>
                    <a:pt x="862669" y="1189289"/>
                  </a:lnTo>
                  <a:lnTo>
                    <a:pt x="805319" y="1178952"/>
                  </a:lnTo>
                  <a:lnTo>
                    <a:pt x="749308" y="1167385"/>
                  </a:lnTo>
                  <a:lnTo>
                    <a:pt x="694712" y="1154624"/>
                  </a:lnTo>
                  <a:lnTo>
                    <a:pt x="641604" y="1140704"/>
                  </a:lnTo>
                  <a:lnTo>
                    <a:pt x="590058" y="1125660"/>
                  </a:lnTo>
                  <a:lnTo>
                    <a:pt x="540149" y="1109526"/>
                  </a:lnTo>
                  <a:lnTo>
                    <a:pt x="491951" y="1092338"/>
                  </a:lnTo>
                  <a:lnTo>
                    <a:pt x="445538" y="1074131"/>
                  </a:lnTo>
                  <a:lnTo>
                    <a:pt x="400984" y="1054941"/>
                  </a:lnTo>
                  <a:lnTo>
                    <a:pt x="358364" y="1034801"/>
                  </a:lnTo>
                  <a:lnTo>
                    <a:pt x="317752" y="1013748"/>
                  </a:lnTo>
                  <a:lnTo>
                    <a:pt x="279223" y="991816"/>
                  </a:lnTo>
                  <a:lnTo>
                    <a:pt x="242849" y="969040"/>
                  </a:lnTo>
                  <a:lnTo>
                    <a:pt x="208706" y="945455"/>
                  </a:lnTo>
                  <a:lnTo>
                    <a:pt x="176868" y="921098"/>
                  </a:lnTo>
                  <a:lnTo>
                    <a:pt x="147409" y="896001"/>
                  </a:lnTo>
                  <a:lnTo>
                    <a:pt x="95925" y="843734"/>
                  </a:lnTo>
                  <a:lnTo>
                    <a:pt x="54849" y="788933"/>
                  </a:lnTo>
                  <a:lnTo>
                    <a:pt x="24773" y="731880"/>
                  </a:lnTo>
                  <a:lnTo>
                    <a:pt x="6292" y="672855"/>
                  </a:lnTo>
                  <a:lnTo>
                    <a:pt x="0" y="612139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90540" y="5707379"/>
              <a:ext cx="2303780" cy="51561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92140" y="5981699"/>
              <a:ext cx="2100580" cy="515620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5724905" y="5765800"/>
            <a:ext cx="19564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4300" marR="5080" indent="-1016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Inform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parties </a:t>
            </a:r>
            <a:r>
              <a:rPr dirty="0" sz="1800" spc="-4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defence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259133" y="4809426"/>
            <a:ext cx="658495" cy="669925"/>
            <a:chOff x="5259133" y="4809426"/>
            <a:chExt cx="658495" cy="669925"/>
          </a:xfrm>
        </p:grpSpPr>
        <p:sp>
          <p:nvSpPr>
            <p:cNvPr id="42" name="object 42"/>
            <p:cNvSpPr/>
            <p:nvPr/>
          </p:nvSpPr>
          <p:spPr>
            <a:xfrm>
              <a:off x="5263896" y="4814189"/>
              <a:ext cx="648970" cy="660400"/>
            </a:xfrm>
            <a:custGeom>
              <a:avLst/>
              <a:gdLst/>
              <a:ahLst/>
              <a:cxnLst/>
              <a:rect l="l" t="t" r="r" b="b"/>
              <a:pathLst>
                <a:path w="648970" h="660400">
                  <a:moveTo>
                    <a:pt x="178688" y="0"/>
                  </a:moveTo>
                  <a:lnTo>
                    <a:pt x="0" y="164592"/>
                  </a:lnTo>
                  <a:lnTo>
                    <a:pt x="380745" y="577977"/>
                  </a:lnTo>
                  <a:lnTo>
                    <a:pt x="291464" y="660273"/>
                  </a:lnTo>
                  <a:lnTo>
                    <a:pt x="597026" y="633476"/>
                  </a:lnTo>
                  <a:lnTo>
                    <a:pt x="648715" y="331088"/>
                  </a:lnTo>
                  <a:lnTo>
                    <a:pt x="559434" y="413385"/>
                  </a:lnTo>
                  <a:lnTo>
                    <a:pt x="178688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5263896" y="4814189"/>
              <a:ext cx="648970" cy="660400"/>
            </a:xfrm>
            <a:custGeom>
              <a:avLst/>
              <a:gdLst/>
              <a:ahLst/>
              <a:cxnLst/>
              <a:rect l="l" t="t" r="r" b="b"/>
              <a:pathLst>
                <a:path w="648970" h="660400">
                  <a:moveTo>
                    <a:pt x="291464" y="660273"/>
                  </a:moveTo>
                  <a:lnTo>
                    <a:pt x="380745" y="577977"/>
                  </a:lnTo>
                  <a:lnTo>
                    <a:pt x="0" y="164592"/>
                  </a:lnTo>
                  <a:lnTo>
                    <a:pt x="178688" y="0"/>
                  </a:lnTo>
                  <a:lnTo>
                    <a:pt x="559434" y="413385"/>
                  </a:lnTo>
                  <a:lnTo>
                    <a:pt x="648715" y="331088"/>
                  </a:lnTo>
                  <a:lnTo>
                    <a:pt x="597026" y="633476"/>
                  </a:lnTo>
                  <a:lnTo>
                    <a:pt x="291464" y="660273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/>
          <p:nvPr/>
        </p:nvSpPr>
        <p:spPr>
          <a:xfrm>
            <a:off x="3347720" y="3284220"/>
            <a:ext cx="792480" cy="0"/>
          </a:xfrm>
          <a:custGeom>
            <a:avLst/>
            <a:gdLst/>
            <a:ahLst/>
            <a:cxnLst/>
            <a:rect l="l" t="t" r="r" b="b"/>
            <a:pathLst>
              <a:path w="792479" h="0">
                <a:moveTo>
                  <a:pt x="0" y="0"/>
                </a:moveTo>
                <a:lnTo>
                  <a:pt x="792479" y="0"/>
                </a:lnTo>
              </a:path>
            </a:pathLst>
          </a:custGeom>
          <a:ln w="45720">
            <a:solidFill>
              <a:srgbClr val="FFFF99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4218559" y="3117596"/>
            <a:ext cx="7016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077459" y="3284220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 h="0">
                <a:moveTo>
                  <a:pt x="0" y="0"/>
                </a:moveTo>
                <a:lnTo>
                  <a:pt x="647700" y="0"/>
                </a:lnTo>
              </a:path>
            </a:pathLst>
          </a:custGeom>
          <a:ln w="45720">
            <a:solidFill>
              <a:srgbClr val="FFFF99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15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53035">
              <a:lnSpc>
                <a:spcPct val="100000"/>
              </a:lnSpc>
              <a:spcBef>
                <a:spcPts val="100"/>
              </a:spcBef>
            </a:pPr>
            <a:r>
              <a:rPr dirty="0" sz="4000" b="0">
                <a:latin typeface="Times New Roman"/>
                <a:cs typeface="Times New Roman"/>
              </a:rPr>
              <a:t>Dispute</a:t>
            </a:r>
            <a:r>
              <a:rPr dirty="0" sz="4000" spc="-10" b="0">
                <a:latin typeface="Times New Roman"/>
                <a:cs typeface="Times New Roman"/>
              </a:rPr>
              <a:t> </a:t>
            </a:r>
            <a:r>
              <a:rPr dirty="0" sz="4000" spc="-5" b="0">
                <a:latin typeface="Times New Roman"/>
                <a:cs typeface="Times New Roman"/>
              </a:rPr>
              <a:t>Settlement</a:t>
            </a:r>
            <a:r>
              <a:rPr dirty="0" sz="4000" spc="-25" b="0">
                <a:latin typeface="Times New Roman"/>
                <a:cs typeface="Times New Roman"/>
              </a:rPr>
              <a:t> </a:t>
            </a:r>
            <a:r>
              <a:rPr dirty="0" sz="4000" b="0">
                <a:latin typeface="Times New Roman"/>
                <a:cs typeface="Times New Roman"/>
              </a:rPr>
              <a:t>in</a:t>
            </a:r>
            <a:r>
              <a:rPr dirty="0" sz="4000" spc="-5" b="0">
                <a:latin typeface="Times New Roman"/>
                <a:cs typeface="Times New Roman"/>
              </a:rPr>
              <a:t> </a:t>
            </a:r>
            <a:r>
              <a:rPr dirty="0" sz="4000" b="0">
                <a:latin typeface="Times New Roman"/>
                <a:cs typeface="Times New Roman"/>
              </a:rPr>
              <a:t>the</a:t>
            </a:r>
            <a:r>
              <a:rPr dirty="0" sz="4000" spc="-90" b="0">
                <a:latin typeface="Times New Roman"/>
                <a:cs typeface="Times New Roman"/>
              </a:rPr>
              <a:t> </a:t>
            </a:r>
            <a:r>
              <a:rPr dirty="0" sz="4000" spc="-30" b="0">
                <a:latin typeface="Times New Roman"/>
                <a:cs typeface="Times New Roman"/>
              </a:rPr>
              <a:t>WTO:</a:t>
            </a:r>
            <a:endParaRPr sz="4000">
              <a:latin typeface="Times New Roman"/>
              <a:cs typeface="Times New Roman"/>
            </a:endParaRPr>
          </a:p>
          <a:p>
            <a:pPr algn="ctr" marL="153670">
              <a:lnSpc>
                <a:spcPct val="100000"/>
              </a:lnSpc>
              <a:spcBef>
                <a:spcPts val="40"/>
              </a:spcBef>
            </a:pPr>
            <a:r>
              <a:rPr dirty="0" sz="3200" spc="-5" b="0">
                <a:latin typeface="Times New Roman"/>
                <a:cs typeface="Times New Roman"/>
              </a:rPr>
              <a:t>Panel</a:t>
            </a:r>
            <a:r>
              <a:rPr dirty="0" sz="3200" b="0">
                <a:latin typeface="Times New Roman"/>
                <a:cs typeface="Times New Roman"/>
              </a:rPr>
              <a:t> </a:t>
            </a:r>
            <a:r>
              <a:rPr dirty="0" sz="3200" spc="-5" b="0">
                <a:latin typeface="Times New Roman"/>
                <a:cs typeface="Times New Roman"/>
              </a:rPr>
              <a:t>Procedures: deadlines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71500" y="2715260"/>
            <a:ext cx="7924800" cy="515620"/>
            <a:chOff x="571500" y="2715260"/>
            <a:chExt cx="7924800" cy="515620"/>
          </a:xfrm>
        </p:grpSpPr>
        <p:sp>
          <p:nvSpPr>
            <p:cNvPr id="4" name="object 4"/>
            <p:cNvSpPr/>
            <p:nvPr/>
          </p:nvSpPr>
          <p:spPr>
            <a:xfrm>
              <a:off x="609600" y="2895600"/>
              <a:ext cx="7848600" cy="0"/>
            </a:xfrm>
            <a:custGeom>
              <a:avLst/>
              <a:gdLst/>
              <a:ahLst/>
              <a:cxnLst/>
              <a:rect l="l" t="t" r="r" b="b"/>
              <a:pathLst>
                <a:path w="7848600" h="0">
                  <a:moveTo>
                    <a:pt x="0" y="0"/>
                  </a:moveTo>
                  <a:lnTo>
                    <a:pt x="7848600" y="0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20469" y="2744470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w="0" h="457200">
                  <a:moveTo>
                    <a:pt x="0" y="0"/>
                  </a:moveTo>
                  <a:lnTo>
                    <a:pt x="0" y="457200"/>
                  </a:lnTo>
                </a:path>
              </a:pathLst>
            </a:custGeom>
            <a:ln w="584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59752" y="3302952"/>
            <a:ext cx="131889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Establishment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panel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68270" y="2668270"/>
            <a:ext cx="5029200" cy="609600"/>
          </a:xfrm>
          <a:custGeom>
            <a:avLst/>
            <a:gdLst/>
            <a:ahLst/>
            <a:cxnLst/>
            <a:rect l="l" t="t" r="r" b="b"/>
            <a:pathLst>
              <a:path w="5029200" h="609600">
                <a:moveTo>
                  <a:pt x="0" y="76200"/>
                </a:moveTo>
                <a:lnTo>
                  <a:pt x="0" y="533400"/>
                </a:lnTo>
              </a:path>
              <a:path w="5029200" h="609600">
                <a:moveTo>
                  <a:pt x="5029200" y="0"/>
                </a:moveTo>
                <a:lnTo>
                  <a:pt x="5029200" y="609600"/>
                </a:lnTo>
              </a:path>
            </a:pathLst>
          </a:custGeom>
          <a:ln w="5841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941829" y="2083815"/>
            <a:ext cx="14554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8780" marR="5080" indent="-386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Composition</a:t>
            </a:r>
            <a:r>
              <a:rPr dirty="0" sz="1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800" spc="-4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panel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09459" y="3347402"/>
            <a:ext cx="117665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Final</a:t>
            </a:r>
            <a:r>
              <a:rPr dirty="0" sz="18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Report</a:t>
            </a:r>
            <a:endParaRPr sz="1800">
              <a:latin typeface="Times New Roman"/>
              <a:cs typeface="Times New Roman"/>
            </a:endParaRPr>
          </a:p>
          <a:p>
            <a:pPr marL="13716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circulated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68270" y="2973070"/>
            <a:ext cx="5029200" cy="457200"/>
          </a:xfrm>
          <a:custGeom>
            <a:avLst/>
            <a:gdLst/>
            <a:ahLst/>
            <a:cxnLst/>
            <a:rect l="l" t="t" r="r" b="b"/>
            <a:pathLst>
              <a:path w="5029200" h="457200">
                <a:moveTo>
                  <a:pt x="5029200" y="0"/>
                </a:moveTo>
                <a:lnTo>
                  <a:pt x="5011460" y="66017"/>
                </a:lnTo>
                <a:lnTo>
                  <a:pt x="4961695" y="124468"/>
                </a:lnTo>
                <a:lnTo>
                  <a:pt x="4926421" y="149972"/>
                </a:lnTo>
                <a:lnTo>
                  <a:pt x="4885084" y="172523"/>
                </a:lnTo>
                <a:lnTo>
                  <a:pt x="4838330" y="191767"/>
                </a:lnTo>
                <a:lnTo>
                  <a:pt x="4786807" y="207351"/>
                </a:lnTo>
                <a:lnTo>
                  <a:pt x="4731162" y="218920"/>
                </a:lnTo>
                <a:lnTo>
                  <a:pt x="4672044" y="226121"/>
                </a:lnTo>
                <a:lnTo>
                  <a:pt x="4610100" y="228600"/>
                </a:lnTo>
                <a:lnTo>
                  <a:pt x="2933700" y="228600"/>
                </a:lnTo>
                <a:lnTo>
                  <a:pt x="2871755" y="231078"/>
                </a:lnTo>
                <a:lnTo>
                  <a:pt x="2812637" y="238279"/>
                </a:lnTo>
                <a:lnTo>
                  <a:pt x="2756992" y="249848"/>
                </a:lnTo>
                <a:lnTo>
                  <a:pt x="2705469" y="265432"/>
                </a:lnTo>
                <a:lnTo>
                  <a:pt x="2658715" y="284676"/>
                </a:lnTo>
                <a:lnTo>
                  <a:pt x="2617378" y="307227"/>
                </a:lnTo>
                <a:lnTo>
                  <a:pt x="2582104" y="332731"/>
                </a:lnTo>
                <a:lnTo>
                  <a:pt x="2553542" y="360834"/>
                </a:lnTo>
                <a:lnTo>
                  <a:pt x="2519142" y="423422"/>
                </a:lnTo>
                <a:lnTo>
                  <a:pt x="2514600" y="457200"/>
                </a:lnTo>
                <a:lnTo>
                  <a:pt x="2510057" y="423422"/>
                </a:lnTo>
                <a:lnTo>
                  <a:pt x="2475657" y="360834"/>
                </a:lnTo>
                <a:lnTo>
                  <a:pt x="2447095" y="332731"/>
                </a:lnTo>
                <a:lnTo>
                  <a:pt x="2411821" y="307227"/>
                </a:lnTo>
                <a:lnTo>
                  <a:pt x="2370484" y="284676"/>
                </a:lnTo>
                <a:lnTo>
                  <a:pt x="2323730" y="265432"/>
                </a:lnTo>
                <a:lnTo>
                  <a:pt x="2272207" y="249848"/>
                </a:lnTo>
                <a:lnTo>
                  <a:pt x="2216562" y="238279"/>
                </a:lnTo>
                <a:lnTo>
                  <a:pt x="2157444" y="231078"/>
                </a:lnTo>
                <a:lnTo>
                  <a:pt x="2095500" y="228600"/>
                </a:lnTo>
                <a:lnTo>
                  <a:pt x="419100" y="228600"/>
                </a:lnTo>
                <a:lnTo>
                  <a:pt x="357155" y="226121"/>
                </a:lnTo>
                <a:lnTo>
                  <a:pt x="298037" y="218920"/>
                </a:lnTo>
                <a:lnTo>
                  <a:pt x="242392" y="207351"/>
                </a:lnTo>
                <a:lnTo>
                  <a:pt x="190869" y="191767"/>
                </a:lnTo>
                <a:lnTo>
                  <a:pt x="144115" y="172523"/>
                </a:lnTo>
                <a:lnTo>
                  <a:pt x="102778" y="149972"/>
                </a:lnTo>
                <a:lnTo>
                  <a:pt x="67504" y="124468"/>
                </a:lnTo>
                <a:lnTo>
                  <a:pt x="38942" y="96365"/>
                </a:lnTo>
                <a:lnTo>
                  <a:pt x="4542" y="33777"/>
                </a:lnTo>
                <a:lnTo>
                  <a:pt x="0" y="0"/>
                </a:lnTo>
              </a:path>
            </a:pathLst>
          </a:custGeom>
          <a:ln w="38100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423409" y="3455923"/>
            <a:ext cx="152844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max.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20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months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20469" y="2973070"/>
            <a:ext cx="6477000" cy="2133600"/>
          </a:xfrm>
          <a:custGeom>
            <a:avLst/>
            <a:gdLst/>
            <a:ahLst/>
            <a:cxnLst/>
            <a:rect l="l" t="t" r="r" b="b"/>
            <a:pathLst>
              <a:path w="6477000" h="2133600">
                <a:moveTo>
                  <a:pt x="6477000" y="0"/>
                </a:moveTo>
                <a:lnTo>
                  <a:pt x="6476083" y="62680"/>
                </a:lnTo>
                <a:lnTo>
                  <a:pt x="6473368" y="124406"/>
                </a:lnTo>
                <a:lnTo>
                  <a:pt x="6468904" y="185080"/>
                </a:lnTo>
                <a:lnTo>
                  <a:pt x="6462743" y="244599"/>
                </a:lnTo>
                <a:lnTo>
                  <a:pt x="6454935" y="302865"/>
                </a:lnTo>
                <a:lnTo>
                  <a:pt x="6445530" y="359777"/>
                </a:lnTo>
                <a:lnTo>
                  <a:pt x="6434580" y="415236"/>
                </a:lnTo>
                <a:lnTo>
                  <a:pt x="6422134" y="469140"/>
                </a:lnTo>
                <a:lnTo>
                  <a:pt x="6408244" y="521391"/>
                </a:lnTo>
                <a:lnTo>
                  <a:pt x="6392960" y="571888"/>
                </a:lnTo>
                <a:lnTo>
                  <a:pt x="6376333" y="620530"/>
                </a:lnTo>
                <a:lnTo>
                  <a:pt x="6358414" y="667218"/>
                </a:lnTo>
                <a:lnTo>
                  <a:pt x="6339253" y="711852"/>
                </a:lnTo>
                <a:lnTo>
                  <a:pt x="6318900" y="754332"/>
                </a:lnTo>
                <a:lnTo>
                  <a:pt x="6297407" y="794557"/>
                </a:lnTo>
                <a:lnTo>
                  <a:pt x="6274824" y="832428"/>
                </a:lnTo>
                <a:lnTo>
                  <a:pt x="6251202" y="867844"/>
                </a:lnTo>
                <a:lnTo>
                  <a:pt x="6226591" y="900706"/>
                </a:lnTo>
                <a:lnTo>
                  <a:pt x="6201042" y="930912"/>
                </a:lnTo>
                <a:lnTo>
                  <a:pt x="6174606" y="958364"/>
                </a:lnTo>
                <a:lnTo>
                  <a:pt x="6119274" y="1004604"/>
                </a:lnTo>
                <a:lnTo>
                  <a:pt x="6061001" y="1038623"/>
                </a:lnTo>
                <a:lnTo>
                  <a:pt x="6000191" y="1059622"/>
                </a:lnTo>
                <a:lnTo>
                  <a:pt x="5937250" y="1066799"/>
                </a:lnTo>
                <a:lnTo>
                  <a:pt x="3778250" y="1066799"/>
                </a:lnTo>
                <a:lnTo>
                  <a:pt x="3746538" y="1068611"/>
                </a:lnTo>
                <a:lnTo>
                  <a:pt x="3684611" y="1082799"/>
                </a:lnTo>
                <a:lnTo>
                  <a:pt x="3625019" y="1110408"/>
                </a:lnTo>
                <a:lnTo>
                  <a:pt x="3568166" y="1150637"/>
                </a:lnTo>
                <a:lnTo>
                  <a:pt x="3514457" y="1202687"/>
                </a:lnTo>
                <a:lnTo>
                  <a:pt x="3488908" y="1232893"/>
                </a:lnTo>
                <a:lnTo>
                  <a:pt x="3464297" y="1265755"/>
                </a:lnTo>
                <a:lnTo>
                  <a:pt x="3440675" y="1301171"/>
                </a:lnTo>
                <a:lnTo>
                  <a:pt x="3418092" y="1339042"/>
                </a:lnTo>
                <a:lnTo>
                  <a:pt x="3396599" y="1379267"/>
                </a:lnTo>
                <a:lnTo>
                  <a:pt x="3376246" y="1421747"/>
                </a:lnTo>
                <a:lnTo>
                  <a:pt x="3357085" y="1466381"/>
                </a:lnTo>
                <a:lnTo>
                  <a:pt x="3339166" y="1513069"/>
                </a:lnTo>
                <a:lnTo>
                  <a:pt x="3322539" y="1561711"/>
                </a:lnTo>
                <a:lnTo>
                  <a:pt x="3307255" y="1612208"/>
                </a:lnTo>
                <a:lnTo>
                  <a:pt x="3293365" y="1664459"/>
                </a:lnTo>
                <a:lnTo>
                  <a:pt x="3280919" y="1718363"/>
                </a:lnTo>
                <a:lnTo>
                  <a:pt x="3269969" y="1773822"/>
                </a:lnTo>
                <a:lnTo>
                  <a:pt x="3260564" y="1830734"/>
                </a:lnTo>
                <a:lnTo>
                  <a:pt x="3252756" y="1889000"/>
                </a:lnTo>
                <a:lnTo>
                  <a:pt x="3246595" y="1948519"/>
                </a:lnTo>
                <a:lnTo>
                  <a:pt x="3242131" y="2009193"/>
                </a:lnTo>
                <a:lnTo>
                  <a:pt x="3239416" y="2070919"/>
                </a:lnTo>
                <a:lnTo>
                  <a:pt x="3238500" y="2133599"/>
                </a:lnTo>
                <a:lnTo>
                  <a:pt x="3237583" y="2070919"/>
                </a:lnTo>
                <a:lnTo>
                  <a:pt x="3234868" y="2009193"/>
                </a:lnTo>
                <a:lnTo>
                  <a:pt x="3230404" y="1948519"/>
                </a:lnTo>
                <a:lnTo>
                  <a:pt x="3224243" y="1889000"/>
                </a:lnTo>
                <a:lnTo>
                  <a:pt x="3216435" y="1830734"/>
                </a:lnTo>
                <a:lnTo>
                  <a:pt x="3207030" y="1773822"/>
                </a:lnTo>
                <a:lnTo>
                  <a:pt x="3196080" y="1718363"/>
                </a:lnTo>
                <a:lnTo>
                  <a:pt x="3183634" y="1664459"/>
                </a:lnTo>
                <a:lnTo>
                  <a:pt x="3169744" y="1612208"/>
                </a:lnTo>
                <a:lnTo>
                  <a:pt x="3154460" y="1561711"/>
                </a:lnTo>
                <a:lnTo>
                  <a:pt x="3137833" y="1513069"/>
                </a:lnTo>
                <a:lnTo>
                  <a:pt x="3119914" y="1466381"/>
                </a:lnTo>
                <a:lnTo>
                  <a:pt x="3100753" y="1421747"/>
                </a:lnTo>
                <a:lnTo>
                  <a:pt x="3080400" y="1379267"/>
                </a:lnTo>
                <a:lnTo>
                  <a:pt x="3058907" y="1339042"/>
                </a:lnTo>
                <a:lnTo>
                  <a:pt x="3036324" y="1301171"/>
                </a:lnTo>
                <a:lnTo>
                  <a:pt x="3012702" y="1265755"/>
                </a:lnTo>
                <a:lnTo>
                  <a:pt x="2988091" y="1232893"/>
                </a:lnTo>
                <a:lnTo>
                  <a:pt x="2962542" y="1202687"/>
                </a:lnTo>
                <a:lnTo>
                  <a:pt x="2936106" y="1175235"/>
                </a:lnTo>
                <a:lnTo>
                  <a:pt x="2880774" y="1128995"/>
                </a:lnTo>
                <a:lnTo>
                  <a:pt x="2822501" y="1094976"/>
                </a:lnTo>
                <a:lnTo>
                  <a:pt x="2761691" y="1073977"/>
                </a:lnTo>
                <a:lnTo>
                  <a:pt x="2698750" y="1066799"/>
                </a:lnTo>
                <a:lnTo>
                  <a:pt x="539750" y="1066799"/>
                </a:lnTo>
                <a:lnTo>
                  <a:pt x="508038" y="1064988"/>
                </a:lnTo>
                <a:lnTo>
                  <a:pt x="446111" y="1050800"/>
                </a:lnTo>
                <a:lnTo>
                  <a:pt x="386519" y="1023191"/>
                </a:lnTo>
                <a:lnTo>
                  <a:pt x="329666" y="982962"/>
                </a:lnTo>
                <a:lnTo>
                  <a:pt x="275957" y="930912"/>
                </a:lnTo>
                <a:lnTo>
                  <a:pt x="250408" y="900706"/>
                </a:lnTo>
                <a:lnTo>
                  <a:pt x="225797" y="867844"/>
                </a:lnTo>
                <a:lnTo>
                  <a:pt x="202175" y="832428"/>
                </a:lnTo>
                <a:lnTo>
                  <a:pt x="179592" y="794557"/>
                </a:lnTo>
                <a:lnTo>
                  <a:pt x="158099" y="754332"/>
                </a:lnTo>
                <a:lnTo>
                  <a:pt x="137746" y="711852"/>
                </a:lnTo>
                <a:lnTo>
                  <a:pt x="118585" y="667218"/>
                </a:lnTo>
                <a:lnTo>
                  <a:pt x="100666" y="620530"/>
                </a:lnTo>
                <a:lnTo>
                  <a:pt x="84039" y="571888"/>
                </a:lnTo>
                <a:lnTo>
                  <a:pt x="68755" y="521391"/>
                </a:lnTo>
                <a:lnTo>
                  <a:pt x="54865" y="469140"/>
                </a:lnTo>
                <a:lnTo>
                  <a:pt x="42419" y="415236"/>
                </a:lnTo>
                <a:lnTo>
                  <a:pt x="31469" y="359777"/>
                </a:lnTo>
                <a:lnTo>
                  <a:pt x="22064" y="302865"/>
                </a:lnTo>
                <a:lnTo>
                  <a:pt x="14256" y="244599"/>
                </a:lnTo>
                <a:lnTo>
                  <a:pt x="8095" y="185080"/>
                </a:lnTo>
                <a:lnTo>
                  <a:pt x="3631" y="124406"/>
                </a:lnTo>
                <a:lnTo>
                  <a:pt x="916" y="62680"/>
                </a:ln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661028" y="5117210"/>
            <a:ext cx="152844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max.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dirty="0" sz="20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months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15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639" y="0"/>
            <a:ext cx="7218680" cy="11049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9788" y="114553"/>
            <a:ext cx="657796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b="0">
                <a:latin typeface="Times New Roman"/>
                <a:cs typeface="Times New Roman"/>
              </a:rPr>
              <a:t>Dispute</a:t>
            </a:r>
            <a:r>
              <a:rPr dirty="0" sz="4000" spc="-10" b="0">
                <a:latin typeface="Times New Roman"/>
                <a:cs typeface="Times New Roman"/>
              </a:rPr>
              <a:t> </a:t>
            </a:r>
            <a:r>
              <a:rPr dirty="0" sz="4000" spc="-5" b="0">
                <a:latin typeface="Times New Roman"/>
                <a:cs typeface="Times New Roman"/>
              </a:rPr>
              <a:t>Settlement</a:t>
            </a:r>
            <a:r>
              <a:rPr dirty="0" sz="4000" spc="-25" b="0">
                <a:latin typeface="Times New Roman"/>
                <a:cs typeface="Times New Roman"/>
              </a:rPr>
              <a:t> </a:t>
            </a:r>
            <a:r>
              <a:rPr dirty="0" sz="4000" b="0">
                <a:latin typeface="Times New Roman"/>
                <a:cs typeface="Times New Roman"/>
              </a:rPr>
              <a:t>in</a:t>
            </a:r>
            <a:r>
              <a:rPr dirty="0" sz="4000" spc="-5" b="0">
                <a:latin typeface="Times New Roman"/>
                <a:cs typeface="Times New Roman"/>
              </a:rPr>
              <a:t> </a:t>
            </a:r>
            <a:r>
              <a:rPr dirty="0" sz="4000" b="0">
                <a:latin typeface="Times New Roman"/>
                <a:cs typeface="Times New Roman"/>
              </a:rPr>
              <a:t>the</a:t>
            </a:r>
            <a:r>
              <a:rPr dirty="0" sz="4000" spc="-90" b="0">
                <a:latin typeface="Times New Roman"/>
                <a:cs typeface="Times New Roman"/>
              </a:rPr>
              <a:t> </a:t>
            </a:r>
            <a:r>
              <a:rPr dirty="0" sz="4000" spc="-30" b="0">
                <a:latin typeface="Times New Roman"/>
                <a:cs typeface="Times New Roman"/>
              </a:rPr>
              <a:t>WTO: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0159" y="1219200"/>
            <a:ext cx="1678939" cy="57403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90750" y="726503"/>
            <a:ext cx="4914900" cy="8870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CACACA"/>
                </a:solidFill>
                <a:latin typeface="Times New Roman"/>
                <a:cs typeface="Times New Roman"/>
              </a:rPr>
              <a:t>Adoption</a:t>
            </a:r>
            <a:r>
              <a:rPr dirty="0" sz="3600" spc="-25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CACACA"/>
                </a:solidFill>
                <a:latin typeface="Times New Roman"/>
                <a:cs typeface="Times New Roman"/>
              </a:rPr>
              <a:t>of</a:t>
            </a:r>
            <a:r>
              <a:rPr dirty="0" sz="3600" spc="-25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CACACA"/>
                </a:solidFill>
                <a:latin typeface="Times New Roman"/>
                <a:cs typeface="Times New Roman"/>
              </a:rPr>
              <a:t>Panel</a:t>
            </a:r>
            <a:r>
              <a:rPr dirty="0" sz="3600" spc="-25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CACACA"/>
                </a:solidFill>
                <a:latin typeface="Times New Roman"/>
                <a:cs typeface="Times New Roman"/>
              </a:rPr>
              <a:t>Reports</a:t>
            </a:r>
            <a:endParaRPr sz="3600">
              <a:latin typeface="Times New Roman"/>
              <a:cs typeface="Times New Roman"/>
            </a:endParaRPr>
          </a:p>
          <a:p>
            <a:pPr algn="ctr" marL="1270">
              <a:lnSpc>
                <a:spcPct val="100000"/>
              </a:lnSpc>
              <a:spcBef>
                <a:spcPts val="65"/>
              </a:spcBef>
            </a:pPr>
            <a:r>
              <a:rPr dirty="0" sz="2000" spc="-5" b="1">
                <a:solidFill>
                  <a:srgbClr val="CACACA"/>
                </a:solidFill>
                <a:latin typeface="Times New Roman"/>
                <a:cs typeface="Times New Roman"/>
              </a:rPr>
              <a:t>Art.</a:t>
            </a:r>
            <a:r>
              <a:rPr dirty="0" sz="2000" spc="-15" b="1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CACACA"/>
                </a:solidFill>
                <a:latin typeface="Times New Roman"/>
                <a:cs typeface="Times New Roman"/>
              </a:rPr>
              <a:t>16</a:t>
            </a:r>
            <a:r>
              <a:rPr dirty="0" sz="2000" spc="-25" b="1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CACACA"/>
                </a:solidFill>
                <a:latin typeface="Times New Roman"/>
                <a:cs typeface="Times New Roman"/>
              </a:rPr>
              <a:t>DSU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5800" y="1981200"/>
            <a:ext cx="3810000" cy="4114800"/>
          </a:xfrm>
          <a:prstGeom prst="rect">
            <a:avLst/>
          </a:prstGeom>
          <a:solidFill>
            <a:srgbClr val="009999"/>
          </a:solidFill>
          <a:ln w="10159">
            <a:solidFill>
              <a:srgbClr val="FFFFFF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434975" marR="195580" indent="-342900">
              <a:lnSpc>
                <a:spcPct val="100000"/>
              </a:lnSpc>
              <a:spcBef>
                <a:spcPts val="270"/>
              </a:spcBef>
              <a:buChar char="•"/>
              <a:tabLst>
                <a:tab pos="434975" algn="l"/>
                <a:tab pos="435609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Panel reports not </a:t>
            </a:r>
            <a:r>
              <a:rPr dirty="0" sz="28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considered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adoption</a:t>
            </a:r>
            <a:r>
              <a:rPr dirty="0" sz="2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until</a:t>
            </a:r>
            <a:r>
              <a:rPr dirty="0" sz="2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20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days </a:t>
            </a:r>
            <a:r>
              <a:rPr dirty="0" sz="2800" spc="-6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circulation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Times New Roman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algn="just" marL="434975" marR="47752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435609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Adoption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within 60 </a:t>
            </a:r>
            <a:r>
              <a:rPr dirty="0" sz="2800" spc="-6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days</a:t>
            </a:r>
            <a:r>
              <a:rPr dirty="0" sz="28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8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circulation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dirty="0" sz="2800" spc="-6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unless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negative</a:t>
            </a:r>
            <a:endParaRPr sz="2800">
              <a:latin typeface="Times New Roman"/>
              <a:cs typeface="Times New Roman"/>
            </a:endParaRPr>
          </a:p>
          <a:p>
            <a:pPr marL="434975">
              <a:lnSpc>
                <a:spcPct val="100000"/>
              </a:lnSpc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consensus….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36540" y="4945379"/>
            <a:ext cx="3743960" cy="904240"/>
            <a:chOff x="5336540" y="4945379"/>
            <a:chExt cx="3743960" cy="90424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6540" y="4945379"/>
              <a:ext cx="1836419" cy="9042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34480" y="4945379"/>
              <a:ext cx="889000" cy="9042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85000" y="4945379"/>
              <a:ext cx="2095500" cy="90424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072126" y="5052059"/>
            <a:ext cx="374142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…</a:t>
            </a:r>
            <a:r>
              <a:rPr dirty="0" sz="32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Except</a:t>
            </a:r>
            <a:r>
              <a:rPr dirty="0" sz="32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dirty="0" sz="32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appealed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15051" y="3920680"/>
            <a:ext cx="982344" cy="270510"/>
          </a:xfrm>
          <a:custGeom>
            <a:avLst/>
            <a:gdLst/>
            <a:ahLst/>
            <a:cxnLst/>
            <a:rect l="l" t="t" r="r" b="b"/>
            <a:pathLst>
              <a:path w="982345" h="270510">
                <a:moveTo>
                  <a:pt x="713765" y="37541"/>
                </a:moveTo>
                <a:lnTo>
                  <a:pt x="711466" y="22529"/>
                </a:lnTo>
                <a:lnTo>
                  <a:pt x="704456" y="10020"/>
                </a:lnTo>
                <a:lnTo>
                  <a:pt x="695096" y="2501"/>
                </a:lnTo>
                <a:lnTo>
                  <a:pt x="681101" y="0"/>
                </a:lnTo>
                <a:lnTo>
                  <a:pt x="251929" y="0"/>
                </a:lnTo>
                <a:lnTo>
                  <a:pt x="237921" y="2501"/>
                </a:lnTo>
                <a:lnTo>
                  <a:pt x="228600" y="10020"/>
                </a:lnTo>
                <a:lnTo>
                  <a:pt x="221602" y="22529"/>
                </a:lnTo>
                <a:lnTo>
                  <a:pt x="219265" y="37541"/>
                </a:lnTo>
                <a:lnTo>
                  <a:pt x="221602" y="52565"/>
                </a:lnTo>
                <a:lnTo>
                  <a:pt x="228600" y="62572"/>
                </a:lnTo>
                <a:lnTo>
                  <a:pt x="237921" y="70078"/>
                </a:lnTo>
                <a:lnTo>
                  <a:pt x="251929" y="72580"/>
                </a:lnTo>
                <a:lnTo>
                  <a:pt x="681101" y="72580"/>
                </a:lnTo>
                <a:lnTo>
                  <a:pt x="695096" y="70078"/>
                </a:lnTo>
                <a:lnTo>
                  <a:pt x="704456" y="62572"/>
                </a:lnTo>
                <a:lnTo>
                  <a:pt x="711466" y="52565"/>
                </a:lnTo>
                <a:lnTo>
                  <a:pt x="713765" y="37541"/>
                </a:lnTo>
                <a:close/>
              </a:path>
              <a:path w="982345" h="270510">
                <a:moveTo>
                  <a:pt x="835075" y="125145"/>
                </a:moveTo>
                <a:lnTo>
                  <a:pt x="832726" y="112636"/>
                </a:lnTo>
                <a:lnTo>
                  <a:pt x="828052" y="102616"/>
                </a:lnTo>
                <a:lnTo>
                  <a:pt x="818743" y="97612"/>
                </a:lnTo>
                <a:lnTo>
                  <a:pt x="807097" y="95110"/>
                </a:lnTo>
                <a:lnTo>
                  <a:pt x="170281" y="95110"/>
                </a:lnTo>
                <a:lnTo>
                  <a:pt x="158623" y="97612"/>
                </a:lnTo>
                <a:lnTo>
                  <a:pt x="149288" y="102616"/>
                </a:lnTo>
                <a:lnTo>
                  <a:pt x="144627" y="112636"/>
                </a:lnTo>
                <a:lnTo>
                  <a:pt x="142290" y="125145"/>
                </a:lnTo>
                <a:lnTo>
                  <a:pt x="144627" y="137655"/>
                </a:lnTo>
                <a:lnTo>
                  <a:pt x="149288" y="147675"/>
                </a:lnTo>
                <a:lnTo>
                  <a:pt x="158623" y="155181"/>
                </a:lnTo>
                <a:lnTo>
                  <a:pt x="170281" y="157683"/>
                </a:lnTo>
                <a:lnTo>
                  <a:pt x="807097" y="157683"/>
                </a:lnTo>
                <a:lnTo>
                  <a:pt x="818743" y="155181"/>
                </a:lnTo>
                <a:lnTo>
                  <a:pt x="828052" y="147675"/>
                </a:lnTo>
                <a:lnTo>
                  <a:pt x="832726" y="137655"/>
                </a:lnTo>
                <a:lnTo>
                  <a:pt x="835075" y="125145"/>
                </a:lnTo>
                <a:close/>
              </a:path>
              <a:path w="982345" h="270510">
                <a:moveTo>
                  <a:pt x="982014" y="270306"/>
                </a:moveTo>
                <a:lnTo>
                  <a:pt x="970368" y="225259"/>
                </a:lnTo>
                <a:lnTo>
                  <a:pt x="926071" y="187718"/>
                </a:lnTo>
                <a:lnTo>
                  <a:pt x="886396" y="177698"/>
                </a:lnTo>
                <a:lnTo>
                  <a:pt x="83985" y="177698"/>
                </a:lnTo>
                <a:lnTo>
                  <a:pt x="35001" y="192722"/>
                </a:lnTo>
                <a:lnTo>
                  <a:pt x="9334" y="222758"/>
                </a:lnTo>
                <a:lnTo>
                  <a:pt x="0" y="270306"/>
                </a:lnTo>
                <a:lnTo>
                  <a:pt x="982014" y="2703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6041625" y="2819461"/>
            <a:ext cx="1959610" cy="1211580"/>
            <a:chOff x="6041625" y="2819461"/>
            <a:chExt cx="1959610" cy="1211580"/>
          </a:xfrm>
        </p:grpSpPr>
        <p:sp>
          <p:nvSpPr>
            <p:cNvPr id="14" name="object 14"/>
            <p:cNvSpPr/>
            <p:nvPr/>
          </p:nvSpPr>
          <p:spPr>
            <a:xfrm>
              <a:off x="6041618" y="2819463"/>
              <a:ext cx="1810385" cy="1123950"/>
            </a:xfrm>
            <a:custGeom>
              <a:avLst/>
              <a:gdLst/>
              <a:ahLst/>
              <a:cxnLst/>
              <a:rect l="l" t="t" r="r" b="b"/>
              <a:pathLst>
                <a:path w="1810384" h="1123950">
                  <a:moveTo>
                    <a:pt x="447878" y="845934"/>
                  </a:moveTo>
                  <a:lnTo>
                    <a:pt x="32664" y="655726"/>
                  </a:lnTo>
                  <a:lnTo>
                    <a:pt x="0" y="738339"/>
                  </a:lnTo>
                  <a:lnTo>
                    <a:pt x="415213" y="926020"/>
                  </a:lnTo>
                  <a:lnTo>
                    <a:pt x="447878" y="845934"/>
                  </a:lnTo>
                  <a:close/>
                </a:path>
                <a:path w="1810384" h="1123950">
                  <a:moveTo>
                    <a:pt x="515518" y="775843"/>
                  </a:moveTo>
                  <a:lnTo>
                    <a:pt x="489839" y="735812"/>
                  </a:lnTo>
                  <a:lnTo>
                    <a:pt x="109626" y="560603"/>
                  </a:lnTo>
                  <a:lnTo>
                    <a:pt x="93306" y="558126"/>
                  </a:lnTo>
                  <a:lnTo>
                    <a:pt x="79311" y="560603"/>
                  </a:lnTo>
                  <a:lnTo>
                    <a:pt x="65316" y="570598"/>
                  </a:lnTo>
                  <a:lnTo>
                    <a:pt x="55981" y="585647"/>
                  </a:lnTo>
                  <a:lnTo>
                    <a:pt x="51320" y="603173"/>
                  </a:lnTo>
                  <a:lnTo>
                    <a:pt x="55981" y="618159"/>
                  </a:lnTo>
                  <a:lnTo>
                    <a:pt x="62979" y="633209"/>
                  </a:lnTo>
                  <a:lnTo>
                    <a:pt x="76974" y="643204"/>
                  </a:lnTo>
                  <a:lnTo>
                    <a:pt x="457187" y="818413"/>
                  </a:lnTo>
                  <a:lnTo>
                    <a:pt x="473506" y="820889"/>
                  </a:lnTo>
                  <a:lnTo>
                    <a:pt x="487502" y="815886"/>
                  </a:lnTo>
                  <a:lnTo>
                    <a:pt x="501484" y="808418"/>
                  </a:lnTo>
                  <a:lnTo>
                    <a:pt x="510844" y="793369"/>
                  </a:lnTo>
                  <a:lnTo>
                    <a:pt x="515518" y="775843"/>
                  </a:lnTo>
                  <a:close/>
                </a:path>
                <a:path w="1810384" h="1123950">
                  <a:moveTo>
                    <a:pt x="650824" y="412965"/>
                  </a:moveTo>
                  <a:lnTo>
                    <a:pt x="235572" y="222719"/>
                  </a:lnTo>
                  <a:lnTo>
                    <a:pt x="97967" y="523087"/>
                  </a:lnTo>
                  <a:lnTo>
                    <a:pt x="513181" y="715759"/>
                  </a:lnTo>
                  <a:lnTo>
                    <a:pt x="650824" y="412965"/>
                  </a:lnTo>
                  <a:close/>
                </a:path>
                <a:path w="1810384" h="1123950">
                  <a:moveTo>
                    <a:pt x="709104" y="332841"/>
                  </a:moveTo>
                  <a:lnTo>
                    <a:pt x="683475" y="292798"/>
                  </a:lnTo>
                  <a:lnTo>
                    <a:pt x="303212" y="117589"/>
                  </a:lnTo>
                  <a:lnTo>
                    <a:pt x="286893" y="115125"/>
                  </a:lnTo>
                  <a:lnTo>
                    <a:pt x="272897" y="117589"/>
                  </a:lnTo>
                  <a:lnTo>
                    <a:pt x="258914" y="127647"/>
                  </a:lnTo>
                  <a:lnTo>
                    <a:pt x="249605" y="142633"/>
                  </a:lnTo>
                  <a:lnTo>
                    <a:pt x="244932" y="160159"/>
                  </a:lnTo>
                  <a:lnTo>
                    <a:pt x="249605" y="175158"/>
                  </a:lnTo>
                  <a:lnTo>
                    <a:pt x="256578" y="190207"/>
                  </a:lnTo>
                  <a:lnTo>
                    <a:pt x="270560" y="200202"/>
                  </a:lnTo>
                  <a:lnTo>
                    <a:pt x="650824" y="375399"/>
                  </a:lnTo>
                  <a:lnTo>
                    <a:pt x="667143" y="377926"/>
                  </a:lnTo>
                  <a:lnTo>
                    <a:pt x="683475" y="372872"/>
                  </a:lnTo>
                  <a:lnTo>
                    <a:pt x="695121" y="365404"/>
                  </a:lnTo>
                  <a:lnTo>
                    <a:pt x="704430" y="350354"/>
                  </a:lnTo>
                  <a:lnTo>
                    <a:pt x="709104" y="332841"/>
                  </a:lnTo>
                  <a:close/>
                </a:path>
                <a:path w="1810384" h="1123950">
                  <a:moveTo>
                    <a:pt x="748779" y="190207"/>
                  </a:moveTo>
                  <a:lnTo>
                    <a:pt x="333578" y="0"/>
                  </a:lnTo>
                  <a:lnTo>
                    <a:pt x="300926" y="80086"/>
                  </a:lnTo>
                  <a:lnTo>
                    <a:pt x="716127" y="270281"/>
                  </a:lnTo>
                  <a:lnTo>
                    <a:pt x="748779" y="190207"/>
                  </a:lnTo>
                  <a:close/>
                </a:path>
                <a:path w="1810384" h="1123950">
                  <a:moveTo>
                    <a:pt x="1425219" y="835926"/>
                  </a:moveTo>
                  <a:lnTo>
                    <a:pt x="641464" y="505574"/>
                  </a:lnTo>
                  <a:lnTo>
                    <a:pt x="585457" y="633209"/>
                  </a:lnTo>
                  <a:lnTo>
                    <a:pt x="1371549" y="953554"/>
                  </a:lnTo>
                  <a:lnTo>
                    <a:pt x="1425219" y="835926"/>
                  </a:lnTo>
                  <a:close/>
                </a:path>
                <a:path w="1810384" h="1123950">
                  <a:moveTo>
                    <a:pt x="1810105" y="1006106"/>
                  </a:moveTo>
                  <a:lnTo>
                    <a:pt x="1523174" y="878471"/>
                  </a:lnTo>
                  <a:lnTo>
                    <a:pt x="1464894" y="993597"/>
                  </a:lnTo>
                  <a:lnTo>
                    <a:pt x="1751761" y="1123746"/>
                  </a:lnTo>
                  <a:lnTo>
                    <a:pt x="1810105" y="10061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41205" y="3650375"/>
              <a:ext cx="100302" cy="16768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12051" y="3825569"/>
              <a:ext cx="188957" cy="205230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229806" y="1803272"/>
            <a:ext cx="539750" cy="99695"/>
          </a:xfrm>
          <a:custGeom>
            <a:avLst/>
            <a:gdLst/>
            <a:ahLst/>
            <a:cxnLst/>
            <a:rect l="l" t="t" r="r" b="b"/>
            <a:pathLst>
              <a:path w="539750" h="99694">
                <a:moveTo>
                  <a:pt x="221754" y="5359"/>
                </a:moveTo>
                <a:lnTo>
                  <a:pt x="162890" y="5359"/>
                </a:lnTo>
                <a:lnTo>
                  <a:pt x="162890" y="8051"/>
                </a:lnTo>
                <a:lnTo>
                  <a:pt x="166992" y="8051"/>
                </a:lnTo>
                <a:lnTo>
                  <a:pt x="175209" y="9842"/>
                </a:lnTo>
                <a:lnTo>
                  <a:pt x="177952" y="10744"/>
                </a:lnTo>
                <a:lnTo>
                  <a:pt x="180682" y="14312"/>
                </a:lnTo>
                <a:lnTo>
                  <a:pt x="182054" y="15214"/>
                </a:lnTo>
                <a:lnTo>
                  <a:pt x="182054" y="19697"/>
                </a:lnTo>
                <a:lnTo>
                  <a:pt x="179324" y="26860"/>
                </a:lnTo>
                <a:lnTo>
                  <a:pt x="177952" y="32219"/>
                </a:lnTo>
                <a:lnTo>
                  <a:pt x="175209" y="39382"/>
                </a:lnTo>
                <a:lnTo>
                  <a:pt x="171107" y="46545"/>
                </a:lnTo>
                <a:lnTo>
                  <a:pt x="166992" y="54610"/>
                </a:lnTo>
                <a:lnTo>
                  <a:pt x="162890" y="64452"/>
                </a:lnTo>
                <a:lnTo>
                  <a:pt x="158788" y="73406"/>
                </a:lnTo>
                <a:lnTo>
                  <a:pt x="137325" y="30429"/>
                </a:lnTo>
                <a:lnTo>
                  <a:pt x="136880" y="29540"/>
                </a:lnTo>
                <a:lnTo>
                  <a:pt x="135509" y="27749"/>
                </a:lnTo>
                <a:lnTo>
                  <a:pt x="135509" y="25057"/>
                </a:lnTo>
                <a:lnTo>
                  <a:pt x="134150" y="23279"/>
                </a:lnTo>
                <a:lnTo>
                  <a:pt x="134150" y="20586"/>
                </a:lnTo>
                <a:lnTo>
                  <a:pt x="132778" y="19697"/>
                </a:lnTo>
                <a:lnTo>
                  <a:pt x="132778" y="14312"/>
                </a:lnTo>
                <a:lnTo>
                  <a:pt x="134150" y="13423"/>
                </a:lnTo>
                <a:lnTo>
                  <a:pt x="134150" y="11633"/>
                </a:lnTo>
                <a:lnTo>
                  <a:pt x="135509" y="10744"/>
                </a:lnTo>
                <a:lnTo>
                  <a:pt x="140995" y="8940"/>
                </a:lnTo>
                <a:lnTo>
                  <a:pt x="145097" y="8051"/>
                </a:lnTo>
                <a:lnTo>
                  <a:pt x="149199" y="8051"/>
                </a:lnTo>
                <a:lnTo>
                  <a:pt x="149199" y="5359"/>
                </a:lnTo>
                <a:lnTo>
                  <a:pt x="80759" y="5359"/>
                </a:lnTo>
                <a:lnTo>
                  <a:pt x="80759" y="8051"/>
                </a:lnTo>
                <a:lnTo>
                  <a:pt x="84861" y="8051"/>
                </a:lnTo>
                <a:lnTo>
                  <a:pt x="88976" y="8940"/>
                </a:lnTo>
                <a:lnTo>
                  <a:pt x="97180" y="12522"/>
                </a:lnTo>
                <a:lnTo>
                  <a:pt x="99923" y="14312"/>
                </a:lnTo>
                <a:lnTo>
                  <a:pt x="101295" y="16103"/>
                </a:lnTo>
                <a:lnTo>
                  <a:pt x="104025" y="18796"/>
                </a:lnTo>
                <a:lnTo>
                  <a:pt x="105397" y="22377"/>
                </a:lnTo>
                <a:lnTo>
                  <a:pt x="78016" y="73406"/>
                </a:lnTo>
                <a:lnTo>
                  <a:pt x="57492" y="30429"/>
                </a:lnTo>
                <a:lnTo>
                  <a:pt x="56121" y="28638"/>
                </a:lnTo>
                <a:lnTo>
                  <a:pt x="56121" y="25958"/>
                </a:lnTo>
                <a:lnTo>
                  <a:pt x="54749" y="24168"/>
                </a:lnTo>
                <a:lnTo>
                  <a:pt x="54749" y="18796"/>
                </a:lnTo>
                <a:lnTo>
                  <a:pt x="53378" y="17894"/>
                </a:lnTo>
                <a:lnTo>
                  <a:pt x="53378" y="15214"/>
                </a:lnTo>
                <a:lnTo>
                  <a:pt x="54749" y="13423"/>
                </a:lnTo>
                <a:lnTo>
                  <a:pt x="56121" y="12522"/>
                </a:lnTo>
                <a:lnTo>
                  <a:pt x="57492" y="10744"/>
                </a:lnTo>
                <a:lnTo>
                  <a:pt x="58851" y="9842"/>
                </a:lnTo>
                <a:lnTo>
                  <a:pt x="61595" y="8940"/>
                </a:lnTo>
                <a:lnTo>
                  <a:pt x="64338" y="8940"/>
                </a:lnTo>
                <a:lnTo>
                  <a:pt x="68440" y="8051"/>
                </a:lnTo>
                <a:lnTo>
                  <a:pt x="68440" y="5359"/>
                </a:lnTo>
                <a:lnTo>
                  <a:pt x="0" y="5359"/>
                </a:lnTo>
                <a:lnTo>
                  <a:pt x="0" y="8051"/>
                </a:lnTo>
                <a:lnTo>
                  <a:pt x="8204" y="9842"/>
                </a:lnTo>
                <a:lnTo>
                  <a:pt x="16421" y="14312"/>
                </a:lnTo>
                <a:lnTo>
                  <a:pt x="28740" y="30429"/>
                </a:lnTo>
                <a:lnTo>
                  <a:pt x="28740" y="32219"/>
                </a:lnTo>
                <a:lnTo>
                  <a:pt x="61595" y="97586"/>
                </a:lnTo>
                <a:lnTo>
                  <a:pt x="72542" y="99377"/>
                </a:lnTo>
                <a:lnTo>
                  <a:pt x="86461" y="73406"/>
                </a:lnTo>
                <a:lnTo>
                  <a:pt x="109512" y="30429"/>
                </a:lnTo>
                <a:lnTo>
                  <a:pt x="142354" y="97586"/>
                </a:lnTo>
                <a:lnTo>
                  <a:pt x="151942" y="99377"/>
                </a:lnTo>
                <a:lnTo>
                  <a:pt x="166370" y="73406"/>
                </a:lnTo>
                <a:lnTo>
                  <a:pt x="179324" y="50126"/>
                </a:lnTo>
                <a:lnTo>
                  <a:pt x="180682" y="47447"/>
                </a:lnTo>
                <a:lnTo>
                  <a:pt x="186156" y="38493"/>
                </a:lnTo>
                <a:lnTo>
                  <a:pt x="191630" y="30429"/>
                </a:lnTo>
                <a:lnTo>
                  <a:pt x="197116" y="24168"/>
                </a:lnTo>
                <a:lnTo>
                  <a:pt x="201218" y="17894"/>
                </a:lnTo>
                <a:lnTo>
                  <a:pt x="212178" y="10744"/>
                </a:lnTo>
                <a:lnTo>
                  <a:pt x="217639" y="8940"/>
                </a:lnTo>
                <a:lnTo>
                  <a:pt x="221754" y="8051"/>
                </a:lnTo>
                <a:lnTo>
                  <a:pt x="221754" y="5359"/>
                </a:lnTo>
                <a:close/>
              </a:path>
              <a:path w="539750" h="99694">
                <a:moveTo>
                  <a:pt x="373684" y="30429"/>
                </a:moveTo>
                <a:lnTo>
                  <a:pt x="370954" y="10744"/>
                </a:lnTo>
                <a:lnTo>
                  <a:pt x="370205" y="5359"/>
                </a:lnTo>
                <a:lnTo>
                  <a:pt x="369582" y="889"/>
                </a:lnTo>
                <a:lnTo>
                  <a:pt x="365480" y="0"/>
                </a:lnTo>
                <a:lnTo>
                  <a:pt x="365480" y="889"/>
                </a:lnTo>
                <a:lnTo>
                  <a:pt x="360006" y="4470"/>
                </a:lnTo>
                <a:lnTo>
                  <a:pt x="355904" y="4470"/>
                </a:lnTo>
                <a:lnTo>
                  <a:pt x="354520" y="5359"/>
                </a:lnTo>
                <a:lnTo>
                  <a:pt x="250507" y="5359"/>
                </a:lnTo>
                <a:lnTo>
                  <a:pt x="249123" y="4470"/>
                </a:lnTo>
                <a:lnTo>
                  <a:pt x="243662" y="4470"/>
                </a:lnTo>
                <a:lnTo>
                  <a:pt x="242277" y="3581"/>
                </a:lnTo>
                <a:lnTo>
                  <a:pt x="242277" y="2679"/>
                </a:lnTo>
                <a:lnTo>
                  <a:pt x="240919" y="889"/>
                </a:lnTo>
                <a:lnTo>
                  <a:pt x="239547" y="0"/>
                </a:lnTo>
                <a:lnTo>
                  <a:pt x="235445" y="889"/>
                </a:lnTo>
                <a:lnTo>
                  <a:pt x="231343" y="30429"/>
                </a:lnTo>
                <a:lnTo>
                  <a:pt x="238175" y="32219"/>
                </a:lnTo>
                <a:lnTo>
                  <a:pt x="239547" y="26860"/>
                </a:lnTo>
                <a:lnTo>
                  <a:pt x="243662" y="22377"/>
                </a:lnTo>
                <a:lnTo>
                  <a:pt x="272402" y="10744"/>
                </a:lnTo>
                <a:lnTo>
                  <a:pt x="287451" y="10744"/>
                </a:lnTo>
                <a:lnTo>
                  <a:pt x="290195" y="68935"/>
                </a:lnTo>
                <a:lnTo>
                  <a:pt x="290195" y="76098"/>
                </a:lnTo>
                <a:lnTo>
                  <a:pt x="287451" y="82359"/>
                </a:lnTo>
                <a:lnTo>
                  <a:pt x="286092" y="86842"/>
                </a:lnTo>
                <a:lnTo>
                  <a:pt x="261442" y="94894"/>
                </a:lnTo>
                <a:lnTo>
                  <a:pt x="262826" y="97586"/>
                </a:lnTo>
                <a:lnTo>
                  <a:pt x="343585" y="97586"/>
                </a:lnTo>
                <a:lnTo>
                  <a:pt x="343585" y="94894"/>
                </a:lnTo>
                <a:lnTo>
                  <a:pt x="329895" y="93103"/>
                </a:lnTo>
                <a:lnTo>
                  <a:pt x="325793" y="91313"/>
                </a:lnTo>
                <a:lnTo>
                  <a:pt x="316191" y="68935"/>
                </a:lnTo>
                <a:lnTo>
                  <a:pt x="316191" y="10744"/>
                </a:lnTo>
                <a:lnTo>
                  <a:pt x="332638" y="10744"/>
                </a:lnTo>
                <a:lnTo>
                  <a:pt x="340842" y="11633"/>
                </a:lnTo>
                <a:lnTo>
                  <a:pt x="368223" y="32219"/>
                </a:lnTo>
                <a:lnTo>
                  <a:pt x="373684" y="30429"/>
                </a:lnTo>
                <a:close/>
              </a:path>
              <a:path w="539750" h="99694">
                <a:moveTo>
                  <a:pt x="539330" y="44754"/>
                </a:moveTo>
                <a:lnTo>
                  <a:pt x="537972" y="40284"/>
                </a:lnTo>
                <a:lnTo>
                  <a:pt x="535216" y="34912"/>
                </a:lnTo>
                <a:lnTo>
                  <a:pt x="533857" y="30429"/>
                </a:lnTo>
                <a:lnTo>
                  <a:pt x="529755" y="25958"/>
                </a:lnTo>
                <a:lnTo>
                  <a:pt x="525627" y="22377"/>
                </a:lnTo>
                <a:lnTo>
                  <a:pt x="521525" y="17894"/>
                </a:lnTo>
                <a:lnTo>
                  <a:pt x="516051" y="15214"/>
                </a:lnTo>
                <a:lnTo>
                  <a:pt x="509206" y="12522"/>
                </a:lnTo>
                <a:lnTo>
                  <a:pt x="506488" y="11188"/>
                </a:lnTo>
                <a:lnTo>
                  <a:pt x="506488" y="49237"/>
                </a:lnTo>
                <a:lnTo>
                  <a:pt x="506488" y="58191"/>
                </a:lnTo>
                <a:lnTo>
                  <a:pt x="505104" y="61772"/>
                </a:lnTo>
                <a:lnTo>
                  <a:pt x="505104" y="66243"/>
                </a:lnTo>
                <a:lnTo>
                  <a:pt x="503745" y="69824"/>
                </a:lnTo>
                <a:lnTo>
                  <a:pt x="501002" y="73406"/>
                </a:lnTo>
                <a:lnTo>
                  <a:pt x="499630" y="76987"/>
                </a:lnTo>
                <a:lnTo>
                  <a:pt x="495528" y="80568"/>
                </a:lnTo>
                <a:lnTo>
                  <a:pt x="492785" y="83261"/>
                </a:lnTo>
                <a:lnTo>
                  <a:pt x="487324" y="87731"/>
                </a:lnTo>
                <a:lnTo>
                  <a:pt x="479094" y="91313"/>
                </a:lnTo>
                <a:lnTo>
                  <a:pt x="470877" y="93103"/>
                </a:lnTo>
                <a:lnTo>
                  <a:pt x="461302" y="94005"/>
                </a:lnTo>
                <a:lnTo>
                  <a:pt x="451713" y="93103"/>
                </a:lnTo>
                <a:lnTo>
                  <a:pt x="443496" y="90424"/>
                </a:lnTo>
                <a:lnTo>
                  <a:pt x="435292" y="86842"/>
                </a:lnTo>
                <a:lnTo>
                  <a:pt x="428447" y="81470"/>
                </a:lnTo>
                <a:lnTo>
                  <a:pt x="425716" y="77889"/>
                </a:lnTo>
                <a:lnTo>
                  <a:pt x="421614" y="74307"/>
                </a:lnTo>
                <a:lnTo>
                  <a:pt x="420230" y="70726"/>
                </a:lnTo>
                <a:lnTo>
                  <a:pt x="417512" y="66243"/>
                </a:lnTo>
                <a:lnTo>
                  <a:pt x="416128" y="61772"/>
                </a:lnTo>
                <a:lnTo>
                  <a:pt x="416128" y="57289"/>
                </a:lnTo>
                <a:lnTo>
                  <a:pt x="414769" y="52819"/>
                </a:lnTo>
                <a:lnTo>
                  <a:pt x="414769" y="43865"/>
                </a:lnTo>
                <a:lnTo>
                  <a:pt x="416128" y="40284"/>
                </a:lnTo>
                <a:lnTo>
                  <a:pt x="416128" y="35801"/>
                </a:lnTo>
                <a:lnTo>
                  <a:pt x="417512" y="32219"/>
                </a:lnTo>
                <a:lnTo>
                  <a:pt x="420230" y="28638"/>
                </a:lnTo>
                <a:lnTo>
                  <a:pt x="421614" y="25057"/>
                </a:lnTo>
                <a:lnTo>
                  <a:pt x="424332" y="21475"/>
                </a:lnTo>
                <a:lnTo>
                  <a:pt x="458558" y="8051"/>
                </a:lnTo>
                <a:lnTo>
                  <a:pt x="461302" y="8051"/>
                </a:lnTo>
                <a:lnTo>
                  <a:pt x="495528" y="24168"/>
                </a:lnTo>
                <a:lnTo>
                  <a:pt x="499630" y="27749"/>
                </a:lnTo>
                <a:lnTo>
                  <a:pt x="501002" y="31330"/>
                </a:lnTo>
                <a:lnTo>
                  <a:pt x="503745" y="35801"/>
                </a:lnTo>
                <a:lnTo>
                  <a:pt x="505104" y="39382"/>
                </a:lnTo>
                <a:lnTo>
                  <a:pt x="505104" y="43865"/>
                </a:lnTo>
                <a:lnTo>
                  <a:pt x="506488" y="49237"/>
                </a:lnTo>
                <a:lnTo>
                  <a:pt x="506488" y="11188"/>
                </a:lnTo>
                <a:lnTo>
                  <a:pt x="503745" y="9842"/>
                </a:lnTo>
                <a:lnTo>
                  <a:pt x="496887" y="7162"/>
                </a:lnTo>
                <a:lnTo>
                  <a:pt x="490042" y="5359"/>
                </a:lnTo>
                <a:lnTo>
                  <a:pt x="476364" y="3581"/>
                </a:lnTo>
                <a:lnTo>
                  <a:pt x="468160" y="1778"/>
                </a:lnTo>
                <a:lnTo>
                  <a:pt x="461302" y="1778"/>
                </a:lnTo>
                <a:lnTo>
                  <a:pt x="451713" y="1778"/>
                </a:lnTo>
                <a:lnTo>
                  <a:pt x="444881" y="2679"/>
                </a:lnTo>
                <a:lnTo>
                  <a:pt x="436676" y="4470"/>
                </a:lnTo>
                <a:lnTo>
                  <a:pt x="429818" y="5359"/>
                </a:lnTo>
                <a:lnTo>
                  <a:pt x="422973" y="7162"/>
                </a:lnTo>
                <a:lnTo>
                  <a:pt x="416128" y="9842"/>
                </a:lnTo>
                <a:lnTo>
                  <a:pt x="410654" y="12522"/>
                </a:lnTo>
                <a:lnTo>
                  <a:pt x="403809" y="15214"/>
                </a:lnTo>
                <a:lnTo>
                  <a:pt x="398348" y="17894"/>
                </a:lnTo>
                <a:lnTo>
                  <a:pt x="394233" y="22377"/>
                </a:lnTo>
                <a:lnTo>
                  <a:pt x="390131" y="25958"/>
                </a:lnTo>
                <a:lnTo>
                  <a:pt x="386003" y="30429"/>
                </a:lnTo>
                <a:lnTo>
                  <a:pt x="384644" y="34912"/>
                </a:lnTo>
                <a:lnTo>
                  <a:pt x="381901" y="45656"/>
                </a:lnTo>
                <a:lnTo>
                  <a:pt x="381901" y="56400"/>
                </a:lnTo>
                <a:lnTo>
                  <a:pt x="386003" y="72517"/>
                </a:lnTo>
                <a:lnTo>
                  <a:pt x="390131" y="76098"/>
                </a:lnTo>
                <a:lnTo>
                  <a:pt x="394233" y="80568"/>
                </a:lnTo>
                <a:lnTo>
                  <a:pt x="398348" y="84150"/>
                </a:lnTo>
                <a:lnTo>
                  <a:pt x="403809" y="86842"/>
                </a:lnTo>
                <a:lnTo>
                  <a:pt x="410654" y="90424"/>
                </a:lnTo>
                <a:lnTo>
                  <a:pt x="416128" y="93103"/>
                </a:lnTo>
                <a:lnTo>
                  <a:pt x="429818" y="96685"/>
                </a:lnTo>
                <a:lnTo>
                  <a:pt x="436676" y="97586"/>
                </a:lnTo>
                <a:lnTo>
                  <a:pt x="444881" y="98475"/>
                </a:lnTo>
                <a:lnTo>
                  <a:pt x="451713" y="99377"/>
                </a:lnTo>
                <a:lnTo>
                  <a:pt x="461302" y="99377"/>
                </a:lnTo>
                <a:lnTo>
                  <a:pt x="468160" y="99377"/>
                </a:lnTo>
                <a:lnTo>
                  <a:pt x="476364" y="98475"/>
                </a:lnTo>
                <a:lnTo>
                  <a:pt x="483209" y="96685"/>
                </a:lnTo>
                <a:lnTo>
                  <a:pt x="496887" y="94894"/>
                </a:lnTo>
                <a:lnTo>
                  <a:pt x="503745" y="92214"/>
                </a:lnTo>
                <a:lnTo>
                  <a:pt x="536587" y="67144"/>
                </a:lnTo>
                <a:lnTo>
                  <a:pt x="539330" y="56400"/>
                </a:lnTo>
                <a:lnTo>
                  <a:pt x="539330" y="447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49896" y="1805050"/>
            <a:ext cx="529590" cy="97790"/>
          </a:xfrm>
          <a:custGeom>
            <a:avLst/>
            <a:gdLst/>
            <a:ahLst/>
            <a:cxnLst/>
            <a:rect l="l" t="t" r="r" b="b"/>
            <a:pathLst>
              <a:path w="529590" h="97789">
                <a:moveTo>
                  <a:pt x="158788" y="42976"/>
                </a:moveTo>
                <a:lnTo>
                  <a:pt x="124561" y="8737"/>
                </a:lnTo>
                <a:lnTo>
                  <a:pt x="124561" y="47459"/>
                </a:lnTo>
                <a:lnTo>
                  <a:pt x="124561" y="56413"/>
                </a:lnTo>
                <a:lnTo>
                  <a:pt x="123202" y="59994"/>
                </a:lnTo>
                <a:lnTo>
                  <a:pt x="123202" y="64465"/>
                </a:lnTo>
                <a:lnTo>
                  <a:pt x="121818" y="68046"/>
                </a:lnTo>
                <a:lnTo>
                  <a:pt x="119100" y="71628"/>
                </a:lnTo>
                <a:lnTo>
                  <a:pt x="117716" y="75209"/>
                </a:lnTo>
                <a:lnTo>
                  <a:pt x="114973" y="78790"/>
                </a:lnTo>
                <a:lnTo>
                  <a:pt x="80772" y="92227"/>
                </a:lnTo>
                <a:lnTo>
                  <a:pt x="71183" y="91325"/>
                </a:lnTo>
                <a:lnTo>
                  <a:pt x="61607" y="88646"/>
                </a:lnTo>
                <a:lnTo>
                  <a:pt x="53390" y="85064"/>
                </a:lnTo>
                <a:lnTo>
                  <a:pt x="46545" y="79692"/>
                </a:lnTo>
                <a:lnTo>
                  <a:pt x="43802" y="76111"/>
                </a:lnTo>
                <a:lnTo>
                  <a:pt x="39700" y="72529"/>
                </a:lnTo>
                <a:lnTo>
                  <a:pt x="38328" y="68948"/>
                </a:lnTo>
                <a:lnTo>
                  <a:pt x="35585" y="64465"/>
                </a:lnTo>
                <a:lnTo>
                  <a:pt x="34226" y="59994"/>
                </a:lnTo>
                <a:lnTo>
                  <a:pt x="34226" y="55511"/>
                </a:lnTo>
                <a:lnTo>
                  <a:pt x="32842" y="51041"/>
                </a:lnTo>
                <a:lnTo>
                  <a:pt x="32842" y="42087"/>
                </a:lnTo>
                <a:lnTo>
                  <a:pt x="34226" y="38506"/>
                </a:lnTo>
                <a:lnTo>
                  <a:pt x="34226" y="34023"/>
                </a:lnTo>
                <a:lnTo>
                  <a:pt x="35585" y="30441"/>
                </a:lnTo>
                <a:lnTo>
                  <a:pt x="38328" y="26860"/>
                </a:lnTo>
                <a:lnTo>
                  <a:pt x="39700" y="23279"/>
                </a:lnTo>
                <a:lnTo>
                  <a:pt x="42443" y="19697"/>
                </a:lnTo>
                <a:lnTo>
                  <a:pt x="78028" y="6273"/>
                </a:lnTo>
                <a:lnTo>
                  <a:pt x="79387" y="6273"/>
                </a:lnTo>
                <a:lnTo>
                  <a:pt x="113614" y="22390"/>
                </a:lnTo>
                <a:lnTo>
                  <a:pt x="117716" y="25971"/>
                </a:lnTo>
                <a:lnTo>
                  <a:pt x="119100" y="29552"/>
                </a:lnTo>
                <a:lnTo>
                  <a:pt x="121818" y="34023"/>
                </a:lnTo>
                <a:lnTo>
                  <a:pt x="123202" y="37604"/>
                </a:lnTo>
                <a:lnTo>
                  <a:pt x="123202" y="42087"/>
                </a:lnTo>
                <a:lnTo>
                  <a:pt x="124561" y="47459"/>
                </a:lnTo>
                <a:lnTo>
                  <a:pt x="124561" y="8737"/>
                </a:lnTo>
                <a:lnTo>
                  <a:pt x="123202" y="8064"/>
                </a:lnTo>
                <a:lnTo>
                  <a:pt x="116357" y="5384"/>
                </a:lnTo>
                <a:lnTo>
                  <a:pt x="109512" y="3581"/>
                </a:lnTo>
                <a:lnTo>
                  <a:pt x="95834" y="1803"/>
                </a:lnTo>
                <a:lnTo>
                  <a:pt x="87604" y="0"/>
                </a:lnTo>
                <a:lnTo>
                  <a:pt x="79387" y="0"/>
                </a:lnTo>
                <a:lnTo>
                  <a:pt x="71183" y="0"/>
                </a:lnTo>
                <a:lnTo>
                  <a:pt x="64325" y="901"/>
                </a:lnTo>
                <a:lnTo>
                  <a:pt x="56121" y="2692"/>
                </a:lnTo>
                <a:lnTo>
                  <a:pt x="47904" y="3581"/>
                </a:lnTo>
                <a:lnTo>
                  <a:pt x="42443" y="5384"/>
                </a:lnTo>
                <a:lnTo>
                  <a:pt x="35585" y="8064"/>
                </a:lnTo>
                <a:lnTo>
                  <a:pt x="30124" y="10744"/>
                </a:lnTo>
                <a:lnTo>
                  <a:pt x="23279" y="13436"/>
                </a:lnTo>
                <a:lnTo>
                  <a:pt x="17792" y="16116"/>
                </a:lnTo>
                <a:lnTo>
                  <a:pt x="13677" y="20599"/>
                </a:lnTo>
                <a:lnTo>
                  <a:pt x="9575" y="24180"/>
                </a:lnTo>
                <a:lnTo>
                  <a:pt x="5473" y="28651"/>
                </a:lnTo>
                <a:lnTo>
                  <a:pt x="4114" y="33134"/>
                </a:lnTo>
                <a:lnTo>
                  <a:pt x="1371" y="38506"/>
                </a:lnTo>
                <a:lnTo>
                  <a:pt x="0" y="43878"/>
                </a:lnTo>
                <a:lnTo>
                  <a:pt x="0" y="54622"/>
                </a:lnTo>
                <a:lnTo>
                  <a:pt x="1371" y="59994"/>
                </a:lnTo>
                <a:lnTo>
                  <a:pt x="4114" y="65366"/>
                </a:lnTo>
                <a:lnTo>
                  <a:pt x="5473" y="70739"/>
                </a:lnTo>
                <a:lnTo>
                  <a:pt x="9575" y="74320"/>
                </a:lnTo>
                <a:lnTo>
                  <a:pt x="13677" y="78790"/>
                </a:lnTo>
                <a:lnTo>
                  <a:pt x="17792" y="82372"/>
                </a:lnTo>
                <a:lnTo>
                  <a:pt x="23279" y="85064"/>
                </a:lnTo>
                <a:lnTo>
                  <a:pt x="30124" y="88646"/>
                </a:lnTo>
                <a:lnTo>
                  <a:pt x="35585" y="91325"/>
                </a:lnTo>
                <a:lnTo>
                  <a:pt x="42443" y="93116"/>
                </a:lnTo>
                <a:lnTo>
                  <a:pt x="47904" y="94907"/>
                </a:lnTo>
                <a:lnTo>
                  <a:pt x="64325" y="96697"/>
                </a:lnTo>
                <a:lnTo>
                  <a:pt x="71183" y="97599"/>
                </a:lnTo>
                <a:lnTo>
                  <a:pt x="79387" y="97599"/>
                </a:lnTo>
                <a:lnTo>
                  <a:pt x="87604" y="97599"/>
                </a:lnTo>
                <a:lnTo>
                  <a:pt x="95834" y="96697"/>
                </a:lnTo>
                <a:lnTo>
                  <a:pt x="102654" y="94907"/>
                </a:lnTo>
                <a:lnTo>
                  <a:pt x="116357" y="93116"/>
                </a:lnTo>
                <a:lnTo>
                  <a:pt x="123202" y="90436"/>
                </a:lnTo>
                <a:lnTo>
                  <a:pt x="128676" y="88646"/>
                </a:lnTo>
                <a:lnTo>
                  <a:pt x="145097" y="77901"/>
                </a:lnTo>
                <a:lnTo>
                  <a:pt x="149199" y="74320"/>
                </a:lnTo>
                <a:lnTo>
                  <a:pt x="153301" y="69837"/>
                </a:lnTo>
                <a:lnTo>
                  <a:pt x="154686" y="65366"/>
                </a:lnTo>
                <a:lnTo>
                  <a:pt x="157416" y="59994"/>
                </a:lnTo>
                <a:lnTo>
                  <a:pt x="158788" y="54622"/>
                </a:lnTo>
                <a:lnTo>
                  <a:pt x="158788" y="42976"/>
                </a:lnTo>
                <a:close/>
              </a:path>
              <a:path w="529590" h="97789">
                <a:moveTo>
                  <a:pt x="375081" y="93116"/>
                </a:moveTo>
                <a:lnTo>
                  <a:pt x="372338" y="93116"/>
                </a:lnTo>
                <a:lnTo>
                  <a:pt x="369595" y="92227"/>
                </a:lnTo>
                <a:lnTo>
                  <a:pt x="365480" y="92227"/>
                </a:lnTo>
                <a:lnTo>
                  <a:pt x="360019" y="90436"/>
                </a:lnTo>
                <a:lnTo>
                  <a:pt x="354533" y="86855"/>
                </a:lnTo>
                <a:lnTo>
                  <a:pt x="353174" y="85064"/>
                </a:lnTo>
                <a:lnTo>
                  <a:pt x="351802" y="84162"/>
                </a:lnTo>
                <a:lnTo>
                  <a:pt x="351802" y="82372"/>
                </a:lnTo>
                <a:lnTo>
                  <a:pt x="350431" y="79692"/>
                </a:lnTo>
                <a:lnTo>
                  <a:pt x="349059" y="76111"/>
                </a:lnTo>
                <a:lnTo>
                  <a:pt x="347700" y="70739"/>
                </a:lnTo>
                <a:lnTo>
                  <a:pt x="347700" y="65366"/>
                </a:lnTo>
                <a:lnTo>
                  <a:pt x="344957" y="35814"/>
                </a:lnTo>
                <a:lnTo>
                  <a:pt x="344957" y="20599"/>
                </a:lnTo>
                <a:lnTo>
                  <a:pt x="344957" y="18808"/>
                </a:lnTo>
                <a:lnTo>
                  <a:pt x="346316" y="15227"/>
                </a:lnTo>
                <a:lnTo>
                  <a:pt x="351802" y="11645"/>
                </a:lnTo>
                <a:lnTo>
                  <a:pt x="354533" y="8966"/>
                </a:lnTo>
                <a:lnTo>
                  <a:pt x="358635" y="7162"/>
                </a:lnTo>
                <a:lnTo>
                  <a:pt x="362737" y="6273"/>
                </a:lnTo>
                <a:lnTo>
                  <a:pt x="368223" y="6273"/>
                </a:lnTo>
                <a:lnTo>
                  <a:pt x="368223" y="3581"/>
                </a:lnTo>
                <a:lnTo>
                  <a:pt x="309372" y="3581"/>
                </a:lnTo>
                <a:lnTo>
                  <a:pt x="309372" y="5384"/>
                </a:lnTo>
                <a:lnTo>
                  <a:pt x="310730" y="5384"/>
                </a:lnTo>
                <a:lnTo>
                  <a:pt x="312089" y="6273"/>
                </a:lnTo>
                <a:lnTo>
                  <a:pt x="312089" y="12534"/>
                </a:lnTo>
                <a:lnTo>
                  <a:pt x="310730" y="13436"/>
                </a:lnTo>
                <a:lnTo>
                  <a:pt x="310730" y="14325"/>
                </a:lnTo>
                <a:lnTo>
                  <a:pt x="309372" y="16116"/>
                </a:lnTo>
                <a:lnTo>
                  <a:pt x="309372" y="17018"/>
                </a:lnTo>
                <a:lnTo>
                  <a:pt x="307987" y="18808"/>
                </a:lnTo>
                <a:lnTo>
                  <a:pt x="273761" y="71628"/>
                </a:lnTo>
                <a:lnTo>
                  <a:pt x="243700" y="23279"/>
                </a:lnTo>
                <a:lnTo>
                  <a:pt x="240919" y="18808"/>
                </a:lnTo>
                <a:lnTo>
                  <a:pt x="239560" y="17018"/>
                </a:lnTo>
                <a:lnTo>
                  <a:pt x="239560" y="16116"/>
                </a:lnTo>
                <a:lnTo>
                  <a:pt x="238175" y="14325"/>
                </a:lnTo>
                <a:lnTo>
                  <a:pt x="238175" y="10744"/>
                </a:lnTo>
                <a:lnTo>
                  <a:pt x="236816" y="8966"/>
                </a:lnTo>
                <a:lnTo>
                  <a:pt x="236816" y="8064"/>
                </a:lnTo>
                <a:lnTo>
                  <a:pt x="238175" y="7162"/>
                </a:lnTo>
                <a:lnTo>
                  <a:pt x="238175" y="5384"/>
                </a:lnTo>
                <a:lnTo>
                  <a:pt x="239560" y="5384"/>
                </a:lnTo>
                <a:lnTo>
                  <a:pt x="239560" y="3581"/>
                </a:lnTo>
                <a:lnTo>
                  <a:pt x="184785" y="3581"/>
                </a:lnTo>
                <a:lnTo>
                  <a:pt x="184785" y="6273"/>
                </a:lnTo>
                <a:lnTo>
                  <a:pt x="190271" y="6273"/>
                </a:lnTo>
                <a:lnTo>
                  <a:pt x="195745" y="7162"/>
                </a:lnTo>
                <a:lnTo>
                  <a:pt x="203949" y="12534"/>
                </a:lnTo>
                <a:lnTo>
                  <a:pt x="206692" y="16116"/>
                </a:lnTo>
                <a:lnTo>
                  <a:pt x="206692" y="21501"/>
                </a:lnTo>
                <a:lnTo>
                  <a:pt x="205333" y="22390"/>
                </a:lnTo>
                <a:lnTo>
                  <a:pt x="205333" y="31343"/>
                </a:lnTo>
                <a:lnTo>
                  <a:pt x="201231" y="48348"/>
                </a:lnTo>
                <a:lnTo>
                  <a:pt x="199847" y="56413"/>
                </a:lnTo>
                <a:lnTo>
                  <a:pt x="198488" y="63576"/>
                </a:lnTo>
                <a:lnTo>
                  <a:pt x="188912" y="86855"/>
                </a:lnTo>
                <a:lnTo>
                  <a:pt x="187528" y="88646"/>
                </a:lnTo>
                <a:lnTo>
                  <a:pt x="184785" y="89535"/>
                </a:lnTo>
                <a:lnTo>
                  <a:pt x="182067" y="91325"/>
                </a:lnTo>
                <a:lnTo>
                  <a:pt x="180682" y="91325"/>
                </a:lnTo>
                <a:lnTo>
                  <a:pt x="177952" y="92227"/>
                </a:lnTo>
                <a:lnTo>
                  <a:pt x="173850" y="93116"/>
                </a:lnTo>
                <a:lnTo>
                  <a:pt x="173850" y="95808"/>
                </a:lnTo>
                <a:lnTo>
                  <a:pt x="235458" y="95808"/>
                </a:lnTo>
                <a:lnTo>
                  <a:pt x="235458" y="93116"/>
                </a:lnTo>
                <a:lnTo>
                  <a:pt x="227228" y="91325"/>
                </a:lnTo>
                <a:lnTo>
                  <a:pt x="224497" y="91325"/>
                </a:lnTo>
                <a:lnTo>
                  <a:pt x="221754" y="90436"/>
                </a:lnTo>
                <a:lnTo>
                  <a:pt x="219011" y="90436"/>
                </a:lnTo>
                <a:lnTo>
                  <a:pt x="217652" y="88646"/>
                </a:lnTo>
                <a:lnTo>
                  <a:pt x="214909" y="87744"/>
                </a:lnTo>
                <a:lnTo>
                  <a:pt x="213550" y="87744"/>
                </a:lnTo>
                <a:lnTo>
                  <a:pt x="212178" y="86855"/>
                </a:lnTo>
                <a:lnTo>
                  <a:pt x="212178" y="85953"/>
                </a:lnTo>
                <a:lnTo>
                  <a:pt x="210807" y="85064"/>
                </a:lnTo>
                <a:lnTo>
                  <a:pt x="210807" y="80581"/>
                </a:lnTo>
                <a:lnTo>
                  <a:pt x="209435" y="77901"/>
                </a:lnTo>
                <a:lnTo>
                  <a:pt x="209435" y="70739"/>
                </a:lnTo>
                <a:lnTo>
                  <a:pt x="210807" y="67157"/>
                </a:lnTo>
                <a:lnTo>
                  <a:pt x="210807" y="52832"/>
                </a:lnTo>
                <a:lnTo>
                  <a:pt x="212178" y="50139"/>
                </a:lnTo>
                <a:lnTo>
                  <a:pt x="212178" y="45669"/>
                </a:lnTo>
                <a:lnTo>
                  <a:pt x="213550" y="42087"/>
                </a:lnTo>
                <a:lnTo>
                  <a:pt x="213550" y="33134"/>
                </a:lnTo>
                <a:lnTo>
                  <a:pt x="214909" y="28651"/>
                </a:lnTo>
                <a:lnTo>
                  <a:pt x="214909" y="23279"/>
                </a:lnTo>
                <a:lnTo>
                  <a:pt x="260083" y="96697"/>
                </a:lnTo>
                <a:lnTo>
                  <a:pt x="266928" y="96697"/>
                </a:lnTo>
                <a:lnTo>
                  <a:pt x="283159" y="71628"/>
                </a:lnTo>
                <a:lnTo>
                  <a:pt x="316204" y="20599"/>
                </a:lnTo>
                <a:lnTo>
                  <a:pt x="321691" y="69837"/>
                </a:lnTo>
                <a:lnTo>
                  <a:pt x="321691" y="72529"/>
                </a:lnTo>
                <a:lnTo>
                  <a:pt x="323049" y="74320"/>
                </a:lnTo>
                <a:lnTo>
                  <a:pt x="323049" y="81483"/>
                </a:lnTo>
                <a:lnTo>
                  <a:pt x="321691" y="82372"/>
                </a:lnTo>
                <a:lnTo>
                  <a:pt x="321691" y="84162"/>
                </a:lnTo>
                <a:lnTo>
                  <a:pt x="317576" y="86855"/>
                </a:lnTo>
                <a:lnTo>
                  <a:pt x="317576" y="87744"/>
                </a:lnTo>
                <a:lnTo>
                  <a:pt x="316204" y="88646"/>
                </a:lnTo>
                <a:lnTo>
                  <a:pt x="313474" y="89535"/>
                </a:lnTo>
                <a:lnTo>
                  <a:pt x="312089" y="90436"/>
                </a:lnTo>
                <a:lnTo>
                  <a:pt x="306628" y="92227"/>
                </a:lnTo>
                <a:lnTo>
                  <a:pt x="302526" y="92227"/>
                </a:lnTo>
                <a:lnTo>
                  <a:pt x="298411" y="93116"/>
                </a:lnTo>
                <a:lnTo>
                  <a:pt x="295668" y="93116"/>
                </a:lnTo>
                <a:lnTo>
                  <a:pt x="295668" y="95808"/>
                </a:lnTo>
                <a:lnTo>
                  <a:pt x="375081" y="95808"/>
                </a:lnTo>
                <a:lnTo>
                  <a:pt x="375081" y="93116"/>
                </a:lnTo>
                <a:close/>
              </a:path>
              <a:path w="529590" h="97789">
                <a:moveTo>
                  <a:pt x="529285" y="62077"/>
                </a:moveTo>
                <a:lnTo>
                  <a:pt x="527011" y="61785"/>
                </a:lnTo>
                <a:lnTo>
                  <a:pt x="522909" y="68948"/>
                </a:lnTo>
                <a:lnTo>
                  <a:pt x="517423" y="75209"/>
                </a:lnTo>
                <a:lnTo>
                  <a:pt x="511962" y="80581"/>
                </a:lnTo>
                <a:lnTo>
                  <a:pt x="498259" y="87744"/>
                </a:lnTo>
                <a:lnTo>
                  <a:pt x="491426" y="90436"/>
                </a:lnTo>
                <a:lnTo>
                  <a:pt x="477735" y="92227"/>
                </a:lnTo>
                <a:lnTo>
                  <a:pt x="470877" y="92227"/>
                </a:lnTo>
                <a:lnTo>
                  <a:pt x="464058" y="90436"/>
                </a:lnTo>
                <a:lnTo>
                  <a:pt x="458571" y="89535"/>
                </a:lnTo>
                <a:lnTo>
                  <a:pt x="431190" y="71628"/>
                </a:lnTo>
                <a:lnTo>
                  <a:pt x="428447" y="68046"/>
                </a:lnTo>
                <a:lnTo>
                  <a:pt x="427088" y="64465"/>
                </a:lnTo>
                <a:lnTo>
                  <a:pt x="425729" y="61785"/>
                </a:lnTo>
                <a:lnTo>
                  <a:pt x="422986" y="54622"/>
                </a:lnTo>
                <a:lnTo>
                  <a:pt x="422986" y="42976"/>
                </a:lnTo>
                <a:lnTo>
                  <a:pt x="424345" y="39395"/>
                </a:lnTo>
                <a:lnTo>
                  <a:pt x="425729" y="34925"/>
                </a:lnTo>
                <a:lnTo>
                  <a:pt x="464058" y="7162"/>
                </a:lnTo>
                <a:lnTo>
                  <a:pt x="473621" y="6273"/>
                </a:lnTo>
                <a:lnTo>
                  <a:pt x="490054" y="8064"/>
                </a:lnTo>
                <a:lnTo>
                  <a:pt x="518807" y="34023"/>
                </a:lnTo>
                <a:lnTo>
                  <a:pt x="524268" y="34023"/>
                </a:lnTo>
                <a:lnTo>
                  <a:pt x="524268" y="7162"/>
                </a:lnTo>
                <a:lnTo>
                  <a:pt x="518807" y="6273"/>
                </a:lnTo>
                <a:lnTo>
                  <a:pt x="513321" y="4483"/>
                </a:lnTo>
                <a:lnTo>
                  <a:pt x="506476" y="3581"/>
                </a:lnTo>
                <a:lnTo>
                  <a:pt x="495541" y="1803"/>
                </a:lnTo>
                <a:lnTo>
                  <a:pt x="488683" y="901"/>
                </a:lnTo>
                <a:lnTo>
                  <a:pt x="483196" y="0"/>
                </a:lnTo>
                <a:lnTo>
                  <a:pt x="466775" y="0"/>
                </a:lnTo>
                <a:lnTo>
                  <a:pt x="457200" y="1803"/>
                </a:lnTo>
                <a:lnTo>
                  <a:pt x="448995" y="2692"/>
                </a:lnTo>
                <a:lnTo>
                  <a:pt x="406552" y="19697"/>
                </a:lnTo>
                <a:lnTo>
                  <a:pt x="396963" y="32232"/>
                </a:lnTo>
                <a:lnTo>
                  <a:pt x="394246" y="35814"/>
                </a:lnTo>
                <a:lnTo>
                  <a:pt x="391502" y="40297"/>
                </a:lnTo>
                <a:lnTo>
                  <a:pt x="390118" y="45669"/>
                </a:lnTo>
                <a:lnTo>
                  <a:pt x="390118" y="56413"/>
                </a:lnTo>
                <a:lnTo>
                  <a:pt x="420243" y="87744"/>
                </a:lnTo>
                <a:lnTo>
                  <a:pt x="442150" y="94018"/>
                </a:lnTo>
                <a:lnTo>
                  <a:pt x="448995" y="95808"/>
                </a:lnTo>
                <a:lnTo>
                  <a:pt x="458571" y="96697"/>
                </a:lnTo>
                <a:lnTo>
                  <a:pt x="466775" y="97599"/>
                </a:lnTo>
                <a:lnTo>
                  <a:pt x="483196" y="97599"/>
                </a:lnTo>
                <a:lnTo>
                  <a:pt x="488683" y="96697"/>
                </a:lnTo>
                <a:lnTo>
                  <a:pt x="495541" y="96697"/>
                </a:lnTo>
                <a:lnTo>
                  <a:pt x="501002" y="95808"/>
                </a:lnTo>
                <a:lnTo>
                  <a:pt x="505104" y="95808"/>
                </a:lnTo>
                <a:lnTo>
                  <a:pt x="510590" y="94907"/>
                </a:lnTo>
                <a:lnTo>
                  <a:pt x="516064" y="93116"/>
                </a:lnTo>
                <a:lnTo>
                  <a:pt x="520166" y="92227"/>
                </a:lnTo>
                <a:lnTo>
                  <a:pt x="521525" y="89535"/>
                </a:lnTo>
                <a:lnTo>
                  <a:pt x="524268" y="86855"/>
                </a:lnTo>
                <a:lnTo>
                  <a:pt x="527011" y="79692"/>
                </a:lnTo>
                <a:lnTo>
                  <a:pt x="528383" y="75209"/>
                </a:lnTo>
                <a:lnTo>
                  <a:pt x="529285" y="73736"/>
                </a:lnTo>
                <a:lnTo>
                  <a:pt x="529285" y="620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9" name="object 19"/>
          <p:cNvGrpSpPr/>
          <p:nvPr/>
        </p:nvGrpSpPr>
        <p:grpSpPr>
          <a:xfrm>
            <a:off x="246235" y="991186"/>
            <a:ext cx="1083310" cy="698500"/>
            <a:chOff x="246235" y="991186"/>
            <a:chExt cx="1083310" cy="698500"/>
          </a:xfrm>
        </p:grpSpPr>
        <p:sp>
          <p:nvSpPr>
            <p:cNvPr id="20" name="object 20"/>
            <p:cNvSpPr/>
            <p:nvPr/>
          </p:nvSpPr>
          <p:spPr>
            <a:xfrm>
              <a:off x="383120" y="1027001"/>
              <a:ext cx="464184" cy="132715"/>
            </a:xfrm>
            <a:custGeom>
              <a:avLst/>
              <a:gdLst/>
              <a:ahLst/>
              <a:cxnLst/>
              <a:rect l="l" t="t" r="r" b="b"/>
              <a:pathLst>
                <a:path w="464184" h="132715">
                  <a:moveTo>
                    <a:pt x="413396" y="0"/>
                  </a:moveTo>
                  <a:lnTo>
                    <a:pt x="369598" y="25064"/>
                  </a:lnTo>
                  <a:lnTo>
                    <a:pt x="307997" y="49240"/>
                  </a:lnTo>
                  <a:lnTo>
                    <a:pt x="239547" y="68942"/>
                  </a:lnTo>
                  <a:lnTo>
                    <a:pt x="169735" y="82368"/>
                  </a:lnTo>
                  <a:lnTo>
                    <a:pt x="106772" y="86843"/>
                  </a:lnTo>
                  <a:lnTo>
                    <a:pt x="80758" y="84155"/>
                  </a:lnTo>
                  <a:lnTo>
                    <a:pt x="58869" y="78792"/>
                  </a:lnTo>
                  <a:lnTo>
                    <a:pt x="42428" y="68942"/>
                  </a:lnTo>
                  <a:lnTo>
                    <a:pt x="32853" y="56403"/>
                  </a:lnTo>
                  <a:lnTo>
                    <a:pt x="30115" y="38502"/>
                  </a:lnTo>
                  <a:lnTo>
                    <a:pt x="35598" y="16113"/>
                  </a:lnTo>
                  <a:lnTo>
                    <a:pt x="10952" y="49240"/>
                  </a:lnTo>
                  <a:lnTo>
                    <a:pt x="0" y="76992"/>
                  </a:lnTo>
                  <a:lnTo>
                    <a:pt x="2739" y="97594"/>
                  </a:lnTo>
                  <a:lnTo>
                    <a:pt x="16427" y="113707"/>
                  </a:lnTo>
                  <a:lnTo>
                    <a:pt x="39703" y="124446"/>
                  </a:lnTo>
                  <a:lnTo>
                    <a:pt x="72547" y="130721"/>
                  </a:lnTo>
                  <a:lnTo>
                    <a:pt x="109515" y="132509"/>
                  </a:lnTo>
                  <a:lnTo>
                    <a:pt x="153313" y="129821"/>
                  </a:lnTo>
                  <a:lnTo>
                    <a:pt x="198492" y="125346"/>
                  </a:lnTo>
                  <a:lnTo>
                    <a:pt x="246396" y="117283"/>
                  </a:lnTo>
                  <a:lnTo>
                    <a:pt x="292937" y="106544"/>
                  </a:lnTo>
                  <a:lnTo>
                    <a:pt x="338116" y="94006"/>
                  </a:lnTo>
                  <a:lnTo>
                    <a:pt x="379171" y="79680"/>
                  </a:lnTo>
                  <a:lnTo>
                    <a:pt x="414758" y="64466"/>
                  </a:lnTo>
                  <a:lnTo>
                    <a:pt x="464042" y="32227"/>
                  </a:lnTo>
                  <a:lnTo>
                    <a:pt x="413396" y="0"/>
                  </a:lnTo>
                  <a:close/>
                </a:path>
              </a:pathLst>
            </a:custGeom>
            <a:solidFill>
              <a:srgbClr val="FF17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46235" y="1258892"/>
              <a:ext cx="737870" cy="146050"/>
            </a:xfrm>
            <a:custGeom>
              <a:avLst/>
              <a:gdLst/>
              <a:ahLst/>
              <a:cxnLst/>
              <a:rect l="l" t="t" r="r" b="b"/>
              <a:pathLst>
                <a:path w="737869" h="146050">
                  <a:moveTo>
                    <a:pt x="688542" y="0"/>
                  </a:moveTo>
                  <a:lnTo>
                    <a:pt x="633790" y="27751"/>
                  </a:lnTo>
                  <a:lnTo>
                    <a:pt x="596822" y="41190"/>
                  </a:lnTo>
                  <a:lnTo>
                    <a:pt x="553024" y="54616"/>
                  </a:lnTo>
                  <a:lnTo>
                    <a:pt x="505102" y="68042"/>
                  </a:lnTo>
                  <a:lnTo>
                    <a:pt x="454455" y="79680"/>
                  </a:lnTo>
                  <a:lnTo>
                    <a:pt x="401084" y="89531"/>
                  </a:lnTo>
                  <a:lnTo>
                    <a:pt x="346313" y="97594"/>
                  </a:lnTo>
                  <a:lnTo>
                    <a:pt x="291561" y="103857"/>
                  </a:lnTo>
                  <a:lnTo>
                    <a:pt x="236809" y="106544"/>
                  </a:lnTo>
                  <a:lnTo>
                    <a:pt x="186162" y="106544"/>
                  </a:lnTo>
                  <a:lnTo>
                    <a:pt x="138255" y="103857"/>
                  </a:lnTo>
                  <a:lnTo>
                    <a:pt x="94451" y="96694"/>
                  </a:lnTo>
                  <a:lnTo>
                    <a:pt x="56123" y="85055"/>
                  </a:lnTo>
                  <a:lnTo>
                    <a:pt x="0" y="48353"/>
                  </a:lnTo>
                  <a:lnTo>
                    <a:pt x="13689" y="81480"/>
                  </a:lnTo>
                  <a:lnTo>
                    <a:pt x="79393" y="125346"/>
                  </a:lnTo>
                  <a:lnTo>
                    <a:pt x="125934" y="137884"/>
                  </a:lnTo>
                  <a:lnTo>
                    <a:pt x="179313" y="144147"/>
                  </a:lnTo>
                  <a:lnTo>
                    <a:pt x="239552" y="145947"/>
                  </a:lnTo>
                  <a:lnTo>
                    <a:pt x="302515" y="143259"/>
                  </a:lnTo>
                  <a:lnTo>
                    <a:pt x="366859" y="136096"/>
                  </a:lnTo>
                  <a:lnTo>
                    <a:pt x="431185" y="127133"/>
                  </a:lnTo>
                  <a:lnTo>
                    <a:pt x="495529" y="115495"/>
                  </a:lnTo>
                  <a:lnTo>
                    <a:pt x="554386" y="102069"/>
                  </a:lnTo>
                  <a:lnTo>
                    <a:pt x="609139" y="86843"/>
                  </a:lnTo>
                  <a:lnTo>
                    <a:pt x="655680" y="72517"/>
                  </a:lnTo>
                  <a:lnTo>
                    <a:pt x="695372" y="57303"/>
                  </a:lnTo>
                  <a:lnTo>
                    <a:pt x="737808" y="31339"/>
                  </a:lnTo>
                  <a:lnTo>
                    <a:pt x="688542" y="0"/>
                  </a:lnTo>
                  <a:close/>
                </a:path>
              </a:pathLst>
            </a:custGeom>
            <a:solidFill>
              <a:srgbClr val="186F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61067" y="991186"/>
              <a:ext cx="508000" cy="300355"/>
            </a:xfrm>
            <a:custGeom>
              <a:avLst/>
              <a:gdLst/>
              <a:ahLst/>
              <a:cxnLst/>
              <a:rect l="l" t="t" r="r" b="b"/>
              <a:pathLst>
                <a:path w="508000" h="300355">
                  <a:moveTo>
                    <a:pt x="394238" y="0"/>
                  </a:moveTo>
                  <a:lnTo>
                    <a:pt x="432568" y="19701"/>
                  </a:lnTo>
                  <a:lnTo>
                    <a:pt x="454477" y="40290"/>
                  </a:lnTo>
                  <a:lnTo>
                    <a:pt x="462688" y="60879"/>
                  </a:lnTo>
                  <a:lnTo>
                    <a:pt x="459944" y="82368"/>
                  </a:lnTo>
                  <a:lnTo>
                    <a:pt x="420252" y="122658"/>
                  </a:lnTo>
                  <a:lnTo>
                    <a:pt x="349059" y="160261"/>
                  </a:lnTo>
                  <a:lnTo>
                    <a:pt x="305261" y="178174"/>
                  </a:lnTo>
                  <a:lnTo>
                    <a:pt x="258720" y="194288"/>
                  </a:lnTo>
                  <a:lnTo>
                    <a:pt x="210816" y="208614"/>
                  </a:lnTo>
                  <a:lnTo>
                    <a:pt x="162894" y="221152"/>
                  </a:lnTo>
                  <a:lnTo>
                    <a:pt x="116353" y="232791"/>
                  </a:lnTo>
                  <a:lnTo>
                    <a:pt x="32862" y="248004"/>
                  </a:lnTo>
                  <a:lnTo>
                    <a:pt x="0" y="251592"/>
                  </a:lnTo>
                  <a:lnTo>
                    <a:pt x="0" y="299933"/>
                  </a:lnTo>
                  <a:lnTo>
                    <a:pt x="45179" y="294570"/>
                  </a:lnTo>
                  <a:lnTo>
                    <a:pt x="95825" y="285619"/>
                  </a:lnTo>
                  <a:lnTo>
                    <a:pt x="150577" y="273968"/>
                  </a:lnTo>
                  <a:lnTo>
                    <a:pt x="205330" y="259642"/>
                  </a:lnTo>
                  <a:lnTo>
                    <a:pt x="261463" y="242641"/>
                  </a:lnTo>
                  <a:lnTo>
                    <a:pt x="314853" y="223840"/>
                  </a:lnTo>
                  <a:lnTo>
                    <a:pt x="365500" y="203239"/>
                  </a:lnTo>
                  <a:lnTo>
                    <a:pt x="410660" y="181750"/>
                  </a:lnTo>
                  <a:lnTo>
                    <a:pt x="448990" y="159373"/>
                  </a:lnTo>
                  <a:lnTo>
                    <a:pt x="499637" y="111920"/>
                  </a:lnTo>
                  <a:lnTo>
                    <a:pt x="507848" y="88643"/>
                  </a:lnTo>
                  <a:lnTo>
                    <a:pt x="503742" y="65354"/>
                  </a:lnTo>
                  <a:lnTo>
                    <a:pt x="484577" y="42077"/>
                  </a:lnTo>
                  <a:lnTo>
                    <a:pt x="447628" y="20588"/>
                  </a:lnTo>
                  <a:lnTo>
                    <a:pt x="394238" y="0"/>
                  </a:lnTo>
                  <a:close/>
                </a:path>
              </a:pathLst>
            </a:custGeom>
            <a:solidFill>
              <a:srgbClr val="003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36579" y="1473770"/>
              <a:ext cx="776605" cy="132715"/>
            </a:xfrm>
            <a:custGeom>
              <a:avLst/>
              <a:gdLst/>
              <a:ahLst/>
              <a:cxnLst/>
              <a:rect l="l" t="t" r="r" b="b"/>
              <a:pathLst>
                <a:path w="776605" h="132715">
                  <a:moveTo>
                    <a:pt x="713170" y="0"/>
                  </a:moveTo>
                  <a:lnTo>
                    <a:pt x="662524" y="18801"/>
                  </a:lnTo>
                  <a:lnTo>
                    <a:pt x="585882" y="40290"/>
                  </a:lnTo>
                  <a:lnTo>
                    <a:pt x="540703" y="51041"/>
                  </a:lnTo>
                  <a:lnTo>
                    <a:pt x="491418" y="61779"/>
                  </a:lnTo>
                  <a:lnTo>
                    <a:pt x="438028" y="71629"/>
                  </a:lnTo>
                  <a:lnTo>
                    <a:pt x="384657" y="79693"/>
                  </a:lnTo>
                  <a:lnTo>
                    <a:pt x="329905" y="86856"/>
                  </a:lnTo>
                  <a:lnTo>
                    <a:pt x="273772" y="92231"/>
                  </a:lnTo>
                  <a:lnTo>
                    <a:pt x="220382" y="94906"/>
                  </a:lnTo>
                  <a:lnTo>
                    <a:pt x="168373" y="95806"/>
                  </a:lnTo>
                  <a:lnTo>
                    <a:pt x="119088" y="93118"/>
                  </a:lnTo>
                  <a:lnTo>
                    <a:pt x="73919" y="86856"/>
                  </a:lnTo>
                  <a:lnTo>
                    <a:pt x="34222" y="77005"/>
                  </a:lnTo>
                  <a:lnTo>
                    <a:pt x="0" y="62679"/>
                  </a:lnTo>
                  <a:lnTo>
                    <a:pt x="30115" y="87743"/>
                  </a:lnTo>
                  <a:lnTo>
                    <a:pt x="69811" y="106544"/>
                  </a:lnTo>
                  <a:lnTo>
                    <a:pt x="119088" y="119983"/>
                  </a:lnTo>
                  <a:lnTo>
                    <a:pt x="173841" y="128033"/>
                  </a:lnTo>
                  <a:lnTo>
                    <a:pt x="234079" y="131621"/>
                  </a:lnTo>
                  <a:lnTo>
                    <a:pt x="297042" y="132521"/>
                  </a:lnTo>
                  <a:lnTo>
                    <a:pt x="362749" y="128933"/>
                  </a:lnTo>
                  <a:lnTo>
                    <a:pt x="428455" y="122670"/>
                  </a:lnTo>
                  <a:lnTo>
                    <a:pt x="492799" y="114607"/>
                  </a:lnTo>
                  <a:lnTo>
                    <a:pt x="554381" y="103869"/>
                  </a:lnTo>
                  <a:lnTo>
                    <a:pt x="611877" y="92231"/>
                  </a:lnTo>
                  <a:lnTo>
                    <a:pt x="662524" y="79693"/>
                  </a:lnTo>
                  <a:lnTo>
                    <a:pt x="706341" y="66254"/>
                  </a:lnTo>
                  <a:lnTo>
                    <a:pt x="765198" y="41190"/>
                  </a:lnTo>
                  <a:lnTo>
                    <a:pt x="776152" y="30452"/>
                  </a:lnTo>
                  <a:lnTo>
                    <a:pt x="71317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21305" y="1138022"/>
              <a:ext cx="658495" cy="363220"/>
            </a:xfrm>
            <a:custGeom>
              <a:avLst/>
              <a:gdLst/>
              <a:ahLst/>
              <a:cxnLst/>
              <a:rect l="l" t="t" r="r" b="b"/>
              <a:pathLst>
                <a:path w="658494" h="363219">
                  <a:moveTo>
                    <a:pt x="629669" y="0"/>
                  </a:moveTo>
                  <a:lnTo>
                    <a:pt x="635155" y="34027"/>
                  </a:lnTo>
                  <a:lnTo>
                    <a:pt x="629669" y="65367"/>
                  </a:lnTo>
                  <a:lnTo>
                    <a:pt x="613247" y="95806"/>
                  </a:lnTo>
                  <a:lnTo>
                    <a:pt x="587233" y="124458"/>
                  </a:lnTo>
                  <a:lnTo>
                    <a:pt x="554389" y="151310"/>
                  </a:lnTo>
                  <a:lnTo>
                    <a:pt x="514697" y="175487"/>
                  </a:lnTo>
                  <a:lnTo>
                    <a:pt x="468155" y="198763"/>
                  </a:lnTo>
                  <a:lnTo>
                    <a:pt x="417509" y="219365"/>
                  </a:lnTo>
                  <a:lnTo>
                    <a:pt x="364119" y="238166"/>
                  </a:lnTo>
                  <a:lnTo>
                    <a:pt x="309366" y="255167"/>
                  </a:lnTo>
                  <a:lnTo>
                    <a:pt x="253233" y="270393"/>
                  </a:lnTo>
                  <a:lnTo>
                    <a:pt x="197119" y="282932"/>
                  </a:lnTo>
                  <a:lnTo>
                    <a:pt x="142367" y="293670"/>
                  </a:lnTo>
                  <a:lnTo>
                    <a:pt x="90339" y="301733"/>
                  </a:lnTo>
                  <a:lnTo>
                    <a:pt x="42435" y="307996"/>
                  </a:lnTo>
                  <a:lnTo>
                    <a:pt x="0" y="311584"/>
                  </a:lnTo>
                  <a:lnTo>
                    <a:pt x="0" y="362612"/>
                  </a:lnTo>
                  <a:lnTo>
                    <a:pt x="45179" y="359924"/>
                  </a:lnTo>
                  <a:lnTo>
                    <a:pt x="95825" y="354549"/>
                  </a:lnTo>
                  <a:lnTo>
                    <a:pt x="153302" y="344711"/>
                  </a:lnTo>
                  <a:lnTo>
                    <a:pt x="213541" y="332172"/>
                  </a:lnTo>
                  <a:lnTo>
                    <a:pt x="275142" y="316946"/>
                  </a:lnTo>
                  <a:lnTo>
                    <a:pt x="338105" y="298145"/>
                  </a:lnTo>
                  <a:lnTo>
                    <a:pt x="399706" y="277556"/>
                  </a:lnTo>
                  <a:lnTo>
                    <a:pt x="458563" y="253380"/>
                  </a:lnTo>
                  <a:lnTo>
                    <a:pt x="511953" y="228315"/>
                  </a:lnTo>
                  <a:lnTo>
                    <a:pt x="559857" y="200551"/>
                  </a:lnTo>
                  <a:lnTo>
                    <a:pt x="600930" y="170111"/>
                  </a:lnTo>
                  <a:lnTo>
                    <a:pt x="631050" y="138784"/>
                  </a:lnTo>
                  <a:lnTo>
                    <a:pt x="651577" y="105657"/>
                  </a:lnTo>
                  <a:lnTo>
                    <a:pt x="658426" y="71629"/>
                  </a:lnTo>
                  <a:lnTo>
                    <a:pt x="651577" y="36715"/>
                  </a:lnTo>
                  <a:lnTo>
                    <a:pt x="62966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845801" y="1378863"/>
              <a:ext cx="483234" cy="311150"/>
            </a:xfrm>
            <a:custGeom>
              <a:avLst/>
              <a:gdLst/>
              <a:ahLst/>
              <a:cxnLst/>
              <a:rect l="l" t="t" r="r" b="b"/>
              <a:pathLst>
                <a:path w="483234" h="311150">
                  <a:moveTo>
                    <a:pt x="483196" y="0"/>
                  </a:moveTo>
                  <a:lnTo>
                    <a:pt x="450352" y="53728"/>
                  </a:lnTo>
                  <a:lnTo>
                    <a:pt x="407917" y="102069"/>
                  </a:lnTo>
                  <a:lnTo>
                    <a:pt x="354527" y="144159"/>
                  </a:lnTo>
                  <a:lnTo>
                    <a:pt x="294307" y="180862"/>
                  </a:lnTo>
                  <a:lnTo>
                    <a:pt x="227219" y="210414"/>
                  </a:lnTo>
                  <a:lnTo>
                    <a:pt x="154683" y="233691"/>
                  </a:lnTo>
                  <a:lnTo>
                    <a:pt x="116353" y="242641"/>
                  </a:lnTo>
                  <a:lnTo>
                    <a:pt x="78022" y="249804"/>
                  </a:lnTo>
                  <a:lnTo>
                    <a:pt x="39692" y="255180"/>
                  </a:lnTo>
                  <a:lnTo>
                    <a:pt x="0" y="258755"/>
                  </a:lnTo>
                  <a:lnTo>
                    <a:pt x="0" y="310683"/>
                  </a:lnTo>
                  <a:lnTo>
                    <a:pt x="41054" y="308896"/>
                  </a:lnTo>
                  <a:lnTo>
                    <a:pt x="82128" y="304421"/>
                  </a:lnTo>
                  <a:lnTo>
                    <a:pt x="123201" y="296357"/>
                  </a:lnTo>
                  <a:lnTo>
                    <a:pt x="162894" y="287407"/>
                  </a:lnTo>
                  <a:lnTo>
                    <a:pt x="202586" y="274868"/>
                  </a:lnTo>
                  <a:lnTo>
                    <a:pt x="240917" y="260555"/>
                  </a:lnTo>
                  <a:lnTo>
                    <a:pt x="277866" y="243541"/>
                  </a:lnTo>
                  <a:lnTo>
                    <a:pt x="312091" y="224740"/>
                  </a:lnTo>
                  <a:lnTo>
                    <a:pt x="344953" y="203251"/>
                  </a:lnTo>
                  <a:lnTo>
                    <a:pt x="402449" y="154898"/>
                  </a:lnTo>
                  <a:lnTo>
                    <a:pt x="447609" y="98494"/>
                  </a:lnTo>
                  <a:lnTo>
                    <a:pt x="474985" y="34027"/>
                  </a:lnTo>
                  <a:lnTo>
                    <a:pt x="483196" y="0"/>
                  </a:lnTo>
                  <a:close/>
                </a:path>
              </a:pathLst>
            </a:custGeom>
            <a:solidFill>
              <a:srgbClr val="186F2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15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7460" y="744219"/>
            <a:ext cx="7218680" cy="11226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9338" y="875728"/>
            <a:ext cx="658304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b="0">
                <a:solidFill>
                  <a:srgbClr val="FFFFFF"/>
                </a:solidFill>
                <a:latin typeface="Times New Roman"/>
                <a:cs typeface="Times New Roman"/>
              </a:rPr>
              <a:t>Dispute</a:t>
            </a:r>
            <a:r>
              <a:rPr dirty="0" sz="4000" spc="-20" b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b="0">
                <a:solidFill>
                  <a:srgbClr val="FFFFFF"/>
                </a:solidFill>
                <a:latin typeface="Times New Roman"/>
                <a:cs typeface="Times New Roman"/>
              </a:rPr>
              <a:t>Settlement</a:t>
            </a:r>
            <a:r>
              <a:rPr dirty="0" sz="4000" spc="-25" b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b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4000" spc="-10" b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b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4000" spc="-85" b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spc="-30" b="0">
                <a:solidFill>
                  <a:srgbClr val="FFFFFF"/>
                </a:solidFill>
                <a:latin typeface="Times New Roman"/>
                <a:cs typeface="Times New Roman"/>
              </a:rPr>
              <a:t>WTO: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8980" y="2247900"/>
            <a:ext cx="8211820" cy="3964940"/>
            <a:chOff x="728980" y="2247900"/>
            <a:chExt cx="8211820" cy="3964940"/>
          </a:xfrm>
        </p:grpSpPr>
        <p:sp>
          <p:nvSpPr>
            <p:cNvPr id="5" name="object 5"/>
            <p:cNvSpPr/>
            <p:nvPr/>
          </p:nvSpPr>
          <p:spPr>
            <a:xfrm>
              <a:off x="758190" y="2277109"/>
              <a:ext cx="8153400" cy="3906520"/>
            </a:xfrm>
            <a:custGeom>
              <a:avLst/>
              <a:gdLst/>
              <a:ahLst/>
              <a:cxnLst/>
              <a:rect l="l" t="t" r="r" b="b"/>
              <a:pathLst>
                <a:path w="8153400" h="3906520">
                  <a:moveTo>
                    <a:pt x="8153400" y="0"/>
                  </a:moveTo>
                  <a:lnTo>
                    <a:pt x="0" y="0"/>
                  </a:lnTo>
                  <a:lnTo>
                    <a:pt x="0" y="3906520"/>
                  </a:lnTo>
                  <a:lnTo>
                    <a:pt x="8153400" y="390652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28980" y="2247899"/>
              <a:ext cx="8211820" cy="3964940"/>
            </a:xfrm>
            <a:custGeom>
              <a:avLst/>
              <a:gdLst/>
              <a:ahLst/>
              <a:cxnLst/>
              <a:rect l="l" t="t" r="r" b="b"/>
              <a:pathLst>
                <a:path w="8211820" h="3964940">
                  <a:moveTo>
                    <a:pt x="8165084" y="46990"/>
                  </a:moveTo>
                  <a:lnTo>
                    <a:pt x="8153400" y="46990"/>
                  </a:lnTo>
                  <a:lnTo>
                    <a:pt x="8153400" y="58420"/>
                  </a:lnTo>
                  <a:lnTo>
                    <a:pt x="8153400" y="3906520"/>
                  </a:lnTo>
                  <a:lnTo>
                    <a:pt x="58420" y="3906520"/>
                  </a:lnTo>
                  <a:lnTo>
                    <a:pt x="58420" y="58420"/>
                  </a:lnTo>
                  <a:lnTo>
                    <a:pt x="8153400" y="58420"/>
                  </a:lnTo>
                  <a:lnTo>
                    <a:pt x="8153400" y="46990"/>
                  </a:lnTo>
                  <a:lnTo>
                    <a:pt x="46736" y="46990"/>
                  </a:lnTo>
                  <a:lnTo>
                    <a:pt x="46736" y="58420"/>
                  </a:lnTo>
                  <a:lnTo>
                    <a:pt x="46736" y="3906520"/>
                  </a:lnTo>
                  <a:lnTo>
                    <a:pt x="46736" y="3917950"/>
                  </a:lnTo>
                  <a:lnTo>
                    <a:pt x="8165084" y="3917950"/>
                  </a:lnTo>
                  <a:lnTo>
                    <a:pt x="8165084" y="3906532"/>
                  </a:lnTo>
                  <a:lnTo>
                    <a:pt x="8165084" y="58420"/>
                  </a:lnTo>
                  <a:lnTo>
                    <a:pt x="8165084" y="46990"/>
                  </a:lnTo>
                  <a:close/>
                </a:path>
                <a:path w="8211820" h="3964940">
                  <a:moveTo>
                    <a:pt x="8211820" y="0"/>
                  </a:moveTo>
                  <a:lnTo>
                    <a:pt x="8176768" y="0"/>
                  </a:lnTo>
                  <a:lnTo>
                    <a:pt x="8176768" y="35560"/>
                  </a:lnTo>
                  <a:lnTo>
                    <a:pt x="8176768" y="3929380"/>
                  </a:lnTo>
                  <a:lnTo>
                    <a:pt x="35052" y="3929380"/>
                  </a:lnTo>
                  <a:lnTo>
                    <a:pt x="35052" y="35560"/>
                  </a:lnTo>
                  <a:lnTo>
                    <a:pt x="8176768" y="35560"/>
                  </a:lnTo>
                  <a:lnTo>
                    <a:pt x="8176768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3929380"/>
                  </a:lnTo>
                  <a:lnTo>
                    <a:pt x="0" y="3964940"/>
                  </a:lnTo>
                  <a:lnTo>
                    <a:pt x="8211820" y="3964940"/>
                  </a:lnTo>
                  <a:lnTo>
                    <a:pt x="8211820" y="3929888"/>
                  </a:lnTo>
                  <a:lnTo>
                    <a:pt x="8211820" y="3929380"/>
                  </a:lnTo>
                  <a:lnTo>
                    <a:pt x="8211820" y="35560"/>
                  </a:lnTo>
                  <a:lnTo>
                    <a:pt x="8211820" y="35052"/>
                  </a:lnTo>
                  <a:lnTo>
                    <a:pt x="8211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835342" y="1195418"/>
            <a:ext cx="7807959" cy="4866005"/>
          </a:xfrm>
          <a:prstGeom prst="rect">
            <a:avLst/>
          </a:prstGeom>
        </p:spPr>
        <p:txBody>
          <a:bodyPr wrap="square" lIns="0" tIns="305435" rIns="0" bIns="0" rtlCol="0" vert="horz">
            <a:spAutoFit/>
          </a:bodyPr>
          <a:lstStyle/>
          <a:p>
            <a:pPr marL="2378075">
              <a:lnSpc>
                <a:spcPct val="100000"/>
              </a:lnSpc>
              <a:spcBef>
                <a:spcPts val="2405"/>
              </a:spcBef>
            </a:pPr>
            <a:r>
              <a:rPr dirty="0" sz="3600" spc="-5">
                <a:solidFill>
                  <a:srgbClr val="FFFFFF"/>
                </a:solidFill>
                <a:latin typeface="Times New Roman"/>
                <a:cs typeface="Times New Roman"/>
              </a:rPr>
              <a:t>Appellate</a:t>
            </a:r>
            <a:r>
              <a:rPr dirty="0" sz="3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Times New Roman"/>
                <a:cs typeface="Times New Roman"/>
              </a:rPr>
              <a:t>Review</a:t>
            </a:r>
            <a:endParaRPr sz="3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5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WTO</a:t>
            </a:r>
            <a:r>
              <a:rPr dirty="0" sz="3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dispute</a:t>
            </a:r>
            <a:r>
              <a:rPr dirty="0" sz="3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settlement</a:t>
            </a:r>
            <a:r>
              <a:rPr dirty="0" sz="32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r>
              <a:rPr dirty="0" sz="3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innovation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Times New Roman"/>
              <a:buChar char="•"/>
            </a:pPr>
            <a:endParaRPr sz="31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Rules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applicable</a:t>
            </a:r>
            <a:r>
              <a:rPr dirty="0" sz="3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3200" spc="-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Appellate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Review</a:t>
            </a:r>
            <a:endParaRPr sz="3200">
              <a:latin typeface="Times New Roman"/>
              <a:cs typeface="Times New Roman"/>
            </a:endParaRPr>
          </a:p>
          <a:p>
            <a:pPr lvl="1" marL="756285" indent="-287655">
              <a:lnSpc>
                <a:spcPct val="100000"/>
              </a:lnSpc>
              <a:spcBef>
                <a:spcPts val="1645"/>
              </a:spcBef>
              <a:buFont typeface="Times New Roman"/>
              <a:buChar char="–"/>
              <a:tabLst>
                <a:tab pos="756920" algn="l"/>
              </a:tabLst>
            </a:pPr>
            <a:r>
              <a:rPr dirty="0" sz="2800" i="1">
                <a:solidFill>
                  <a:srgbClr val="FFFFFF"/>
                </a:solidFill>
                <a:latin typeface="Times New Roman"/>
                <a:cs typeface="Times New Roman"/>
              </a:rPr>
              <a:t>Dispute</a:t>
            </a:r>
            <a:r>
              <a:rPr dirty="0" sz="2800" spc="-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i="1">
                <a:solidFill>
                  <a:srgbClr val="FFFFFF"/>
                </a:solidFill>
                <a:latin typeface="Times New Roman"/>
                <a:cs typeface="Times New Roman"/>
              </a:rPr>
              <a:t>Settlement</a:t>
            </a:r>
            <a:r>
              <a:rPr dirty="0" sz="2800" spc="-2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 i="1">
                <a:solidFill>
                  <a:srgbClr val="FFFFFF"/>
                </a:solidFill>
                <a:latin typeface="Times New Roman"/>
                <a:cs typeface="Times New Roman"/>
              </a:rPr>
              <a:t>Understanding</a:t>
            </a:r>
            <a:endParaRPr sz="28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(Article</a:t>
            </a:r>
            <a:r>
              <a:rPr dirty="0" sz="2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17;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Article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16.4;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Articles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1,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3, 18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19)</a:t>
            </a:r>
            <a:endParaRPr sz="2800">
              <a:latin typeface="Times New Roman"/>
              <a:cs typeface="Times New Roman"/>
            </a:endParaRPr>
          </a:p>
          <a:p>
            <a:pPr lvl="1" marL="756285" indent="-287655">
              <a:lnSpc>
                <a:spcPct val="100000"/>
              </a:lnSpc>
              <a:spcBef>
                <a:spcPts val="1520"/>
              </a:spcBef>
              <a:buFont typeface="Times New Roman"/>
              <a:buChar char="–"/>
              <a:tabLst>
                <a:tab pos="756920" algn="l"/>
              </a:tabLst>
            </a:pPr>
            <a:r>
              <a:rPr dirty="0" sz="2800" spc="-45" i="1">
                <a:solidFill>
                  <a:srgbClr val="FFFFFF"/>
                </a:solidFill>
                <a:latin typeface="Times New Roman"/>
                <a:cs typeface="Times New Roman"/>
              </a:rPr>
              <a:t>Working</a:t>
            </a:r>
            <a:r>
              <a:rPr dirty="0" sz="2800" spc="5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5" i="1">
                <a:solidFill>
                  <a:srgbClr val="FFFFFF"/>
                </a:solidFill>
                <a:latin typeface="Times New Roman"/>
                <a:cs typeface="Times New Roman"/>
              </a:rPr>
              <a:t>Procedures</a:t>
            </a:r>
            <a:r>
              <a:rPr dirty="0" sz="2800" spc="-1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i="1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2800" spc="-4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i="1">
                <a:solidFill>
                  <a:srgbClr val="FFFFFF"/>
                </a:solidFill>
                <a:latin typeface="Times New Roman"/>
                <a:cs typeface="Times New Roman"/>
              </a:rPr>
              <a:t>Appellate</a:t>
            </a:r>
            <a:r>
              <a:rPr dirty="0" sz="2800" spc="-4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i="1">
                <a:solidFill>
                  <a:srgbClr val="FFFFFF"/>
                </a:solidFill>
                <a:latin typeface="Times New Roman"/>
                <a:cs typeface="Times New Roman"/>
              </a:rPr>
              <a:t>Review</a:t>
            </a:r>
            <a:endParaRPr sz="2800">
              <a:latin typeface="Times New Roman"/>
              <a:cs typeface="Times New Roman"/>
            </a:endParaRPr>
          </a:p>
          <a:p>
            <a:pPr lvl="1" marL="756285" indent="-287655">
              <a:lnSpc>
                <a:spcPct val="100000"/>
              </a:lnSpc>
              <a:spcBef>
                <a:spcPts val="1505"/>
              </a:spcBef>
              <a:buFont typeface="Times New Roman"/>
              <a:buChar char="–"/>
              <a:tabLst>
                <a:tab pos="756920" algn="l"/>
              </a:tabLst>
            </a:pPr>
            <a:r>
              <a:rPr dirty="0" sz="2800" i="1">
                <a:solidFill>
                  <a:srgbClr val="FFFFFF"/>
                </a:solidFill>
                <a:latin typeface="Times New Roman"/>
                <a:cs typeface="Times New Roman"/>
              </a:rPr>
              <a:t>Rules</a:t>
            </a:r>
            <a:r>
              <a:rPr dirty="0" sz="2800" spc="-2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i="1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800" spc="-4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i="1">
                <a:solidFill>
                  <a:srgbClr val="FFFFFF"/>
                </a:solidFill>
                <a:latin typeface="Times New Roman"/>
                <a:cs typeface="Times New Roman"/>
              </a:rPr>
              <a:t>Conduct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15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7460" y="701040"/>
            <a:ext cx="7218680" cy="11226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9338" y="834453"/>
            <a:ext cx="658304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b="0">
                <a:solidFill>
                  <a:srgbClr val="FFFFFF"/>
                </a:solidFill>
                <a:latin typeface="Times New Roman"/>
                <a:cs typeface="Times New Roman"/>
              </a:rPr>
              <a:t>Dispute</a:t>
            </a:r>
            <a:r>
              <a:rPr dirty="0" sz="4000" spc="-20" b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b="0">
                <a:solidFill>
                  <a:srgbClr val="FFFFFF"/>
                </a:solidFill>
                <a:latin typeface="Times New Roman"/>
                <a:cs typeface="Times New Roman"/>
              </a:rPr>
              <a:t>Settlement</a:t>
            </a:r>
            <a:r>
              <a:rPr dirty="0" sz="4000" spc="-25" b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b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4000" spc="-10" b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b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4000" spc="-85" b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spc="-30" b="0">
                <a:solidFill>
                  <a:srgbClr val="FFFFFF"/>
                </a:solidFill>
                <a:latin typeface="Times New Roman"/>
                <a:cs typeface="Times New Roman"/>
              </a:rPr>
              <a:t>WTO: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57859" y="2321560"/>
            <a:ext cx="8211820" cy="3957320"/>
            <a:chOff x="657859" y="2321560"/>
            <a:chExt cx="8211820" cy="3957320"/>
          </a:xfrm>
        </p:grpSpPr>
        <p:sp>
          <p:nvSpPr>
            <p:cNvPr id="5" name="object 5"/>
            <p:cNvSpPr/>
            <p:nvPr/>
          </p:nvSpPr>
          <p:spPr>
            <a:xfrm>
              <a:off x="687069" y="2350770"/>
              <a:ext cx="8153400" cy="3898900"/>
            </a:xfrm>
            <a:custGeom>
              <a:avLst/>
              <a:gdLst/>
              <a:ahLst/>
              <a:cxnLst/>
              <a:rect l="l" t="t" r="r" b="b"/>
              <a:pathLst>
                <a:path w="8153400" h="3898900">
                  <a:moveTo>
                    <a:pt x="8153400" y="0"/>
                  </a:moveTo>
                  <a:lnTo>
                    <a:pt x="0" y="0"/>
                  </a:lnTo>
                  <a:lnTo>
                    <a:pt x="0" y="3898900"/>
                  </a:lnTo>
                  <a:lnTo>
                    <a:pt x="8153400" y="38989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57860" y="2321559"/>
              <a:ext cx="8211820" cy="3957320"/>
            </a:xfrm>
            <a:custGeom>
              <a:avLst/>
              <a:gdLst/>
              <a:ahLst/>
              <a:cxnLst/>
              <a:rect l="l" t="t" r="r" b="b"/>
              <a:pathLst>
                <a:path w="8211820" h="3957320">
                  <a:moveTo>
                    <a:pt x="8165084" y="46990"/>
                  </a:moveTo>
                  <a:lnTo>
                    <a:pt x="8153400" y="46990"/>
                  </a:lnTo>
                  <a:lnTo>
                    <a:pt x="8153400" y="58420"/>
                  </a:lnTo>
                  <a:lnTo>
                    <a:pt x="8153400" y="3898900"/>
                  </a:lnTo>
                  <a:lnTo>
                    <a:pt x="58420" y="3898900"/>
                  </a:lnTo>
                  <a:lnTo>
                    <a:pt x="58420" y="58420"/>
                  </a:lnTo>
                  <a:lnTo>
                    <a:pt x="8153400" y="58420"/>
                  </a:lnTo>
                  <a:lnTo>
                    <a:pt x="8153400" y="46990"/>
                  </a:lnTo>
                  <a:lnTo>
                    <a:pt x="46736" y="46990"/>
                  </a:lnTo>
                  <a:lnTo>
                    <a:pt x="46736" y="58420"/>
                  </a:lnTo>
                  <a:lnTo>
                    <a:pt x="46736" y="3898900"/>
                  </a:lnTo>
                  <a:lnTo>
                    <a:pt x="46736" y="3910330"/>
                  </a:lnTo>
                  <a:lnTo>
                    <a:pt x="8165084" y="3910330"/>
                  </a:lnTo>
                  <a:lnTo>
                    <a:pt x="8165084" y="3898912"/>
                  </a:lnTo>
                  <a:lnTo>
                    <a:pt x="8165084" y="58420"/>
                  </a:lnTo>
                  <a:lnTo>
                    <a:pt x="8165084" y="46990"/>
                  </a:lnTo>
                  <a:close/>
                </a:path>
                <a:path w="8211820" h="3957320">
                  <a:moveTo>
                    <a:pt x="8211820" y="0"/>
                  </a:moveTo>
                  <a:lnTo>
                    <a:pt x="8176768" y="0"/>
                  </a:lnTo>
                  <a:lnTo>
                    <a:pt x="8176768" y="35560"/>
                  </a:lnTo>
                  <a:lnTo>
                    <a:pt x="8176768" y="3921760"/>
                  </a:lnTo>
                  <a:lnTo>
                    <a:pt x="35052" y="3921760"/>
                  </a:lnTo>
                  <a:lnTo>
                    <a:pt x="35052" y="35560"/>
                  </a:lnTo>
                  <a:lnTo>
                    <a:pt x="8176768" y="35560"/>
                  </a:lnTo>
                  <a:lnTo>
                    <a:pt x="8176768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3921760"/>
                  </a:lnTo>
                  <a:lnTo>
                    <a:pt x="0" y="3957320"/>
                  </a:lnTo>
                  <a:lnTo>
                    <a:pt x="8211820" y="3957320"/>
                  </a:lnTo>
                  <a:lnTo>
                    <a:pt x="8211820" y="3922268"/>
                  </a:lnTo>
                  <a:lnTo>
                    <a:pt x="8211820" y="3921760"/>
                  </a:lnTo>
                  <a:lnTo>
                    <a:pt x="8211820" y="35560"/>
                  </a:lnTo>
                  <a:lnTo>
                    <a:pt x="8211820" y="35052"/>
                  </a:lnTo>
                  <a:lnTo>
                    <a:pt x="8211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765492" y="1447165"/>
            <a:ext cx="7769225" cy="4545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15925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FFFF"/>
                </a:solidFill>
                <a:latin typeface="Times New Roman"/>
                <a:cs typeface="Times New Roman"/>
              </a:rPr>
              <a:t>Appellate</a:t>
            </a:r>
            <a:r>
              <a:rPr dirty="0" sz="36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Times New Roman"/>
                <a:cs typeface="Times New Roman"/>
              </a:rPr>
              <a:t>Body</a:t>
            </a:r>
            <a:r>
              <a:rPr dirty="0" sz="3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Times New Roman"/>
                <a:cs typeface="Times New Roman"/>
              </a:rPr>
              <a:t>Members</a:t>
            </a:r>
            <a:endParaRPr sz="3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55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3200" spc="-1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Times New Roman"/>
                <a:cs typeface="Times New Roman"/>
              </a:rPr>
              <a:t>standing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body</a:t>
            </a: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32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dirty="0" sz="3200" spc="-5" b="1">
                <a:solidFill>
                  <a:srgbClr val="FFFFFF"/>
                </a:solidFill>
                <a:latin typeface="Times New Roman"/>
                <a:cs typeface="Times New Roman"/>
              </a:rPr>
              <a:t> Members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7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spc="-5" b="1">
                <a:solidFill>
                  <a:srgbClr val="FFFFFF"/>
                </a:solidFill>
                <a:latin typeface="Times New Roman"/>
                <a:cs typeface="Times New Roman"/>
              </a:rPr>
              <a:t>Appointment</a:t>
            </a:r>
            <a:r>
              <a:rPr dirty="0" sz="32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dirty="0" sz="32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DSB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76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spc="-5" b="1">
                <a:solidFill>
                  <a:srgbClr val="FFFFFF"/>
                </a:solidFill>
                <a:latin typeface="Times New Roman"/>
                <a:cs typeface="Times New Roman"/>
              </a:rPr>
              <a:t>4-year</a:t>
            </a:r>
            <a:r>
              <a:rPr dirty="0" sz="32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Times New Roman"/>
                <a:cs typeface="Times New Roman"/>
              </a:rPr>
              <a:t>term,</a:t>
            </a: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Times New Roman"/>
                <a:cs typeface="Times New Roman"/>
              </a:rPr>
              <a:t>renewable</a:t>
            </a:r>
            <a:r>
              <a:rPr dirty="0" sz="32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once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3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Requirements</a:t>
            </a:r>
            <a:endParaRPr sz="3200">
              <a:latin typeface="Times New Roman"/>
              <a:cs typeface="Times New Roman"/>
            </a:endParaRPr>
          </a:p>
          <a:p>
            <a:pPr lvl="1" marL="756285" indent="-287020">
              <a:lnSpc>
                <a:spcPct val="100000"/>
              </a:lnSpc>
              <a:spcBef>
                <a:spcPts val="860"/>
              </a:spcBef>
              <a:buChar char="–"/>
              <a:tabLst>
                <a:tab pos="756920" algn="l"/>
                <a:tab pos="4558030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authority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8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expertise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in	international</a:t>
            </a:r>
            <a:r>
              <a:rPr dirty="0" sz="28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trade</a:t>
            </a:r>
            <a:r>
              <a:rPr dirty="0" sz="2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law</a:t>
            </a:r>
            <a:endParaRPr sz="2800">
              <a:latin typeface="Times New Roman"/>
              <a:cs typeface="Times New Roman"/>
            </a:endParaRPr>
          </a:p>
          <a:p>
            <a:pPr lvl="1" marL="756285" indent="-287020">
              <a:lnSpc>
                <a:spcPct val="100000"/>
              </a:lnSpc>
              <a:spcBef>
                <a:spcPts val="845"/>
              </a:spcBef>
              <a:buChar char="–"/>
              <a:tabLst>
                <a:tab pos="756920" algn="l"/>
              </a:tabLst>
            </a:pP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“unaffiliated</a:t>
            </a:r>
            <a:r>
              <a:rPr dirty="0" sz="28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 government”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3460" y="680719"/>
            <a:ext cx="7150100" cy="1016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6128" y="803275"/>
            <a:ext cx="657098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Structu</a:t>
            </a:r>
            <a:r>
              <a:rPr dirty="0" spc="-65"/>
              <a:t>r</a:t>
            </a:r>
            <a:r>
              <a:rPr dirty="0"/>
              <a:t>e of </a:t>
            </a:r>
            <a:r>
              <a:rPr dirty="0" spc="-5"/>
              <a:t>the</a:t>
            </a:r>
            <a:r>
              <a:rPr dirty="0" spc="-60"/>
              <a:t> </a:t>
            </a:r>
            <a:r>
              <a:rPr dirty="0"/>
              <a:t>W</a:t>
            </a:r>
            <a:r>
              <a:rPr dirty="0" spc="-60"/>
              <a:t>T</a:t>
            </a:r>
            <a:r>
              <a:rPr dirty="0"/>
              <a:t>O</a:t>
            </a:r>
            <a:r>
              <a:rPr dirty="0" spc="-220"/>
              <a:t> </a:t>
            </a:r>
            <a:r>
              <a:rPr dirty="0" spc="-5"/>
              <a:t>Ag</a:t>
            </a:r>
            <a:r>
              <a:rPr dirty="0" spc="-60"/>
              <a:t>r</a:t>
            </a:r>
            <a:r>
              <a:rPr dirty="0" spc="-5"/>
              <a:t>eement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1110" y="1413510"/>
            <a:ext cx="6319520" cy="541020"/>
          </a:xfrm>
          <a:prstGeom prst="rect">
            <a:avLst/>
          </a:prstGeom>
          <a:solidFill>
            <a:srgbClr val="00FFFF"/>
          </a:solidFill>
          <a:ln w="38100">
            <a:solidFill>
              <a:srgbClr val="FFFFFF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z="2800" spc="-70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2800" spc="-1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Ag</a:t>
            </a:r>
            <a:r>
              <a:rPr dirty="0" sz="2800" spc="-70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ee</a:t>
            </a:r>
            <a:r>
              <a:rPr dirty="0" sz="2800" spc="-65" b="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ent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811020" y="2192020"/>
            <a:ext cx="1483360" cy="2095500"/>
            <a:chOff x="1811020" y="2192020"/>
            <a:chExt cx="1483360" cy="2095500"/>
          </a:xfrm>
        </p:grpSpPr>
        <p:sp>
          <p:nvSpPr>
            <p:cNvPr id="6" name="object 6"/>
            <p:cNvSpPr/>
            <p:nvPr/>
          </p:nvSpPr>
          <p:spPr>
            <a:xfrm>
              <a:off x="1830070" y="2211070"/>
              <a:ext cx="1445260" cy="2057400"/>
            </a:xfrm>
            <a:custGeom>
              <a:avLst/>
              <a:gdLst/>
              <a:ahLst/>
              <a:cxnLst/>
              <a:rect l="l" t="t" r="r" b="b"/>
              <a:pathLst>
                <a:path w="1445260" h="2057400">
                  <a:moveTo>
                    <a:pt x="1445259" y="0"/>
                  </a:moveTo>
                  <a:lnTo>
                    <a:pt x="0" y="0"/>
                  </a:lnTo>
                  <a:lnTo>
                    <a:pt x="0" y="2057399"/>
                  </a:lnTo>
                  <a:lnTo>
                    <a:pt x="1445259" y="2057399"/>
                  </a:lnTo>
                  <a:lnTo>
                    <a:pt x="1445259" y="0"/>
                  </a:lnTo>
                  <a:close/>
                </a:path>
              </a:pathLst>
            </a:custGeom>
            <a:solidFill>
              <a:srgbClr val="3300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30070" y="2211070"/>
              <a:ext cx="1445260" cy="2057400"/>
            </a:xfrm>
            <a:custGeom>
              <a:avLst/>
              <a:gdLst/>
              <a:ahLst/>
              <a:cxnLst/>
              <a:rect l="l" t="t" r="r" b="b"/>
              <a:pathLst>
                <a:path w="1445260" h="2057400">
                  <a:moveTo>
                    <a:pt x="0" y="2057399"/>
                  </a:moveTo>
                  <a:lnTo>
                    <a:pt x="1445259" y="2057399"/>
                  </a:lnTo>
                  <a:lnTo>
                    <a:pt x="1445259" y="0"/>
                  </a:lnTo>
                  <a:lnTo>
                    <a:pt x="0" y="0"/>
                  </a:lnTo>
                  <a:lnTo>
                    <a:pt x="0" y="2057399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150110" y="2302255"/>
            <a:ext cx="8070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2400" spc="-25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57729" y="3034029"/>
            <a:ext cx="7905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2400" spc="-25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24710" y="3765804"/>
            <a:ext cx="8547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IPS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63870" y="2211070"/>
            <a:ext cx="1752600" cy="2057400"/>
          </a:xfrm>
          <a:prstGeom prst="rect">
            <a:avLst/>
          </a:prstGeom>
          <a:solidFill>
            <a:srgbClr val="330099"/>
          </a:solidFill>
          <a:ln w="38100">
            <a:solidFill>
              <a:srgbClr val="FFFFFF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200">
              <a:latin typeface="Times New Roman"/>
              <a:cs typeface="Times New Roman"/>
            </a:endParaRPr>
          </a:p>
          <a:p>
            <a:pPr algn="just" marL="412115" marR="403225" indent="114300">
              <a:lnSpc>
                <a:spcPct val="100000"/>
              </a:lnSpc>
            </a:pP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Trade 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Policy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Rev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ew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35070" y="2211070"/>
            <a:ext cx="1600200" cy="2057400"/>
          </a:xfrm>
          <a:prstGeom prst="rect">
            <a:avLst/>
          </a:prstGeom>
          <a:solidFill>
            <a:srgbClr val="330099"/>
          </a:solidFill>
          <a:ln w="38100">
            <a:solidFill>
              <a:srgbClr val="FFFFFF"/>
            </a:solidFill>
          </a:ln>
        </p:spPr>
        <p:txBody>
          <a:bodyPr wrap="square" lIns="0" tIns="44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Times New Roman"/>
              <a:cs typeface="Times New Roman"/>
            </a:endParaRPr>
          </a:p>
          <a:p>
            <a:pPr marL="43180" marR="31750" indent="203200">
              <a:lnSpc>
                <a:spcPct val="100000"/>
              </a:lnSpc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Dispute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 Sett</a:t>
            </a:r>
            <a:r>
              <a:rPr dirty="0" sz="2800" spc="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800" spc="-4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ent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1869" y="4878070"/>
            <a:ext cx="609600" cy="457200"/>
          </a:xfrm>
          <a:prstGeom prst="rect">
            <a:avLst/>
          </a:prstGeom>
          <a:solidFill>
            <a:srgbClr val="0066CC"/>
          </a:solidFill>
          <a:ln w="27939">
            <a:solidFill>
              <a:srgbClr val="FFFFFF"/>
            </a:solidFill>
          </a:ln>
        </p:spPr>
        <p:txBody>
          <a:bodyPr wrap="square" lIns="0" tIns="36194" rIns="0" bIns="0" rtlCol="0" vert="horz">
            <a:spAutoFit/>
          </a:bodyPr>
          <a:lstStyle/>
          <a:p>
            <a:pPr marL="192405">
              <a:lnSpc>
                <a:spcPct val="100000"/>
              </a:lnSpc>
              <a:spcBef>
                <a:spcPts val="284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01469" y="4878070"/>
            <a:ext cx="609600" cy="457200"/>
          </a:xfrm>
          <a:prstGeom prst="rect">
            <a:avLst/>
          </a:prstGeom>
          <a:solidFill>
            <a:srgbClr val="0066CC"/>
          </a:solidFill>
          <a:ln w="27939">
            <a:solidFill>
              <a:srgbClr val="FFFFFF"/>
            </a:solidFill>
          </a:ln>
        </p:spPr>
        <p:txBody>
          <a:bodyPr wrap="square" lIns="0" tIns="36194" rIns="0" bIns="0" rtlCol="0" vert="horz">
            <a:spAutoFit/>
          </a:bodyPr>
          <a:lstStyle/>
          <a:p>
            <a:pPr marL="193040">
              <a:lnSpc>
                <a:spcPct val="100000"/>
              </a:lnSpc>
              <a:spcBef>
                <a:spcPts val="284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1869" y="5335270"/>
            <a:ext cx="609600" cy="457200"/>
          </a:xfrm>
          <a:prstGeom prst="rect">
            <a:avLst/>
          </a:prstGeom>
          <a:solidFill>
            <a:srgbClr val="0066CC"/>
          </a:solidFill>
          <a:ln w="27939">
            <a:solidFill>
              <a:srgbClr val="FFFFFF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192405">
              <a:lnSpc>
                <a:spcPct val="100000"/>
              </a:lnSpc>
              <a:spcBef>
                <a:spcPts val="285"/>
              </a:spcBef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01469" y="5335270"/>
            <a:ext cx="609600" cy="457200"/>
          </a:xfrm>
          <a:prstGeom prst="rect">
            <a:avLst/>
          </a:prstGeom>
          <a:solidFill>
            <a:srgbClr val="0066CC"/>
          </a:solidFill>
          <a:ln w="27939">
            <a:solidFill>
              <a:srgbClr val="FFFFFF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193040">
              <a:lnSpc>
                <a:spcPct val="100000"/>
              </a:lnSpc>
              <a:spcBef>
                <a:spcPts val="285"/>
              </a:spcBef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11070" y="4878070"/>
            <a:ext cx="609600" cy="457200"/>
          </a:xfrm>
          <a:prstGeom prst="rect">
            <a:avLst/>
          </a:prstGeom>
          <a:solidFill>
            <a:srgbClr val="0066CC"/>
          </a:solidFill>
          <a:ln w="27939">
            <a:solidFill>
              <a:srgbClr val="FFFFFF"/>
            </a:solidFill>
          </a:ln>
        </p:spPr>
        <p:txBody>
          <a:bodyPr wrap="square" lIns="0" tIns="36194" rIns="0" bIns="0" rtlCol="0" vert="horz">
            <a:spAutoFit/>
          </a:bodyPr>
          <a:lstStyle/>
          <a:p>
            <a:pPr marL="193040">
              <a:lnSpc>
                <a:spcPct val="100000"/>
              </a:lnSpc>
              <a:spcBef>
                <a:spcPts val="284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20670" y="4878070"/>
            <a:ext cx="609600" cy="457200"/>
          </a:xfrm>
          <a:prstGeom prst="rect">
            <a:avLst/>
          </a:prstGeom>
          <a:solidFill>
            <a:srgbClr val="0066CC"/>
          </a:solidFill>
          <a:ln w="27940">
            <a:solidFill>
              <a:srgbClr val="FFFFFF"/>
            </a:solidFill>
          </a:ln>
        </p:spPr>
        <p:txBody>
          <a:bodyPr wrap="square" lIns="0" tIns="36194" rIns="0" bIns="0" rtlCol="0" vert="horz">
            <a:spAutoFit/>
          </a:bodyPr>
          <a:lstStyle/>
          <a:p>
            <a:pPr marL="193040">
              <a:lnSpc>
                <a:spcPct val="100000"/>
              </a:lnSpc>
              <a:spcBef>
                <a:spcPts val="284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11070" y="5335270"/>
            <a:ext cx="609600" cy="457200"/>
          </a:xfrm>
          <a:prstGeom prst="rect">
            <a:avLst/>
          </a:prstGeom>
          <a:solidFill>
            <a:srgbClr val="0066CC"/>
          </a:solidFill>
          <a:ln w="27939">
            <a:solidFill>
              <a:srgbClr val="FFFFFF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193040">
              <a:lnSpc>
                <a:spcPct val="100000"/>
              </a:lnSpc>
              <a:spcBef>
                <a:spcPts val="285"/>
              </a:spcBef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20670" y="5335270"/>
            <a:ext cx="609600" cy="457200"/>
          </a:xfrm>
          <a:prstGeom prst="rect">
            <a:avLst/>
          </a:prstGeom>
          <a:solidFill>
            <a:srgbClr val="0066CC"/>
          </a:solidFill>
          <a:ln w="27940">
            <a:solidFill>
              <a:srgbClr val="FFFFFF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193040">
              <a:lnSpc>
                <a:spcPct val="100000"/>
              </a:lnSpc>
              <a:spcBef>
                <a:spcPts val="285"/>
              </a:spcBef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477010" y="2493010"/>
            <a:ext cx="647700" cy="2377440"/>
          </a:xfrm>
          <a:custGeom>
            <a:avLst/>
            <a:gdLst/>
            <a:ahLst/>
            <a:cxnLst/>
            <a:rect l="l" t="t" r="r" b="b"/>
            <a:pathLst>
              <a:path w="647700" h="2377440">
                <a:moveTo>
                  <a:pt x="647700" y="0"/>
                </a:moveTo>
                <a:lnTo>
                  <a:pt x="0" y="0"/>
                </a:lnTo>
              </a:path>
              <a:path w="647700" h="2377440">
                <a:moveTo>
                  <a:pt x="0" y="0"/>
                </a:moveTo>
                <a:lnTo>
                  <a:pt x="0" y="237744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91118" y="6310939"/>
            <a:ext cx="17780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3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20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72819" y="2997200"/>
            <a:ext cx="7467600" cy="3528060"/>
            <a:chOff x="972819" y="2997200"/>
            <a:chExt cx="7467600" cy="35280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2819" y="2997200"/>
              <a:ext cx="7467600" cy="35280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0019" y="4437380"/>
              <a:ext cx="228600" cy="152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4940" y="4432300"/>
              <a:ext cx="238760" cy="1625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1819" y="5877560"/>
              <a:ext cx="228600" cy="152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26740" y="5872479"/>
              <a:ext cx="238760" cy="1625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6779" y="4653279"/>
              <a:ext cx="228600" cy="1524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11699" y="4648200"/>
              <a:ext cx="238759" cy="1625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32679" y="4292600"/>
              <a:ext cx="228600" cy="1524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27599" y="4287519"/>
              <a:ext cx="238759" cy="1625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41060" y="4942839"/>
              <a:ext cx="228600" cy="1524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35979" y="4937760"/>
              <a:ext cx="238759" cy="1625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59019" y="5806439"/>
              <a:ext cx="228600" cy="1524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53940" y="5801360"/>
              <a:ext cx="238759" cy="1625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49440" y="4869179"/>
              <a:ext cx="228600" cy="1524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44360" y="4864100"/>
              <a:ext cx="238759" cy="162560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196339" y="670559"/>
            <a:ext cx="7218680" cy="1122680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Dispute</a:t>
            </a:r>
            <a:r>
              <a:rPr dirty="0" spc="-20"/>
              <a:t> </a:t>
            </a:r>
            <a:r>
              <a:rPr dirty="0"/>
              <a:t>Settlement</a:t>
            </a:r>
            <a:r>
              <a:rPr dirty="0" spc="-20"/>
              <a:t> </a:t>
            </a:r>
            <a:r>
              <a:rPr dirty="0"/>
              <a:t>in</a:t>
            </a:r>
            <a:r>
              <a:rPr dirty="0" spc="-10"/>
              <a:t> </a:t>
            </a:r>
            <a:r>
              <a:rPr dirty="0"/>
              <a:t>the</a:t>
            </a:r>
            <a:r>
              <a:rPr dirty="0" spc="-95"/>
              <a:t> </a:t>
            </a:r>
            <a:r>
              <a:rPr dirty="0" spc="-30"/>
              <a:t>WTO: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50557" y="1415732"/>
            <a:ext cx="8148320" cy="1306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2555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Appellate</a:t>
            </a:r>
            <a:r>
              <a:rPr dirty="0" sz="36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Times New Roman"/>
                <a:cs typeface="Times New Roman"/>
              </a:rPr>
              <a:t>Body</a:t>
            </a:r>
            <a:r>
              <a:rPr dirty="0" sz="36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Times New Roman"/>
                <a:cs typeface="Times New Roman"/>
              </a:rPr>
              <a:t>Members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“broadly</a:t>
            </a:r>
            <a:r>
              <a:rPr dirty="0" sz="2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representative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membership”</a:t>
            </a:r>
            <a:r>
              <a:rPr dirty="0" sz="28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Art.</a:t>
            </a:r>
            <a:r>
              <a:rPr dirty="0" sz="28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17.3</a:t>
            </a:r>
            <a:r>
              <a:rPr dirty="0" sz="28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DSU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7189" y="161925"/>
            <a:ext cx="630872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48460" marR="5080" indent="-163639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Dispute</a:t>
            </a:r>
            <a:r>
              <a:rPr dirty="0" spc="-10"/>
              <a:t> </a:t>
            </a:r>
            <a:r>
              <a:rPr dirty="0"/>
              <a:t>Settlement</a:t>
            </a:r>
            <a:r>
              <a:rPr dirty="0" spc="-5"/>
              <a:t> in</a:t>
            </a:r>
            <a:r>
              <a:rPr dirty="0" spc="-10"/>
              <a:t> </a:t>
            </a:r>
            <a:r>
              <a:rPr dirty="0" spc="-5"/>
              <a:t>the</a:t>
            </a:r>
            <a:r>
              <a:rPr dirty="0" spc="-65"/>
              <a:t> </a:t>
            </a:r>
            <a:r>
              <a:rPr dirty="0" spc="-20"/>
              <a:t>WTO: </a:t>
            </a:r>
            <a:r>
              <a:rPr dirty="0" spc="-885"/>
              <a:t> </a:t>
            </a:r>
            <a:r>
              <a:rPr dirty="0"/>
              <a:t>Appellate</a:t>
            </a:r>
            <a:r>
              <a:rPr dirty="0" spc="-10"/>
              <a:t> </a:t>
            </a:r>
            <a:r>
              <a:rPr dirty="0" spc="-5"/>
              <a:t>Body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412239"/>
            <a:ext cx="7772400" cy="497078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28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1560" y="962660"/>
            <a:ext cx="7218680" cy="11226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3438" y="1095311"/>
            <a:ext cx="6579234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b="0">
                <a:solidFill>
                  <a:srgbClr val="FFFFFF"/>
                </a:solidFill>
                <a:latin typeface="Times New Roman"/>
                <a:cs typeface="Times New Roman"/>
              </a:rPr>
              <a:t>Dispute</a:t>
            </a:r>
            <a:r>
              <a:rPr dirty="0" sz="4000" spc="-25" b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b="0">
                <a:solidFill>
                  <a:srgbClr val="FFFFFF"/>
                </a:solidFill>
                <a:latin typeface="Times New Roman"/>
                <a:cs typeface="Times New Roman"/>
              </a:rPr>
              <a:t>Settlement</a:t>
            </a:r>
            <a:r>
              <a:rPr dirty="0" sz="4000" spc="-20" b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b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4000" spc="-20" b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b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4000" spc="-95" b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spc="-30" b="0">
                <a:solidFill>
                  <a:srgbClr val="FFFFFF"/>
                </a:solidFill>
                <a:latin typeface="Times New Roman"/>
                <a:cs typeface="Times New Roman"/>
              </a:rPr>
              <a:t>WTO: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6440" y="1620519"/>
            <a:ext cx="7767320" cy="4625340"/>
            <a:chOff x="726440" y="1620519"/>
            <a:chExt cx="7767320" cy="46253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4540" y="1620519"/>
              <a:ext cx="2702560" cy="7924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28040" y="2491739"/>
              <a:ext cx="7632700" cy="3749040"/>
            </a:xfrm>
            <a:custGeom>
              <a:avLst/>
              <a:gdLst/>
              <a:ahLst/>
              <a:cxnLst/>
              <a:rect l="l" t="t" r="r" b="b"/>
              <a:pathLst>
                <a:path w="7632700" h="3749040">
                  <a:moveTo>
                    <a:pt x="7632700" y="0"/>
                  </a:moveTo>
                  <a:lnTo>
                    <a:pt x="0" y="0"/>
                  </a:lnTo>
                  <a:lnTo>
                    <a:pt x="0" y="3749040"/>
                  </a:lnTo>
                  <a:lnTo>
                    <a:pt x="7632700" y="3749040"/>
                  </a:lnTo>
                  <a:lnTo>
                    <a:pt x="76327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28040" y="2491739"/>
              <a:ext cx="7632700" cy="3749040"/>
            </a:xfrm>
            <a:custGeom>
              <a:avLst/>
              <a:gdLst/>
              <a:ahLst/>
              <a:cxnLst/>
              <a:rect l="l" t="t" r="r" b="b"/>
              <a:pathLst>
                <a:path w="7632700" h="3749040">
                  <a:moveTo>
                    <a:pt x="0" y="3749040"/>
                  </a:moveTo>
                  <a:lnTo>
                    <a:pt x="7632700" y="3749040"/>
                  </a:lnTo>
                  <a:lnTo>
                    <a:pt x="7632700" y="0"/>
                  </a:lnTo>
                  <a:lnTo>
                    <a:pt x="0" y="0"/>
                  </a:lnTo>
                  <a:lnTo>
                    <a:pt x="0" y="3749040"/>
                  </a:lnTo>
                  <a:close/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6440" y="2463800"/>
              <a:ext cx="528320" cy="6858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4100" y="2430779"/>
              <a:ext cx="1628139" cy="7391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2220" y="2885439"/>
              <a:ext cx="1231900" cy="762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05379" y="2430779"/>
              <a:ext cx="6088380" cy="7391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4100" y="2827019"/>
              <a:ext cx="7124700" cy="7391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4100" y="3223259"/>
              <a:ext cx="1267460" cy="7391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79600" y="3223259"/>
              <a:ext cx="551180" cy="7391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88820" y="3223259"/>
              <a:ext cx="1582420" cy="7391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6440" y="3967480"/>
              <a:ext cx="528320" cy="6858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100" y="3934459"/>
              <a:ext cx="1450339" cy="7391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52220" y="4389119"/>
              <a:ext cx="1054100" cy="762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46300" y="3934459"/>
              <a:ext cx="5862320" cy="7391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6440" y="4681219"/>
              <a:ext cx="528320" cy="6858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4100" y="4648199"/>
              <a:ext cx="1653539" cy="73914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52220" y="5102860"/>
              <a:ext cx="1257300" cy="762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30779" y="4648199"/>
              <a:ext cx="6004560" cy="73914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54100" y="5044440"/>
              <a:ext cx="6535420" cy="73914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54100" y="5440679"/>
              <a:ext cx="2954020" cy="73914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66160" y="5440679"/>
              <a:ext cx="551179" cy="73914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75379" y="5440679"/>
              <a:ext cx="1463039" cy="739140"/>
            </a:xfrm>
            <a:prstGeom prst="rect">
              <a:avLst/>
            </a:prstGeom>
          </p:spPr>
        </p:pic>
      </p:grpSp>
      <p:sp>
        <p:nvSpPr>
          <p:cNvPr id="28" name="object 2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86055">
              <a:lnSpc>
                <a:spcPct val="100000"/>
              </a:lnSpc>
              <a:spcBef>
                <a:spcPts val="100"/>
              </a:spcBef>
            </a:pPr>
            <a:r>
              <a:rPr dirty="0"/>
              <a:t>Article</a:t>
            </a:r>
            <a:r>
              <a:rPr dirty="0" spc="-50"/>
              <a:t> </a:t>
            </a:r>
            <a:r>
              <a:rPr dirty="0"/>
              <a:t>17</a:t>
            </a:r>
            <a:r>
              <a:rPr dirty="0" spc="-25"/>
              <a:t> </a:t>
            </a:r>
            <a:r>
              <a:rPr dirty="0" spc="-5"/>
              <a:t>DSU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/>
          </a:p>
          <a:p>
            <a:pPr marL="355600" marR="508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  <a:tab pos="1706880" algn="l"/>
              </a:tabLst>
            </a:pPr>
            <a:r>
              <a:rPr dirty="0" u="heavy" sz="2600" spc="-45" b="1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WHAT?</a:t>
            </a:r>
            <a:r>
              <a:rPr dirty="0" sz="2600" spc="-45" b="1">
                <a:latin typeface="Times New Roman"/>
                <a:cs typeface="Times New Roman"/>
              </a:rPr>
              <a:t>	</a:t>
            </a:r>
            <a:r>
              <a:rPr dirty="0" sz="2600"/>
              <a:t>appeals</a:t>
            </a:r>
            <a:r>
              <a:rPr dirty="0" sz="2600" spc="-30"/>
              <a:t> </a:t>
            </a:r>
            <a:r>
              <a:rPr dirty="0" sz="2600" spc="-5"/>
              <a:t>limited</a:t>
            </a:r>
            <a:r>
              <a:rPr dirty="0" sz="2600"/>
              <a:t> to</a:t>
            </a:r>
            <a:r>
              <a:rPr dirty="0" sz="2600" spc="5"/>
              <a:t> </a:t>
            </a:r>
            <a:r>
              <a:rPr dirty="0" sz="2600" spc="-5"/>
              <a:t>“issues </a:t>
            </a:r>
            <a:r>
              <a:rPr dirty="0" sz="2600"/>
              <a:t>of</a:t>
            </a:r>
            <a:r>
              <a:rPr dirty="0" sz="2600" spc="-25"/>
              <a:t> </a:t>
            </a:r>
            <a:r>
              <a:rPr dirty="0" sz="2600"/>
              <a:t>law and</a:t>
            </a:r>
            <a:r>
              <a:rPr dirty="0" sz="2600" spc="-15"/>
              <a:t> </a:t>
            </a:r>
            <a:r>
              <a:rPr dirty="0" sz="2600"/>
              <a:t>legal </a:t>
            </a:r>
            <a:r>
              <a:rPr dirty="0" sz="2600" spc="-635"/>
              <a:t> </a:t>
            </a:r>
            <a:r>
              <a:rPr dirty="0" sz="2600" spc="-5"/>
              <a:t>interpretations” </a:t>
            </a:r>
            <a:r>
              <a:rPr dirty="0" sz="2600"/>
              <a:t>developed by the panel, including </a:t>
            </a:r>
            <a:r>
              <a:rPr dirty="0" sz="2600" spc="5"/>
              <a:t> </a:t>
            </a:r>
            <a:r>
              <a:rPr dirty="0" sz="2600"/>
              <a:t>“cross-appeals”</a:t>
            </a: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48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u="heavy" sz="2600" spc="-5" b="1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WHO?</a:t>
            </a:r>
            <a:r>
              <a:rPr dirty="0" sz="2600" spc="5" b="1">
                <a:latin typeface="Times New Roman"/>
                <a:cs typeface="Times New Roman"/>
              </a:rPr>
              <a:t> </a:t>
            </a:r>
            <a:r>
              <a:rPr dirty="0" sz="2600"/>
              <a:t>appeal</a:t>
            </a:r>
            <a:r>
              <a:rPr dirty="0" sz="2600" spc="-35"/>
              <a:t> </a:t>
            </a:r>
            <a:r>
              <a:rPr dirty="0" sz="2600"/>
              <a:t>only</a:t>
            </a:r>
            <a:r>
              <a:rPr dirty="0" sz="2600" spc="-5"/>
              <a:t> </a:t>
            </a:r>
            <a:r>
              <a:rPr dirty="0" sz="2600"/>
              <a:t>open</a:t>
            </a:r>
            <a:r>
              <a:rPr dirty="0" sz="2600" spc="-10"/>
              <a:t> </a:t>
            </a:r>
            <a:r>
              <a:rPr dirty="0" sz="2600"/>
              <a:t>to</a:t>
            </a:r>
            <a:r>
              <a:rPr dirty="0" sz="2600" spc="-5"/>
              <a:t> parties </a:t>
            </a:r>
            <a:r>
              <a:rPr dirty="0" sz="2600"/>
              <a:t>to</a:t>
            </a:r>
            <a:r>
              <a:rPr dirty="0" sz="2600" spc="-20"/>
              <a:t> </a:t>
            </a:r>
            <a:r>
              <a:rPr dirty="0" sz="2600"/>
              <a:t>the</a:t>
            </a:r>
            <a:r>
              <a:rPr dirty="0" sz="2600" spc="5"/>
              <a:t> </a:t>
            </a:r>
            <a:r>
              <a:rPr dirty="0" sz="2600"/>
              <a:t>dispute</a:t>
            </a:r>
            <a:endParaRPr sz="2600">
              <a:latin typeface="Times New Roman"/>
              <a:cs typeface="Times New Roman"/>
            </a:endParaRPr>
          </a:p>
          <a:p>
            <a:pPr marL="355600" marR="59055" indent="-342900">
              <a:lnSpc>
                <a:spcPct val="100000"/>
              </a:lnSpc>
              <a:spcBef>
                <a:spcPts val="2505"/>
              </a:spcBef>
              <a:buFont typeface="Times New Roman"/>
              <a:buChar char="•"/>
              <a:tabLst>
                <a:tab pos="354965" algn="l"/>
                <a:tab pos="355600" algn="l"/>
                <a:tab pos="1732280" algn="l"/>
              </a:tabLst>
            </a:pPr>
            <a:r>
              <a:rPr dirty="0" u="heavy" sz="2600" b="1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WHEN?</a:t>
            </a:r>
            <a:r>
              <a:rPr dirty="0" sz="2600" b="1">
                <a:latin typeface="Times New Roman"/>
                <a:cs typeface="Times New Roman"/>
              </a:rPr>
              <a:t>	</a:t>
            </a:r>
            <a:r>
              <a:rPr dirty="0" sz="2600"/>
              <a:t>Appeal</a:t>
            </a:r>
            <a:r>
              <a:rPr dirty="0" sz="2600" spc="-35"/>
              <a:t> </a:t>
            </a:r>
            <a:r>
              <a:rPr dirty="0" sz="2600"/>
              <a:t>must</a:t>
            </a:r>
            <a:r>
              <a:rPr dirty="0" sz="2600" spc="5"/>
              <a:t> </a:t>
            </a:r>
            <a:r>
              <a:rPr dirty="0" sz="2600"/>
              <a:t>be</a:t>
            </a:r>
            <a:r>
              <a:rPr dirty="0" sz="2600" spc="-15"/>
              <a:t> </a:t>
            </a:r>
            <a:r>
              <a:rPr dirty="0" sz="2600"/>
              <a:t>commenced</a:t>
            </a:r>
            <a:r>
              <a:rPr dirty="0" sz="2600" spc="-35"/>
              <a:t> </a:t>
            </a:r>
            <a:r>
              <a:rPr dirty="0" sz="2600"/>
              <a:t>no later</a:t>
            </a:r>
            <a:r>
              <a:rPr dirty="0" sz="2600" spc="-15"/>
              <a:t> </a:t>
            </a:r>
            <a:r>
              <a:rPr dirty="0" sz="2600"/>
              <a:t>than </a:t>
            </a:r>
            <a:r>
              <a:rPr dirty="0" sz="2600" spc="-635"/>
              <a:t> </a:t>
            </a:r>
            <a:r>
              <a:rPr dirty="0" sz="2600"/>
              <a:t>60 days after the </a:t>
            </a:r>
            <a:r>
              <a:rPr dirty="0" sz="2600" spc="-5"/>
              <a:t>Panel </a:t>
            </a:r>
            <a:r>
              <a:rPr dirty="0" sz="2600"/>
              <a:t>Report </a:t>
            </a:r>
            <a:r>
              <a:rPr dirty="0" sz="2600" spc="-5"/>
              <a:t>is </a:t>
            </a:r>
            <a:r>
              <a:rPr dirty="0" sz="2600"/>
              <a:t>circulated </a:t>
            </a:r>
            <a:r>
              <a:rPr dirty="0" sz="2600" spc="-5"/>
              <a:t>to </a:t>
            </a:r>
            <a:r>
              <a:rPr dirty="0" sz="2600"/>
              <a:t> Members;</a:t>
            </a:r>
            <a:r>
              <a:rPr dirty="0" sz="2600" spc="-40"/>
              <a:t> </a:t>
            </a:r>
            <a:r>
              <a:rPr dirty="0" sz="2600"/>
              <a:t>takes</a:t>
            </a:r>
            <a:r>
              <a:rPr dirty="0" sz="2600" spc="-10"/>
              <a:t> </a:t>
            </a:r>
            <a:r>
              <a:rPr dirty="0" sz="2600"/>
              <a:t>60-90 </a:t>
            </a:r>
            <a:r>
              <a:rPr dirty="0" sz="2600" spc="5"/>
              <a:t>days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28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26819" y="1668779"/>
            <a:ext cx="7719059" cy="4650740"/>
            <a:chOff x="1226819" y="1668779"/>
            <a:chExt cx="7719059" cy="4650740"/>
          </a:xfrm>
        </p:grpSpPr>
        <p:sp>
          <p:nvSpPr>
            <p:cNvPr id="3" name="object 3"/>
            <p:cNvSpPr/>
            <p:nvPr/>
          </p:nvSpPr>
          <p:spPr>
            <a:xfrm>
              <a:off x="1343660" y="1724659"/>
              <a:ext cx="7602220" cy="4594860"/>
            </a:xfrm>
            <a:custGeom>
              <a:avLst/>
              <a:gdLst/>
              <a:ahLst/>
              <a:cxnLst/>
              <a:rect l="l" t="t" r="r" b="b"/>
              <a:pathLst>
                <a:path w="7602220" h="4594860">
                  <a:moveTo>
                    <a:pt x="7555484" y="46990"/>
                  </a:moveTo>
                  <a:lnTo>
                    <a:pt x="7543800" y="46990"/>
                  </a:lnTo>
                  <a:lnTo>
                    <a:pt x="7543800" y="58420"/>
                  </a:lnTo>
                  <a:lnTo>
                    <a:pt x="7543800" y="4536440"/>
                  </a:lnTo>
                  <a:lnTo>
                    <a:pt x="58420" y="4536440"/>
                  </a:lnTo>
                  <a:lnTo>
                    <a:pt x="58420" y="58420"/>
                  </a:lnTo>
                  <a:lnTo>
                    <a:pt x="7543800" y="58420"/>
                  </a:lnTo>
                  <a:lnTo>
                    <a:pt x="7543800" y="46990"/>
                  </a:lnTo>
                  <a:lnTo>
                    <a:pt x="46736" y="46990"/>
                  </a:lnTo>
                  <a:lnTo>
                    <a:pt x="46736" y="58420"/>
                  </a:lnTo>
                  <a:lnTo>
                    <a:pt x="46736" y="4536440"/>
                  </a:lnTo>
                  <a:lnTo>
                    <a:pt x="46736" y="4547870"/>
                  </a:lnTo>
                  <a:lnTo>
                    <a:pt x="7555484" y="4547870"/>
                  </a:lnTo>
                  <a:lnTo>
                    <a:pt x="7555484" y="4536440"/>
                  </a:lnTo>
                  <a:lnTo>
                    <a:pt x="7555484" y="58420"/>
                  </a:lnTo>
                  <a:lnTo>
                    <a:pt x="7555484" y="46990"/>
                  </a:lnTo>
                  <a:close/>
                </a:path>
                <a:path w="7602220" h="4594860">
                  <a:moveTo>
                    <a:pt x="7602220" y="0"/>
                  </a:moveTo>
                  <a:lnTo>
                    <a:pt x="7567168" y="0"/>
                  </a:lnTo>
                  <a:lnTo>
                    <a:pt x="7567168" y="35560"/>
                  </a:lnTo>
                  <a:lnTo>
                    <a:pt x="7567168" y="4559300"/>
                  </a:lnTo>
                  <a:lnTo>
                    <a:pt x="35052" y="4559300"/>
                  </a:lnTo>
                  <a:lnTo>
                    <a:pt x="35052" y="35560"/>
                  </a:lnTo>
                  <a:lnTo>
                    <a:pt x="7567168" y="35560"/>
                  </a:lnTo>
                  <a:lnTo>
                    <a:pt x="7567168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4559300"/>
                  </a:lnTo>
                  <a:lnTo>
                    <a:pt x="0" y="4594860"/>
                  </a:lnTo>
                  <a:lnTo>
                    <a:pt x="7602220" y="4594860"/>
                  </a:lnTo>
                  <a:lnTo>
                    <a:pt x="7602220" y="4559808"/>
                  </a:lnTo>
                  <a:lnTo>
                    <a:pt x="7602220" y="4559300"/>
                  </a:lnTo>
                  <a:lnTo>
                    <a:pt x="7602220" y="35560"/>
                  </a:lnTo>
                  <a:lnTo>
                    <a:pt x="7602220" y="35052"/>
                  </a:lnTo>
                  <a:lnTo>
                    <a:pt x="76022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6819" y="1706879"/>
              <a:ext cx="645159" cy="8407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1939" y="1668779"/>
              <a:ext cx="3710940" cy="9042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6819" y="2682239"/>
              <a:ext cx="645159" cy="8407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1939" y="2644139"/>
              <a:ext cx="4150360" cy="90423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51228" y="1774190"/>
            <a:ext cx="3980815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5600" algn="l"/>
                <a:tab pos="356235" algn="l"/>
              </a:tabLst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ot</a:t>
            </a:r>
            <a:r>
              <a:rPr dirty="0" sz="3200" spc="-20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dirty="0" sz="3200" spc="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3200" spc="-1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3200" spc="-5" b="1">
                <a:solidFill>
                  <a:srgbClr val="FFFFFF"/>
                </a:solidFill>
                <a:latin typeface="Times New Roman"/>
                <a:cs typeface="Times New Roman"/>
              </a:rPr>
              <a:t>ppeal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Times New Roman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Times New Roman"/>
              <a:buChar char="•"/>
              <a:tabLst>
                <a:tab pos="355600" algn="l"/>
                <a:tab pos="356235" algn="l"/>
              </a:tabLst>
            </a:pPr>
            <a:r>
              <a:rPr dirty="0" sz="3200" spc="-15" b="1">
                <a:solidFill>
                  <a:srgbClr val="FFFFFF"/>
                </a:solidFill>
                <a:latin typeface="Times New Roman"/>
                <a:cs typeface="Times New Roman"/>
              </a:rPr>
              <a:t>Written</a:t>
            </a:r>
            <a:r>
              <a:rPr dirty="0" sz="32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Times New Roman"/>
                <a:cs typeface="Times New Roman"/>
              </a:rPr>
              <a:t>Submissions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26819" y="3619500"/>
            <a:ext cx="3197860" cy="904240"/>
            <a:chOff x="1226819" y="3619500"/>
            <a:chExt cx="3197860" cy="9042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6819" y="3657600"/>
              <a:ext cx="645159" cy="8407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1939" y="3619500"/>
              <a:ext cx="1348740" cy="9042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66339" y="3619500"/>
              <a:ext cx="1958339" cy="90423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451228" y="3725545"/>
            <a:ext cx="270573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5600" algn="l"/>
                <a:tab pos="356235" algn="l"/>
              </a:tabLst>
            </a:pPr>
            <a:r>
              <a:rPr dirty="0" sz="3200" spc="-5" b="1">
                <a:solidFill>
                  <a:srgbClr val="FFFFFF"/>
                </a:solidFill>
                <a:latin typeface="Times New Roman"/>
                <a:cs typeface="Times New Roman"/>
              </a:rPr>
              <a:t>Oral</a:t>
            </a:r>
            <a:r>
              <a:rPr dirty="0" sz="3200" spc="-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Hearing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226819" y="4594859"/>
            <a:ext cx="5245100" cy="1879600"/>
            <a:chOff x="1226819" y="4594859"/>
            <a:chExt cx="5245100" cy="187960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6819" y="4632959"/>
              <a:ext cx="645159" cy="8407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51939" y="4594859"/>
              <a:ext cx="2235200" cy="9042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47719" y="4594859"/>
              <a:ext cx="876300" cy="9042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79519" y="4594859"/>
              <a:ext cx="1567179" cy="9042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6819" y="5608319"/>
              <a:ext cx="645159" cy="84074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51939" y="5570219"/>
              <a:ext cx="2514600" cy="90424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32199" y="5570219"/>
              <a:ext cx="876300" cy="90424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71619" y="5570219"/>
              <a:ext cx="1079500" cy="90424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14240" y="5570219"/>
              <a:ext cx="1757680" cy="90424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451228" y="4700841"/>
            <a:ext cx="4752340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5600" algn="l"/>
                <a:tab pos="356235" algn="l"/>
              </a:tabLst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Exchange</a:t>
            </a:r>
            <a:r>
              <a:rPr dirty="0" sz="32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3200" spc="-8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20" b="1">
                <a:solidFill>
                  <a:srgbClr val="FFFFFF"/>
                </a:solidFill>
                <a:latin typeface="Times New Roman"/>
                <a:cs typeface="Times New Roman"/>
              </a:rPr>
              <a:t>Views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Times New Roman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Times New Roman"/>
              <a:buChar char="•"/>
              <a:tabLst>
                <a:tab pos="355600" algn="l"/>
                <a:tab pos="356235" algn="l"/>
              </a:tabLst>
            </a:pP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Circulation</a:t>
            </a:r>
            <a:r>
              <a:rPr dirty="0" sz="320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32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32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Report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264919" y="40640"/>
            <a:ext cx="6888480" cy="1564640"/>
            <a:chOff x="1264919" y="40640"/>
            <a:chExt cx="6888480" cy="1564640"/>
          </a:xfrm>
        </p:grpSpPr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64919" y="40640"/>
              <a:ext cx="6888480" cy="101599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00300" y="589280"/>
              <a:ext cx="4615180" cy="1016000"/>
            </a:xfrm>
            <a:prstGeom prst="rect">
              <a:avLst/>
            </a:prstGeom>
          </p:spPr>
        </p:pic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537335" y="161925"/>
            <a:ext cx="631380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48080" marR="5080" indent="-113601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Dispute</a:t>
            </a:r>
            <a:r>
              <a:rPr dirty="0"/>
              <a:t> Settlement</a:t>
            </a:r>
            <a:r>
              <a:rPr dirty="0" spc="-10"/>
              <a:t> </a:t>
            </a:r>
            <a:r>
              <a:rPr dirty="0" spc="-5"/>
              <a:t>in</a:t>
            </a:r>
            <a:r>
              <a:rPr dirty="0" spc="-10"/>
              <a:t> </a:t>
            </a:r>
            <a:r>
              <a:rPr dirty="0" spc="-5"/>
              <a:t>the</a:t>
            </a:r>
            <a:r>
              <a:rPr dirty="0" spc="-60"/>
              <a:t> </a:t>
            </a:r>
            <a:r>
              <a:rPr dirty="0" spc="-15"/>
              <a:t>WTO: </a:t>
            </a:r>
            <a:r>
              <a:rPr dirty="0" spc="-885"/>
              <a:t> </a:t>
            </a:r>
            <a:r>
              <a:rPr dirty="0"/>
              <a:t>Appellate</a:t>
            </a:r>
            <a:r>
              <a:rPr dirty="0" spc="-5"/>
              <a:t> </a:t>
            </a:r>
            <a:r>
              <a:rPr dirty="0" spc="-15"/>
              <a:t>Procedure</a:t>
            </a:r>
          </a:p>
        </p:txBody>
      </p:sp>
      <p:grpSp>
        <p:nvGrpSpPr>
          <p:cNvPr id="29" name="object 29"/>
          <p:cNvGrpSpPr/>
          <p:nvPr/>
        </p:nvGrpSpPr>
        <p:grpSpPr>
          <a:xfrm>
            <a:off x="4356079" y="1750208"/>
            <a:ext cx="3096895" cy="4512945"/>
            <a:chOff x="4356079" y="1750208"/>
            <a:chExt cx="3096895" cy="4512945"/>
          </a:xfrm>
        </p:grpSpPr>
        <p:sp>
          <p:nvSpPr>
            <p:cNvPr id="30" name="object 30"/>
            <p:cNvSpPr/>
            <p:nvPr/>
          </p:nvSpPr>
          <p:spPr>
            <a:xfrm>
              <a:off x="5414306" y="1753624"/>
              <a:ext cx="1061720" cy="723900"/>
            </a:xfrm>
            <a:custGeom>
              <a:avLst/>
              <a:gdLst/>
              <a:ahLst/>
              <a:cxnLst/>
              <a:rect l="l" t="t" r="r" b="b"/>
              <a:pathLst>
                <a:path w="1061720" h="723900">
                  <a:moveTo>
                    <a:pt x="929574" y="0"/>
                  </a:moveTo>
                  <a:lnTo>
                    <a:pt x="132130" y="0"/>
                  </a:lnTo>
                  <a:lnTo>
                    <a:pt x="80709" y="6927"/>
                  </a:lnTo>
                  <a:lnTo>
                    <a:pt x="38709" y="25815"/>
                  </a:lnTo>
                  <a:lnTo>
                    <a:pt x="10386" y="53825"/>
                  </a:lnTo>
                  <a:lnTo>
                    <a:pt x="0" y="88118"/>
                  </a:lnTo>
                  <a:lnTo>
                    <a:pt x="0" y="635255"/>
                  </a:lnTo>
                  <a:lnTo>
                    <a:pt x="10386" y="669551"/>
                  </a:lnTo>
                  <a:lnTo>
                    <a:pt x="38709" y="697563"/>
                  </a:lnTo>
                  <a:lnTo>
                    <a:pt x="80709" y="716452"/>
                  </a:lnTo>
                  <a:lnTo>
                    <a:pt x="132130" y="723379"/>
                  </a:lnTo>
                  <a:lnTo>
                    <a:pt x="929573" y="723379"/>
                  </a:lnTo>
                  <a:lnTo>
                    <a:pt x="980995" y="716452"/>
                  </a:lnTo>
                  <a:lnTo>
                    <a:pt x="1022997" y="697563"/>
                  </a:lnTo>
                  <a:lnTo>
                    <a:pt x="1051322" y="669551"/>
                  </a:lnTo>
                  <a:lnTo>
                    <a:pt x="1061710" y="88118"/>
                  </a:lnTo>
                  <a:lnTo>
                    <a:pt x="1051322" y="53825"/>
                  </a:lnTo>
                  <a:lnTo>
                    <a:pt x="1022997" y="25815"/>
                  </a:lnTo>
                  <a:lnTo>
                    <a:pt x="980995" y="6927"/>
                  </a:lnTo>
                  <a:lnTo>
                    <a:pt x="9295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414306" y="1753624"/>
              <a:ext cx="1061720" cy="723900"/>
            </a:xfrm>
            <a:custGeom>
              <a:avLst/>
              <a:gdLst/>
              <a:ahLst/>
              <a:cxnLst/>
              <a:rect l="l" t="t" r="r" b="b"/>
              <a:pathLst>
                <a:path w="1061720" h="723900">
                  <a:moveTo>
                    <a:pt x="0" y="635255"/>
                  </a:moveTo>
                  <a:lnTo>
                    <a:pt x="10386" y="669551"/>
                  </a:lnTo>
                  <a:lnTo>
                    <a:pt x="38709" y="697563"/>
                  </a:lnTo>
                  <a:lnTo>
                    <a:pt x="80709" y="716452"/>
                  </a:lnTo>
                  <a:lnTo>
                    <a:pt x="132130" y="723379"/>
                  </a:lnTo>
                  <a:lnTo>
                    <a:pt x="929573" y="723379"/>
                  </a:lnTo>
                  <a:lnTo>
                    <a:pt x="980995" y="716452"/>
                  </a:lnTo>
                  <a:lnTo>
                    <a:pt x="1022997" y="697563"/>
                  </a:lnTo>
                  <a:lnTo>
                    <a:pt x="1051322" y="669551"/>
                  </a:lnTo>
                  <a:lnTo>
                    <a:pt x="1061710" y="635255"/>
                  </a:lnTo>
                  <a:lnTo>
                    <a:pt x="1061710" y="88118"/>
                  </a:lnTo>
                  <a:lnTo>
                    <a:pt x="1051322" y="53825"/>
                  </a:lnTo>
                  <a:lnTo>
                    <a:pt x="1022997" y="25815"/>
                  </a:lnTo>
                  <a:lnTo>
                    <a:pt x="980995" y="6927"/>
                  </a:lnTo>
                  <a:lnTo>
                    <a:pt x="929574" y="0"/>
                  </a:lnTo>
                  <a:lnTo>
                    <a:pt x="132130" y="0"/>
                  </a:lnTo>
                  <a:lnTo>
                    <a:pt x="80709" y="6927"/>
                  </a:lnTo>
                  <a:lnTo>
                    <a:pt x="38709" y="25815"/>
                  </a:lnTo>
                  <a:lnTo>
                    <a:pt x="10386" y="53825"/>
                  </a:lnTo>
                  <a:lnTo>
                    <a:pt x="0" y="88118"/>
                  </a:lnTo>
                  <a:lnTo>
                    <a:pt x="0" y="635255"/>
                  </a:lnTo>
                </a:path>
              </a:pathLst>
            </a:custGeom>
            <a:ln w="63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551027" y="1917962"/>
              <a:ext cx="789305" cy="391795"/>
            </a:xfrm>
            <a:custGeom>
              <a:avLst/>
              <a:gdLst/>
              <a:ahLst/>
              <a:cxnLst/>
              <a:rect l="l" t="t" r="r" b="b"/>
              <a:pathLst>
                <a:path w="789304" h="391794">
                  <a:moveTo>
                    <a:pt x="788774" y="0"/>
                  </a:moveTo>
                  <a:lnTo>
                    <a:pt x="0" y="0"/>
                  </a:lnTo>
                  <a:lnTo>
                    <a:pt x="0" y="391303"/>
                  </a:lnTo>
                  <a:lnTo>
                    <a:pt x="788774" y="391303"/>
                  </a:lnTo>
                  <a:lnTo>
                    <a:pt x="7887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5595930" y="1948584"/>
              <a:ext cx="699135" cy="330200"/>
            </a:xfrm>
            <a:custGeom>
              <a:avLst/>
              <a:gdLst/>
              <a:ahLst/>
              <a:cxnLst/>
              <a:rect l="l" t="t" r="r" b="b"/>
              <a:pathLst>
                <a:path w="699135" h="330200">
                  <a:moveTo>
                    <a:pt x="698967" y="0"/>
                  </a:moveTo>
                  <a:lnTo>
                    <a:pt x="0" y="0"/>
                  </a:lnTo>
                  <a:lnTo>
                    <a:pt x="0" y="330053"/>
                  </a:lnTo>
                  <a:lnTo>
                    <a:pt x="698967" y="330053"/>
                  </a:lnTo>
                  <a:lnTo>
                    <a:pt x="6989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5595930" y="1948591"/>
              <a:ext cx="699135" cy="330200"/>
            </a:xfrm>
            <a:custGeom>
              <a:avLst/>
              <a:gdLst/>
              <a:ahLst/>
              <a:cxnLst/>
              <a:rect l="l" t="t" r="r" b="b"/>
              <a:pathLst>
                <a:path w="699135" h="330200">
                  <a:moveTo>
                    <a:pt x="698967" y="0"/>
                  </a:moveTo>
                  <a:lnTo>
                    <a:pt x="653551" y="0"/>
                  </a:lnTo>
                  <a:lnTo>
                    <a:pt x="405602" y="165015"/>
                  </a:lnTo>
                  <a:lnTo>
                    <a:pt x="396933" y="170816"/>
                  </a:lnTo>
                  <a:lnTo>
                    <a:pt x="387752" y="176252"/>
                  </a:lnTo>
                  <a:lnTo>
                    <a:pt x="379083" y="180676"/>
                  </a:lnTo>
                  <a:lnTo>
                    <a:pt x="371406" y="183394"/>
                  </a:lnTo>
                  <a:lnTo>
                    <a:pt x="361211" y="186119"/>
                  </a:lnTo>
                  <a:lnTo>
                    <a:pt x="349478" y="186797"/>
                  </a:lnTo>
                  <a:lnTo>
                    <a:pt x="338770" y="185434"/>
                  </a:lnTo>
                  <a:lnTo>
                    <a:pt x="293365" y="165015"/>
                  </a:lnTo>
                  <a:lnTo>
                    <a:pt x="45416" y="0"/>
                  </a:lnTo>
                  <a:lnTo>
                    <a:pt x="0" y="0"/>
                  </a:lnTo>
                  <a:lnTo>
                    <a:pt x="0" y="29943"/>
                  </a:lnTo>
                  <a:lnTo>
                    <a:pt x="203046" y="165015"/>
                  </a:lnTo>
                  <a:lnTo>
                    <a:pt x="0" y="300101"/>
                  </a:lnTo>
                  <a:lnTo>
                    <a:pt x="0" y="330045"/>
                  </a:lnTo>
                  <a:lnTo>
                    <a:pt x="45416" y="330045"/>
                  </a:lnTo>
                  <a:lnTo>
                    <a:pt x="248462" y="194959"/>
                  </a:lnTo>
                  <a:lnTo>
                    <a:pt x="259671" y="203120"/>
                  </a:lnTo>
                  <a:lnTo>
                    <a:pt x="294379" y="220144"/>
                  </a:lnTo>
                  <a:lnTo>
                    <a:pt x="335717" y="228984"/>
                  </a:lnTo>
                  <a:lnTo>
                    <a:pt x="352029" y="230346"/>
                  </a:lnTo>
                  <a:lnTo>
                    <a:pt x="367328" y="229326"/>
                  </a:lnTo>
                  <a:lnTo>
                    <a:pt x="408666" y="218104"/>
                  </a:lnTo>
                  <a:lnTo>
                    <a:pt x="450505" y="194959"/>
                  </a:lnTo>
                  <a:lnTo>
                    <a:pt x="653551" y="330045"/>
                  </a:lnTo>
                  <a:lnTo>
                    <a:pt x="698967" y="330045"/>
                  </a:lnTo>
                  <a:lnTo>
                    <a:pt x="698967" y="300101"/>
                  </a:lnTo>
                  <a:lnTo>
                    <a:pt x="495921" y="165015"/>
                  </a:lnTo>
                  <a:lnTo>
                    <a:pt x="698967" y="29943"/>
                  </a:lnTo>
                  <a:lnTo>
                    <a:pt x="6989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19815" y="2747194"/>
              <a:ext cx="1224288" cy="52140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56079" y="3284233"/>
              <a:ext cx="1513050" cy="115314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41059" y="4086859"/>
              <a:ext cx="1511299" cy="2176072"/>
            </a:xfrm>
            <a:prstGeom prst="rect">
              <a:avLst/>
            </a:prstGeom>
          </p:spPr>
        </p:pic>
      </p:grpSp>
      <p:sp>
        <p:nvSpPr>
          <p:cNvPr id="38" name="object 38"/>
          <p:cNvSpPr/>
          <p:nvPr/>
        </p:nvSpPr>
        <p:spPr>
          <a:xfrm>
            <a:off x="1026160" y="1982470"/>
            <a:ext cx="83820" cy="4038600"/>
          </a:xfrm>
          <a:custGeom>
            <a:avLst/>
            <a:gdLst/>
            <a:ahLst/>
            <a:cxnLst/>
            <a:rect l="l" t="t" r="r" b="b"/>
            <a:pathLst>
              <a:path w="83819" h="4038600">
                <a:moveTo>
                  <a:pt x="27940" y="3898900"/>
                </a:moveTo>
                <a:lnTo>
                  <a:pt x="0" y="3898900"/>
                </a:lnTo>
                <a:lnTo>
                  <a:pt x="41909" y="4038600"/>
                </a:lnTo>
                <a:lnTo>
                  <a:pt x="79625" y="3912882"/>
                </a:lnTo>
                <a:lnTo>
                  <a:pt x="27940" y="3912882"/>
                </a:lnTo>
                <a:lnTo>
                  <a:pt x="27940" y="3898900"/>
                </a:lnTo>
                <a:close/>
              </a:path>
              <a:path w="83819" h="4038600">
                <a:moveTo>
                  <a:pt x="55880" y="0"/>
                </a:moveTo>
                <a:lnTo>
                  <a:pt x="27940" y="0"/>
                </a:lnTo>
                <a:lnTo>
                  <a:pt x="27940" y="3912882"/>
                </a:lnTo>
                <a:lnTo>
                  <a:pt x="55880" y="3912882"/>
                </a:lnTo>
                <a:lnTo>
                  <a:pt x="55880" y="0"/>
                </a:lnTo>
                <a:close/>
              </a:path>
              <a:path w="83819" h="4038600">
                <a:moveTo>
                  <a:pt x="83820" y="3898900"/>
                </a:moveTo>
                <a:lnTo>
                  <a:pt x="55880" y="3898900"/>
                </a:lnTo>
                <a:lnTo>
                  <a:pt x="55880" y="3912882"/>
                </a:lnTo>
                <a:lnTo>
                  <a:pt x="79625" y="3912882"/>
                </a:lnTo>
                <a:lnTo>
                  <a:pt x="83820" y="3898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307340" y="3608323"/>
            <a:ext cx="60452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60/90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days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28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1660" y="2715259"/>
            <a:ext cx="7983220" cy="3634740"/>
          </a:xfrm>
          <a:custGeom>
            <a:avLst/>
            <a:gdLst/>
            <a:ahLst/>
            <a:cxnLst/>
            <a:rect l="l" t="t" r="r" b="b"/>
            <a:pathLst>
              <a:path w="7983220" h="3634740">
                <a:moveTo>
                  <a:pt x="7936484" y="46990"/>
                </a:moveTo>
                <a:lnTo>
                  <a:pt x="7924800" y="46990"/>
                </a:lnTo>
                <a:lnTo>
                  <a:pt x="7924800" y="58420"/>
                </a:lnTo>
                <a:lnTo>
                  <a:pt x="7924800" y="3576320"/>
                </a:lnTo>
                <a:lnTo>
                  <a:pt x="58420" y="3576320"/>
                </a:lnTo>
                <a:lnTo>
                  <a:pt x="58420" y="58420"/>
                </a:lnTo>
                <a:lnTo>
                  <a:pt x="7924800" y="58420"/>
                </a:lnTo>
                <a:lnTo>
                  <a:pt x="7924800" y="46990"/>
                </a:lnTo>
                <a:lnTo>
                  <a:pt x="46736" y="46990"/>
                </a:lnTo>
                <a:lnTo>
                  <a:pt x="46736" y="58420"/>
                </a:lnTo>
                <a:lnTo>
                  <a:pt x="46736" y="3576320"/>
                </a:lnTo>
                <a:lnTo>
                  <a:pt x="46736" y="3587750"/>
                </a:lnTo>
                <a:lnTo>
                  <a:pt x="7936484" y="3587750"/>
                </a:lnTo>
                <a:lnTo>
                  <a:pt x="7936484" y="3576320"/>
                </a:lnTo>
                <a:lnTo>
                  <a:pt x="7936484" y="58420"/>
                </a:lnTo>
                <a:lnTo>
                  <a:pt x="7936484" y="46990"/>
                </a:lnTo>
                <a:close/>
              </a:path>
              <a:path w="7983220" h="3634740">
                <a:moveTo>
                  <a:pt x="7983220" y="0"/>
                </a:moveTo>
                <a:lnTo>
                  <a:pt x="7948168" y="0"/>
                </a:lnTo>
                <a:lnTo>
                  <a:pt x="7948168" y="35560"/>
                </a:lnTo>
                <a:lnTo>
                  <a:pt x="7948168" y="3599180"/>
                </a:lnTo>
                <a:lnTo>
                  <a:pt x="35052" y="3599180"/>
                </a:lnTo>
                <a:lnTo>
                  <a:pt x="35052" y="35560"/>
                </a:lnTo>
                <a:lnTo>
                  <a:pt x="7948168" y="35560"/>
                </a:lnTo>
                <a:lnTo>
                  <a:pt x="7948168" y="0"/>
                </a:lnTo>
                <a:lnTo>
                  <a:pt x="0" y="0"/>
                </a:lnTo>
                <a:lnTo>
                  <a:pt x="0" y="35560"/>
                </a:lnTo>
                <a:lnTo>
                  <a:pt x="0" y="3599180"/>
                </a:lnTo>
                <a:lnTo>
                  <a:pt x="0" y="3634740"/>
                </a:lnTo>
                <a:lnTo>
                  <a:pt x="7983220" y="3634740"/>
                </a:lnTo>
                <a:lnTo>
                  <a:pt x="7983220" y="3599700"/>
                </a:lnTo>
                <a:lnTo>
                  <a:pt x="7983220" y="3599180"/>
                </a:lnTo>
                <a:lnTo>
                  <a:pt x="7983220" y="35560"/>
                </a:lnTo>
                <a:lnTo>
                  <a:pt x="7983220" y="35052"/>
                </a:lnTo>
                <a:lnTo>
                  <a:pt x="7983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9292" y="2757423"/>
            <a:ext cx="7709534" cy="343281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355600" marR="5080" indent="-342900">
              <a:lnSpc>
                <a:spcPts val="3779"/>
              </a:lnSpc>
              <a:spcBef>
                <a:spcPts val="75"/>
              </a:spcBef>
              <a:buFont typeface="Times New Roman"/>
              <a:buChar char="•"/>
              <a:tabLst>
                <a:tab pos="354965" algn="l"/>
                <a:tab pos="355600" algn="l"/>
                <a:tab pos="4415155" algn="l"/>
              </a:tabLst>
            </a:pPr>
            <a:r>
              <a:rPr dirty="0" sz="3000" spc="-5" b="1">
                <a:solidFill>
                  <a:srgbClr val="FFFFFF"/>
                </a:solidFill>
                <a:latin typeface="Times New Roman"/>
                <a:cs typeface="Times New Roman"/>
              </a:rPr>
              <a:t>Adoption</a:t>
            </a:r>
            <a:r>
              <a:rPr dirty="0" sz="3000" spc="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spc="-5" b="1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dirty="0" sz="3000" spc="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spc="-5" b="1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spc="-10" b="1">
                <a:solidFill>
                  <a:srgbClr val="FFFFFF"/>
                </a:solidFill>
                <a:latin typeface="Times New Roman"/>
                <a:cs typeface="Times New Roman"/>
              </a:rPr>
              <a:t>DSB</a:t>
            </a:r>
            <a:r>
              <a:rPr dirty="0" sz="3000" spc="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of	</a:t>
            </a:r>
            <a:r>
              <a:rPr dirty="0" sz="3000" spc="-5" b="1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30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spc="-5" b="1">
                <a:solidFill>
                  <a:srgbClr val="FFFFFF"/>
                </a:solidFill>
                <a:latin typeface="Times New Roman"/>
                <a:cs typeface="Times New Roman"/>
              </a:rPr>
              <a:t>Panel</a:t>
            </a:r>
            <a:r>
              <a:rPr dirty="0" sz="3000" spc="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spc="-5" b="1">
                <a:solidFill>
                  <a:srgbClr val="FFFFFF"/>
                </a:solidFill>
                <a:latin typeface="Times New Roman"/>
                <a:cs typeface="Times New Roman"/>
              </a:rPr>
              <a:t>Report,</a:t>
            </a:r>
            <a:r>
              <a:rPr dirty="0" sz="30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spc="-5" b="1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dirty="0" sz="3000" spc="-7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spc="-5" b="1">
                <a:solidFill>
                  <a:srgbClr val="FFFFFF"/>
                </a:solidFill>
                <a:latin typeface="Times New Roman"/>
                <a:cs typeface="Times New Roman"/>
              </a:rPr>
              <a:t>upheld,</a:t>
            </a:r>
            <a:r>
              <a:rPr dirty="0" sz="30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spc="-5" b="1">
                <a:solidFill>
                  <a:srgbClr val="FFFFFF"/>
                </a:solidFill>
                <a:latin typeface="Times New Roman"/>
                <a:cs typeface="Times New Roman"/>
              </a:rPr>
              <a:t>modified</a:t>
            </a: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 or</a:t>
            </a:r>
            <a:r>
              <a:rPr dirty="0" sz="30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spc="-5" b="1">
                <a:solidFill>
                  <a:srgbClr val="FFFFFF"/>
                </a:solidFill>
                <a:latin typeface="Times New Roman"/>
                <a:cs typeface="Times New Roman"/>
              </a:rPr>
              <a:t>reversed, </a:t>
            </a:r>
            <a:r>
              <a:rPr dirty="0" sz="3000" spc="-10" b="1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spc="-5" b="1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endParaRPr sz="3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25"/>
              </a:spcBef>
            </a:pPr>
            <a:r>
              <a:rPr dirty="0" sz="3000" spc="-5" b="1">
                <a:solidFill>
                  <a:srgbClr val="FFFFFF"/>
                </a:solidFill>
                <a:latin typeface="Times New Roman"/>
                <a:cs typeface="Times New Roman"/>
              </a:rPr>
              <a:t>Appellate</a:t>
            </a:r>
            <a:r>
              <a:rPr dirty="0" sz="30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spc="-5" b="1">
                <a:solidFill>
                  <a:srgbClr val="FFFFFF"/>
                </a:solidFill>
                <a:latin typeface="Times New Roman"/>
                <a:cs typeface="Times New Roman"/>
              </a:rPr>
              <a:t>Body Report</a:t>
            </a:r>
            <a:endParaRPr sz="3000">
              <a:latin typeface="Times New Roman"/>
              <a:cs typeface="Times New Roman"/>
            </a:endParaRPr>
          </a:p>
          <a:p>
            <a:pPr marL="355600" marR="789305" indent="-342900">
              <a:lnSpc>
                <a:spcPct val="105000"/>
              </a:lnSpc>
              <a:spcBef>
                <a:spcPts val="216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000" spc="-15" b="1">
                <a:solidFill>
                  <a:srgbClr val="FFFFFF"/>
                </a:solidFill>
                <a:latin typeface="Times New Roman"/>
                <a:cs typeface="Times New Roman"/>
              </a:rPr>
              <a:t>Within</a:t>
            </a:r>
            <a:r>
              <a:rPr dirty="0" sz="300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30</a:t>
            </a:r>
            <a:r>
              <a:rPr dirty="0" sz="3000" spc="-5" b="1">
                <a:solidFill>
                  <a:srgbClr val="FFFFFF"/>
                </a:solidFill>
                <a:latin typeface="Times New Roman"/>
                <a:cs typeface="Times New Roman"/>
              </a:rPr>
              <a:t> days</a:t>
            </a:r>
            <a:r>
              <a:rPr dirty="0" sz="30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spc="-5" b="1">
                <a:solidFill>
                  <a:srgbClr val="FFFFFF"/>
                </a:solidFill>
                <a:latin typeface="Times New Roman"/>
                <a:cs typeface="Times New Roman"/>
              </a:rPr>
              <a:t>circulation</a:t>
            </a:r>
            <a:r>
              <a:rPr dirty="0" sz="30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(60</a:t>
            </a:r>
            <a:r>
              <a:rPr dirty="0" sz="3000" spc="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days</a:t>
            </a:r>
            <a:r>
              <a:rPr dirty="0" sz="30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dirty="0" sz="300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spc="-10" b="1">
                <a:solidFill>
                  <a:srgbClr val="FFFFFF"/>
                </a:solidFill>
                <a:latin typeface="Times New Roman"/>
                <a:cs typeface="Times New Roman"/>
              </a:rPr>
              <a:t>no </a:t>
            </a:r>
            <a:r>
              <a:rPr dirty="0" sz="3000" spc="-7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spc="-5" b="1">
                <a:solidFill>
                  <a:srgbClr val="FFFFFF"/>
                </a:solidFill>
                <a:latin typeface="Times New Roman"/>
                <a:cs typeface="Times New Roman"/>
              </a:rPr>
              <a:t>appeal)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34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Negative</a:t>
            </a:r>
            <a:r>
              <a:rPr dirty="0" sz="30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spc="-5" b="1">
                <a:solidFill>
                  <a:srgbClr val="FFFFFF"/>
                </a:solidFill>
                <a:latin typeface="Times New Roman"/>
                <a:cs typeface="Times New Roman"/>
              </a:rPr>
              <a:t>consensus</a:t>
            </a:r>
            <a:endParaRPr sz="3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21739" y="60960"/>
            <a:ext cx="6736080" cy="2562860"/>
            <a:chOff x="1221739" y="60960"/>
            <a:chExt cx="6736080" cy="2562860"/>
          </a:xfrm>
        </p:grpSpPr>
        <p:sp>
          <p:nvSpPr>
            <p:cNvPr id="5" name="object 5"/>
            <p:cNvSpPr/>
            <p:nvPr/>
          </p:nvSpPr>
          <p:spPr>
            <a:xfrm>
              <a:off x="3733800" y="1600199"/>
              <a:ext cx="1828800" cy="1023619"/>
            </a:xfrm>
            <a:custGeom>
              <a:avLst/>
              <a:gdLst/>
              <a:ahLst/>
              <a:cxnLst/>
              <a:rect l="l" t="t" r="r" b="b"/>
              <a:pathLst>
                <a:path w="1828800" h="1023619">
                  <a:moveTo>
                    <a:pt x="1828800" y="0"/>
                  </a:moveTo>
                  <a:lnTo>
                    <a:pt x="0" y="0"/>
                  </a:lnTo>
                  <a:lnTo>
                    <a:pt x="0" y="1023620"/>
                  </a:lnTo>
                  <a:lnTo>
                    <a:pt x="1828800" y="1023620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733838" y="1600288"/>
              <a:ext cx="1709420" cy="1023619"/>
            </a:xfrm>
            <a:custGeom>
              <a:avLst/>
              <a:gdLst/>
              <a:ahLst/>
              <a:cxnLst/>
              <a:rect l="l" t="t" r="r" b="b"/>
              <a:pathLst>
                <a:path w="1709420" h="1023619">
                  <a:moveTo>
                    <a:pt x="571004" y="849820"/>
                  </a:moveTo>
                  <a:lnTo>
                    <a:pt x="569175" y="838619"/>
                  </a:lnTo>
                  <a:lnTo>
                    <a:pt x="563562" y="829284"/>
                  </a:lnTo>
                  <a:lnTo>
                    <a:pt x="556082" y="823671"/>
                  </a:lnTo>
                  <a:lnTo>
                    <a:pt x="544880" y="821804"/>
                  </a:lnTo>
                  <a:lnTo>
                    <a:pt x="201536" y="821804"/>
                  </a:lnTo>
                  <a:lnTo>
                    <a:pt x="190347" y="823671"/>
                  </a:lnTo>
                  <a:lnTo>
                    <a:pt x="182880" y="829284"/>
                  </a:lnTo>
                  <a:lnTo>
                    <a:pt x="177279" y="838619"/>
                  </a:lnTo>
                  <a:lnTo>
                    <a:pt x="175412" y="849820"/>
                  </a:lnTo>
                  <a:lnTo>
                    <a:pt x="177279" y="861021"/>
                  </a:lnTo>
                  <a:lnTo>
                    <a:pt x="182880" y="868502"/>
                  </a:lnTo>
                  <a:lnTo>
                    <a:pt x="190347" y="874102"/>
                  </a:lnTo>
                  <a:lnTo>
                    <a:pt x="201536" y="875969"/>
                  </a:lnTo>
                  <a:lnTo>
                    <a:pt x="544880" y="875969"/>
                  </a:lnTo>
                  <a:lnTo>
                    <a:pt x="556082" y="874102"/>
                  </a:lnTo>
                  <a:lnTo>
                    <a:pt x="563562" y="868502"/>
                  </a:lnTo>
                  <a:lnTo>
                    <a:pt x="569175" y="861021"/>
                  </a:lnTo>
                  <a:lnTo>
                    <a:pt x="571004" y="849820"/>
                  </a:lnTo>
                  <a:close/>
                </a:path>
                <a:path w="1709420" h="1023619">
                  <a:moveTo>
                    <a:pt x="619556" y="631291"/>
                  </a:moveTo>
                  <a:lnTo>
                    <a:pt x="287388" y="489356"/>
                  </a:lnTo>
                  <a:lnTo>
                    <a:pt x="261251" y="550989"/>
                  </a:lnTo>
                  <a:lnTo>
                    <a:pt x="593432" y="691057"/>
                  </a:lnTo>
                  <a:lnTo>
                    <a:pt x="619556" y="631291"/>
                  </a:lnTo>
                  <a:close/>
                </a:path>
                <a:path w="1709420" h="1023619">
                  <a:moveTo>
                    <a:pt x="668058" y="915200"/>
                  </a:moveTo>
                  <a:lnTo>
                    <a:pt x="666191" y="905852"/>
                  </a:lnTo>
                  <a:lnTo>
                    <a:pt x="662444" y="898385"/>
                  </a:lnTo>
                  <a:lnTo>
                    <a:pt x="654989" y="894651"/>
                  </a:lnTo>
                  <a:lnTo>
                    <a:pt x="645680" y="892784"/>
                  </a:lnTo>
                  <a:lnTo>
                    <a:pt x="136232" y="892784"/>
                  </a:lnTo>
                  <a:lnTo>
                    <a:pt x="126898" y="894651"/>
                  </a:lnTo>
                  <a:lnTo>
                    <a:pt x="119430" y="898385"/>
                  </a:lnTo>
                  <a:lnTo>
                    <a:pt x="115709" y="905852"/>
                  </a:lnTo>
                  <a:lnTo>
                    <a:pt x="113842" y="915200"/>
                  </a:lnTo>
                  <a:lnTo>
                    <a:pt x="115709" y="924534"/>
                  </a:lnTo>
                  <a:lnTo>
                    <a:pt x="119430" y="932002"/>
                  </a:lnTo>
                  <a:lnTo>
                    <a:pt x="126898" y="937602"/>
                  </a:lnTo>
                  <a:lnTo>
                    <a:pt x="136232" y="939482"/>
                  </a:lnTo>
                  <a:lnTo>
                    <a:pt x="645680" y="939482"/>
                  </a:lnTo>
                  <a:lnTo>
                    <a:pt x="654989" y="937602"/>
                  </a:lnTo>
                  <a:lnTo>
                    <a:pt x="662444" y="932002"/>
                  </a:lnTo>
                  <a:lnTo>
                    <a:pt x="666191" y="924534"/>
                  </a:lnTo>
                  <a:lnTo>
                    <a:pt x="668058" y="915200"/>
                  </a:lnTo>
                  <a:close/>
                </a:path>
                <a:path w="1709420" h="1023619">
                  <a:moveTo>
                    <a:pt x="673671" y="578993"/>
                  </a:moveTo>
                  <a:lnTo>
                    <a:pt x="348957" y="418363"/>
                  </a:lnTo>
                  <a:lnTo>
                    <a:pt x="335902" y="416521"/>
                  </a:lnTo>
                  <a:lnTo>
                    <a:pt x="324700" y="418363"/>
                  </a:lnTo>
                  <a:lnTo>
                    <a:pt x="313512" y="425818"/>
                  </a:lnTo>
                  <a:lnTo>
                    <a:pt x="306044" y="437045"/>
                  </a:lnTo>
                  <a:lnTo>
                    <a:pt x="302310" y="450126"/>
                  </a:lnTo>
                  <a:lnTo>
                    <a:pt x="306044" y="461314"/>
                  </a:lnTo>
                  <a:lnTo>
                    <a:pt x="311632" y="472541"/>
                  </a:lnTo>
                  <a:lnTo>
                    <a:pt x="322834" y="480009"/>
                  </a:lnTo>
                  <a:lnTo>
                    <a:pt x="626999" y="610755"/>
                  </a:lnTo>
                  <a:lnTo>
                    <a:pt x="640067" y="612597"/>
                  </a:lnTo>
                  <a:lnTo>
                    <a:pt x="651256" y="608863"/>
                  </a:lnTo>
                  <a:lnTo>
                    <a:pt x="662444" y="603300"/>
                  </a:lnTo>
                  <a:lnTo>
                    <a:pt x="669925" y="592061"/>
                  </a:lnTo>
                  <a:lnTo>
                    <a:pt x="673671" y="578993"/>
                  </a:lnTo>
                  <a:close/>
                </a:path>
                <a:path w="1709420" h="1023619">
                  <a:moveTo>
                    <a:pt x="781913" y="308190"/>
                  </a:moveTo>
                  <a:lnTo>
                    <a:pt x="449707" y="166204"/>
                  </a:lnTo>
                  <a:lnTo>
                    <a:pt x="339636" y="390372"/>
                  </a:lnTo>
                  <a:lnTo>
                    <a:pt x="671804" y="534149"/>
                  </a:lnTo>
                  <a:lnTo>
                    <a:pt x="781913" y="308190"/>
                  </a:lnTo>
                  <a:close/>
                </a:path>
                <a:path w="1709420" h="1023619">
                  <a:moveTo>
                    <a:pt x="785609" y="1023531"/>
                  </a:moveTo>
                  <a:lnTo>
                    <a:pt x="766978" y="978700"/>
                  </a:lnTo>
                  <a:lnTo>
                    <a:pt x="725919" y="958151"/>
                  </a:lnTo>
                  <a:lnTo>
                    <a:pt x="709117" y="954417"/>
                  </a:lnTo>
                  <a:lnTo>
                    <a:pt x="67183" y="954417"/>
                  </a:lnTo>
                  <a:lnTo>
                    <a:pt x="28003" y="965619"/>
                  </a:lnTo>
                  <a:lnTo>
                    <a:pt x="1866" y="1002982"/>
                  </a:lnTo>
                  <a:lnTo>
                    <a:pt x="0" y="1023531"/>
                  </a:lnTo>
                  <a:lnTo>
                    <a:pt x="785609" y="1023531"/>
                  </a:lnTo>
                  <a:close/>
                </a:path>
                <a:path w="1709420" h="1023619">
                  <a:moveTo>
                    <a:pt x="828548" y="248386"/>
                  </a:moveTo>
                  <a:lnTo>
                    <a:pt x="503834" y="87757"/>
                  </a:lnTo>
                  <a:lnTo>
                    <a:pt x="490766" y="85915"/>
                  </a:lnTo>
                  <a:lnTo>
                    <a:pt x="479577" y="87757"/>
                  </a:lnTo>
                  <a:lnTo>
                    <a:pt x="468388" y="95262"/>
                  </a:lnTo>
                  <a:lnTo>
                    <a:pt x="460946" y="106451"/>
                  </a:lnTo>
                  <a:lnTo>
                    <a:pt x="457200" y="119519"/>
                  </a:lnTo>
                  <a:lnTo>
                    <a:pt x="460946" y="130708"/>
                  </a:lnTo>
                  <a:lnTo>
                    <a:pt x="466521" y="141947"/>
                  </a:lnTo>
                  <a:lnTo>
                    <a:pt x="477710" y="149402"/>
                  </a:lnTo>
                  <a:lnTo>
                    <a:pt x="781913" y="280149"/>
                  </a:lnTo>
                  <a:lnTo>
                    <a:pt x="794969" y="282041"/>
                  </a:lnTo>
                  <a:lnTo>
                    <a:pt x="808037" y="278269"/>
                  </a:lnTo>
                  <a:lnTo>
                    <a:pt x="817346" y="272694"/>
                  </a:lnTo>
                  <a:lnTo>
                    <a:pt x="824801" y="261467"/>
                  </a:lnTo>
                  <a:lnTo>
                    <a:pt x="828548" y="248386"/>
                  </a:lnTo>
                  <a:close/>
                </a:path>
                <a:path w="1709420" h="1023619">
                  <a:moveTo>
                    <a:pt x="860285" y="141947"/>
                  </a:moveTo>
                  <a:lnTo>
                    <a:pt x="528116" y="0"/>
                  </a:lnTo>
                  <a:lnTo>
                    <a:pt x="501992" y="59766"/>
                  </a:lnTo>
                  <a:lnTo>
                    <a:pt x="834161" y="201701"/>
                  </a:lnTo>
                  <a:lnTo>
                    <a:pt x="860285" y="141947"/>
                  </a:lnTo>
                  <a:close/>
                </a:path>
                <a:path w="1709420" h="1023619">
                  <a:moveTo>
                    <a:pt x="1401432" y="623824"/>
                  </a:moveTo>
                  <a:lnTo>
                    <a:pt x="774420" y="377291"/>
                  </a:lnTo>
                  <a:lnTo>
                    <a:pt x="729627" y="472541"/>
                  </a:lnTo>
                  <a:lnTo>
                    <a:pt x="1358493" y="711606"/>
                  </a:lnTo>
                  <a:lnTo>
                    <a:pt x="1401432" y="623824"/>
                  </a:lnTo>
                  <a:close/>
                </a:path>
                <a:path w="1709420" h="1023619">
                  <a:moveTo>
                    <a:pt x="1709331" y="750824"/>
                  </a:moveTo>
                  <a:lnTo>
                    <a:pt x="1479804" y="655574"/>
                  </a:lnTo>
                  <a:lnTo>
                    <a:pt x="1433169" y="741489"/>
                  </a:lnTo>
                  <a:lnTo>
                    <a:pt x="1662658" y="838619"/>
                  </a:lnTo>
                  <a:lnTo>
                    <a:pt x="1709331" y="7508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4764" y="2220370"/>
              <a:ext cx="80242" cy="12513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1440" y="2351111"/>
              <a:ext cx="151166" cy="1531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1739" y="60960"/>
              <a:ext cx="6736080" cy="10160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6000" y="619760"/>
              <a:ext cx="4757420" cy="101600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494536" y="179704"/>
            <a:ext cx="6311265" cy="113601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6960" marR="5080" indent="-1064895">
              <a:lnSpc>
                <a:spcPct val="102299"/>
              </a:lnSpc>
            </a:pPr>
            <a:r>
              <a:rPr dirty="0" spc="-5"/>
              <a:t>Dispute</a:t>
            </a:r>
            <a:r>
              <a:rPr dirty="0"/>
              <a:t> Settlement</a:t>
            </a:r>
            <a:r>
              <a:rPr dirty="0" spc="-10"/>
              <a:t> </a:t>
            </a:r>
            <a:r>
              <a:rPr dirty="0" spc="-5"/>
              <a:t>in</a:t>
            </a:r>
            <a:r>
              <a:rPr dirty="0" spc="-10"/>
              <a:t> </a:t>
            </a:r>
            <a:r>
              <a:rPr dirty="0" spc="-5"/>
              <a:t>the</a:t>
            </a:r>
            <a:r>
              <a:rPr dirty="0" spc="-60"/>
              <a:t> </a:t>
            </a:r>
            <a:r>
              <a:rPr dirty="0" spc="-20"/>
              <a:t>WTO: </a:t>
            </a:r>
            <a:r>
              <a:rPr dirty="0" spc="-885"/>
              <a:t> </a:t>
            </a:r>
            <a:r>
              <a:rPr dirty="0"/>
              <a:t>Adoption</a:t>
            </a:r>
            <a:r>
              <a:rPr dirty="0" spc="-10"/>
              <a:t> </a:t>
            </a:r>
            <a:r>
              <a:rPr dirty="0"/>
              <a:t>by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10"/>
              <a:t> </a:t>
            </a:r>
            <a:r>
              <a:rPr dirty="0"/>
              <a:t>DSB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28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5420" y="604519"/>
            <a:ext cx="3728720" cy="1016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18336" y="165353"/>
            <a:ext cx="6310630" cy="113601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592580" marR="5080" indent="-1580515">
              <a:lnSpc>
                <a:spcPct val="102299"/>
              </a:lnSpc>
            </a:pPr>
            <a:r>
              <a:rPr dirty="0" spc="-5"/>
              <a:t>Dispute</a:t>
            </a:r>
            <a:r>
              <a:rPr dirty="0" spc="-15"/>
              <a:t> </a:t>
            </a:r>
            <a:r>
              <a:rPr dirty="0"/>
              <a:t>Settlement</a:t>
            </a:r>
            <a:r>
              <a:rPr dirty="0" spc="-10"/>
              <a:t> </a:t>
            </a:r>
            <a:r>
              <a:rPr dirty="0" spc="-5"/>
              <a:t>in</a:t>
            </a:r>
            <a:r>
              <a:rPr dirty="0" spc="-10"/>
              <a:t> </a:t>
            </a:r>
            <a:r>
              <a:rPr dirty="0" spc="-5"/>
              <a:t>the</a:t>
            </a:r>
            <a:r>
              <a:rPr dirty="0" spc="-65"/>
              <a:t> </a:t>
            </a:r>
            <a:r>
              <a:rPr dirty="0" spc="-15"/>
              <a:t>WTO: </a:t>
            </a:r>
            <a:r>
              <a:rPr dirty="0" spc="-885"/>
              <a:t> </a:t>
            </a:r>
            <a:r>
              <a:rPr dirty="0"/>
              <a:t>Implementation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41019" y="1617980"/>
            <a:ext cx="8100059" cy="4508500"/>
            <a:chOff x="541019" y="1617980"/>
            <a:chExt cx="8100059" cy="4508500"/>
          </a:xfrm>
        </p:grpSpPr>
        <p:sp>
          <p:nvSpPr>
            <p:cNvPr id="5" name="object 5"/>
            <p:cNvSpPr/>
            <p:nvPr/>
          </p:nvSpPr>
          <p:spPr>
            <a:xfrm>
              <a:off x="657860" y="1724659"/>
              <a:ext cx="7983220" cy="4401820"/>
            </a:xfrm>
            <a:custGeom>
              <a:avLst/>
              <a:gdLst/>
              <a:ahLst/>
              <a:cxnLst/>
              <a:rect l="l" t="t" r="r" b="b"/>
              <a:pathLst>
                <a:path w="7983220" h="4401820">
                  <a:moveTo>
                    <a:pt x="7936484" y="46990"/>
                  </a:moveTo>
                  <a:lnTo>
                    <a:pt x="7924800" y="46990"/>
                  </a:lnTo>
                  <a:lnTo>
                    <a:pt x="7924800" y="58420"/>
                  </a:lnTo>
                  <a:lnTo>
                    <a:pt x="7924800" y="4343400"/>
                  </a:lnTo>
                  <a:lnTo>
                    <a:pt x="58420" y="4343400"/>
                  </a:lnTo>
                  <a:lnTo>
                    <a:pt x="58420" y="58420"/>
                  </a:lnTo>
                  <a:lnTo>
                    <a:pt x="7924800" y="58420"/>
                  </a:lnTo>
                  <a:lnTo>
                    <a:pt x="7924800" y="46990"/>
                  </a:lnTo>
                  <a:lnTo>
                    <a:pt x="46736" y="46990"/>
                  </a:lnTo>
                  <a:lnTo>
                    <a:pt x="46736" y="58420"/>
                  </a:lnTo>
                  <a:lnTo>
                    <a:pt x="46736" y="4343400"/>
                  </a:lnTo>
                  <a:lnTo>
                    <a:pt x="46736" y="4354830"/>
                  </a:lnTo>
                  <a:lnTo>
                    <a:pt x="7936484" y="4354830"/>
                  </a:lnTo>
                  <a:lnTo>
                    <a:pt x="7936484" y="4343412"/>
                  </a:lnTo>
                  <a:lnTo>
                    <a:pt x="7936484" y="58420"/>
                  </a:lnTo>
                  <a:lnTo>
                    <a:pt x="7936484" y="46990"/>
                  </a:lnTo>
                  <a:close/>
                </a:path>
                <a:path w="7983220" h="4401820">
                  <a:moveTo>
                    <a:pt x="7983220" y="0"/>
                  </a:moveTo>
                  <a:lnTo>
                    <a:pt x="7948168" y="0"/>
                  </a:lnTo>
                  <a:lnTo>
                    <a:pt x="7948168" y="35560"/>
                  </a:lnTo>
                  <a:lnTo>
                    <a:pt x="7948168" y="4366260"/>
                  </a:lnTo>
                  <a:lnTo>
                    <a:pt x="35052" y="4366260"/>
                  </a:lnTo>
                  <a:lnTo>
                    <a:pt x="35052" y="35560"/>
                  </a:lnTo>
                  <a:lnTo>
                    <a:pt x="7948168" y="35560"/>
                  </a:lnTo>
                  <a:lnTo>
                    <a:pt x="7948168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4366260"/>
                  </a:lnTo>
                  <a:lnTo>
                    <a:pt x="0" y="4401820"/>
                  </a:lnTo>
                  <a:lnTo>
                    <a:pt x="7983220" y="4401820"/>
                  </a:lnTo>
                  <a:lnTo>
                    <a:pt x="7983220" y="4366768"/>
                  </a:lnTo>
                  <a:lnTo>
                    <a:pt x="7983220" y="4366260"/>
                  </a:lnTo>
                  <a:lnTo>
                    <a:pt x="7983220" y="35560"/>
                  </a:lnTo>
                  <a:lnTo>
                    <a:pt x="7983220" y="35052"/>
                  </a:lnTo>
                  <a:lnTo>
                    <a:pt x="79832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019" y="1656080"/>
              <a:ext cx="645160" cy="8407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6139" y="1617980"/>
              <a:ext cx="6449060" cy="904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6139" y="2057400"/>
              <a:ext cx="2880360" cy="9042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03599" y="2809240"/>
              <a:ext cx="4023359" cy="7442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019" y="3782059"/>
              <a:ext cx="645160" cy="8407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6139" y="3743959"/>
              <a:ext cx="5369560" cy="90423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65492" y="1723390"/>
            <a:ext cx="7480934" cy="380619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355600" marR="1311275" indent="-342900">
              <a:lnSpc>
                <a:spcPts val="3460"/>
              </a:lnSpc>
              <a:spcBef>
                <a:spcPts val="53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What </a:t>
            </a: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if it </a:t>
            </a:r>
            <a:r>
              <a:rPr dirty="0" sz="3200" spc="-5" b="1">
                <a:solidFill>
                  <a:srgbClr val="FFFFFF"/>
                </a:solidFill>
                <a:latin typeface="Times New Roman"/>
                <a:cs typeface="Times New Roman"/>
              </a:rPr>
              <a:t>cannot be implemented </a:t>
            </a:r>
            <a:r>
              <a:rPr dirty="0" sz="3200" spc="-7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Times New Roman"/>
                <a:cs typeface="Times New Roman"/>
              </a:rPr>
              <a:t>immediately?</a:t>
            </a:r>
            <a:endParaRPr sz="3200">
              <a:latin typeface="Times New Roman"/>
              <a:cs typeface="Times New Roman"/>
            </a:endParaRPr>
          </a:p>
          <a:p>
            <a:pPr marL="355600" marR="431165">
              <a:lnSpc>
                <a:spcPts val="3120"/>
              </a:lnSpc>
              <a:spcBef>
                <a:spcPts val="1995"/>
              </a:spcBef>
            </a:pP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Determination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“</a:t>
            </a:r>
            <a:r>
              <a:rPr dirty="0" sz="2600" spc="-5" b="1">
                <a:solidFill>
                  <a:srgbClr val="FFFFFF"/>
                </a:solidFill>
                <a:latin typeface="Times New Roman"/>
                <a:cs typeface="Times New Roman"/>
              </a:rPr>
              <a:t>reasonable period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600" spc="-5" b="1">
                <a:solidFill>
                  <a:srgbClr val="FFFFFF"/>
                </a:solidFill>
                <a:latin typeface="Times New Roman"/>
                <a:cs typeface="Times New Roman"/>
              </a:rPr>
              <a:t>time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”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2600" spc="-6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implementation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 (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Guideline: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15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months)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16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32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Times New Roman"/>
                <a:cs typeface="Times New Roman"/>
              </a:rPr>
              <a:t>it </a:t>
            </a: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properly</a:t>
            </a:r>
            <a:r>
              <a:rPr dirty="0" sz="32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Times New Roman"/>
                <a:cs typeface="Times New Roman"/>
              </a:rPr>
              <a:t>implemented?</a:t>
            </a:r>
            <a:endParaRPr sz="3200">
              <a:latin typeface="Times New Roman"/>
              <a:cs typeface="Times New Roman"/>
            </a:endParaRPr>
          </a:p>
          <a:p>
            <a:pPr marL="355600" marR="5080">
              <a:lnSpc>
                <a:spcPts val="3120"/>
              </a:lnSpc>
              <a:spcBef>
                <a:spcPts val="3005"/>
              </a:spcBef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there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3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disagreement,</a:t>
            </a:r>
            <a:r>
              <a:rPr dirty="0" sz="3200" spc="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refer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ompliance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 panel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(original</a:t>
            </a:r>
            <a:r>
              <a:rPr dirty="0" sz="2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panel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preferred)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under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Article</a:t>
            </a:r>
            <a:r>
              <a:rPr dirty="0" sz="2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21.5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28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319" y="680719"/>
            <a:ext cx="7106920" cy="1016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350" marR="5080" indent="109220">
              <a:lnSpc>
                <a:spcPts val="4420"/>
              </a:lnSpc>
              <a:spcBef>
                <a:spcPts val="100"/>
              </a:spcBef>
            </a:pPr>
            <a:r>
              <a:rPr dirty="0" spc="-5"/>
              <a:t>Dispute </a:t>
            </a:r>
            <a:r>
              <a:rPr dirty="0"/>
              <a:t>Settlement </a:t>
            </a:r>
            <a:r>
              <a:rPr dirty="0" spc="-5"/>
              <a:t>in the </a:t>
            </a:r>
            <a:r>
              <a:rPr dirty="0" spc="-15"/>
              <a:t>WTO: </a:t>
            </a:r>
            <a:r>
              <a:rPr dirty="0" spc="-885"/>
              <a:t> </a:t>
            </a:r>
            <a:r>
              <a:rPr dirty="0"/>
              <a:t>Surveillance</a:t>
            </a:r>
            <a:r>
              <a:rPr dirty="0" spc="-45"/>
              <a:t> </a:t>
            </a:r>
            <a:r>
              <a:rPr dirty="0" spc="-5"/>
              <a:t>and</a:t>
            </a:r>
            <a:r>
              <a:rPr dirty="0" spc="-45"/>
              <a:t> </a:t>
            </a:r>
            <a:r>
              <a:rPr dirty="0"/>
              <a:t>Implementation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41019" y="1897379"/>
            <a:ext cx="7947659" cy="4000500"/>
            <a:chOff x="541019" y="1897379"/>
            <a:chExt cx="7947659" cy="4000500"/>
          </a:xfrm>
        </p:grpSpPr>
        <p:sp>
          <p:nvSpPr>
            <p:cNvPr id="5" name="object 5"/>
            <p:cNvSpPr/>
            <p:nvPr/>
          </p:nvSpPr>
          <p:spPr>
            <a:xfrm>
              <a:off x="657860" y="1953259"/>
              <a:ext cx="7830820" cy="3944620"/>
            </a:xfrm>
            <a:custGeom>
              <a:avLst/>
              <a:gdLst/>
              <a:ahLst/>
              <a:cxnLst/>
              <a:rect l="l" t="t" r="r" b="b"/>
              <a:pathLst>
                <a:path w="7830820" h="3944620">
                  <a:moveTo>
                    <a:pt x="7784084" y="46990"/>
                  </a:moveTo>
                  <a:lnTo>
                    <a:pt x="7772400" y="46990"/>
                  </a:lnTo>
                  <a:lnTo>
                    <a:pt x="7772400" y="58420"/>
                  </a:lnTo>
                  <a:lnTo>
                    <a:pt x="7772400" y="3886200"/>
                  </a:lnTo>
                  <a:lnTo>
                    <a:pt x="58420" y="3886200"/>
                  </a:lnTo>
                  <a:lnTo>
                    <a:pt x="58420" y="58420"/>
                  </a:lnTo>
                  <a:lnTo>
                    <a:pt x="7772400" y="58420"/>
                  </a:lnTo>
                  <a:lnTo>
                    <a:pt x="7772400" y="46990"/>
                  </a:lnTo>
                  <a:lnTo>
                    <a:pt x="46736" y="46990"/>
                  </a:lnTo>
                  <a:lnTo>
                    <a:pt x="46736" y="58420"/>
                  </a:lnTo>
                  <a:lnTo>
                    <a:pt x="46736" y="3886200"/>
                  </a:lnTo>
                  <a:lnTo>
                    <a:pt x="46736" y="3897630"/>
                  </a:lnTo>
                  <a:lnTo>
                    <a:pt x="7784084" y="3897630"/>
                  </a:lnTo>
                  <a:lnTo>
                    <a:pt x="7784084" y="3886212"/>
                  </a:lnTo>
                  <a:lnTo>
                    <a:pt x="7784084" y="58420"/>
                  </a:lnTo>
                  <a:lnTo>
                    <a:pt x="7784084" y="46990"/>
                  </a:lnTo>
                  <a:close/>
                </a:path>
                <a:path w="7830820" h="3944620">
                  <a:moveTo>
                    <a:pt x="7830820" y="0"/>
                  </a:moveTo>
                  <a:lnTo>
                    <a:pt x="7795768" y="0"/>
                  </a:lnTo>
                  <a:lnTo>
                    <a:pt x="7795768" y="35560"/>
                  </a:lnTo>
                  <a:lnTo>
                    <a:pt x="7795768" y="3909060"/>
                  </a:lnTo>
                  <a:lnTo>
                    <a:pt x="35052" y="3909060"/>
                  </a:lnTo>
                  <a:lnTo>
                    <a:pt x="35052" y="35560"/>
                  </a:lnTo>
                  <a:lnTo>
                    <a:pt x="7795768" y="35560"/>
                  </a:lnTo>
                  <a:lnTo>
                    <a:pt x="7795768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3909060"/>
                  </a:lnTo>
                  <a:lnTo>
                    <a:pt x="0" y="3944620"/>
                  </a:lnTo>
                  <a:lnTo>
                    <a:pt x="7830820" y="3944620"/>
                  </a:lnTo>
                  <a:lnTo>
                    <a:pt x="7830820" y="3909568"/>
                  </a:lnTo>
                  <a:lnTo>
                    <a:pt x="7830820" y="3909060"/>
                  </a:lnTo>
                  <a:lnTo>
                    <a:pt x="7830820" y="35560"/>
                  </a:lnTo>
                  <a:lnTo>
                    <a:pt x="7830820" y="35052"/>
                  </a:lnTo>
                  <a:lnTo>
                    <a:pt x="7830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019" y="1935479"/>
              <a:ext cx="645160" cy="8407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6139" y="1897379"/>
              <a:ext cx="4749800" cy="904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97679" y="4411979"/>
              <a:ext cx="2440939" cy="7924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639" y="4838700"/>
              <a:ext cx="4201160" cy="79248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65492" y="2002790"/>
            <a:ext cx="7526655" cy="3379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spc="-5" b="1">
                <a:solidFill>
                  <a:srgbClr val="FFFFFF"/>
                </a:solidFill>
                <a:latin typeface="Times New Roman"/>
                <a:cs typeface="Times New Roman"/>
              </a:rPr>
              <a:t>Surveillance</a:t>
            </a:r>
            <a:r>
              <a:rPr dirty="0" sz="3200" spc="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3200" spc="5" b="1">
                <a:solidFill>
                  <a:srgbClr val="FFFFFF"/>
                </a:solidFill>
                <a:latin typeface="Times New Roman"/>
                <a:cs typeface="Times New Roman"/>
              </a:rPr>
              <a:t>DSB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Status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reports</a:t>
            </a:r>
            <a:r>
              <a:rPr dirty="0" sz="3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3200" spc="-7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implementation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4550">
              <a:latin typeface="Times New Roman"/>
              <a:cs typeface="Times New Roman"/>
            </a:endParaRPr>
          </a:p>
          <a:p>
            <a:pPr marL="355600" marR="15113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Member</a:t>
            </a:r>
            <a:r>
              <a:rPr dirty="0" sz="28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fails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bring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measure</a:t>
            </a:r>
            <a:r>
              <a:rPr dirty="0" sz="28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into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conformity </a:t>
            </a:r>
            <a:r>
              <a:rPr dirty="0" sz="2800" spc="-6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within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reasonable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period of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time,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possibility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heavy" sz="28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temporary</a:t>
            </a:r>
            <a:r>
              <a:rPr dirty="0" u="heavy" sz="2800" spc="4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spc="-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measures</a:t>
            </a:r>
            <a:r>
              <a:rPr dirty="0" u="heavy" sz="2800" spc="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 compensation</a:t>
            </a:r>
            <a:r>
              <a:rPr dirty="0" sz="28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dirty="0" sz="28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“suspension</a:t>
            </a:r>
            <a:r>
              <a:rPr dirty="0" sz="28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concessions”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(retaliation)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10151" y="2590816"/>
            <a:ext cx="1413496" cy="1099803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28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4620" y="985519"/>
            <a:ext cx="3830320" cy="1016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18336" y="546036"/>
            <a:ext cx="6310630" cy="11366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Dispute</a:t>
            </a:r>
            <a:r>
              <a:rPr dirty="0" spc="-20"/>
              <a:t> </a:t>
            </a:r>
            <a:r>
              <a:rPr dirty="0"/>
              <a:t>Settlement</a:t>
            </a:r>
            <a:r>
              <a:rPr dirty="0" spc="-35"/>
              <a:t> </a:t>
            </a:r>
            <a:r>
              <a:rPr dirty="0"/>
              <a:t>in</a:t>
            </a:r>
            <a:r>
              <a:rPr dirty="0" spc="-20"/>
              <a:t> </a:t>
            </a:r>
            <a:r>
              <a:rPr dirty="0"/>
              <a:t>the</a:t>
            </a:r>
            <a:r>
              <a:rPr dirty="0" spc="-85"/>
              <a:t> </a:t>
            </a:r>
            <a:r>
              <a:rPr dirty="0" spc="-15"/>
              <a:t>WTO: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pc="-5" b="0">
                <a:latin typeface="Times New Roman"/>
                <a:cs typeface="Times New Roman"/>
              </a:rPr>
              <a:t>Facts</a:t>
            </a:r>
            <a:r>
              <a:rPr dirty="0" spc="-15" b="0">
                <a:latin typeface="Times New Roman"/>
                <a:cs typeface="Times New Roman"/>
              </a:rPr>
              <a:t> </a:t>
            </a:r>
            <a:r>
              <a:rPr dirty="0" b="0">
                <a:latin typeface="Times New Roman"/>
                <a:cs typeface="Times New Roman"/>
              </a:rPr>
              <a:t>and</a:t>
            </a:r>
            <a:r>
              <a:rPr dirty="0" spc="-15" b="0">
                <a:latin typeface="Times New Roman"/>
                <a:cs typeface="Times New Roman"/>
              </a:rPr>
              <a:t> </a:t>
            </a:r>
            <a:r>
              <a:rPr dirty="0" spc="-5" b="0">
                <a:latin typeface="Times New Roman"/>
                <a:cs typeface="Times New Roman"/>
              </a:rPr>
              <a:t>Figures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28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765492" y="1855469"/>
            <a:ext cx="3965575" cy="3989070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9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Requests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 for</a:t>
            </a:r>
            <a:r>
              <a:rPr dirty="0" sz="20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consultations: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Mutually</a:t>
            </a:r>
            <a:r>
              <a:rPr dirty="0" sz="20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5" b="1">
                <a:solidFill>
                  <a:srgbClr val="FFFFFF"/>
                </a:solidFill>
                <a:latin typeface="Times New Roman"/>
                <a:cs typeface="Times New Roman"/>
              </a:rPr>
              <a:t>agreed</a:t>
            </a:r>
            <a:r>
              <a:rPr dirty="0" sz="2000" spc="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solutions: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Panels</a:t>
            </a:r>
            <a:r>
              <a:rPr dirty="0" sz="2000" spc="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established: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Panels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composed: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Panel reports: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Appellate</a:t>
            </a:r>
            <a:r>
              <a:rPr dirty="0" sz="20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Body</a:t>
            </a:r>
            <a:r>
              <a:rPr dirty="0" sz="20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reports: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Compliance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panels: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Appeals</a:t>
            </a:r>
            <a:r>
              <a:rPr dirty="0" sz="20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dirty="0" sz="20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compliance</a:t>
            </a:r>
            <a:r>
              <a:rPr dirty="0" sz="2000" spc="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panels: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Arbitrations</a:t>
            </a:r>
            <a:r>
              <a:rPr dirty="0" sz="20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20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"retaliation"</a:t>
            </a:r>
            <a:r>
              <a:rPr dirty="0" sz="20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Authorizations</a:t>
            </a:r>
            <a:r>
              <a:rPr dirty="0" sz="20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"retaliate"</a:t>
            </a:r>
            <a:r>
              <a:rPr dirty="0" sz="2000" spc="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3479" y="1855469"/>
            <a:ext cx="406400" cy="3989070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819"/>
              </a:spcBef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363</a:t>
            </a:r>
            <a:endParaRPr sz="2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720"/>
              </a:spcBef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83</a:t>
            </a:r>
            <a:endParaRPr sz="2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720"/>
              </a:spcBef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148</a:t>
            </a:r>
            <a:endParaRPr sz="2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720"/>
              </a:spcBef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129</a:t>
            </a:r>
            <a:endParaRPr sz="2000">
              <a:latin typeface="Times New Roman"/>
              <a:cs typeface="Times New Roman"/>
            </a:endParaRPr>
          </a:p>
          <a:p>
            <a:pPr algn="r" marR="20955">
              <a:lnSpc>
                <a:spcPct val="100000"/>
              </a:lnSpc>
              <a:spcBef>
                <a:spcPts val="725"/>
              </a:spcBef>
            </a:pPr>
            <a:r>
              <a:rPr dirty="0" sz="2000" spc="-120" b="1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endParaRPr sz="2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720"/>
              </a:spcBef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68</a:t>
            </a:r>
            <a:endParaRPr sz="2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720"/>
              </a:spcBef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23</a:t>
            </a:r>
            <a:endParaRPr sz="2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720"/>
              </a:spcBef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14</a:t>
            </a:r>
            <a:endParaRPr sz="2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725"/>
              </a:spcBef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16</a:t>
            </a:r>
            <a:endParaRPr sz="2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720"/>
              </a:spcBef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4800" y="955039"/>
            <a:ext cx="6027420" cy="1016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94536" y="528256"/>
            <a:ext cx="6163945" cy="11239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Dispute</a:t>
            </a:r>
            <a:r>
              <a:rPr dirty="0" spc="-20"/>
              <a:t> </a:t>
            </a:r>
            <a:r>
              <a:rPr dirty="0"/>
              <a:t>Settlement</a:t>
            </a:r>
            <a:r>
              <a:rPr dirty="0" spc="-15"/>
              <a:t> </a:t>
            </a:r>
            <a:r>
              <a:rPr dirty="0"/>
              <a:t>in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70"/>
              <a:t> </a:t>
            </a:r>
            <a:r>
              <a:rPr dirty="0" spc="-20"/>
              <a:t>WTO</a:t>
            </a:r>
          </a:p>
          <a:p>
            <a:pPr algn="ctr" marR="1905">
              <a:lnSpc>
                <a:spcPct val="100000"/>
              </a:lnSpc>
              <a:spcBef>
                <a:spcPts val="5"/>
              </a:spcBef>
            </a:pPr>
            <a:r>
              <a:rPr dirty="0" spc="-5" b="0">
                <a:latin typeface="Times New Roman"/>
                <a:cs typeface="Times New Roman"/>
              </a:rPr>
              <a:t>Selected</a:t>
            </a:r>
            <a:r>
              <a:rPr dirty="0" spc="5" b="0">
                <a:latin typeface="Times New Roman"/>
                <a:cs typeface="Times New Roman"/>
              </a:rPr>
              <a:t> </a:t>
            </a:r>
            <a:r>
              <a:rPr dirty="0" spc="-5" b="0">
                <a:latin typeface="Times New Roman"/>
                <a:cs typeface="Times New Roman"/>
              </a:rPr>
              <a:t>Disputes</a:t>
            </a:r>
            <a:r>
              <a:rPr dirty="0" spc="5" b="0">
                <a:latin typeface="Times New Roman"/>
                <a:cs typeface="Times New Roman"/>
              </a:rPr>
              <a:t> </a:t>
            </a:r>
            <a:r>
              <a:rPr dirty="0" spc="-5" b="0">
                <a:latin typeface="Times New Roman"/>
                <a:cs typeface="Times New Roman"/>
              </a:rPr>
              <a:t>in</a:t>
            </a:r>
            <a:r>
              <a:rPr dirty="0" spc="5" b="0">
                <a:latin typeface="Times New Roman"/>
                <a:cs typeface="Times New Roman"/>
              </a:rPr>
              <a:t> </a:t>
            </a:r>
            <a:r>
              <a:rPr dirty="0" spc="-5" b="0">
                <a:latin typeface="Times New Roman"/>
                <a:cs typeface="Times New Roman"/>
              </a:rPr>
              <a:t>Progress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5492" y="2500312"/>
            <a:ext cx="4349750" cy="39008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ts val="285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2500" b="1">
                <a:solidFill>
                  <a:srgbClr val="FFFFFF"/>
                </a:solidFill>
                <a:latin typeface="Times New Roman"/>
                <a:cs typeface="Times New Roman"/>
              </a:rPr>
              <a:t>Continued</a:t>
            </a:r>
            <a:r>
              <a:rPr dirty="0" sz="25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 spc="-5" b="1">
                <a:solidFill>
                  <a:srgbClr val="FFFFFF"/>
                </a:solidFill>
                <a:latin typeface="Times New Roman"/>
                <a:cs typeface="Times New Roman"/>
              </a:rPr>
              <a:t>EC</a:t>
            </a:r>
            <a:r>
              <a:rPr dirty="0" sz="25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 b="1" i="1">
                <a:solidFill>
                  <a:srgbClr val="FFFFFF"/>
                </a:solidFill>
                <a:latin typeface="Times New Roman"/>
                <a:cs typeface="Times New Roman"/>
              </a:rPr>
              <a:t>Hormones</a:t>
            </a:r>
            <a:endParaRPr sz="2500">
              <a:latin typeface="Times New Roman"/>
              <a:cs typeface="Times New Roman"/>
            </a:endParaRPr>
          </a:p>
          <a:p>
            <a:pPr marL="355600">
              <a:lnSpc>
                <a:spcPts val="2850"/>
              </a:lnSpc>
            </a:pPr>
            <a:r>
              <a:rPr dirty="0" sz="2500" b="1">
                <a:solidFill>
                  <a:srgbClr val="FFFFFF"/>
                </a:solidFill>
                <a:latin typeface="Times New Roman"/>
                <a:cs typeface="Times New Roman"/>
              </a:rPr>
              <a:t>Dispute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3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2500" spc="-10" b="1">
                <a:solidFill>
                  <a:srgbClr val="FFFFFF"/>
                </a:solidFill>
                <a:latin typeface="Times New Roman"/>
                <a:cs typeface="Times New Roman"/>
              </a:rPr>
              <a:t>New</a:t>
            </a:r>
            <a:r>
              <a:rPr dirty="0" sz="250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 b="1" i="1">
                <a:solidFill>
                  <a:srgbClr val="FFFFFF"/>
                </a:solidFill>
                <a:latin typeface="Times New Roman"/>
                <a:cs typeface="Times New Roman"/>
              </a:rPr>
              <a:t>Bananas</a:t>
            </a:r>
            <a:r>
              <a:rPr dirty="0" sz="2500" spc="-50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 b="1">
                <a:solidFill>
                  <a:srgbClr val="FFFFFF"/>
                </a:solidFill>
                <a:latin typeface="Times New Roman"/>
                <a:cs typeface="Times New Roman"/>
              </a:rPr>
              <a:t>dispute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29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2500" b="1" i="1">
                <a:solidFill>
                  <a:srgbClr val="FFFFFF"/>
                </a:solidFill>
                <a:latin typeface="Times New Roman"/>
                <a:cs typeface="Times New Roman"/>
              </a:rPr>
              <a:t>Zeroing</a:t>
            </a:r>
            <a:r>
              <a:rPr dirty="0" sz="2500" spc="-40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 b="1">
                <a:solidFill>
                  <a:srgbClr val="FFFFFF"/>
                </a:solidFill>
                <a:latin typeface="Times New Roman"/>
                <a:cs typeface="Times New Roman"/>
              </a:rPr>
              <a:t>disputes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26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2200" spc="-10" b="1">
                <a:solidFill>
                  <a:srgbClr val="FFFFFF"/>
                </a:solidFill>
                <a:latin typeface="Times New Roman"/>
                <a:cs typeface="Times New Roman"/>
              </a:rPr>
              <a:t>EC/US</a:t>
            </a:r>
            <a:r>
              <a:rPr dirty="0" sz="2200" spc="-5" b="1">
                <a:solidFill>
                  <a:srgbClr val="FFFFFF"/>
                </a:solidFill>
                <a:latin typeface="Times New Roman"/>
                <a:cs typeface="Times New Roman"/>
              </a:rPr>
              <a:t> cases</a:t>
            </a:r>
            <a:r>
              <a:rPr dirty="0" sz="22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-5" b="1">
                <a:solidFill>
                  <a:srgbClr val="FFFFFF"/>
                </a:solidFill>
                <a:latin typeface="Times New Roman"/>
                <a:cs typeface="Times New Roman"/>
              </a:rPr>
              <a:t>on aircraft</a:t>
            </a:r>
            <a:r>
              <a:rPr dirty="0" sz="22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FFFFFF"/>
                </a:solidFill>
                <a:latin typeface="Times New Roman"/>
                <a:cs typeface="Times New Roman"/>
              </a:rPr>
              <a:t>subsidies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3277" y="5448077"/>
            <a:ext cx="1056817" cy="105456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12478" y="2370283"/>
            <a:ext cx="1776807" cy="123583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27906" y="3794844"/>
            <a:ext cx="1132387" cy="64334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44061" y="4671032"/>
            <a:ext cx="1091002" cy="118776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28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6000" y="955039"/>
            <a:ext cx="2067560" cy="1016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94536" y="528256"/>
            <a:ext cx="6163945" cy="11239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Dispute</a:t>
            </a:r>
            <a:r>
              <a:rPr dirty="0" spc="-20"/>
              <a:t> </a:t>
            </a:r>
            <a:r>
              <a:rPr dirty="0"/>
              <a:t>Settlement</a:t>
            </a:r>
            <a:r>
              <a:rPr dirty="0" spc="-15"/>
              <a:t> </a:t>
            </a:r>
            <a:r>
              <a:rPr dirty="0"/>
              <a:t>in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70"/>
              <a:t> </a:t>
            </a:r>
            <a:r>
              <a:rPr dirty="0" spc="-20"/>
              <a:t>WTO</a:t>
            </a:r>
          </a:p>
          <a:p>
            <a:pPr algn="ctr" marR="1905">
              <a:lnSpc>
                <a:spcPct val="100000"/>
              </a:lnSpc>
              <a:spcBef>
                <a:spcPts val="5"/>
              </a:spcBef>
            </a:pPr>
            <a:r>
              <a:rPr dirty="0" spc="-20" b="0">
                <a:latin typeface="Times New Roman"/>
                <a:cs typeface="Times New Roman"/>
              </a:rPr>
              <a:t>Trends?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28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765492" y="1905889"/>
            <a:ext cx="7426325" cy="3438525"/>
          </a:xfrm>
          <a:prstGeom prst="rect">
            <a:avLst/>
          </a:prstGeom>
        </p:spPr>
        <p:txBody>
          <a:bodyPr wrap="square" lIns="0" tIns="10922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Increasing</a:t>
            </a:r>
            <a:r>
              <a:rPr dirty="0" sz="3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composition</a:t>
            </a:r>
            <a:r>
              <a:rPr dirty="0" sz="3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 panels</a:t>
            </a:r>
            <a:r>
              <a:rPr dirty="0" sz="3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DG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Increasing</a:t>
            </a:r>
            <a:r>
              <a:rPr dirty="0" sz="3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number</a:t>
            </a:r>
            <a:r>
              <a:rPr dirty="0" sz="3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compliance</a:t>
            </a:r>
            <a:r>
              <a:rPr dirty="0" sz="3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cases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Decreasing</a:t>
            </a:r>
            <a:r>
              <a:rPr dirty="0" sz="3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rate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 of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 appeal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8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Increasing</a:t>
            </a:r>
            <a:r>
              <a:rPr dirty="0" sz="3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use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 dispute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settlement</a:t>
            </a:r>
            <a:r>
              <a:rPr dirty="0" sz="32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system </a:t>
            </a:r>
            <a:r>
              <a:rPr dirty="0" sz="3200" spc="-7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developing</a:t>
            </a:r>
            <a:r>
              <a:rPr dirty="0" sz="3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countries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Private 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lawyers</a:t>
            </a:r>
            <a:r>
              <a:rPr dirty="0" sz="3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dirty="0" sz="3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45" i="1">
                <a:solidFill>
                  <a:srgbClr val="FFFFFF"/>
                </a:solidFill>
                <a:latin typeface="Times New Roman"/>
                <a:cs typeface="Times New Roman"/>
              </a:rPr>
              <a:t>pro</a:t>
            </a:r>
            <a:r>
              <a:rPr dirty="0" sz="3200" spc="-1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i="1">
                <a:solidFill>
                  <a:srgbClr val="FFFFFF"/>
                </a:solidFill>
                <a:latin typeface="Times New Roman"/>
                <a:cs typeface="Times New Roman"/>
              </a:rPr>
              <a:t>bono</a:t>
            </a:r>
            <a:r>
              <a:rPr dirty="0" sz="3200" spc="-1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i="1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dirty="0" sz="3200" spc="-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ACWL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5885" y="2968638"/>
            <a:ext cx="3994150" cy="331851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3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Agriculture</a:t>
            </a:r>
            <a:endParaRPr sz="18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44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Sanitary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 and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Phytosanitary</a:t>
            </a:r>
            <a:r>
              <a:rPr dirty="0" sz="18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Measures</a:t>
            </a:r>
            <a:endParaRPr sz="18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42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Technical</a:t>
            </a:r>
            <a:r>
              <a:rPr dirty="0" sz="1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Barriers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Trade</a:t>
            </a:r>
            <a:endParaRPr sz="18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439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Trade-related</a:t>
            </a:r>
            <a:r>
              <a:rPr dirty="0" sz="18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Investment</a:t>
            </a:r>
            <a:r>
              <a:rPr dirty="0" sz="18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Measures</a:t>
            </a:r>
            <a:endParaRPr sz="18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42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Anti-Dumping</a:t>
            </a:r>
            <a:endParaRPr sz="18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44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Rules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8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Origin</a:t>
            </a:r>
            <a:endParaRPr sz="18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44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Valuation</a:t>
            </a:r>
            <a:endParaRPr sz="18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42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Import</a:t>
            </a:r>
            <a:r>
              <a:rPr dirty="0" sz="18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Licensing</a:t>
            </a:r>
            <a:endParaRPr sz="18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439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Subsidies and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Countervailing</a:t>
            </a:r>
            <a:r>
              <a:rPr dirty="0" sz="18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Measures</a:t>
            </a:r>
            <a:endParaRPr sz="18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42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Safeguards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290" y="694690"/>
            <a:ext cx="3525520" cy="467359"/>
          </a:xfrm>
          <a:prstGeom prst="rect">
            <a:avLst/>
          </a:prstGeom>
          <a:solidFill>
            <a:srgbClr val="CACACA"/>
          </a:solidFill>
          <a:ln w="38100">
            <a:solidFill>
              <a:srgbClr val="FFFFFF"/>
            </a:solidFill>
          </a:ln>
        </p:spPr>
        <p:txBody>
          <a:bodyPr wrap="square" lIns="0" tIns="869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WTO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97559" y="1315719"/>
            <a:ext cx="762000" cy="795020"/>
            <a:chOff x="797559" y="1315719"/>
            <a:chExt cx="762000" cy="795020"/>
          </a:xfrm>
        </p:grpSpPr>
        <p:sp>
          <p:nvSpPr>
            <p:cNvPr id="5" name="object 5"/>
            <p:cNvSpPr/>
            <p:nvPr/>
          </p:nvSpPr>
          <p:spPr>
            <a:xfrm>
              <a:off x="816609" y="1334769"/>
              <a:ext cx="723900" cy="756920"/>
            </a:xfrm>
            <a:custGeom>
              <a:avLst/>
              <a:gdLst/>
              <a:ahLst/>
              <a:cxnLst/>
              <a:rect l="l" t="t" r="r" b="b"/>
              <a:pathLst>
                <a:path w="723900" h="756919">
                  <a:moveTo>
                    <a:pt x="723900" y="0"/>
                  </a:moveTo>
                  <a:lnTo>
                    <a:pt x="0" y="0"/>
                  </a:lnTo>
                  <a:lnTo>
                    <a:pt x="0" y="756920"/>
                  </a:lnTo>
                  <a:lnTo>
                    <a:pt x="723900" y="756920"/>
                  </a:lnTo>
                  <a:lnTo>
                    <a:pt x="723900" y="0"/>
                  </a:lnTo>
                  <a:close/>
                </a:path>
              </a:pathLst>
            </a:custGeom>
            <a:solidFill>
              <a:srgbClr val="3300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16609" y="1334769"/>
              <a:ext cx="723900" cy="756920"/>
            </a:xfrm>
            <a:custGeom>
              <a:avLst/>
              <a:gdLst/>
              <a:ahLst/>
              <a:cxnLst/>
              <a:rect l="l" t="t" r="r" b="b"/>
              <a:pathLst>
                <a:path w="723900" h="756919">
                  <a:moveTo>
                    <a:pt x="0" y="756920"/>
                  </a:moveTo>
                  <a:lnTo>
                    <a:pt x="723900" y="756920"/>
                  </a:lnTo>
                  <a:lnTo>
                    <a:pt x="723900" y="0"/>
                  </a:lnTo>
                  <a:lnTo>
                    <a:pt x="0" y="0"/>
                  </a:lnTo>
                  <a:lnTo>
                    <a:pt x="0" y="75692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959167" y="1420177"/>
            <a:ext cx="43815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5240">
              <a:lnSpc>
                <a:spcPct val="100000"/>
              </a:lnSpc>
              <a:spcBef>
                <a:spcPts val="100"/>
              </a:spcBef>
            </a:pPr>
            <a:r>
              <a:rPr dirty="0" sz="1200" spc="-3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1200" spc="-17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TT  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GATS </a:t>
            </a:r>
            <a:r>
              <a:rPr dirty="0" sz="1200" spc="-2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1200" spc="-1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83510" y="1334769"/>
            <a:ext cx="876300" cy="756920"/>
          </a:xfrm>
          <a:prstGeom prst="rect">
            <a:avLst/>
          </a:prstGeom>
          <a:solidFill>
            <a:srgbClr val="330099"/>
          </a:solidFill>
          <a:ln w="38100">
            <a:solidFill>
              <a:srgbClr val="FFFFFF"/>
            </a:solidFill>
          </a:ln>
        </p:spPr>
        <p:txBody>
          <a:bodyPr wrap="square" lIns="0" tIns="184785" rIns="0" bIns="0" rtlCol="0" vert="horz">
            <a:spAutoFit/>
          </a:bodyPr>
          <a:lstStyle/>
          <a:p>
            <a:pPr marL="22860">
              <a:lnSpc>
                <a:spcPct val="100000"/>
              </a:lnSpc>
              <a:spcBef>
                <a:spcPts val="1455"/>
              </a:spcBef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TPRM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69110" y="1334769"/>
            <a:ext cx="800100" cy="756920"/>
          </a:xfrm>
          <a:prstGeom prst="rect">
            <a:avLst/>
          </a:prstGeom>
          <a:solidFill>
            <a:srgbClr val="330099"/>
          </a:solidFill>
          <a:ln w="38100">
            <a:solidFill>
              <a:srgbClr val="FFFFFF"/>
            </a:solidFill>
          </a:ln>
        </p:spPr>
        <p:txBody>
          <a:bodyPr wrap="square" lIns="0" tIns="151765" rIns="0" bIns="0" rtlCol="0" vert="horz">
            <a:spAutoFit/>
          </a:bodyPr>
          <a:lstStyle/>
          <a:p>
            <a:pPr marL="45720">
              <a:lnSpc>
                <a:spcPct val="100000"/>
              </a:lnSpc>
              <a:spcBef>
                <a:spcPts val="1195"/>
              </a:spcBef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DSU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969260" y="1357630"/>
            <a:ext cx="1028700" cy="1314450"/>
            <a:chOff x="2969260" y="1357630"/>
            <a:chExt cx="1028700" cy="1314450"/>
          </a:xfrm>
        </p:grpSpPr>
        <p:sp>
          <p:nvSpPr>
            <p:cNvPr id="11" name="object 11"/>
            <p:cNvSpPr/>
            <p:nvPr/>
          </p:nvSpPr>
          <p:spPr>
            <a:xfrm>
              <a:off x="2988310" y="2348230"/>
              <a:ext cx="990600" cy="304800"/>
            </a:xfrm>
            <a:custGeom>
              <a:avLst/>
              <a:gdLst/>
              <a:ahLst/>
              <a:cxnLst/>
              <a:rect l="l" t="t" r="r" b="b"/>
              <a:pathLst>
                <a:path w="990600" h="304800">
                  <a:moveTo>
                    <a:pt x="0" y="304800"/>
                  </a:moveTo>
                  <a:lnTo>
                    <a:pt x="990600" y="304800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750310" y="1357630"/>
              <a:ext cx="0" cy="990600"/>
            </a:xfrm>
            <a:custGeom>
              <a:avLst/>
              <a:gdLst/>
              <a:ahLst/>
              <a:cxnLst/>
              <a:rect l="l" t="t" r="r" b="b"/>
              <a:pathLst>
                <a:path w="0" h="990600">
                  <a:moveTo>
                    <a:pt x="0" y="0"/>
                  </a:moveTo>
                  <a:lnTo>
                    <a:pt x="0" y="990600"/>
                  </a:lnTo>
                </a:path>
              </a:pathLst>
            </a:custGeom>
            <a:ln w="381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383540" y="1427480"/>
            <a:ext cx="2317750" cy="2073910"/>
            <a:chOff x="383540" y="1427480"/>
            <a:chExt cx="2317750" cy="2073910"/>
          </a:xfrm>
        </p:grpSpPr>
        <p:sp>
          <p:nvSpPr>
            <p:cNvPr id="14" name="object 14"/>
            <p:cNvSpPr/>
            <p:nvPr/>
          </p:nvSpPr>
          <p:spPr>
            <a:xfrm>
              <a:off x="664210" y="1446530"/>
              <a:ext cx="304800" cy="0"/>
            </a:xfrm>
            <a:custGeom>
              <a:avLst/>
              <a:gdLst/>
              <a:ahLst/>
              <a:cxnLst/>
              <a:rect l="l" t="t" r="r" b="b"/>
              <a:pathLst>
                <a:path w="304800" h="0">
                  <a:moveTo>
                    <a:pt x="30480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97510" y="2317750"/>
              <a:ext cx="304800" cy="167640"/>
            </a:xfrm>
            <a:custGeom>
              <a:avLst/>
              <a:gdLst/>
              <a:ahLst/>
              <a:cxnLst/>
              <a:rect l="l" t="t" r="r" b="b"/>
              <a:pathLst>
                <a:path w="304800" h="167639">
                  <a:moveTo>
                    <a:pt x="304799" y="0"/>
                  </a:moveTo>
                  <a:lnTo>
                    <a:pt x="0" y="0"/>
                  </a:lnTo>
                  <a:lnTo>
                    <a:pt x="0" y="167639"/>
                  </a:lnTo>
                  <a:lnTo>
                    <a:pt x="304799" y="167639"/>
                  </a:lnTo>
                  <a:lnTo>
                    <a:pt x="304799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97510" y="2317750"/>
              <a:ext cx="304800" cy="167640"/>
            </a:xfrm>
            <a:custGeom>
              <a:avLst/>
              <a:gdLst/>
              <a:ahLst/>
              <a:cxnLst/>
              <a:rect l="l" t="t" r="r" b="b"/>
              <a:pathLst>
                <a:path w="304800" h="167639">
                  <a:moveTo>
                    <a:pt x="0" y="167639"/>
                  </a:moveTo>
                  <a:lnTo>
                    <a:pt x="304799" y="167639"/>
                  </a:lnTo>
                  <a:lnTo>
                    <a:pt x="304799" y="0"/>
                  </a:lnTo>
                  <a:lnTo>
                    <a:pt x="0" y="0"/>
                  </a:lnTo>
                  <a:lnTo>
                    <a:pt x="0" y="167639"/>
                  </a:lnTo>
                  <a:close/>
                </a:path>
              </a:pathLst>
            </a:custGeom>
            <a:ln w="279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02310" y="2317750"/>
              <a:ext cx="304800" cy="167640"/>
            </a:xfrm>
            <a:custGeom>
              <a:avLst/>
              <a:gdLst/>
              <a:ahLst/>
              <a:cxnLst/>
              <a:rect l="l" t="t" r="r" b="b"/>
              <a:pathLst>
                <a:path w="304800" h="167639">
                  <a:moveTo>
                    <a:pt x="304800" y="0"/>
                  </a:moveTo>
                  <a:lnTo>
                    <a:pt x="0" y="0"/>
                  </a:lnTo>
                  <a:lnTo>
                    <a:pt x="0" y="167639"/>
                  </a:lnTo>
                  <a:lnTo>
                    <a:pt x="304800" y="16763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02310" y="2317750"/>
              <a:ext cx="304800" cy="167640"/>
            </a:xfrm>
            <a:custGeom>
              <a:avLst/>
              <a:gdLst/>
              <a:ahLst/>
              <a:cxnLst/>
              <a:rect l="l" t="t" r="r" b="b"/>
              <a:pathLst>
                <a:path w="304800" h="167639">
                  <a:moveTo>
                    <a:pt x="0" y="167639"/>
                  </a:moveTo>
                  <a:lnTo>
                    <a:pt x="304800" y="167639"/>
                  </a:lnTo>
                  <a:lnTo>
                    <a:pt x="304800" y="0"/>
                  </a:lnTo>
                  <a:lnTo>
                    <a:pt x="0" y="0"/>
                  </a:lnTo>
                  <a:lnTo>
                    <a:pt x="0" y="167639"/>
                  </a:lnTo>
                  <a:close/>
                </a:path>
              </a:pathLst>
            </a:custGeom>
            <a:ln w="279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97510" y="2485390"/>
              <a:ext cx="304800" cy="167640"/>
            </a:xfrm>
            <a:custGeom>
              <a:avLst/>
              <a:gdLst/>
              <a:ahLst/>
              <a:cxnLst/>
              <a:rect l="l" t="t" r="r" b="b"/>
              <a:pathLst>
                <a:path w="304800" h="167639">
                  <a:moveTo>
                    <a:pt x="304799" y="0"/>
                  </a:moveTo>
                  <a:lnTo>
                    <a:pt x="0" y="0"/>
                  </a:lnTo>
                  <a:lnTo>
                    <a:pt x="0" y="167639"/>
                  </a:lnTo>
                  <a:lnTo>
                    <a:pt x="304799" y="167639"/>
                  </a:lnTo>
                  <a:lnTo>
                    <a:pt x="304799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97510" y="2485390"/>
              <a:ext cx="304800" cy="167640"/>
            </a:xfrm>
            <a:custGeom>
              <a:avLst/>
              <a:gdLst/>
              <a:ahLst/>
              <a:cxnLst/>
              <a:rect l="l" t="t" r="r" b="b"/>
              <a:pathLst>
                <a:path w="304800" h="167639">
                  <a:moveTo>
                    <a:pt x="0" y="167639"/>
                  </a:moveTo>
                  <a:lnTo>
                    <a:pt x="304799" y="167639"/>
                  </a:lnTo>
                  <a:lnTo>
                    <a:pt x="304799" y="0"/>
                  </a:lnTo>
                  <a:lnTo>
                    <a:pt x="0" y="0"/>
                  </a:lnTo>
                  <a:lnTo>
                    <a:pt x="0" y="167639"/>
                  </a:lnTo>
                  <a:close/>
                </a:path>
              </a:pathLst>
            </a:custGeom>
            <a:ln w="279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02310" y="2485390"/>
              <a:ext cx="304800" cy="167640"/>
            </a:xfrm>
            <a:custGeom>
              <a:avLst/>
              <a:gdLst/>
              <a:ahLst/>
              <a:cxnLst/>
              <a:rect l="l" t="t" r="r" b="b"/>
              <a:pathLst>
                <a:path w="304800" h="167639">
                  <a:moveTo>
                    <a:pt x="304800" y="0"/>
                  </a:moveTo>
                  <a:lnTo>
                    <a:pt x="0" y="0"/>
                  </a:lnTo>
                  <a:lnTo>
                    <a:pt x="0" y="167639"/>
                  </a:lnTo>
                  <a:lnTo>
                    <a:pt x="304800" y="16763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02310" y="2485390"/>
              <a:ext cx="304800" cy="167640"/>
            </a:xfrm>
            <a:custGeom>
              <a:avLst/>
              <a:gdLst/>
              <a:ahLst/>
              <a:cxnLst/>
              <a:rect l="l" t="t" r="r" b="b"/>
              <a:pathLst>
                <a:path w="304800" h="167639">
                  <a:moveTo>
                    <a:pt x="0" y="167639"/>
                  </a:moveTo>
                  <a:lnTo>
                    <a:pt x="304800" y="167639"/>
                  </a:lnTo>
                  <a:lnTo>
                    <a:pt x="304800" y="0"/>
                  </a:lnTo>
                  <a:lnTo>
                    <a:pt x="0" y="0"/>
                  </a:lnTo>
                  <a:lnTo>
                    <a:pt x="0" y="167639"/>
                  </a:lnTo>
                  <a:close/>
                </a:path>
              </a:pathLst>
            </a:custGeom>
            <a:ln w="279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007109" y="2317750"/>
              <a:ext cx="304800" cy="167640"/>
            </a:xfrm>
            <a:custGeom>
              <a:avLst/>
              <a:gdLst/>
              <a:ahLst/>
              <a:cxnLst/>
              <a:rect l="l" t="t" r="r" b="b"/>
              <a:pathLst>
                <a:path w="304800" h="167639">
                  <a:moveTo>
                    <a:pt x="304800" y="0"/>
                  </a:moveTo>
                  <a:lnTo>
                    <a:pt x="0" y="0"/>
                  </a:lnTo>
                  <a:lnTo>
                    <a:pt x="0" y="167639"/>
                  </a:lnTo>
                  <a:lnTo>
                    <a:pt x="304800" y="16763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007109" y="2317750"/>
              <a:ext cx="304800" cy="167640"/>
            </a:xfrm>
            <a:custGeom>
              <a:avLst/>
              <a:gdLst/>
              <a:ahLst/>
              <a:cxnLst/>
              <a:rect l="l" t="t" r="r" b="b"/>
              <a:pathLst>
                <a:path w="304800" h="167639">
                  <a:moveTo>
                    <a:pt x="0" y="167639"/>
                  </a:moveTo>
                  <a:lnTo>
                    <a:pt x="304800" y="167639"/>
                  </a:lnTo>
                  <a:lnTo>
                    <a:pt x="304800" y="0"/>
                  </a:lnTo>
                  <a:lnTo>
                    <a:pt x="0" y="0"/>
                  </a:lnTo>
                  <a:lnTo>
                    <a:pt x="0" y="167639"/>
                  </a:lnTo>
                  <a:close/>
                </a:path>
              </a:pathLst>
            </a:custGeom>
            <a:ln w="279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311909" y="2317750"/>
              <a:ext cx="304800" cy="167640"/>
            </a:xfrm>
            <a:custGeom>
              <a:avLst/>
              <a:gdLst/>
              <a:ahLst/>
              <a:cxnLst/>
              <a:rect l="l" t="t" r="r" b="b"/>
              <a:pathLst>
                <a:path w="304800" h="167639">
                  <a:moveTo>
                    <a:pt x="304800" y="0"/>
                  </a:moveTo>
                  <a:lnTo>
                    <a:pt x="0" y="0"/>
                  </a:lnTo>
                  <a:lnTo>
                    <a:pt x="0" y="167639"/>
                  </a:lnTo>
                  <a:lnTo>
                    <a:pt x="304800" y="16763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311909" y="2317750"/>
              <a:ext cx="304800" cy="167640"/>
            </a:xfrm>
            <a:custGeom>
              <a:avLst/>
              <a:gdLst/>
              <a:ahLst/>
              <a:cxnLst/>
              <a:rect l="l" t="t" r="r" b="b"/>
              <a:pathLst>
                <a:path w="304800" h="167639">
                  <a:moveTo>
                    <a:pt x="0" y="167639"/>
                  </a:moveTo>
                  <a:lnTo>
                    <a:pt x="304800" y="167639"/>
                  </a:lnTo>
                  <a:lnTo>
                    <a:pt x="304800" y="0"/>
                  </a:lnTo>
                  <a:lnTo>
                    <a:pt x="0" y="0"/>
                  </a:lnTo>
                  <a:lnTo>
                    <a:pt x="0" y="167639"/>
                  </a:lnTo>
                  <a:close/>
                </a:path>
              </a:pathLst>
            </a:custGeom>
            <a:ln w="279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007109" y="2485390"/>
              <a:ext cx="304800" cy="167640"/>
            </a:xfrm>
            <a:custGeom>
              <a:avLst/>
              <a:gdLst/>
              <a:ahLst/>
              <a:cxnLst/>
              <a:rect l="l" t="t" r="r" b="b"/>
              <a:pathLst>
                <a:path w="304800" h="167639">
                  <a:moveTo>
                    <a:pt x="304800" y="0"/>
                  </a:moveTo>
                  <a:lnTo>
                    <a:pt x="0" y="0"/>
                  </a:lnTo>
                  <a:lnTo>
                    <a:pt x="0" y="167639"/>
                  </a:lnTo>
                  <a:lnTo>
                    <a:pt x="304800" y="16763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007109" y="2485390"/>
              <a:ext cx="304800" cy="167640"/>
            </a:xfrm>
            <a:custGeom>
              <a:avLst/>
              <a:gdLst/>
              <a:ahLst/>
              <a:cxnLst/>
              <a:rect l="l" t="t" r="r" b="b"/>
              <a:pathLst>
                <a:path w="304800" h="167639">
                  <a:moveTo>
                    <a:pt x="0" y="167639"/>
                  </a:moveTo>
                  <a:lnTo>
                    <a:pt x="304800" y="167639"/>
                  </a:lnTo>
                  <a:lnTo>
                    <a:pt x="304800" y="0"/>
                  </a:lnTo>
                  <a:lnTo>
                    <a:pt x="0" y="0"/>
                  </a:lnTo>
                  <a:lnTo>
                    <a:pt x="0" y="167639"/>
                  </a:lnTo>
                  <a:close/>
                </a:path>
              </a:pathLst>
            </a:custGeom>
            <a:ln w="279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311909" y="2485390"/>
              <a:ext cx="304800" cy="167640"/>
            </a:xfrm>
            <a:custGeom>
              <a:avLst/>
              <a:gdLst/>
              <a:ahLst/>
              <a:cxnLst/>
              <a:rect l="l" t="t" r="r" b="b"/>
              <a:pathLst>
                <a:path w="304800" h="167639">
                  <a:moveTo>
                    <a:pt x="304800" y="0"/>
                  </a:moveTo>
                  <a:lnTo>
                    <a:pt x="0" y="0"/>
                  </a:lnTo>
                  <a:lnTo>
                    <a:pt x="0" y="167639"/>
                  </a:lnTo>
                  <a:lnTo>
                    <a:pt x="304800" y="16763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311909" y="2485390"/>
              <a:ext cx="304800" cy="167640"/>
            </a:xfrm>
            <a:custGeom>
              <a:avLst/>
              <a:gdLst/>
              <a:ahLst/>
              <a:cxnLst/>
              <a:rect l="l" t="t" r="r" b="b"/>
              <a:pathLst>
                <a:path w="304800" h="167639">
                  <a:moveTo>
                    <a:pt x="0" y="167639"/>
                  </a:moveTo>
                  <a:lnTo>
                    <a:pt x="304800" y="167639"/>
                  </a:lnTo>
                  <a:lnTo>
                    <a:pt x="304800" y="0"/>
                  </a:lnTo>
                  <a:lnTo>
                    <a:pt x="0" y="0"/>
                  </a:lnTo>
                  <a:lnTo>
                    <a:pt x="0" y="167639"/>
                  </a:lnTo>
                  <a:close/>
                </a:path>
              </a:pathLst>
            </a:custGeom>
            <a:ln w="279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664210" y="1446530"/>
              <a:ext cx="0" cy="871219"/>
            </a:xfrm>
            <a:custGeom>
              <a:avLst/>
              <a:gdLst/>
              <a:ahLst/>
              <a:cxnLst/>
              <a:rect l="l" t="t" r="r" b="b"/>
              <a:pathLst>
                <a:path w="0" h="871219">
                  <a:moveTo>
                    <a:pt x="0" y="0"/>
                  </a:moveTo>
                  <a:lnTo>
                    <a:pt x="0" y="87122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604518" y="2685415"/>
              <a:ext cx="1097280" cy="815975"/>
            </a:xfrm>
            <a:custGeom>
              <a:avLst/>
              <a:gdLst/>
              <a:ahLst/>
              <a:cxnLst/>
              <a:rect l="l" t="t" r="r" b="b"/>
              <a:pathLst>
                <a:path w="1097280" h="815975">
                  <a:moveTo>
                    <a:pt x="938210" y="735812"/>
                  </a:moveTo>
                  <a:lnTo>
                    <a:pt x="903605" y="782955"/>
                  </a:lnTo>
                  <a:lnTo>
                    <a:pt x="1096771" y="815975"/>
                  </a:lnTo>
                  <a:lnTo>
                    <a:pt x="1064538" y="753110"/>
                  </a:lnTo>
                  <a:lnTo>
                    <a:pt x="961770" y="753110"/>
                  </a:lnTo>
                  <a:lnTo>
                    <a:pt x="938210" y="735812"/>
                  </a:lnTo>
                  <a:close/>
                </a:path>
                <a:path w="1097280" h="815975">
                  <a:moveTo>
                    <a:pt x="972780" y="688717"/>
                  </a:moveTo>
                  <a:lnTo>
                    <a:pt x="938210" y="735812"/>
                  </a:lnTo>
                  <a:lnTo>
                    <a:pt x="961770" y="753110"/>
                  </a:lnTo>
                  <a:lnTo>
                    <a:pt x="996314" y="705993"/>
                  </a:lnTo>
                  <a:lnTo>
                    <a:pt x="972780" y="688717"/>
                  </a:lnTo>
                  <a:close/>
                </a:path>
                <a:path w="1097280" h="815975">
                  <a:moveTo>
                    <a:pt x="1007363" y="641604"/>
                  </a:moveTo>
                  <a:lnTo>
                    <a:pt x="972780" y="688717"/>
                  </a:lnTo>
                  <a:lnTo>
                    <a:pt x="996314" y="705993"/>
                  </a:lnTo>
                  <a:lnTo>
                    <a:pt x="961770" y="753110"/>
                  </a:lnTo>
                  <a:lnTo>
                    <a:pt x="1064538" y="753110"/>
                  </a:lnTo>
                  <a:lnTo>
                    <a:pt x="1007363" y="641604"/>
                  </a:lnTo>
                  <a:close/>
                </a:path>
                <a:path w="1097280" h="815975">
                  <a:moveTo>
                    <a:pt x="34543" y="0"/>
                  </a:moveTo>
                  <a:lnTo>
                    <a:pt x="0" y="46989"/>
                  </a:lnTo>
                  <a:lnTo>
                    <a:pt x="938210" y="735812"/>
                  </a:lnTo>
                  <a:lnTo>
                    <a:pt x="972780" y="688717"/>
                  </a:lnTo>
                  <a:lnTo>
                    <a:pt x="3454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5220" y="985519"/>
            <a:ext cx="4389120" cy="1016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18336" y="546036"/>
            <a:ext cx="6310630" cy="11366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62380" marR="5080" indent="-1250315">
              <a:lnSpc>
                <a:spcPts val="4420"/>
              </a:lnSpc>
              <a:spcBef>
                <a:spcPts val="105"/>
              </a:spcBef>
            </a:pPr>
            <a:r>
              <a:rPr dirty="0"/>
              <a:t>Dispute</a:t>
            </a:r>
            <a:r>
              <a:rPr dirty="0" spc="-20"/>
              <a:t> </a:t>
            </a:r>
            <a:r>
              <a:rPr dirty="0"/>
              <a:t>Settlement</a:t>
            </a:r>
            <a:r>
              <a:rPr dirty="0" spc="-35"/>
              <a:t> </a:t>
            </a:r>
            <a:r>
              <a:rPr dirty="0"/>
              <a:t>in</a:t>
            </a:r>
            <a:r>
              <a:rPr dirty="0" spc="-20"/>
              <a:t> </a:t>
            </a:r>
            <a:r>
              <a:rPr dirty="0"/>
              <a:t>the</a:t>
            </a:r>
            <a:r>
              <a:rPr dirty="0" spc="-90"/>
              <a:t> </a:t>
            </a:r>
            <a:r>
              <a:rPr dirty="0" spc="-15"/>
              <a:t>WTO: </a:t>
            </a:r>
            <a:r>
              <a:rPr dirty="0" spc="-885"/>
              <a:t> </a:t>
            </a:r>
            <a:r>
              <a:rPr dirty="0" spc="-5"/>
              <a:t>The</a:t>
            </a:r>
            <a:r>
              <a:rPr dirty="0" spc="-10"/>
              <a:t> </a:t>
            </a:r>
            <a:r>
              <a:rPr dirty="0"/>
              <a:t>Doha</a:t>
            </a:r>
            <a:r>
              <a:rPr dirty="0" spc="-5"/>
              <a:t> </a:t>
            </a:r>
            <a:r>
              <a:rPr dirty="0"/>
              <a:t>Mandate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28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765492" y="1916892"/>
            <a:ext cx="6945630" cy="3956050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800" b="1">
                <a:solidFill>
                  <a:srgbClr val="CCFF33"/>
                </a:solidFill>
                <a:latin typeface="Arial"/>
                <a:cs typeface="Arial"/>
              </a:rPr>
              <a:t>Doha</a:t>
            </a:r>
            <a:r>
              <a:rPr dirty="0" sz="2800" spc="-30" b="1">
                <a:solidFill>
                  <a:srgbClr val="CCFF33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CCFF33"/>
                </a:solidFill>
                <a:latin typeface="Arial"/>
                <a:cs typeface="Arial"/>
              </a:rPr>
              <a:t>Declaration,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paragraph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30:</a:t>
            </a:r>
            <a:endParaRPr sz="2400">
              <a:latin typeface="Arial"/>
              <a:cs typeface="Arial"/>
            </a:endParaRPr>
          </a:p>
          <a:p>
            <a:pPr algn="just" lvl="1" marL="756285" indent="-287020">
              <a:lnSpc>
                <a:spcPct val="100000"/>
              </a:lnSpc>
              <a:spcBef>
                <a:spcPts val="600"/>
              </a:spcBef>
              <a:buChar char="–"/>
              <a:tabLst>
                <a:tab pos="756920" algn="l"/>
              </a:tabLst>
            </a:pP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“improvements</a:t>
            </a:r>
            <a:r>
              <a:rPr dirty="0" sz="24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dirty="0" sz="24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clarifications”</a:t>
            </a:r>
            <a:endParaRPr sz="2400">
              <a:latin typeface="Arial MT"/>
              <a:cs typeface="Arial MT"/>
            </a:endParaRPr>
          </a:p>
          <a:p>
            <a:pPr algn="just" lvl="1" marL="756285" marR="5080" indent="-287020">
              <a:lnSpc>
                <a:spcPct val="100000"/>
              </a:lnSpc>
              <a:spcBef>
                <a:spcPts val="560"/>
              </a:spcBef>
              <a:buChar char="–"/>
              <a:tabLst>
                <a:tab pos="756920" algn="l"/>
              </a:tabLst>
            </a:pP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Original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2003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deadline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extended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dirty="0" sz="2400" spc="-6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2004,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then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July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2004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Package.</a:t>
            </a:r>
            <a:r>
              <a:rPr dirty="0" sz="2400" spc="6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Negotiations </a:t>
            </a:r>
            <a:r>
              <a:rPr dirty="0" sz="2400" spc="-6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suspended</a:t>
            </a:r>
            <a:r>
              <a:rPr dirty="0" sz="240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second half</a:t>
            </a:r>
            <a:r>
              <a:rPr dirty="0" sz="24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2006,</a:t>
            </a:r>
            <a:r>
              <a:rPr dirty="0" sz="24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then</a:t>
            </a:r>
            <a:r>
              <a:rPr dirty="0" sz="2400" spc="-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resumed.</a:t>
            </a:r>
            <a:endParaRPr sz="24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 MT"/>
              <a:buChar char="–"/>
            </a:pPr>
            <a:endParaRPr sz="3550">
              <a:latin typeface="Arial MT"/>
              <a:cs typeface="Arial MT"/>
            </a:endParaRPr>
          </a:p>
          <a:p>
            <a:pPr marL="355600" marR="6985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Continued</a:t>
            </a:r>
            <a:r>
              <a:rPr dirty="0" sz="28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negotiations</a:t>
            </a:r>
            <a:r>
              <a:rPr dirty="0" sz="28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outside</a:t>
            </a:r>
            <a:r>
              <a:rPr dirty="0" sz="28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dirty="0" sz="28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single </a:t>
            </a:r>
            <a:r>
              <a:rPr dirty="0" sz="2800" spc="-7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undertaking,</a:t>
            </a:r>
            <a:r>
              <a:rPr dirty="0" sz="28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but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on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 MT"/>
                <a:cs typeface="Arial MT"/>
              </a:rPr>
              <a:t>what</a:t>
            </a:r>
            <a:r>
              <a:rPr dirty="0" sz="2800" spc="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basis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dirty="0" sz="2800" spc="-10">
                <a:solidFill>
                  <a:srgbClr val="FFFFFF"/>
                </a:solidFill>
                <a:latin typeface="Arial MT"/>
                <a:cs typeface="Arial MT"/>
              </a:rPr>
              <a:t> what 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timeframe?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119" y="985519"/>
            <a:ext cx="7259320" cy="1016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2852" y="546036"/>
            <a:ext cx="6679565" cy="11366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 indent="185420">
              <a:lnSpc>
                <a:spcPts val="4420"/>
              </a:lnSpc>
              <a:spcBef>
                <a:spcPts val="105"/>
              </a:spcBef>
            </a:pPr>
            <a:r>
              <a:rPr dirty="0"/>
              <a:t>Dispute Settlement in the </a:t>
            </a:r>
            <a:r>
              <a:rPr dirty="0" spc="-15"/>
              <a:t>WTO: </a:t>
            </a:r>
            <a:r>
              <a:rPr dirty="0" spc="-10"/>
              <a:t> </a:t>
            </a:r>
            <a:r>
              <a:rPr dirty="0" spc="-5"/>
              <a:t>Selected Issues in</a:t>
            </a:r>
            <a:r>
              <a:rPr dirty="0"/>
              <a:t> </a:t>
            </a:r>
            <a:r>
              <a:rPr dirty="0" spc="-5"/>
              <a:t>the </a:t>
            </a:r>
            <a:r>
              <a:rPr dirty="0"/>
              <a:t>Negotiations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28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765492" y="1962150"/>
            <a:ext cx="7449184" cy="3948429"/>
          </a:xfrm>
          <a:prstGeom prst="rect">
            <a:avLst/>
          </a:prstGeom>
        </p:spPr>
        <p:txBody>
          <a:bodyPr wrap="square" lIns="0" tIns="59055" rIns="0" bIns="0" rtlCol="0" vert="horz">
            <a:spAutoFit/>
          </a:bodyPr>
          <a:lstStyle/>
          <a:p>
            <a:pPr marL="355600" marR="261620" indent="-342900">
              <a:lnSpc>
                <a:spcPts val="3040"/>
              </a:lnSpc>
              <a:spcBef>
                <a:spcPts val="4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Streamlining</a:t>
            </a:r>
            <a:r>
              <a:rPr dirty="0" sz="28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procedures</a:t>
            </a:r>
            <a:r>
              <a:rPr dirty="0" sz="28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consultation </a:t>
            </a:r>
            <a:r>
              <a:rPr dirty="0" sz="2800" spc="-7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panel</a:t>
            </a:r>
            <a:r>
              <a:rPr dirty="0" sz="2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stages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5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800" spc="-20" b="1">
                <a:solidFill>
                  <a:srgbClr val="FFFFFF"/>
                </a:solidFill>
                <a:latin typeface="Arial"/>
                <a:cs typeface="Arial"/>
              </a:rPr>
              <a:t>“Transparency”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Remand?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Enhance</a:t>
            </a:r>
            <a:r>
              <a:rPr dirty="0" sz="28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Special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Differential</a:t>
            </a:r>
            <a:r>
              <a:rPr dirty="0" sz="2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treatment?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Implementation</a:t>
            </a:r>
            <a:endParaRPr sz="28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spcBef>
                <a:spcPts val="985"/>
              </a:spcBef>
              <a:buFont typeface="Arial MT"/>
              <a:buChar char="–"/>
              <a:tabLst>
                <a:tab pos="756920" algn="l"/>
              </a:tabLst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Sequencing</a:t>
            </a:r>
            <a:endParaRPr sz="24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spcBef>
                <a:spcPts val="280"/>
              </a:spcBef>
              <a:buFont typeface="Arial MT"/>
              <a:buChar char="–"/>
              <a:tabLst>
                <a:tab pos="756920" algn="l"/>
              </a:tabLst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Remedies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(compensation,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retaliation)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21739" y="406400"/>
            <a:ext cx="6736080" cy="1564640"/>
            <a:chOff x="1221739" y="406400"/>
            <a:chExt cx="6736080" cy="15646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1739" y="406400"/>
              <a:ext cx="6736080" cy="1016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00679" y="955040"/>
              <a:ext cx="3378200" cy="1016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94536" y="528256"/>
            <a:ext cx="6163945" cy="11239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Dispute</a:t>
            </a:r>
            <a:r>
              <a:rPr dirty="0" spc="-20"/>
              <a:t> </a:t>
            </a:r>
            <a:r>
              <a:rPr dirty="0"/>
              <a:t>Settlement</a:t>
            </a:r>
            <a:r>
              <a:rPr dirty="0" spc="-15"/>
              <a:t> </a:t>
            </a:r>
            <a:r>
              <a:rPr dirty="0"/>
              <a:t>in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70"/>
              <a:t> </a:t>
            </a:r>
            <a:r>
              <a:rPr dirty="0" spc="-20"/>
              <a:t>WTO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pc="-5" b="0">
                <a:latin typeface="Times New Roman"/>
                <a:cs typeface="Times New Roman"/>
              </a:rPr>
              <a:t>Final</a:t>
            </a:r>
            <a:r>
              <a:rPr dirty="0" spc="-80" b="0">
                <a:latin typeface="Times New Roman"/>
                <a:cs typeface="Times New Roman"/>
              </a:rPr>
              <a:t> </a:t>
            </a:r>
            <a:r>
              <a:rPr dirty="0" spc="-5" b="0">
                <a:latin typeface="Times New Roman"/>
                <a:cs typeface="Times New Roman"/>
              </a:rPr>
              <a:t>Thoughts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28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619442" y="1666290"/>
            <a:ext cx="7839709" cy="3618229"/>
          </a:xfrm>
          <a:prstGeom prst="rect">
            <a:avLst/>
          </a:prstGeom>
        </p:spPr>
        <p:txBody>
          <a:bodyPr wrap="square" lIns="0" tIns="15430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1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100" b="1">
                <a:solidFill>
                  <a:srgbClr val="FFFFFF"/>
                </a:solidFill>
                <a:latin typeface="Times New Roman"/>
                <a:cs typeface="Times New Roman"/>
              </a:rPr>
              <a:t>What</a:t>
            </a:r>
            <a:r>
              <a:rPr dirty="0" sz="31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100" b="1">
                <a:solidFill>
                  <a:srgbClr val="FFFFFF"/>
                </a:solidFill>
                <a:latin typeface="Times New Roman"/>
                <a:cs typeface="Times New Roman"/>
              </a:rPr>
              <a:t>changes</a:t>
            </a:r>
            <a:r>
              <a:rPr dirty="0" sz="3100" spc="-5" b="1">
                <a:solidFill>
                  <a:srgbClr val="FFFFFF"/>
                </a:solidFill>
                <a:latin typeface="Times New Roman"/>
                <a:cs typeface="Times New Roman"/>
              </a:rPr>
              <a:t> needed </a:t>
            </a:r>
            <a:r>
              <a:rPr dirty="0" sz="3100" b="1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31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100" spc="-5" b="1">
                <a:solidFill>
                  <a:srgbClr val="FFFFFF"/>
                </a:solidFill>
                <a:latin typeface="Times New Roman"/>
                <a:cs typeface="Times New Roman"/>
              </a:rPr>
              <a:t>how</a:t>
            </a:r>
            <a:r>
              <a:rPr dirty="0" sz="3100" b="1">
                <a:solidFill>
                  <a:srgbClr val="FFFFFF"/>
                </a:solidFill>
                <a:latin typeface="Times New Roman"/>
                <a:cs typeface="Times New Roman"/>
              </a:rPr>
              <a:t> extensive?</a:t>
            </a:r>
            <a:endParaRPr sz="3100">
              <a:latin typeface="Times New Roman"/>
              <a:cs typeface="Times New Roman"/>
            </a:endParaRPr>
          </a:p>
          <a:p>
            <a:pPr marL="355600" marR="599440" indent="-342900">
              <a:lnSpc>
                <a:spcPts val="2980"/>
              </a:lnSpc>
              <a:spcBef>
                <a:spcPts val="183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100" b="1">
                <a:solidFill>
                  <a:srgbClr val="FFFFFF"/>
                </a:solidFill>
                <a:latin typeface="Times New Roman"/>
                <a:cs typeface="Times New Roman"/>
              </a:rPr>
              <a:t>Relationship </a:t>
            </a:r>
            <a:r>
              <a:rPr dirty="0" sz="3100" spc="-5" b="1">
                <a:solidFill>
                  <a:srgbClr val="FFFFFF"/>
                </a:solidFill>
                <a:latin typeface="Times New Roman"/>
                <a:cs typeface="Times New Roman"/>
              </a:rPr>
              <a:t>dispute </a:t>
            </a:r>
            <a:r>
              <a:rPr dirty="0" sz="3100" b="1">
                <a:solidFill>
                  <a:srgbClr val="FFFFFF"/>
                </a:solidFill>
                <a:latin typeface="Times New Roman"/>
                <a:cs typeface="Times New Roman"/>
              </a:rPr>
              <a:t>settlement/decision- </a:t>
            </a:r>
            <a:r>
              <a:rPr dirty="0" sz="3100" spc="-7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100" b="1">
                <a:solidFill>
                  <a:srgbClr val="FFFFFF"/>
                </a:solidFill>
                <a:latin typeface="Times New Roman"/>
                <a:cs typeface="Times New Roman"/>
              </a:rPr>
              <a:t>making?</a:t>
            </a:r>
            <a:endParaRPr sz="31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79500"/>
              </a:lnSpc>
              <a:spcBef>
                <a:spcPts val="1914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100" b="1">
                <a:solidFill>
                  <a:srgbClr val="FFFFFF"/>
                </a:solidFill>
                <a:latin typeface="Times New Roman"/>
                <a:cs typeface="Times New Roman"/>
              </a:rPr>
              <a:t>Relationship</a:t>
            </a:r>
            <a:r>
              <a:rPr dirty="0" sz="31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100" spc="-5" b="1">
                <a:solidFill>
                  <a:srgbClr val="FFFFFF"/>
                </a:solidFill>
                <a:latin typeface="Times New Roman"/>
                <a:cs typeface="Times New Roman"/>
              </a:rPr>
              <a:t>dispute</a:t>
            </a:r>
            <a:r>
              <a:rPr dirty="0" sz="3100" spc="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100" b="1">
                <a:solidFill>
                  <a:srgbClr val="FFFFFF"/>
                </a:solidFill>
                <a:latin typeface="Times New Roman"/>
                <a:cs typeface="Times New Roman"/>
              </a:rPr>
              <a:t>settlement/rule-making </a:t>
            </a:r>
            <a:r>
              <a:rPr dirty="0" sz="3100" spc="-7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100" b="1">
                <a:solidFill>
                  <a:srgbClr val="FFFFFF"/>
                </a:solidFill>
                <a:latin typeface="Times New Roman"/>
                <a:cs typeface="Times New Roman"/>
              </a:rPr>
              <a:t>(negotiations)?</a:t>
            </a:r>
            <a:endParaRPr sz="3100">
              <a:latin typeface="Times New Roman"/>
              <a:cs typeface="Times New Roman"/>
            </a:endParaRPr>
          </a:p>
          <a:p>
            <a:pPr marL="355600" marR="809625" indent="-342900">
              <a:lnSpc>
                <a:spcPts val="2980"/>
              </a:lnSpc>
              <a:spcBef>
                <a:spcPts val="184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100" b="1">
                <a:solidFill>
                  <a:srgbClr val="FFFFFF"/>
                </a:solidFill>
                <a:latin typeface="Times New Roman"/>
                <a:cs typeface="Times New Roman"/>
              </a:rPr>
              <a:t>Bottom</a:t>
            </a:r>
            <a:r>
              <a:rPr dirty="0" sz="31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100" b="1">
                <a:solidFill>
                  <a:srgbClr val="FFFFFF"/>
                </a:solidFill>
                <a:latin typeface="Times New Roman"/>
                <a:cs typeface="Times New Roman"/>
              </a:rPr>
              <a:t>line: system</a:t>
            </a:r>
            <a:r>
              <a:rPr dirty="0" sz="3100" spc="-5" b="1">
                <a:solidFill>
                  <a:srgbClr val="FFFFFF"/>
                </a:solidFill>
                <a:latin typeface="Times New Roman"/>
                <a:cs typeface="Times New Roman"/>
              </a:rPr>
              <a:t> is</a:t>
            </a:r>
            <a:r>
              <a:rPr dirty="0" sz="3100" spc="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100" spc="-5" b="1">
                <a:solidFill>
                  <a:srgbClr val="FFFFFF"/>
                </a:solidFill>
                <a:latin typeface="Times New Roman"/>
                <a:cs typeface="Times New Roman"/>
              </a:rPr>
              <a:t>being</a:t>
            </a:r>
            <a:r>
              <a:rPr dirty="0" sz="31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100" spc="-5" b="1">
                <a:solidFill>
                  <a:srgbClr val="FFFFFF"/>
                </a:solidFill>
                <a:latin typeface="Times New Roman"/>
                <a:cs typeface="Times New Roman"/>
              </a:rPr>
              <a:t>used</a:t>
            </a:r>
            <a:r>
              <a:rPr dirty="0" sz="3100" b="1">
                <a:solidFill>
                  <a:srgbClr val="FFFFFF"/>
                </a:solidFill>
                <a:latin typeface="Times New Roman"/>
                <a:cs typeface="Times New Roman"/>
              </a:rPr>
              <a:t> and</a:t>
            </a:r>
            <a:r>
              <a:rPr dirty="0" sz="3100" spc="-5" b="1">
                <a:solidFill>
                  <a:srgbClr val="FFFFFF"/>
                </a:solidFill>
                <a:latin typeface="Times New Roman"/>
                <a:cs typeface="Times New Roman"/>
              </a:rPr>
              <a:t> is </a:t>
            </a:r>
            <a:r>
              <a:rPr dirty="0" sz="3100" spc="-7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100" spc="5" b="1">
                <a:solidFill>
                  <a:srgbClr val="FFFFFF"/>
                </a:solidFill>
                <a:latin typeface="Times New Roman"/>
                <a:cs typeface="Times New Roman"/>
              </a:rPr>
              <a:t>working</a:t>
            </a:r>
            <a:r>
              <a:rPr dirty="0" sz="31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100" b="1">
                <a:solidFill>
                  <a:srgbClr val="FFFFFF"/>
                </a:solidFill>
                <a:latin typeface="Times New Roman"/>
                <a:cs typeface="Times New Roman"/>
              </a:rPr>
              <a:t>-- security</a:t>
            </a:r>
            <a:r>
              <a:rPr dirty="0" sz="31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100" b="1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31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100" spc="-5" b="1">
                <a:solidFill>
                  <a:srgbClr val="FFFFFF"/>
                </a:solidFill>
                <a:latin typeface="Times New Roman"/>
                <a:cs typeface="Times New Roman"/>
              </a:rPr>
              <a:t>predictability</a:t>
            </a:r>
            <a:endParaRPr sz="3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60" y="774700"/>
            <a:ext cx="6766559" cy="7924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13128" y="866775"/>
            <a:ext cx="631825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"/>
              <a:t>Dispute</a:t>
            </a:r>
            <a:r>
              <a:rPr dirty="0" sz="2800"/>
              <a:t> </a:t>
            </a:r>
            <a:r>
              <a:rPr dirty="0" sz="2800" spc="-10"/>
              <a:t>Settlement</a:t>
            </a:r>
            <a:r>
              <a:rPr dirty="0" sz="2800" spc="60"/>
              <a:t> </a:t>
            </a:r>
            <a:r>
              <a:rPr dirty="0" sz="2800"/>
              <a:t>under</a:t>
            </a:r>
            <a:r>
              <a:rPr dirty="0" sz="2800" spc="-70"/>
              <a:t> </a:t>
            </a:r>
            <a:r>
              <a:rPr dirty="0" sz="2800"/>
              <a:t>the </a:t>
            </a:r>
            <a:r>
              <a:rPr dirty="0" sz="2800" spc="-55"/>
              <a:t>GATT</a:t>
            </a:r>
            <a:r>
              <a:rPr dirty="0" sz="2800" spc="-80"/>
              <a:t> </a:t>
            </a:r>
            <a:r>
              <a:rPr dirty="0" sz="2800"/>
              <a:t>1947</a:t>
            </a:r>
            <a:endParaRPr sz="2800"/>
          </a:p>
        </p:txBody>
      </p:sp>
      <p:grpSp>
        <p:nvGrpSpPr>
          <p:cNvPr id="4" name="object 4"/>
          <p:cNvGrpSpPr/>
          <p:nvPr/>
        </p:nvGrpSpPr>
        <p:grpSpPr>
          <a:xfrm>
            <a:off x="497840" y="1869439"/>
            <a:ext cx="6827520" cy="4592320"/>
            <a:chOff x="497840" y="1869439"/>
            <a:chExt cx="6827520" cy="45923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840" y="1902459"/>
              <a:ext cx="563879" cy="7340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" y="1869439"/>
              <a:ext cx="6177279" cy="7924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840" y="3909060"/>
              <a:ext cx="563879" cy="7340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960" y="3876039"/>
              <a:ext cx="6502399" cy="7924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840" y="5702299"/>
              <a:ext cx="563879" cy="7340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2960" y="5669280"/>
              <a:ext cx="5872479" cy="79247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90880" y="1915576"/>
            <a:ext cx="7394575" cy="4297680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4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Articles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XXII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 and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XXIII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GATT</a:t>
            </a:r>
            <a:r>
              <a:rPr dirty="0" sz="2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1947</a:t>
            </a:r>
            <a:endParaRPr sz="2800">
              <a:latin typeface="Times New Roman"/>
              <a:cs typeface="Times New Roman"/>
            </a:endParaRPr>
          </a:p>
          <a:p>
            <a:pPr lvl="1" marL="756920" indent="-287020">
              <a:lnSpc>
                <a:spcPct val="100000"/>
              </a:lnSpc>
              <a:spcBef>
                <a:spcPts val="30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400" spc="-65">
                <a:solidFill>
                  <a:srgbClr val="FFFFFF"/>
                </a:solidFill>
                <a:latin typeface="Times New Roman"/>
                <a:cs typeface="Times New Roman"/>
              </a:rPr>
              <a:t>Very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limited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rules</a:t>
            </a:r>
            <a:endParaRPr sz="2400">
              <a:latin typeface="Times New Roman"/>
              <a:cs typeface="Times New Roman"/>
            </a:endParaRPr>
          </a:p>
          <a:p>
            <a:pPr lvl="1" marL="756920" indent="-287020">
              <a:lnSpc>
                <a:spcPts val="2730"/>
              </a:lnSpc>
              <a:spcBef>
                <a:spcPts val="30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Central concept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was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“nullification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impairment”</a:t>
            </a:r>
            <a:r>
              <a:rPr dirty="0" sz="24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  <a:p>
            <a:pPr marL="756920">
              <a:lnSpc>
                <a:spcPts val="2730"/>
              </a:lnSpc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benefits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flowing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agreement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Diplomatic</a:t>
            </a:r>
            <a:r>
              <a:rPr dirty="0" sz="28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character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8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dispute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settlement:</a:t>
            </a:r>
            <a:endParaRPr sz="2800">
              <a:latin typeface="Times New Roman"/>
              <a:cs typeface="Times New Roman"/>
            </a:endParaRPr>
          </a:p>
          <a:p>
            <a:pPr marL="355600" marR="443865">
              <a:lnSpc>
                <a:spcPts val="3020"/>
              </a:lnSpc>
              <a:spcBef>
                <a:spcPts val="725"/>
              </a:spcBef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judicial</a:t>
            </a:r>
            <a:r>
              <a:rPr dirty="0" sz="2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arm,</a:t>
            </a:r>
            <a:r>
              <a:rPr dirty="0" sz="28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rather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matters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 were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within </a:t>
            </a:r>
            <a:r>
              <a:rPr dirty="0" sz="2800" spc="-6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powers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GATT</a:t>
            </a:r>
            <a:r>
              <a:rPr dirty="0" sz="2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Contracting</a:t>
            </a:r>
            <a:r>
              <a:rPr dirty="0" sz="2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Parties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4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“Evolved”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practice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under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GATT</a:t>
            </a:r>
            <a:r>
              <a:rPr dirty="0" sz="2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1947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4200" y="1960879"/>
            <a:ext cx="7830820" cy="4378960"/>
          </a:xfrm>
          <a:custGeom>
            <a:avLst/>
            <a:gdLst/>
            <a:ahLst/>
            <a:cxnLst/>
            <a:rect l="l" t="t" r="r" b="b"/>
            <a:pathLst>
              <a:path w="7830820" h="4378960">
                <a:moveTo>
                  <a:pt x="7784084" y="46990"/>
                </a:moveTo>
                <a:lnTo>
                  <a:pt x="7772400" y="46990"/>
                </a:lnTo>
                <a:lnTo>
                  <a:pt x="7772400" y="58420"/>
                </a:lnTo>
                <a:lnTo>
                  <a:pt x="7772400" y="4320540"/>
                </a:lnTo>
                <a:lnTo>
                  <a:pt x="58420" y="4320540"/>
                </a:lnTo>
                <a:lnTo>
                  <a:pt x="58420" y="58420"/>
                </a:lnTo>
                <a:lnTo>
                  <a:pt x="7772400" y="58420"/>
                </a:lnTo>
                <a:lnTo>
                  <a:pt x="7772400" y="46990"/>
                </a:lnTo>
                <a:lnTo>
                  <a:pt x="46736" y="46990"/>
                </a:lnTo>
                <a:lnTo>
                  <a:pt x="46736" y="58420"/>
                </a:lnTo>
                <a:lnTo>
                  <a:pt x="46736" y="4320540"/>
                </a:lnTo>
                <a:lnTo>
                  <a:pt x="46736" y="4331970"/>
                </a:lnTo>
                <a:lnTo>
                  <a:pt x="7784084" y="4331970"/>
                </a:lnTo>
                <a:lnTo>
                  <a:pt x="7784084" y="4320552"/>
                </a:lnTo>
                <a:lnTo>
                  <a:pt x="7784084" y="58420"/>
                </a:lnTo>
                <a:lnTo>
                  <a:pt x="7784084" y="46990"/>
                </a:lnTo>
                <a:close/>
              </a:path>
              <a:path w="7830820" h="4378960">
                <a:moveTo>
                  <a:pt x="7830820" y="0"/>
                </a:moveTo>
                <a:lnTo>
                  <a:pt x="7795768" y="0"/>
                </a:lnTo>
                <a:lnTo>
                  <a:pt x="7795768" y="35560"/>
                </a:lnTo>
                <a:lnTo>
                  <a:pt x="7795768" y="4343400"/>
                </a:lnTo>
                <a:lnTo>
                  <a:pt x="35052" y="4343400"/>
                </a:lnTo>
                <a:lnTo>
                  <a:pt x="35052" y="35560"/>
                </a:lnTo>
                <a:lnTo>
                  <a:pt x="7795768" y="35560"/>
                </a:lnTo>
                <a:lnTo>
                  <a:pt x="7795768" y="0"/>
                </a:lnTo>
                <a:lnTo>
                  <a:pt x="0" y="0"/>
                </a:lnTo>
                <a:lnTo>
                  <a:pt x="0" y="35560"/>
                </a:lnTo>
                <a:lnTo>
                  <a:pt x="0" y="4343400"/>
                </a:lnTo>
                <a:lnTo>
                  <a:pt x="0" y="4378960"/>
                </a:lnTo>
                <a:lnTo>
                  <a:pt x="7830820" y="4378960"/>
                </a:lnTo>
                <a:lnTo>
                  <a:pt x="7830820" y="4343908"/>
                </a:lnTo>
                <a:lnTo>
                  <a:pt x="7830820" y="4343400"/>
                </a:lnTo>
                <a:lnTo>
                  <a:pt x="7830820" y="35560"/>
                </a:lnTo>
                <a:lnTo>
                  <a:pt x="7830820" y="35052"/>
                </a:lnTo>
                <a:lnTo>
                  <a:pt x="7830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8420" y="662940"/>
            <a:ext cx="1442720" cy="1016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966085" marR="5080" indent="-272415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Dispute</a:t>
            </a:r>
            <a:r>
              <a:rPr dirty="0" spc="-15"/>
              <a:t> </a:t>
            </a:r>
            <a:r>
              <a:rPr dirty="0"/>
              <a:t>Settlement</a:t>
            </a:r>
            <a:r>
              <a:rPr dirty="0" spc="-10"/>
              <a:t> </a:t>
            </a:r>
            <a:r>
              <a:rPr dirty="0" spc="-5"/>
              <a:t>in</a:t>
            </a:r>
            <a:r>
              <a:rPr dirty="0" spc="-10"/>
              <a:t> </a:t>
            </a:r>
            <a:r>
              <a:rPr dirty="0" spc="-5"/>
              <a:t>the</a:t>
            </a:r>
            <a:r>
              <a:rPr dirty="0" spc="-65"/>
              <a:t> </a:t>
            </a:r>
            <a:r>
              <a:rPr dirty="0" spc="-15"/>
              <a:t>WTO: </a:t>
            </a:r>
            <a:r>
              <a:rPr dirty="0" spc="-885"/>
              <a:t> </a:t>
            </a:r>
            <a:r>
              <a:rPr dirty="0"/>
              <a:t>Aim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41019" y="1897379"/>
            <a:ext cx="7947659" cy="4229100"/>
            <a:chOff x="541019" y="1897379"/>
            <a:chExt cx="7947659" cy="4229100"/>
          </a:xfrm>
        </p:grpSpPr>
        <p:sp>
          <p:nvSpPr>
            <p:cNvPr id="5" name="object 5"/>
            <p:cNvSpPr/>
            <p:nvPr/>
          </p:nvSpPr>
          <p:spPr>
            <a:xfrm>
              <a:off x="657860" y="1953259"/>
              <a:ext cx="7830820" cy="4173220"/>
            </a:xfrm>
            <a:custGeom>
              <a:avLst/>
              <a:gdLst/>
              <a:ahLst/>
              <a:cxnLst/>
              <a:rect l="l" t="t" r="r" b="b"/>
              <a:pathLst>
                <a:path w="7830820" h="4173220">
                  <a:moveTo>
                    <a:pt x="7784084" y="46990"/>
                  </a:moveTo>
                  <a:lnTo>
                    <a:pt x="7772400" y="46990"/>
                  </a:lnTo>
                  <a:lnTo>
                    <a:pt x="7772400" y="58420"/>
                  </a:lnTo>
                  <a:lnTo>
                    <a:pt x="7772400" y="4114800"/>
                  </a:lnTo>
                  <a:lnTo>
                    <a:pt x="58420" y="4114800"/>
                  </a:lnTo>
                  <a:lnTo>
                    <a:pt x="58420" y="58420"/>
                  </a:lnTo>
                  <a:lnTo>
                    <a:pt x="7772400" y="58420"/>
                  </a:lnTo>
                  <a:lnTo>
                    <a:pt x="7772400" y="46990"/>
                  </a:lnTo>
                  <a:lnTo>
                    <a:pt x="46736" y="46990"/>
                  </a:lnTo>
                  <a:lnTo>
                    <a:pt x="46736" y="58420"/>
                  </a:lnTo>
                  <a:lnTo>
                    <a:pt x="46736" y="4114800"/>
                  </a:lnTo>
                  <a:lnTo>
                    <a:pt x="46736" y="4126230"/>
                  </a:lnTo>
                  <a:lnTo>
                    <a:pt x="7784084" y="4126230"/>
                  </a:lnTo>
                  <a:lnTo>
                    <a:pt x="7784084" y="4114812"/>
                  </a:lnTo>
                  <a:lnTo>
                    <a:pt x="7784084" y="58420"/>
                  </a:lnTo>
                  <a:lnTo>
                    <a:pt x="7784084" y="46990"/>
                  </a:lnTo>
                  <a:close/>
                </a:path>
                <a:path w="7830820" h="4173220">
                  <a:moveTo>
                    <a:pt x="7830820" y="0"/>
                  </a:moveTo>
                  <a:lnTo>
                    <a:pt x="7795768" y="0"/>
                  </a:lnTo>
                  <a:lnTo>
                    <a:pt x="7795768" y="35560"/>
                  </a:lnTo>
                  <a:lnTo>
                    <a:pt x="7795768" y="4137660"/>
                  </a:lnTo>
                  <a:lnTo>
                    <a:pt x="35052" y="4137660"/>
                  </a:lnTo>
                  <a:lnTo>
                    <a:pt x="35052" y="35560"/>
                  </a:lnTo>
                  <a:lnTo>
                    <a:pt x="7795768" y="35560"/>
                  </a:lnTo>
                  <a:lnTo>
                    <a:pt x="7795768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4137660"/>
                  </a:lnTo>
                  <a:lnTo>
                    <a:pt x="0" y="4173220"/>
                  </a:lnTo>
                  <a:lnTo>
                    <a:pt x="7830820" y="4173220"/>
                  </a:lnTo>
                  <a:lnTo>
                    <a:pt x="7830820" y="4138168"/>
                  </a:lnTo>
                  <a:lnTo>
                    <a:pt x="7830820" y="4137660"/>
                  </a:lnTo>
                  <a:lnTo>
                    <a:pt x="7830820" y="35560"/>
                  </a:lnTo>
                  <a:lnTo>
                    <a:pt x="7830820" y="35052"/>
                  </a:lnTo>
                  <a:lnTo>
                    <a:pt x="7830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019" y="1935479"/>
              <a:ext cx="645160" cy="8407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6139" y="1897379"/>
              <a:ext cx="6654800" cy="90423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65492" y="1903802"/>
            <a:ext cx="7468234" cy="3003550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spc="-5" b="1">
                <a:solidFill>
                  <a:srgbClr val="FFFFFF"/>
                </a:solidFill>
                <a:latin typeface="Times New Roman"/>
                <a:cs typeface="Times New Roman"/>
              </a:rPr>
              <a:t>Dispute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Times New Roman"/>
                <a:cs typeface="Times New Roman"/>
              </a:rPr>
              <a:t>Settlement</a:t>
            </a:r>
            <a:r>
              <a:rPr dirty="0" sz="3200" spc="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Times New Roman"/>
                <a:cs typeface="Times New Roman"/>
              </a:rPr>
              <a:t>Understanding:</a:t>
            </a:r>
            <a:endParaRPr sz="3200">
              <a:latin typeface="Times New Roman"/>
              <a:cs typeface="Times New Roman"/>
            </a:endParaRPr>
          </a:p>
          <a:p>
            <a:pPr lvl="1" marL="756285" marR="5080" indent="-287020">
              <a:lnSpc>
                <a:spcPct val="100000"/>
              </a:lnSpc>
              <a:spcBef>
                <a:spcPts val="680"/>
              </a:spcBef>
              <a:buChar char="–"/>
              <a:tabLst>
                <a:tab pos="75692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Mechanism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aimed</a:t>
            </a:r>
            <a:r>
              <a:rPr dirty="0" sz="28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at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securing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compliance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 with </a:t>
            </a:r>
            <a:r>
              <a:rPr dirty="0" sz="2800" spc="-6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Covered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Agreements</a:t>
            </a:r>
            <a:r>
              <a:rPr dirty="0" sz="28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(CA)</a:t>
            </a:r>
            <a:endParaRPr sz="2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Times New Roman"/>
              <a:buChar char="–"/>
            </a:pPr>
            <a:endParaRPr sz="4050">
              <a:latin typeface="Times New Roman"/>
              <a:cs typeface="Times New Roman"/>
            </a:endParaRPr>
          </a:p>
          <a:p>
            <a:pPr lvl="1" marL="756285" marR="1239520" indent="-287020">
              <a:lnSpc>
                <a:spcPct val="100000"/>
              </a:lnSpc>
              <a:buChar char="–"/>
              <a:tabLst>
                <a:tab pos="75692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Preserves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the rights and obligations of </a:t>
            </a:r>
            <a:r>
              <a:rPr dirty="0" sz="2800" spc="-6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Members</a:t>
            </a:r>
            <a:r>
              <a:rPr dirty="0" sz="28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under the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CA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(Art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3.2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DSU)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4319" y="680719"/>
            <a:ext cx="6090920" cy="1016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7370" y="803275"/>
            <a:ext cx="55124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New</a:t>
            </a:r>
            <a:r>
              <a:rPr dirty="0" spc="-10"/>
              <a:t> </a:t>
            </a:r>
            <a:r>
              <a:rPr dirty="0" spc="-5"/>
              <a:t>innovations</a:t>
            </a:r>
            <a:r>
              <a:rPr dirty="0"/>
              <a:t> of </a:t>
            </a:r>
            <a:r>
              <a:rPr dirty="0" spc="-5"/>
              <a:t>the DSU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5492" y="2002790"/>
            <a:ext cx="7423784" cy="2658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4368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More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detailed</a:t>
            </a:r>
            <a:r>
              <a:rPr dirty="0" sz="3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procedures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the various </a:t>
            </a:r>
            <a:r>
              <a:rPr dirty="0" sz="3200" spc="-7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stages</a:t>
            </a:r>
            <a:r>
              <a:rPr dirty="0" sz="3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dispute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Times New Roman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Appellate</a:t>
            </a:r>
            <a:r>
              <a:rPr dirty="0" sz="3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review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of panel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reports</a:t>
            </a:r>
            <a:r>
              <a:rPr dirty="0" sz="3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surveillance</a:t>
            </a:r>
            <a:r>
              <a:rPr dirty="0" sz="3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 implementation</a:t>
            </a:r>
            <a:r>
              <a:rPr dirty="0" sz="32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 DSB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57859" y="354034"/>
            <a:ext cx="8248015" cy="5467985"/>
            <a:chOff x="657859" y="354034"/>
            <a:chExt cx="8248015" cy="546798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2535" y="354034"/>
              <a:ext cx="1433093" cy="163294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57860" y="1877059"/>
              <a:ext cx="7830820" cy="3944620"/>
            </a:xfrm>
            <a:custGeom>
              <a:avLst/>
              <a:gdLst/>
              <a:ahLst/>
              <a:cxnLst/>
              <a:rect l="l" t="t" r="r" b="b"/>
              <a:pathLst>
                <a:path w="7830820" h="3944620">
                  <a:moveTo>
                    <a:pt x="7784084" y="46990"/>
                  </a:moveTo>
                  <a:lnTo>
                    <a:pt x="7772400" y="46990"/>
                  </a:lnTo>
                  <a:lnTo>
                    <a:pt x="7772400" y="58420"/>
                  </a:lnTo>
                  <a:lnTo>
                    <a:pt x="7772400" y="3886200"/>
                  </a:lnTo>
                  <a:lnTo>
                    <a:pt x="58420" y="3886200"/>
                  </a:lnTo>
                  <a:lnTo>
                    <a:pt x="58420" y="58420"/>
                  </a:lnTo>
                  <a:lnTo>
                    <a:pt x="7772400" y="58420"/>
                  </a:lnTo>
                  <a:lnTo>
                    <a:pt x="7772400" y="46990"/>
                  </a:lnTo>
                  <a:lnTo>
                    <a:pt x="46736" y="46990"/>
                  </a:lnTo>
                  <a:lnTo>
                    <a:pt x="46736" y="58420"/>
                  </a:lnTo>
                  <a:lnTo>
                    <a:pt x="46736" y="3886200"/>
                  </a:lnTo>
                  <a:lnTo>
                    <a:pt x="46736" y="3897630"/>
                  </a:lnTo>
                  <a:lnTo>
                    <a:pt x="7784084" y="3897630"/>
                  </a:lnTo>
                  <a:lnTo>
                    <a:pt x="7784084" y="3886212"/>
                  </a:lnTo>
                  <a:lnTo>
                    <a:pt x="7784084" y="58420"/>
                  </a:lnTo>
                  <a:lnTo>
                    <a:pt x="7784084" y="46990"/>
                  </a:lnTo>
                  <a:close/>
                </a:path>
                <a:path w="7830820" h="3944620">
                  <a:moveTo>
                    <a:pt x="7830820" y="0"/>
                  </a:moveTo>
                  <a:lnTo>
                    <a:pt x="7795768" y="0"/>
                  </a:lnTo>
                  <a:lnTo>
                    <a:pt x="7795768" y="35560"/>
                  </a:lnTo>
                  <a:lnTo>
                    <a:pt x="7795768" y="3909060"/>
                  </a:lnTo>
                  <a:lnTo>
                    <a:pt x="35052" y="3909060"/>
                  </a:lnTo>
                  <a:lnTo>
                    <a:pt x="35052" y="35560"/>
                  </a:lnTo>
                  <a:lnTo>
                    <a:pt x="7795768" y="35560"/>
                  </a:lnTo>
                  <a:lnTo>
                    <a:pt x="7795768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3909060"/>
                  </a:lnTo>
                  <a:lnTo>
                    <a:pt x="0" y="3944620"/>
                  </a:lnTo>
                  <a:lnTo>
                    <a:pt x="7830820" y="3944620"/>
                  </a:lnTo>
                  <a:lnTo>
                    <a:pt x="7830820" y="3909568"/>
                  </a:lnTo>
                  <a:lnTo>
                    <a:pt x="7830820" y="3909060"/>
                  </a:lnTo>
                  <a:lnTo>
                    <a:pt x="7830820" y="35560"/>
                  </a:lnTo>
                  <a:lnTo>
                    <a:pt x="7830820" y="35052"/>
                  </a:lnTo>
                  <a:lnTo>
                    <a:pt x="7830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1220" y="574040"/>
            <a:ext cx="2661920" cy="1016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0608" y="147573"/>
            <a:ext cx="631571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126615" marR="5080" indent="-2114550">
              <a:lnSpc>
                <a:spcPct val="100000"/>
              </a:lnSpc>
              <a:spcBef>
                <a:spcPts val="100"/>
              </a:spcBef>
            </a:pPr>
            <a:r>
              <a:rPr dirty="0"/>
              <a:t>Dispute</a:t>
            </a:r>
            <a:r>
              <a:rPr dirty="0" spc="-20"/>
              <a:t> </a:t>
            </a:r>
            <a:r>
              <a:rPr dirty="0"/>
              <a:t>Settlement</a:t>
            </a:r>
            <a:r>
              <a:rPr dirty="0" spc="-10"/>
              <a:t> </a:t>
            </a:r>
            <a:r>
              <a:rPr dirty="0" spc="-5"/>
              <a:t>in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70"/>
              <a:t> </a:t>
            </a:r>
            <a:r>
              <a:rPr dirty="0" spc="-15"/>
              <a:t>WTO: </a:t>
            </a:r>
            <a:r>
              <a:rPr dirty="0" spc="-885"/>
              <a:t> </a:t>
            </a:r>
            <a:r>
              <a:rPr dirty="0"/>
              <a:t>Objectives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27380" y="1877060"/>
            <a:ext cx="7861300" cy="3944620"/>
            <a:chOff x="627380" y="1877060"/>
            <a:chExt cx="7861300" cy="3944620"/>
          </a:xfrm>
        </p:grpSpPr>
        <p:sp>
          <p:nvSpPr>
            <p:cNvPr id="5" name="object 5"/>
            <p:cNvSpPr/>
            <p:nvPr/>
          </p:nvSpPr>
          <p:spPr>
            <a:xfrm>
              <a:off x="657860" y="1877059"/>
              <a:ext cx="7830820" cy="3944620"/>
            </a:xfrm>
            <a:custGeom>
              <a:avLst/>
              <a:gdLst/>
              <a:ahLst/>
              <a:cxnLst/>
              <a:rect l="l" t="t" r="r" b="b"/>
              <a:pathLst>
                <a:path w="7830820" h="3944620">
                  <a:moveTo>
                    <a:pt x="7784084" y="46990"/>
                  </a:moveTo>
                  <a:lnTo>
                    <a:pt x="7772400" y="46990"/>
                  </a:lnTo>
                  <a:lnTo>
                    <a:pt x="7772400" y="58420"/>
                  </a:lnTo>
                  <a:lnTo>
                    <a:pt x="7772400" y="3886200"/>
                  </a:lnTo>
                  <a:lnTo>
                    <a:pt x="58420" y="3886200"/>
                  </a:lnTo>
                  <a:lnTo>
                    <a:pt x="58420" y="58420"/>
                  </a:lnTo>
                  <a:lnTo>
                    <a:pt x="7772400" y="58420"/>
                  </a:lnTo>
                  <a:lnTo>
                    <a:pt x="7772400" y="46990"/>
                  </a:lnTo>
                  <a:lnTo>
                    <a:pt x="46736" y="46990"/>
                  </a:lnTo>
                  <a:lnTo>
                    <a:pt x="46736" y="58420"/>
                  </a:lnTo>
                  <a:lnTo>
                    <a:pt x="46736" y="3886200"/>
                  </a:lnTo>
                  <a:lnTo>
                    <a:pt x="46736" y="3897630"/>
                  </a:lnTo>
                  <a:lnTo>
                    <a:pt x="7784084" y="3897630"/>
                  </a:lnTo>
                  <a:lnTo>
                    <a:pt x="7784084" y="3886212"/>
                  </a:lnTo>
                  <a:lnTo>
                    <a:pt x="7784084" y="58420"/>
                  </a:lnTo>
                  <a:lnTo>
                    <a:pt x="7784084" y="46990"/>
                  </a:lnTo>
                  <a:close/>
                </a:path>
                <a:path w="7830820" h="3944620">
                  <a:moveTo>
                    <a:pt x="7830820" y="0"/>
                  </a:moveTo>
                  <a:lnTo>
                    <a:pt x="7795768" y="0"/>
                  </a:lnTo>
                  <a:lnTo>
                    <a:pt x="7795768" y="35560"/>
                  </a:lnTo>
                  <a:lnTo>
                    <a:pt x="7795768" y="3909060"/>
                  </a:lnTo>
                  <a:lnTo>
                    <a:pt x="35052" y="3909060"/>
                  </a:lnTo>
                  <a:lnTo>
                    <a:pt x="35052" y="35560"/>
                  </a:lnTo>
                  <a:lnTo>
                    <a:pt x="7795768" y="35560"/>
                  </a:lnTo>
                  <a:lnTo>
                    <a:pt x="7795768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3909060"/>
                  </a:lnTo>
                  <a:lnTo>
                    <a:pt x="0" y="3944620"/>
                  </a:lnTo>
                  <a:lnTo>
                    <a:pt x="7830820" y="3944620"/>
                  </a:lnTo>
                  <a:lnTo>
                    <a:pt x="7830820" y="3909568"/>
                  </a:lnTo>
                  <a:lnTo>
                    <a:pt x="7830820" y="3909060"/>
                  </a:lnTo>
                  <a:lnTo>
                    <a:pt x="7830820" y="35560"/>
                  </a:lnTo>
                  <a:lnTo>
                    <a:pt x="7830820" y="35052"/>
                  </a:lnTo>
                  <a:lnTo>
                    <a:pt x="7830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380" y="2854960"/>
              <a:ext cx="411480" cy="5334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0120" y="2832100"/>
              <a:ext cx="2296160" cy="5740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2520" y="3180080"/>
              <a:ext cx="1991360" cy="533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380" y="3464560"/>
              <a:ext cx="411480" cy="5334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0120" y="3441700"/>
              <a:ext cx="965200" cy="5740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2520" y="3789680"/>
              <a:ext cx="660400" cy="533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380" y="4378960"/>
              <a:ext cx="411480" cy="5334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120" y="4356100"/>
              <a:ext cx="1348740" cy="5740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2520" y="4704080"/>
              <a:ext cx="1043940" cy="5333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65492" y="1855470"/>
            <a:ext cx="5565140" cy="35039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85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secure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“positive solution”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the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dispute. </a:t>
            </a:r>
            <a:r>
              <a:rPr dirty="0" sz="2400" spc="-5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(Art.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3.7 DSU)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u="sng" sz="20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Preferred</a:t>
            </a:r>
            <a:r>
              <a:rPr dirty="0" u="sng"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outcome:</a:t>
            </a:r>
            <a:endParaRPr sz="2000">
              <a:latin typeface="Times New Roman"/>
              <a:cs typeface="Times New Roman"/>
            </a:endParaRPr>
          </a:p>
          <a:p>
            <a:pPr lvl="1" marL="756285" indent="-287020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reach</a:t>
            </a:r>
            <a:r>
              <a:rPr dirty="0" sz="20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mutually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agreed</a:t>
            </a:r>
            <a:r>
              <a:rPr dirty="0" sz="20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solution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u="sng" sz="2000" spc="-2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If</a:t>
            </a:r>
            <a:r>
              <a:rPr dirty="0" u="sng" sz="2000" spc="-1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not,</a:t>
            </a:r>
            <a:endParaRPr sz="2000">
              <a:latin typeface="Times New Roman"/>
              <a:cs typeface="Times New Roman"/>
            </a:endParaRPr>
          </a:p>
          <a:p>
            <a:pPr lvl="1" marL="756285" indent="-287020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Panel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Proceeding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….</a:t>
            </a:r>
            <a:endParaRPr sz="2000">
              <a:latin typeface="Times New Roman"/>
              <a:cs typeface="Times New Roman"/>
            </a:endParaRPr>
          </a:p>
          <a:p>
            <a:pPr lvl="1" marL="756285" indent="-287020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dirty="0" sz="2000" spc="10">
                <a:solidFill>
                  <a:srgbClr val="FFFFFF"/>
                </a:solidFill>
                <a:latin typeface="Times New Roman"/>
                <a:cs typeface="Times New Roman"/>
              </a:rPr>
              <a:t>[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….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dirty="0" sz="2000" spc="-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vi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000" spc="-145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.]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u="sng" sz="20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And</a:t>
            </a:r>
            <a:r>
              <a:rPr dirty="0" u="sng" sz="2000" spc="-3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then,</a:t>
            </a:r>
            <a:endParaRPr sz="2000">
              <a:latin typeface="Times New Roman"/>
              <a:cs typeface="Times New Roman"/>
            </a:endParaRPr>
          </a:p>
          <a:p>
            <a:pPr lvl="1" marL="756285" indent="-287020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Implementation,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20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….</a:t>
            </a:r>
            <a:endParaRPr sz="2000">
              <a:latin typeface="Times New Roman"/>
              <a:cs typeface="Times New Roman"/>
            </a:endParaRPr>
          </a:p>
          <a:p>
            <a:pPr lvl="1" marL="756285" indent="-287020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Retaliatory</a:t>
            </a:r>
            <a:r>
              <a:rPr dirty="0" sz="2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trade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sanctions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imposed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643120" y="2590800"/>
            <a:ext cx="2900680" cy="2108200"/>
            <a:chOff x="4643120" y="2590800"/>
            <a:chExt cx="2900680" cy="2108200"/>
          </a:xfrm>
        </p:grpSpPr>
        <p:sp>
          <p:nvSpPr>
            <p:cNvPr id="17" name="object 17"/>
            <p:cNvSpPr/>
            <p:nvPr/>
          </p:nvSpPr>
          <p:spPr>
            <a:xfrm>
              <a:off x="6172200" y="2590800"/>
              <a:ext cx="1371600" cy="1143000"/>
            </a:xfrm>
            <a:custGeom>
              <a:avLst/>
              <a:gdLst/>
              <a:ahLst/>
              <a:cxnLst/>
              <a:rect l="l" t="t" r="r" b="b"/>
              <a:pathLst>
                <a:path w="1371600" h="1143000">
                  <a:moveTo>
                    <a:pt x="13716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1371600" y="1143000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23795" y="2646685"/>
              <a:ext cx="228677" cy="22952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172200" y="2590812"/>
              <a:ext cx="1371600" cy="1143000"/>
            </a:xfrm>
            <a:custGeom>
              <a:avLst/>
              <a:gdLst/>
              <a:ahLst/>
              <a:cxnLst/>
              <a:rect l="l" t="t" r="r" b="b"/>
              <a:pathLst>
                <a:path w="1371600" h="1143000">
                  <a:moveTo>
                    <a:pt x="422541" y="216128"/>
                  </a:moveTo>
                  <a:lnTo>
                    <a:pt x="369531" y="177800"/>
                  </a:lnTo>
                  <a:lnTo>
                    <a:pt x="388213" y="156552"/>
                  </a:lnTo>
                  <a:lnTo>
                    <a:pt x="403352" y="101142"/>
                  </a:lnTo>
                  <a:lnTo>
                    <a:pt x="395782" y="52184"/>
                  </a:lnTo>
                  <a:lnTo>
                    <a:pt x="369531" y="10617"/>
                  </a:lnTo>
                  <a:lnTo>
                    <a:pt x="316014" y="0"/>
                  </a:lnTo>
                  <a:lnTo>
                    <a:pt x="266547" y="20789"/>
                  </a:lnTo>
                  <a:lnTo>
                    <a:pt x="221119" y="108064"/>
                  </a:lnTo>
                  <a:lnTo>
                    <a:pt x="209511" y="187960"/>
                  </a:lnTo>
                  <a:lnTo>
                    <a:pt x="228676" y="250761"/>
                  </a:lnTo>
                  <a:lnTo>
                    <a:pt x="278168" y="257695"/>
                  </a:lnTo>
                  <a:lnTo>
                    <a:pt x="335203" y="229984"/>
                  </a:lnTo>
                  <a:lnTo>
                    <a:pt x="357924" y="194881"/>
                  </a:lnTo>
                  <a:lnTo>
                    <a:pt x="403352" y="223050"/>
                  </a:lnTo>
                  <a:lnTo>
                    <a:pt x="422541" y="216128"/>
                  </a:lnTo>
                  <a:close/>
                </a:path>
                <a:path w="1371600" h="1143000">
                  <a:moveTo>
                    <a:pt x="1371092" y="658545"/>
                  </a:moveTo>
                  <a:lnTo>
                    <a:pt x="1367053" y="644690"/>
                  </a:lnTo>
                  <a:lnTo>
                    <a:pt x="1347876" y="641007"/>
                  </a:lnTo>
                  <a:lnTo>
                    <a:pt x="1317574" y="627138"/>
                  </a:lnTo>
                  <a:lnTo>
                    <a:pt x="1298397" y="602665"/>
                  </a:lnTo>
                  <a:lnTo>
                    <a:pt x="1287297" y="588810"/>
                  </a:lnTo>
                  <a:lnTo>
                    <a:pt x="1298397" y="564337"/>
                  </a:lnTo>
                  <a:lnTo>
                    <a:pt x="1325156" y="532930"/>
                  </a:lnTo>
                  <a:lnTo>
                    <a:pt x="1359484" y="490905"/>
                  </a:lnTo>
                  <a:lnTo>
                    <a:pt x="1363014" y="463194"/>
                  </a:lnTo>
                  <a:lnTo>
                    <a:pt x="1363014" y="449338"/>
                  </a:lnTo>
                  <a:lnTo>
                    <a:pt x="1340294" y="425373"/>
                  </a:lnTo>
                  <a:lnTo>
                    <a:pt x="1340294" y="473811"/>
                  </a:lnTo>
                  <a:lnTo>
                    <a:pt x="1332725" y="494601"/>
                  </a:lnTo>
                  <a:lnTo>
                    <a:pt x="1317574" y="519074"/>
                  </a:lnTo>
                  <a:lnTo>
                    <a:pt x="1298397" y="539864"/>
                  </a:lnTo>
                  <a:lnTo>
                    <a:pt x="1282001" y="564184"/>
                  </a:lnTo>
                  <a:lnTo>
                    <a:pt x="1268107" y="483984"/>
                  </a:lnTo>
                  <a:lnTo>
                    <a:pt x="1252956" y="435483"/>
                  </a:lnTo>
                  <a:lnTo>
                    <a:pt x="1237818" y="390232"/>
                  </a:lnTo>
                  <a:lnTo>
                    <a:pt x="1232827" y="378942"/>
                  </a:lnTo>
                  <a:lnTo>
                    <a:pt x="1245387" y="386537"/>
                  </a:lnTo>
                  <a:lnTo>
                    <a:pt x="1275676" y="411010"/>
                  </a:lnTo>
                  <a:lnTo>
                    <a:pt x="1305966" y="431787"/>
                  </a:lnTo>
                  <a:lnTo>
                    <a:pt x="1329194" y="459968"/>
                  </a:lnTo>
                  <a:lnTo>
                    <a:pt x="1340294" y="473811"/>
                  </a:lnTo>
                  <a:lnTo>
                    <a:pt x="1340294" y="425373"/>
                  </a:lnTo>
                  <a:lnTo>
                    <a:pt x="1336763" y="421640"/>
                  </a:lnTo>
                  <a:lnTo>
                    <a:pt x="1290828" y="379603"/>
                  </a:lnTo>
                  <a:lnTo>
                    <a:pt x="1245387" y="337578"/>
                  </a:lnTo>
                  <a:lnTo>
                    <a:pt x="1207020" y="309880"/>
                  </a:lnTo>
                  <a:lnTo>
                    <a:pt x="1194257" y="309880"/>
                  </a:lnTo>
                  <a:lnTo>
                    <a:pt x="1191882" y="306641"/>
                  </a:lnTo>
                  <a:lnTo>
                    <a:pt x="1161580" y="299720"/>
                  </a:lnTo>
                  <a:lnTo>
                    <a:pt x="1138872" y="302958"/>
                  </a:lnTo>
                  <a:lnTo>
                    <a:pt x="1126553" y="314223"/>
                  </a:lnTo>
                  <a:lnTo>
                    <a:pt x="1123226" y="313575"/>
                  </a:lnTo>
                  <a:lnTo>
                    <a:pt x="1092936" y="324192"/>
                  </a:lnTo>
                  <a:lnTo>
                    <a:pt x="1054569" y="355130"/>
                  </a:lnTo>
                  <a:lnTo>
                    <a:pt x="1043457" y="369455"/>
                  </a:lnTo>
                  <a:lnTo>
                    <a:pt x="1001560" y="404088"/>
                  </a:lnTo>
                  <a:lnTo>
                    <a:pt x="928865" y="435483"/>
                  </a:lnTo>
                  <a:lnTo>
                    <a:pt x="879398" y="452577"/>
                  </a:lnTo>
                  <a:lnTo>
                    <a:pt x="807212" y="487667"/>
                  </a:lnTo>
                  <a:lnTo>
                    <a:pt x="730986" y="504761"/>
                  </a:lnTo>
                  <a:lnTo>
                    <a:pt x="692619" y="504761"/>
                  </a:lnTo>
                  <a:lnTo>
                    <a:pt x="680986" y="496519"/>
                  </a:lnTo>
                  <a:lnTo>
                    <a:pt x="658787" y="480745"/>
                  </a:lnTo>
                  <a:lnTo>
                    <a:pt x="616889" y="480745"/>
                  </a:lnTo>
                  <a:lnTo>
                    <a:pt x="616889" y="504190"/>
                  </a:lnTo>
                  <a:lnTo>
                    <a:pt x="603262" y="512152"/>
                  </a:lnTo>
                  <a:lnTo>
                    <a:pt x="564896" y="506615"/>
                  </a:lnTo>
                  <a:lnTo>
                    <a:pt x="490689" y="482142"/>
                  </a:lnTo>
                  <a:lnTo>
                    <a:pt x="424053" y="438721"/>
                  </a:lnTo>
                  <a:lnTo>
                    <a:pt x="421360" y="437388"/>
                  </a:lnTo>
                  <a:lnTo>
                    <a:pt x="413956" y="423024"/>
                  </a:lnTo>
                  <a:lnTo>
                    <a:pt x="372338" y="351332"/>
                  </a:lnTo>
                  <a:lnTo>
                    <a:pt x="372338" y="412419"/>
                  </a:lnTo>
                  <a:lnTo>
                    <a:pt x="309968" y="375920"/>
                  </a:lnTo>
                  <a:lnTo>
                    <a:pt x="304406" y="369976"/>
                  </a:lnTo>
                  <a:lnTo>
                    <a:pt x="304406" y="362991"/>
                  </a:lnTo>
                  <a:lnTo>
                    <a:pt x="301548" y="327926"/>
                  </a:lnTo>
                  <a:lnTo>
                    <a:pt x="311467" y="337578"/>
                  </a:lnTo>
                  <a:lnTo>
                    <a:pt x="337731" y="365760"/>
                  </a:lnTo>
                  <a:lnTo>
                    <a:pt x="360946" y="397167"/>
                  </a:lnTo>
                  <a:lnTo>
                    <a:pt x="372338" y="412419"/>
                  </a:lnTo>
                  <a:lnTo>
                    <a:pt x="372338" y="351332"/>
                  </a:lnTo>
                  <a:lnTo>
                    <a:pt x="353377" y="318655"/>
                  </a:lnTo>
                  <a:lnTo>
                    <a:pt x="326618" y="282168"/>
                  </a:lnTo>
                  <a:lnTo>
                    <a:pt x="307441" y="277088"/>
                  </a:lnTo>
                  <a:lnTo>
                    <a:pt x="295402" y="300837"/>
                  </a:lnTo>
                  <a:lnTo>
                    <a:pt x="292798" y="291871"/>
                  </a:lnTo>
                  <a:lnTo>
                    <a:pt x="269570" y="268312"/>
                  </a:lnTo>
                  <a:lnTo>
                    <a:pt x="246354" y="264160"/>
                  </a:lnTo>
                  <a:lnTo>
                    <a:pt x="215049" y="272465"/>
                  </a:lnTo>
                  <a:lnTo>
                    <a:pt x="211289" y="278155"/>
                  </a:lnTo>
                  <a:lnTo>
                    <a:pt x="201422" y="273392"/>
                  </a:lnTo>
                  <a:lnTo>
                    <a:pt x="182740" y="275234"/>
                  </a:lnTo>
                  <a:lnTo>
                    <a:pt x="174663" y="301104"/>
                  </a:lnTo>
                  <a:lnTo>
                    <a:pt x="185610" y="323062"/>
                  </a:lnTo>
                  <a:lnTo>
                    <a:pt x="168109" y="366674"/>
                  </a:lnTo>
                  <a:lnTo>
                    <a:pt x="152463" y="417931"/>
                  </a:lnTo>
                  <a:lnTo>
                    <a:pt x="136804" y="473367"/>
                  </a:lnTo>
                  <a:lnTo>
                    <a:pt x="125196" y="528320"/>
                  </a:lnTo>
                  <a:lnTo>
                    <a:pt x="121158" y="579577"/>
                  </a:lnTo>
                  <a:lnTo>
                    <a:pt x="121158" y="615137"/>
                  </a:lnTo>
                  <a:lnTo>
                    <a:pt x="133515" y="646150"/>
                  </a:lnTo>
                  <a:lnTo>
                    <a:pt x="125704" y="651624"/>
                  </a:lnTo>
                  <a:lnTo>
                    <a:pt x="105003" y="705650"/>
                  </a:lnTo>
                  <a:lnTo>
                    <a:pt x="95415" y="792467"/>
                  </a:lnTo>
                  <a:lnTo>
                    <a:pt x="102984" y="900544"/>
                  </a:lnTo>
                  <a:lnTo>
                    <a:pt x="129743" y="1009992"/>
                  </a:lnTo>
                  <a:lnTo>
                    <a:pt x="148424" y="1060792"/>
                  </a:lnTo>
                  <a:lnTo>
                    <a:pt x="140855" y="1069555"/>
                  </a:lnTo>
                  <a:lnTo>
                    <a:pt x="118135" y="1072794"/>
                  </a:lnTo>
                  <a:lnTo>
                    <a:pt x="53517" y="1076490"/>
                  </a:lnTo>
                  <a:lnTo>
                    <a:pt x="7581" y="1092187"/>
                  </a:lnTo>
                  <a:lnTo>
                    <a:pt x="0" y="1104201"/>
                  </a:lnTo>
                  <a:lnTo>
                    <a:pt x="4038" y="1123594"/>
                  </a:lnTo>
                  <a:lnTo>
                    <a:pt x="41910" y="1142530"/>
                  </a:lnTo>
                  <a:lnTo>
                    <a:pt x="55029" y="1130515"/>
                  </a:lnTo>
                  <a:lnTo>
                    <a:pt x="61087" y="1112977"/>
                  </a:lnTo>
                  <a:lnTo>
                    <a:pt x="98945" y="1100963"/>
                  </a:lnTo>
                  <a:lnTo>
                    <a:pt x="139331" y="1093571"/>
                  </a:lnTo>
                  <a:lnTo>
                    <a:pt x="169621" y="1097267"/>
                  </a:lnTo>
                  <a:lnTo>
                    <a:pt x="186791" y="1090345"/>
                  </a:lnTo>
                  <a:lnTo>
                    <a:pt x="186791" y="1079728"/>
                  </a:lnTo>
                  <a:lnTo>
                    <a:pt x="165582" y="1036307"/>
                  </a:lnTo>
                  <a:lnTo>
                    <a:pt x="144894" y="977201"/>
                  </a:lnTo>
                  <a:lnTo>
                    <a:pt x="125704" y="912545"/>
                  </a:lnTo>
                  <a:lnTo>
                    <a:pt x="127723" y="860361"/>
                  </a:lnTo>
                  <a:lnTo>
                    <a:pt x="133273" y="796163"/>
                  </a:lnTo>
                  <a:lnTo>
                    <a:pt x="148424" y="745363"/>
                  </a:lnTo>
                  <a:lnTo>
                    <a:pt x="164071" y="700100"/>
                  </a:lnTo>
                  <a:lnTo>
                    <a:pt x="179755" y="679437"/>
                  </a:lnTo>
                  <a:lnTo>
                    <a:pt x="203441" y="685800"/>
                  </a:lnTo>
                  <a:lnTo>
                    <a:pt x="218478" y="685800"/>
                  </a:lnTo>
                  <a:lnTo>
                    <a:pt x="229184" y="713041"/>
                  </a:lnTo>
                  <a:lnTo>
                    <a:pt x="263525" y="753224"/>
                  </a:lnTo>
                  <a:lnTo>
                    <a:pt x="276644" y="791552"/>
                  </a:lnTo>
                  <a:lnTo>
                    <a:pt x="282702" y="834961"/>
                  </a:lnTo>
                  <a:lnTo>
                    <a:pt x="288251" y="895921"/>
                  </a:lnTo>
                  <a:lnTo>
                    <a:pt x="290271" y="953643"/>
                  </a:lnTo>
                  <a:lnTo>
                    <a:pt x="275132" y="1007681"/>
                  </a:lnTo>
                  <a:lnTo>
                    <a:pt x="255943" y="1032154"/>
                  </a:lnTo>
                  <a:lnTo>
                    <a:pt x="251904" y="1052931"/>
                  </a:lnTo>
                  <a:lnTo>
                    <a:pt x="261493" y="1061707"/>
                  </a:lnTo>
                  <a:lnTo>
                    <a:pt x="301383" y="1073721"/>
                  </a:lnTo>
                  <a:lnTo>
                    <a:pt x="335711" y="1094498"/>
                  </a:lnTo>
                  <a:lnTo>
                    <a:pt x="374078" y="1125905"/>
                  </a:lnTo>
                  <a:lnTo>
                    <a:pt x="404368" y="1136523"/>
                  </a:lnTo>
                  <a:lnTo>
                    <a:pt x="425056" y="1125905"/>
                  </a:lnTo>
                  <a:lnTo>
                    <a:pt x="423545" y="1115745"/>
                  </a:lnTo>
                  <a:lnTo>
                    <a:pt x="383171" y="1089418"/>
                  </a:lnTo>
                  <a:lnTo>
                    <a:pt x="333679" y="1068641"/>
                  </a:lnTo>
                  <a:lnTo>
                    <a:pt x="293801" y="1054785"/>
                  </a:lnTo>
                  <a:lnTo>
                    <a:pt x="288251" y="1042314"/>
                  </a:lnTo>
                  <a:lnTo>
                    <a:pt x="303403" y="995210"/>
                  </a:lnTo>
                  <a:lnTo>
                    <a:pt x="315010" y="948105"/>
                  </a:lnTo>
                  <a:lnTo>
                    <a:pt x="312991" y="908380"/>
                  </a:lnTo>
                  <a:lnTo>
                    <a:pt x="308952" y="840511"/>
                  </a:lnTo>
                  <a:lnTo>
                    <a:pt x="299872" y="777697"/>
                  </a:lnTo>
                  <a:lnTo>
                    <a:pt x="297840" y="737527"/>
                  </a:lnTo>
                  <a:lnTo>
                    <a:pt x="276644" y="672858"/>
                  </a:lnTo>
                  <a:lnTo>
                    <a:pt x="272529" y="668096"/>
                  </a:lnTo>
                  <a:lnTo>
                    <a:pt x="281190" y="662241"/>
                  </a:lnTo>
                  <a:lnTo>
                    <a:pt x="300875" y="607288"/>
                  </a:lnTo>
                  <a:lnTo>
                    <a:pt x="304406" y="540321"/>
                  </a:lnTo>
                  <a:lnTo>
                    <a:pt x="304406" y="395274"/>
                  </a:lnTo>
                  <a:lnTo>
                    <a:pt x="317538" y="402234"/>
                  </a:lnTo>
                  <a:lnTo>
                    <a:pt x="395097" y="457720"/>
                  </a:lnTo>
                  <a:lnTo>
                    <a:pt x="395274" y="458114"/>
                  </a:lnTo>
                  <a:lnTo>
                    <a:pt x="400837" y="473367"/>
                  </a:lnTo>
                  <a:lnTo>
                    <a:pt x="385686" y="490905"/>
                  </a:lnTo>
                  <a:lnTo>
                    <a:pt x="364490" y="511683"/>
                  </a:lnTo>
                  <a:lnTo>
                    <a:pt x="339750" y="527392"/>
                  </a:lnTo>
                  <a:lnTo>
                    <a:pt x="312991" y="546785"/>
                  </a:lnTo>
                  <a:lnTo>
                    <a:pt x="307441" y="560641"/>
                  </a:lnTo>
                  <a:lnTo>
                    <a:pt x="303911" y="588352"/>
                  </a:lnTo>
                  <a:lnTo>
                    <a:pt x="311467" y="623455"/>
                  </a:lnTo>
                  <a:lnTo>
                    <a:pt x="334187" y="656234"/>
                  </a:lnTo>
                  <a:lnTo>
                    <a:pt x="360946" y="677481"/>
                  </a:lnTo>
                  <a:lnTo>
                    <a:pt x="370535" y="658088"/>
                  </a:lnTo>
                  <a:lnTo>
                    <a:pt x="372059" y="644232"/>
                  </a:lnTo>
                  <a:lnTo>
                    <a:pt x="354888" y="635457"/>
                  </a:lnTo>
                  <a:lnTo>
                    <a:pt x="330149" y="614667"/>
                  </a:lnTo>
                  <a:lnTo>
                    <a:pt x="321068" y="586498"/>
                  </a:lnTo>
                  <a:lnTo>
                    <a:pt x="315010" y="569417"/>
                  </a:lnTo>
                  <a:lnTo>
                    <a:pt x="332181" y="548640"/>
                  </a:lnTo>
                  <a:lnTo>
                    <a:pt x="368528" y="527392"/>
                  </a:lnTo>
                  <a:lnTo>
                    <a:pt x="413956" y="495985"/>
                  </a:lnTo>
                  <a:lnTo>
                    <a:pt x="424446" y="472617"/>
                  </a:lnTo>
                  <a:lnTo>
                    <a:pt x="492709" y="499681"/>
                  </a:lnTo>
                  <a:lnTo>
                    <a:pt x="546214" y="526008"/>
                  </a:lnTo>
                  <a:lnTo>
                    <a:pt x="584085" y="562495"/>
                  </a:lnTo>
                  <a:lnTo>
                    <a:pt x="612851" y="576351"/>
                  </a:lnTo>
                  <a:lnTo>
                    <a:pt x="664337" y="571271"/>
                  </a:lnTo>
                  <a:lnTo>
                    <a:pt x="666127" y="565899"/>
                  </a:lnTo>
                  <a:lnTo>
                    <a:pt x="673938" y="567563"/>
                  </a:lnTo>
                  <a:lnTo>
                    <a:pt x="704215" y="556945"/>
                  </a:lnTo>
                  <a:lnTo>
                    <a:pt x="746125" y="526008"/>
                  </a:lnTo>
                  <a:lnTo>
                    <a:pt x="803173" y="504761"/>
                  </a:lnTo>
                  <a:lnTo>
                    <a:pt x="894549" y="480745"/>
                  </a:lnTo>
                  <a:lnTo>
                    <a:pt x="989952" y="428561"/>
                  </a:lnTo>
                  <a:lnTo>
                    <a:pt x="1077798" y="393458"/>
                  </a:lnTo>
                  <a:lnTo>
                    <a:pt x="1105014" y="382028"/>
                  </a:lnTo>
                  <a:lnTo>
                    <a:pt x="1104544" y="386537"/>
                  </a:lnTo>
                  <a:lnTo>
                    <a:pt x="1104544" y="543090"/>
                  </a:lnTo>
                  <a:lnTo>
                    <a:pt x="1108583" y="602665"/>
                  </a:lnTo>
                  <a:lnTo>
                    <a:pt x="1127264" y="651154"/>
                  </a:lnTo>
                  <a:lnTo>
                    <a:pt x="1096975" y="703338"/>
                  </a:lnTo>
                  <a:lnTo>
                    <a:pt x="1085367" y="741680"/>
                  </a:lnTo>
                  <a:lnTo>
                    <a:pt x="1062647" y="800785"/>
                  </a:lnTo>
                  <a:lnTo>
                    <a:pt x="1043457" y="866825"/>
                  </a:lnTo>
                  <a:lnTo>
                    <a:pt x="1031849" y="905154"/>
                  </a:lnTo>
                  <a:lnTo>
                    <a:pt x="1031849" y="954112"/>
                  </a:lnTo>
                  <a:lnTo>
                    <a:pt x="1035888" y="1003058"/>
                  </a:lnTo>
                  <a:lnTo>
                    <a:pt x="1028319" y="1013218"/>
                  </a:lnTo>
                  <a:lnTo>
                    <a:pt x="986421" y="1020140"/>
                  </a:lnTo>
                  <a:lnTo>
                    <a:pt x="932903" y="1030770"/>
                  </a:lnTo>
                  <a:lnTo>
                    <a:pt x="887476" y="1048321"/>
                  </a:lnTo>
                  <a:lnTo>
                    <a:pt x="883437" y="1058481"/>
                  </a:lnTo>
                  <a:lnTo>
                    <a:pt x="902614" y="1072794"/>
                  </a:lnTo>
                  <a:lnTo>
                    <a:pt x="932903" y="1069098"/>
                  </a:lnTo>
                  <a:lnTo>
                    <a:pt x="978839" y="1044625"/>
                  </a:lnTo>
                  <a:lnTo>
                    <a:pt x="1016711" y="1030770"/>
                  </a:lnTo>
                  <a:lnTo>
                    <a:pt x="1058608" y="1027074"/>
                  </a:lnTo>
                  <a:lnTo>
                    <a:pt x="1070216" y="1020140"/>
                  </a:lnTo>
                  <a:lnTo>
                    <a:pt x="1070216" y="999375"/>
                  </a:lnTo>
                  <a:lnTo>
                    <a:pt x="1058608" y="971651"/>
                  </a:lnTo>
                  <a:lnTo>
                    <a:pt x="1055077" y="915771"/>
                  </a:lnTo>
                  <a:lnTo>
                    <a:pt x="1070216" y="859904"/>
                  </a:lnTo>
                  <a:lnTo>
                    <a:pt x="1089393" y="800785"/>
                  </a:lnTo>
                  <a:lnTo>
                    <a:pt x="1104544" y="759218"/>
                  </a:lnTo>
                  <a:lnTo>
                    <a:pt x="1127264" y="724128"/>
                  </a:lnTo>
                  <a:lnTo>
                    <a:pt x="1169162" y="692721"/>
                  </a:lnTo>
                  <a:lnTo>
                    <a:pt x="1183220" y="672401"/>
                  </a:lnTo>
                  <a:lnTo>
                    <a:pt x="1203490" y="672401"/>
                  </a:lnTo>
                  <a:lnTo>
                    <a:pt x="1225207" y="666902"/>
                  </a:lnTo>
                  <a:lnTo>
                    <a:pt x="1226210" y="678865"/>
                  </a:lnTo>
                  <a:lnTo>
                    <a:pt x="1230236" y="731050"/>
                  </a:lnTo>
                  <a:lnTo>
                    <a:pt x="1218641" y="793851"/>
                  </a:lnTo>
                  <a:lnTo>
                    <a:pt x="1207020" y="846035"/>
                  </a:lnTo>
                  <a:lnTo>
                    <a:pt x="1173200" y="905154"/>
                  </a:lnTo>
                  <a:lnTo>
                    <a:pt x="1138872" y="957338"/>
                  </a:lnTo>
                  <a:lnTo>
                    <a:pt x="1108583" y="995667"/>
                  </a:lnTo>
                  <a:lnTo>
                    <a:pt x="1104544" y="1006297"/>
                  </a:lnTo>
                  <a:lnTo>
                    <a:pt x="1119695" y="1016914"/>
                  </a:lnTo>
                  <a:lnTo>
                    <a:pt x="1149985" y="1020140"/>
                  </a:lnTo>
                  <a:lnTo>
                    <a:pt x="1188351" y="1033995"/>
                  </a:lnTo>
                  <a:lnTo>
                    <a:pt x="1222171" y="1055243"/>
                  </a:lnTo>
                  <a:lnTo>
                    <a:pt x="1222171" y="1072337"/>
                  </a:lnTo>
                  <a:lnTo>
                    <a:pt x="1233779" y="1086650"/>
                  </a:lnTo>
                  <a:lnTo>
                    <a:pt x="1275676" y="1076032"/>
                  </a:lnTo>
                  <a:lnTo>
                    <a:pt x="1283258" y="1058481"/>
                  </a:lnTo>
                  <a:lnTo>
                    <a:pt x="1279220" y="1044625"/>
                  </a:lnTo>
                  <a:lnTo>
                    <a:pt x="1237818" y="1020140"/>
                  </a:lnTo>
                  <a:lnTo>
                    <a:pt x="1176731" y="1003058"/>
                  </a:lnTo>
                  <a:lnTo>
                    <a:pt x="1154023" y="995667"/>
                  </a:lnTo>
                  <a:lnTo>
                    <a:pt x="1149985" y="985507"/>
                  </a:lnTo>
                  <a:lnTo>
                    <a:pt x="1180769" y="940257"/>
                  </a:lnTo>
                  <a:lnTo>
                    <a:pt x="1233779" y="839114"/>
                  </a:lnTo>
                  <a:lnTo>
                    <a:pt x="1268107" y="734745"/>
                  </a:lnTo>
                  <a:lnTo>
                    <a:pt x="1279220" y="647471"/>
                  </a:lnTo>
                  <a:lnTo>
                    <a:pt x="1276223" y="625665"/>
                  </a:lnTo>
                  <a:lnTo>
                    <a:pt x="1283258" y="609600"/>
                  </a:lnTo>
                  <a:lnTo>
                    <a:pt x="1302435" y="641007"/>
                  </a:lnTo>
                  <a:lnTo>
                    <a:pt x="1332725" y="665480"/>
                  </a:lnTo>
                  <a:lnTo>
                    <a:pt x="1367053" y="679335"/>
                  </a:lnTo>
                  <a:lnTo>
                    <a:pt x="1371092" y="6585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643120" y="3860800"/>
              <a:ext cx="909319" cy="838200"/>
            </a:xfrm>
            <a:custGeom>
              <a:avLst/>
              <a:gdLst/>
              <a:ahLst/>
              <a:cxnLst/>
              <a:rect l="l" t="t" r="r" b="b"/>
              <a:pathLst>
                <a:path w="909320" h="838200">
                  <a:moveTo>
                    <a:pt x="90932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909320" y="838200"/>
                  </a:lnTo>
                  <a:lnTo>
                    <a:pt x="909320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77048" y="4505343"/>
              <a:ext cx="143716" cy="16048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643132" y="3860863"/>
              <a:ext cx="909319" cy="838200"/>
            </a:xfrm>
            <a:custGeom>
              <a:avLst/>
              <a:gdLst/>
              <a:ahLst/>
              <a:cxnLst/>
              <a:rect l="l" t="t" r="r" b="b"/>
              <a:pathLst>
                <a:path w="909320" h="838200">
                  <a:moveTo>
                    <a:pt x="392455" y="621550"/>
                  </a:moveTo>
                  <a:lnTo>
                    <a:pt x="386930" y="616458"/>
                  </a:lnTo>
                  <a:lnTo>
                    <a:pt x="381393" y="613918"/>
                  </a:lnTo>
                  <a:lnTo>
                    <a:pt x="378637" y="608825"/>
                  </a:lnTo>
                  <a:lnTo>
                    <a:pt x="370344" y="606272"/>
                  </a:lnTo>
                  <a:lnTo>
                    <a:pt x="359283" y="603732"/>
                  </a:lnTo>
                  <a:lnTo>
                    <a:pt x="342709" y="603732"/>
                  </a:lnTo>
                  <a:lnTo>
                    <a:pt x="337172" y="606272"/>
                  </a:lnTo>
                  <a:lnTo>
                    <a:pt x="364820" y="631748"/>
                  </a:lnTo>
                  <a:lnTo>
                    <a:pt x="370344" y="629196"/>
                  </a:lnTo>
                  <a:lnTo>
                    <a:pt x="378637" y="624103"/>
                  </a:lnTo>
                  <a:lnTo>
                    <a:pt x="384162" y="621550"/>
                  </a:lnTo>
                  <a:lnTo>
                    <a:pt x="392455" y="621550"/>
                  </a:lnTo>
                  <a:close/>
                </a:path>
                <a:path w="909320" h="838200">
                  <a:moveTo>
                    <a:pt x="909281" y="0"/>
                  </a:moveTo>
                  <a:lnTo>
                    <a:pt x="0" y="0"/>
                  </a:lnTo>
                  <a:lnTo>
                    <a:pt x="0" y="838085"/>
                  </a:lnTo>
                  <a:lnTo>
                    <a:pt x="88442" y="838085"/>
                  </a:lnTo>
                  <a:lnTo>
                    <a:pt x="82905" y="764209"/>
                  </a:lnTo>
                  <a:lnTo>
                    <a:pt x="82905" y="621550"/>
                  </a:lnTo>
                  <a:lnTo>
                    <a:pt x="91198" y="547674"/>
                  </a:lnTo>
                  <a:lnTo>
                    <a:pt x="91198" y="524751"/>
                  </a:lnTo>
                  <a:lnTo>
                    <a:pt x="96723" y="489089"/>
                  </a:lnTo>
                  <a:lnTo>
                    <a:pt x="105016" y="453428"/>
                  </a:lnTo>
                  <a:lnTo>
                    <a:pt x="127127" y="427951"/>
                  </a:lnTo>
                  <a:lnTo>
                    <a:pt x="152006" y="420306"/>
                  </a:lnTo>
                  <a:lnTo>
                    <a:pt x="171348" y="417766"/>
                  </a:lnTo>
                  <a:lnTo>
                    <a:pt x="182410" y="417766"/>
                  </a:lnTo>
                  <a:lnTo>
                    <a:pt x="196227" y="415213"/>
                  </a:lnTo>
                  <a:lnTo>
                    <a:pt x="237680" y="399935"/>
                  </a:lnTo>
                  <a:lnTo>
                    <a:pt x="276377" y="371906"/>
                  </a:lnTo>
                  <a:lnTo>
                    <a:pt x="304012" y="341337"/>
                  </a:lnTo>
                  <a:lnTo>
                    <a:pt x="312305" y="323507"/>
                  </a:lnTo>
                  <a:lnTo>
                    <a:pt x="317830" y="318414"/>
                  </a:lnTo>
                  <a:lnTo>
                    <a:pt x="320598" y="318414"/>
                  </a:lnTo>
                  <a:lnTo>
                    <a:pt x="345465" y="341337"/>
                  </a:lnTo>
                  <a:lnTo>
                    <a:pt x="364820" y="361721"/>
                  </a:lnTo>
                  <a:lnTo>
                    <a:pt x="381393" y="387184"/>
                  </a:lnTo>
                  <a:lnTo>
                    <a:pt x="400748" y="412661"/>
                  </a:lnTo>
                  <a:lnTo>
                    <a:pt x="414566" y="425399"/>
                  </a:lnTo>
                  <a:lnTo>
                    <a:pt x="425627" y="440690"/>
                  </a:lnTo>
                  <a:lnTo>
                    <a:pt x="439445" y="458520"/>
                  </a:lnTo>
                  <a:lnTo>
                    <a:pt x="450494" y="476351"/>
                  </a:lnTo>
                  <a:lnTo>
                    <a:pt x="533412" y="626656"/>
                  </a:lnTo>
                  <a:lnTo>
                    <a:pt x="525119" y="565518"/>
                  </a:lnTo>
                  <a:lnTo>
                    <a:pt x="514057" y="504367"/>
                  </a:lnTo>
                  <a:lnTo>
                    <a:pt x="494715" y="443242"/>
                  </a:lnTo>
                  <a:lnTo>
                    <a:pt x="481291" y="399935"/>
                  </a:lnTo>
                  <a:lnTo>
                    <a:pt x="478129" y="389737"/>
                  </a:lnTo>
                  <a:lnTo>
                    <a:pt x="475361" y="384644"/>
                  </a:lnTo>
                  <a:lnTo>
                    <a:pt x="469836" y="369354"/>
                  </a:lnTo>
                  <a:lnTo>
                    <a:pt x="461543" y="354076"/>
                  </a:lnTo>
                  <a:lnTo>
                    <a:pt x="453263" y="348983"/>
                  </a:lnTo>
                  <a:lnTo>
                    <a:pt x="453263" y="387184"/>
                  </a:lnTo>
                  <a:lnTo>
                    <a:pt x="447725" y="399935"/>
                  </a:lnTo>
                  <a:lnTo>
                    <a:pt x="425627" y="379552"/>
                  </a:lnTo>
                  <a:lnTo>
                    <a:pt x="414566" y="371906"/>
                  </a:lnTo>
                  <a:lnTo>
                    <a:pt x="403517" y="361721"/>
                  </a:lnTo>
                  <a:lnTo>
                    <a:pt x="389686" y="354076"/>
                  </a:lnTo>
                  <a:lnTo>
                    <a:pt x="378637" y="343890"/>
                  </a:lnTo>
                  <a:lnTo>
                    <a:pt x="364820" y="336245"/>
                  </a:lnTo>
                  <a:lnTo>
                    <a:pt x="350989" y="331152"/>
                  </a:lnTo>
                  <a:lnTo>
                    <a:pt x="345465" y="326059"/>
                  </a:lnTo>
                  <a:lnTo>
                    <a:pt x="333032" y="318414"/>
                  </a:lnTo>
                  <a:lnTo>
                    <a:pt x="328891" y="315861"/>
                  </a:lnTo>
                  <a:lnTo>
                    <a:pt x="323354" y="310769"/>
                  </a:lnTo>
                  <a:lnTo>
                    <a:pt x="323354" y="280200"/>
                  </a:lnTo>
                  <a:lnTo>
                    <a:pt x="309537" y="252171"/>
                  </a:lnTo>
                  <a:lnTo>
                    <a:pt x="292963" y="229260"/>
                  </a:lnTo>
                  <a:lnTo>
                    <a:pt x="279146" y="203758"/>
                  </a:lnTo>
                  <a:lnTo>
                    <a:pt x="279146" y="201244"/>
                  </a:lnTo>
                  <a:lnTo>
                    <a:pt x="268084" y="185928"/>
                  </a:lnTo>
                  <a:lnTo>
                    <a:pt x="268084" y="150266"/>
                  </a:lnTo>
                  <a:lnTo>
                    <a:pt x="270852" y="132435"/>
                  </a:lnTo>
                  <a:lnTo>
                    <a:pt x="270852" y="129921"/>
                  </a:lnTo>
                  <a:lnTo>
                    <a:pt x="268084" y="129921"/>
                  </a:lnTo>
                  <a:lnTo>
                    <a:pt x="268084" y="127342"/>
                  </a:lnTo>
                  <a:lnTo>
                    <a:pt x="185166" y="101854"/>
                  </a:lnTo>
                  <a:lnTo>
                    <a:pt x="182410" y="99339"/>
                  </a:lnTo>
                  <a:lnTo>
                    <a:pt x="182410" y="96761"/>
                  </a:lnTo>
                  <a:lnTo>
                    <a:pt x="185166" y="94246"/>
                  </a:lnTo>
                  <a:lnTo>
                    <a:pt x="201752" y="89166"/>
                  </a:lnTo>
                  <a:lnTo>
                    <a:pt x="221094" y="81508"/>
                  </a:lnTo>
                  <a:lnTo>
                    <a:pt x="270852" y="66192"/>
                  </a:lnTo>
                  <a:lnTo>
                    <a:pt x="287426" y="58585"/>
                  </a:lnTo>
                  <a:lnTo>
                    <a:pt x="320598" y="48348"/>
                  </a:lnTo>
                  <a:lnTo>
                    <a:pt x="375869" y="28003"/>
                  </a:lnTo>
                  <a:lnTo>
                    <a:pt x="386930" y="25438"/>
                  </a:lnTo>
                  <a:lnTo>
                    <a:pt x="411797" y="25438"/>
                  </a:lnTo>
                  <a:lnTo>
                    <a:pt x="425627" y="30518"/>
                  </a:lnTo>
                  <a:lnTo>
                    <a:pt x="608012" y="78930"/>
                  </a:lnTo>
                  <a:lnTo>
                    <a:pt x="608012" y="84023"/>
                  </a:lnTo>
                  <a:lnTo>
                    <a:pt x="588683" y="91681"/>
                  </a:lnTo>
                  <a:lnTo>
                    <a:pt x="591439" y="119684"/>
                  </a:lnTo>
                  <a:lnTo>
                    <a:pt x="594207" y="145173"/>
                  </a:lnTo>
                  <a:lnTo>
                    <a:pt x="599732" y="201244"/>
                  </a:lnTo>
                  <a:lnTo>
                    <a:pt x="599732" y="224167"/>
                  </a:lnTo>
                  <a:lnTo>
                    <a:pt x="574865" y="224167"/>
                  </a:lnTo>
                  <a:lnTo>
                    <a:pt x="572096" y="221602"/>
                  </a:lnTo>
                  <a:lnTo>
                    <a:pt x="558279" y="104419"/>
                  </a:lnTo>
                  <a:lnTo>
                    <a:pt x="516826" y="117170"/>
                  </a:lnTo>
                  <a:lnTo>
                    <a:pt x="516826" y="135001"/>
                  </a:lnTo>
                  <a:lnTo>
                    <a:pt x="522351" y="152831"/>
                  </a:lnTo>
                  <a:lnTo>
                    <a:pt x="522351" y="173189"/>
                  </a:lnTo>
                  <a:lnTo>
                    <a:pt x="516826" y="188506"/>
                  </a:lnTo>
                  <a:lnTo>
                    <a:pt x="516826" y="193586"/>
                  </a:lnTo>
                  <a:lnTo>
                    <a:pt x="522351" y="198678"/>
                  </a:lnTo>
                  <a:lnTo>
                    <a:pt x="527888" y="208851"/>
                  </a:lnTo>
                  <a:lnTo>
                    <a:pt x="533412" y="216509"/>
                  </a:lnTo>
                  <a:lnTo>
                    <a:pt x="536181" y="224167"/>
                  </a:lnTo>
                  <a:lnTo>
                    <a:pt x="538937" y="234340"/>
                  </a:lnTo>
                  <a:lnTo>
                    <a:pt x="536181" y="241998"/>
                  </a:lnTo>
                  <a:lnTo>
                    <a:pt x="525119" y="247091"/>
                  </a:lnTo>
                  <a:lnTo>
                    <a:pt x="525119" y="254749"/>
                  </a:lnTo>
                  <a:lnTo>
                    <a:pt x="522351" y="262343"/>
                  </a:lnTo>
                  <a:lnTo>
                    <a:pt x="516826" y="267436"/>
                  </a:lnTo>
                  <a:lnTo>
                    <a:pt x="516826" y="275094"/>
                  </a:lnTo>
                  <a:lnTo>
                    <a:pt x="514057" y="287845"/>
                  </a:lnTo>
                  <a:lnTo>
                    <a:pt x="514057" y="298030"/>
                  </a:lnTo>
                  <a:lnTo>
                    <a:pt x="508533" y="308216"/>
                  </a:lnTo>
                  <a:lnTo>
                    <a:pt x="500240" y="318414"/>
                  </a:lnTo>
                  <a:lnTo>
                    <a:pt x="489191" y="320954"/>
                  </a:lnTo>
                  <a:lnTo>
                    <a:pt x="480898" y="323507"/>
                  </a:lnTo>
                  <a:lnTo>
                    <a:pt x="469836" y="326059"/>
                  </a:lnTo>
                  <a:lnTo>
                    <a:pt x="453263" y="326059"/>
                  </a:lnTo>
                  <a:lnTo>
                    <a:pt x="453263" y="338785"/>
                  </a:lnTo>
                  <a:lnTo>
                    <a:pt x="458787" y="341337"/>
                  </a:lnTo>
                  <a:lnTo>
                    <a:pt x="464312" y="341337"/>
                  </a:lnTo>
                  <a:lnTo>
                    <a:pt x="467080" y="343890"/>
                  </a:lnTo>
                  <a:lnTo>
                    <a:pt x="472605" y="346430"/>
                  </a:lnTo>
                  <a:lnTo>
                    <a:pt x="489191" y="366814"/>
                  </a:lnTo>
                  <a:lnTo>
                    <a:pt x="497484" y="374459"/>
                  </a:lnTo>
                  <a:lnTo>
                    <a:pt x="508533" y="382092"/>
                  </a:lnTo>
                  <a:lnTo>
                    <a:pt x="522351" y="389737"/>
                  </a:lnTo>
                  <a:lnTo>
                    <a:pt x="533412" y="397383"/>
                  </a:lnTo>
                  <a:lnTo>
                    <a:pt x="544461" y="402475"/>
                  </a:lnTo>
                  <a:lnTo>
                    <a:pt x="558279" y="410121"/>
                  </a:lnTo>
                  <a:lnTo>
                    <a:pt x="561047" y="410121"/>
                  </a:lnTo>
                  <a:lnTo>
                    <a:pt x="572096" y="415213"/>
                  </a:lnTo>
                  <a:lnTo>
                    <a:pt x="605294" y="415213"/>
                  </a:lnTo>
                  <a:lnTo>
                    <a:pt x="610781" y="417766"/>
                  </a:lnTo>
                  <a:lnTo>
                    <a:pt x="632891" y="422859"/>
                  </a:lnTo>
                  <a:lnTo>
                    <a:pt x="649465" y="438137"/>
                  </a:lnTo>
                  <a:lnTo>
                    <a:pt x="677125" y="473798"/>
                  </a:lnTo>
                  <a:lnTo>
                    <a:pt x="685393" y="483997"/>
                  </a:lnTo>
                  <a:lnTo>
                    <a:pt x="696480" y="494182"/>
                  </a:lnTo>
                  <a:lnTo>
                    <a:pt x="713054" y="514565"/>
                  </a:lnTo>
                  <a:lnTo>
                    <a:pt x="726846" y="547674"/>
                  </a:lnTo>
                  <a:lnTo>
                    <a:pt x="743483" y="575703"/>
                  </a:lnTo>
                  <a:lnTo>
                    <a:pt x="762825" y="598627"/>
                  </a:lnTo>
                  <a:lnTo>
                    <a:pt x="790435" y="624103"/>
                  </a:lnTo>
                  <a:lnTo>
                    <a:pt x="804227" y="634288"/>
                  </a:lnTo>
                  <a:lnTo>
                    <a:pt x="818095" y="647026"/>
                  </a:lnTo>
                  <a:lnTo>
                    <a:pt x="829119" y="659765"/>
                  </a:lnTo>
                  <a:lnTo>
                    <a:pt x="837438" y="680148"/>
                  </a:lnTo>
                  <a:lnTo>
                    <a:pt x="837438" y="708164"/>
                  </a:lnTo>
                  <a:lnTo>
                    <a:pt x="826350" y="761669"/>
                  </a:lnTo>
                  <a:lnTo>
                    <a:pt x="798753" y="802424"/>
                  </a:lnTo>
                  <a:lnTo>
                    <a:pt x="768311" y="825347"/>
                  </a:lnTo>
                  <a:lnTo>
                    <a:pt x="751738" y="835545"/>
                  </a:lnTo>
                  <a:lnTo>
                    <a:pt x="909281" y="838085"/>
                  </a:lnTo>
                  <a:lnTo>
                    <a:pt x="909281" y="224167"/>
                  </a:lnTo>
                  <a:lnTo>
                    <a:pt x="909281" y="25438"/>
                  </a:lnTo>
                  <a:lnTo>
                    <a:pt x="9092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08459" y="4362686"/>
              <a:ext cx="105025" cy="73874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889885" marR="5080" indent="-257175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Dispute</a:t>
            </a:r>
            <a:r>
              <a:rPr dirty="0"/>
              <a:t> Settlement</a:t>
            </a:r>
            <a:r>
              <a:rPr dirty="0" spc="-10"/>
              <a:t> </a:t>
            </a:r>
            <a:r>
              <a:rPr dirty="0" spc="-5"/>
              <a:t>in</a:t>
            </a:r>
            <a:r>
              <a:rPr dirty="0" spc="-10"/>
              <a:t> </a:t>
            </a:r>
            <a:r>
              <a:rPr dirty="0" spc="-5"/>
              <a:t>the</a:t>
            </a:r>
            <a:r>
              <a:rPr dirty="0" spc="-60"/>
              <a:t> </a:t>
            </a:r>
            <a:r>
              <a:rPr dirty="0" spc="-15"/>
              <a:t>WTO: </a:t>
            </a:r>
            <a:r>
              <a:rPr dirty="0" spc="-885"/>
              <a:t> </a:t>
            </a:r>
            <a:r>
              <a:rPr dirty="0" spc="-5"/>
              <a:t>Scope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41019" y="1897379"/>
            <a:ext cx="3985260" cy="1562100"/>
            <a:chOff x="541019" y="1897379"/>
            <a:chExt cx="3985260" cy="1562100"/>
          </a:xfrm>
        </p:grpSpPr>
        <p:sp>
          <p:nvSpPr>
            <p:cNvPr id="4" name="object 4"/>
            <p:cNvSpPr/>
            <p:nvPr/>
          </p:nvSpPr>
          <p:spPr>
            <a:xfrm>
              <a:off x="657860" y="1953259"/>
              <a:ext cx="3868420" cy="1506220"/>
            </a:xfrm>
            <a:custGeom>
              <a:avLst/>
              <a:gdLst/>
              <a:ahLst/>
              <a:cxnLst/>
              <a:rect l="l" t="t" r="r" b="b"/>
              <a:pathLst>
                <a:path w="3868420" h="1506220">
                  <a:moveTo>
                    <a:pt x="3821684" y="46990"/>
                  </a:moveTo>
                  <a:lnTo>
                    <a:pt x="3810000" y="46990"/>
                  </a:lnTo>
                  <a:lnTo>
                    <a:pt x="3810000" y="58420"/>
                  </a:lnTo>
                  <a:lnTo>
                    <a:pt x="3810000" y="1447800"/>
                  </a:lnTo>
                  <a:lnTo>
                    <a:pt x="58420" y="1447800"/>
                  </a:lnTo>
                  <a:lnTo>
                    <a:pt x="58420" y="58420"/>
                  </a:lnTo>
                  <a:lnTo>
                    <a:pt x="3810000" y="58420"/>
                  </a:lnTo>
                  <a:lnTo>
                    <a:pt x="3810000" y="46990"/>
                  </a:lnTo>
                  <a:lnTo>
                    <a:pt x="46736" y="46990"/>
                  </a:lnTo>
                  <a:lnTo>
                    <a:pt x="46736" y="58420"/>
                  </a:lnTo>
                  <a:lnTo>
                    <a:pt x="46736" y="1447800"/>
                  </a:lnTo>
                  <a:lnTo>
                    <a:pt x="46736" y="1459230"/>
                  </a:lnTo>
                  <a:lnTo>
                    <a:pt x="3821684" y="1459230"/>
                  </a:lnTo>
                  <a:lnTo>
                    <a:pt x="3821684" y="1447800"/>
                  </a:lnTo>
                  <a:lnTo>
                    <a:pt x="3821684" y="58420"/>
                  </a:lnTo>
                  <a:lnTo>
                    <a:pt x="3821684" y="46990"/>
                  </a:lnTo>
                  <a:close/>
                </a:path>
                <a:path w="3868420" h="1506220">
                  <a:moveTo>
                    <a:pt x="3868420" y="0"/>
                  </a:moveTo>
                  <a:lnTo>
                    <a:pt x="3833368" y="0"/>
                  </a:lnTo>
                  <a:lnTo>
                    <a:pt x="3833368" y="35560"/>
                  </a:lnTo>
                  <a:lnTo>
                    <a:pt x="3833368" y="1470660"/>
                  </a:lnTo>
                  <a:lnTo>
                    <a:pt x="35052" y="1470660"/>
                  </a:lnTo>
                  <a:lnTo>
                    <a:pt x="35052" y="35560"/>
                  </a:lnTo>
                  <a:lnTo>
                    <a:pt x="3833368" y="35560"/>
                  </a:lnTo>
                  <a:lnTo>
                    <a:pt x="3833368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1470660"/>
                  </a:lnTo>
                  <a:lnTo>
                    <a:pt x="0" y="1506220"/>
                  </a:lnTo>
                  <a:lnTo>
                    <a:pt x="3868420" y="1506220"/>
                  </a:lnTo>
                  <a:lnTo>
                    <a:pt x="3868420" y="1471168"/>
                  </a:lnTo>
                  <a:lnTo>
                    <a:pt x="3868420" y="1470660"/>
                  </a:lnTo>
                  <a:lnTo>
                    <a:pt x="3868420" y="35560"/>
                  </a:lnTo>
                  <a:lnTo>
                    <a:pt x="3868420" y="35052"/>
                  </a:lnTo>
                  <a:lnTo>
                    <a:pt x="3868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1019" y="1935479"/>
              <a:ext cx="645160" cy="8407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6139" y="1897379"/>
              <a:ext cx="3042920" cy="9042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6139" y="2385059"/>
              <a:ext cx="1709420" cy="90423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65492" y="2002790"/>
            <a:ext cx="2769235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dirty="0" sz="3200" spc="-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Times New Roman"/>
                <a:cs typeface="Times New Roman"/>
              </a:rPr>
              <a:t>integrated </a:t>
            </a:r>
            <a:r>
              <a:rPr dirty="0" sz="3200" spc="-7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49470" y="1982470"/>
            <a:ext cx="3810000" cy="4114800"/>
          </a:xfrm>
          <a:prstGeom prst="rect">
            <a:avLst/>
          </a:prstGeom>
          <a:ln w="35051">
            <a:solidFill>
              <a:srgbClr val="FFFFFF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434975" marR="300355" indent="-343535">
              <a:lnSpc>
                <a:spcPct val="100000"/>
              </a:lnSpc>
              <a:spcBef>
                <a:spcPts val="260"/>
              </a:spcBef>
              <a:buChar char="•"/>
              <a:tabLst>
                <a:tab pos="434975" algn="l"/>
                <a:tab pos="435609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Applies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to all the </a:t>
            </a:r>
            <a:r>
              <a:rPr dirty="0" sz="28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WTO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multilateral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agreements</a:t>
            </a:r>
            <a:r>
              <a:rPr dirty="0" sz="2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(Appendix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1)</a:t>
            </a:r>
            <a:endParaRPr sz="2000">
              <a:latin typeface="Times New Roman"/>
              <a:cs typeface="Times New Roman"/>
            </a:endParaRPr>
          </a:p>
          <a:p>
            <a:pPr marL="434975" marR="340360" indent="-343535">
              <a:lnSpc>
                <a:spcPct val="100000"/>
              </a:lnSpc>
              <a:spcBef>
                <a:spcPts val="685"/>
              </a:spcBef>
              <a:buChar char="•"/>
              <a:tabLst>
                <a:tab pos="434975" algn="l"/>
                <a:tab pos="435609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 single set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of rules </a:t>
            </a:r>
            <a:r>
              <a:rPr dirty="0" sz="28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28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dirty="0" sz="2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disputes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(Art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 23)</a:t>
            </a:r>
            <a:endParaRPr sz="2000">
              <a:latin typeface="Times New Roman"/>
              <a:cs typeface="Times New Roman"/>
            </a:endParaRPr>
          </a:p>
          <a:p>
            <a:pPr marL="434975" marR="330835" indent="-343535">
              <a:lnSpc>
                <a:spcPct val="100000"/>
              </a:lnSpc>
              <a:spcBef>
                <a:spcPts val="660"/>
              </a:spcBef>
              <a:buChar char="•"/>
              <a:tabLst>
                <a:tab pos="434975" algn="l"/>
                <a:tab pos="435609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Only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few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 special</a:t>
            </a:r>
            <a:r>
              <a:rPr dirty="0" sz="2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dirty="0" sz="2800" spc="-6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additional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rules in </a:t>
            </a:r>
            <a:r>
              <a:rPr dirty="0" sz="28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some</a:t>
            </a:r>
            <a:r>
              <a:rPr dirty="0" sz="28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CA</a:t>
            </a:r>
            <a:r>
              <a:rPr dirty="0" sz="2800" spc="-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(Appendix</a:t>
            </a:r>
            <a:r>
              <a:rPr dirty="0" sz="2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FFFF"/>
                </a:solidFill>
                <a:latin typeface="Times New Roman"/>
                <a:cs typeface="Times New Roman"/>
              </a:rPr>
              <a:t>2)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71536" y="3915092"/>
            <a:ext cx="1698625" cy="1711325"/>
          </a:xfrm>
          <a:custGeom>
            <a:avLst/>
            <a:gdLst/>
            <a:ahLst/>
            <a:cxnLst/>
            <a:rect l="l" t="t" r="r" b="b"/>
            <a:pathLst>
              <a:path w="1698625" h="1711325">
                <a:moveTo>
                  <a:pt x="663981" y="935558"/>
                </a:moveTo>
                <a:lnTo>
                  <a:pt x="453618" y="547852"/>
                </a:lnTo>
                <a:lnTo>
                  <a:pt x="0" y="518896"/>
                </a:lnTo>
                <a:lnTo>
                  <a:pt x="158280" y="628865"/>
                </a:lnTo>
                <a:lnTo>
                  <a:pt x="140906" y="659726"/>
                </a:lnTo>
                <a:lnTo>
                  <a:pt x="102311" y="729145"/>
                </a:lnTo>
                <a:lnTo>
                  <a:pt x="84937" y="767753"/>
                </a:lnTo>
                <a:lnTo>
                  <a:pt x="71424" y="806323"/>
                </a:lnTo>
                <a:lnTo>
                  <a:pt x="63703" y="844931"/>
                </a:lnTo>
                <a:lnTo>
                  <a:pt x="65633" y="881545"/>
                </a:lnTo>
                <a:lnTo>
                  <a:pt x="77216" y="914349"/>
                </a:lnTo>
                <a:lnTo>
                  <a:pt x="111963" y="978014"/>
                </a:lnTo>
                <a:lnTo>
                  <a:pt x="150558" y="1047432"/>
                </a:lnTo>
                <a:lnTo>
                  <a:pt x="191096" y="1120749"/>
                </a:lnTo>
                <a:lnTo>
                  <a:pt x="227761" y="1190218"/>
                </a:lnTo>
                <a:lnTo>
                  <a:pt x="262509" y="1251940"/>
                </a:lnTo>
                <a:lnTo>
                  <a:pt x="289534" y="1302080"/>
                </a:lnTo>
                <a:lnTo>
                  <a:pt x="308838" y="1336802"/>
                </a:lnTo>
                <a:lnTo>
                  <a:pt x="314629" y="1348371"/>
                </a:lnTo>
                <a:lnTo>
                  <a:pt x="301117" y="1273149"/>
                </a:lnTo>
                <a:lnTo>
                  <a:pt x="304977" y="1195971"/>
                </a:lnTo>
                <a:lnTo>
                  <a:pt x="322351" y="1122705"/>
                </a:lnTo>
                <a:lnTo>
                  <a:pt x="349377" y="1051331"/>
                </a:lnTo>
                <a:lnTo>
                  <a:pt x="384124" y="985723"/>
                </a:lnTo>
                <a:lnTo>
                  <a:pt x="422719" y="925906"/>
                </a:lnTo>
                <a:lnTo>
                  <a:pt x="457454" y="873836"/>
                </a:lnTo>
                <a:lnTo>
                  <a:pt x="488340" y="829475"/>
                </a:lnTo>
                <a:lnTo>
                  <a:pt x="663981" y="935558"/>
                </a:lnTo>
                <a:close/>
              </a:path>
              <a:path w="1698625" h="1711325">
                <a:moveTo>
                  <a:pt x="860882" y="1084097"/>
                </a:moveTo>
                <a:lnTo>
                  <a:pt x="391833" y="1084097"/>
                </a:lnTo>
                <a:lnTo>
                  <a:pt x="372541" y="1130401"/>
                </a:lnTo>
                <a:lnTo>
                  <a:pt x="359029" y="1174762"/>
                </a:lnTo>
                <a:lnTo>
                  <a:pt x="353237" y="1217218"/>
                </a:lnTo>
                <a:lnTo>
                  <a:pt x="351307" y="1257693"/>
                </a:lnTo>
                <a:lnTo>
                  <a:pt x="353237" y="1294358"/>
                </a:lnTo>
                <a:lnTo>
                  <a:pt x="372541" y="1361871"/>
                </a:lnTo>
                <a:lnTo>
                  <a:pt x="407276" y="1419745"/>
                </a:lnTo>
                <a:lnTo>
                  <a:pt x="455549" y="1464119"/>
                </a:lnTo>
                <a:lnTo>
                  <a:pt x="511530" y="1494980"/>
                </a:lnTo>
                <a:lnTo>
                  <a:pt x="577151" y="1510411"/>
                </a:lnTo>
                <a:lnTo>
                  <a:pt x="609942" y="1512341"/>
                </a:lnTo>
                <a:lnTo>
                  <a:pt x="731583" y="1512341"/>
                </a:lnTo>
                <a:lnTo>
                  <a:pt x="772109" y="1510411"/>
                </a:lnTo>
                <a:lnTo>
                  <a:pt x="860882" y="1510411"/>
                </a:lnTo>
                <a:lnTo>
                  <a:pt x="860882" y="1084097"/>
                </a:lnTo>
                <a:close/>
              </a:path>
              <a:path w="1698625" h="1711325">
                <a:moveTo>
                  <a:pt x="905281" y="200609"/>
                </a:moveTo>
                <a:lnTo>
                  <a:pt x="876325" y="160096"/>
                </a:lnTo>
                <a:lnTo>
                  <a:pt x="843495" y="127330"/>
                </a:lnTo>
                <a:lnTo>
                  <a:pt x="812647" y="98374"/>
                </a:lnTo>
                <a:lnTo>
                  <a:pt x="777875" y="77165"/>
                </a:lnTo>
                <a:lnTo>
                  <a:pt x="710323" y="48221"/>
                </a:lnTo>
                <a:lnTo>
                  <a:pt x="642772" y="40513"/>
                </a:lnTo>
                <a:lnTo>
                  <a:pt x="609942" y="42456"/>
                </a:lnTo>
                <a:lnTo>
                  <a:pt x="548195" y="61722"/>
                </a:lnTo>
                <a:lnTo>
                  <a:pt x="492213" y="94526"/>
                </a:lnTo>
                <a:lnTo>
                  <a:pt x="445871" y="142748"/>
                </a:lnTo>
                <a:lnTo>
                  <a:pt x="407276" y="202552"/>
                </a:lnTo>
                <a:lnTo>
                  <a:pt x="386054" y="237261"/>
                </a:lnTo>
                <a:lnTo>
                  <a:pt x="364820" y="273926"/>
                </a:lnTo>
                <a:lnTo>
                  <a:pt x="343585" y="308635"/>
                </a:lnTo>
                <a:lnTo>
                  <a:pt x="326212" y="337591"/>
                </a:lnTo>
                <a:lnTo>
                  <a:pt x="312699" y="362648"/>
                </a:lnTo>
                <a:lnTo>
                  <a:pt x="303047" y="378104"/>
                </a:lnTo>
                <a:lnTo>
                  <a:pt x="299186" y="383857"/>
                </a:lnTo>
                <a:lnTo>
                  <a:pt x="665924" y="603770"/>
                </a:lnTo>
                <a:lnTo>
                  <a:pt x="905281" y="200609"/>
                </a:lnTo>
                <a:close/>
              </a:path>
              <a:path w="1698625" h="1711325">
                <a:moveTo>
                  <a:pt x="1592440" y="152387"/>
                </a:moveTo>
                <a:lnTo>
                  <a:pt x="1416799" y="233413"/>
                </a:lnTo>
                <a:lnTo>
                  <a:pt x="1399425" y="202552"/>
                </a:lnTo>
                <a:lnTo>
                  <a:pt x="1382039" y="167843"/>
                </a:lnTo>
                <a:lnTo>
                  <a:pt x="1335735" y="98374"/>
                </a:lnTo>
                <a:lnTo>
                  <a:pt x="1308722" y="67525"/>
                </a:lnTo>
                <a:lnTo>
                  <a:pt x="1279753" y="42456"/>
                </a:lnTo>
                <a:lnTo>
                  <a:pt x="1214145" y="17360"/>
                </a:lnTo>
                <a:lnTo>
                  <a:pt x="1179372" y="15455"/>
                </a:lnTo>
                <a:lnTo>
                  <a:pt x="1140777" y="15455"/>
                </a:lnTo>
                <a:lnTo>
                  <a:pt x="1102182" y="13500"/>
                </a:lnTo>
                <a:lnTo>
                  <a:pt x="1061643" y="11557"/>
                </a:lnTo>
                <a:lnTo>
                  <a:pt x="1019175" y="11557"/>
                </a:lnTo>
                <a:lnTo>
                  <a:pt x="938110" y="7708"/>
                </a:lnTo>
                <a:lnTo>
                  <a:pt x="899477" y="5803"/>
                </a:lnTo>
                <a:lnTo>
                  <a:pt x="860882" y="5803"/>
                </a:lnTo>
                <a:lnTo>
                  <a:pt x="797191" y="1955"/>
                </a:lnTo>
                <a:lnTo>
                  <a:pt x="748919" y="1955"/>
                </a:lnTo>
                <a:lnTo>
                  <a:pt x="731583" y="0"/>
                </a:lnTo>
                <a:lnTo>
                  <a:pt x="718070" y="0"/>
                </a:lnTo>
                <a:lnTo>
                  <a:pt x="754722" y="11557"/>
                </a:lnTo>
                <a:lnTo>
                  <a:pt x="791387" y="27012"/>
                </a:lnTo>
                <a:lnTo>
                  <a:pt x="853173" y="69469"/>
                </a:lnTo>
                <a:lnTo>
                  <a:pt x="882129" y="94526"/>
                </a:lnTo>
                <a:lnTo>
                  <a:pt x="932307" y="152387"/>
                </a:lnTo>
                <a:lnTo>
                  <a:pt x="974775" y="214109"/>
                </a:lnTo>
                <a:lnTo>
                  <a:pt x="1011440" y="277774"/>
                </a:lnTo>
                <a:lnTo>
                  <a:pt x="1053909" y="366496"/>
                </a:lnTo>
                <a:lnTo>
                  <a:pt x="1065479" y="391604"/>
                </a:lnTo>
                <a:lnTo>
                  <a:pt x="1077048" y="414756"/>
                </a:lnTo>
                <a:lnTo>
                  <a:pt x="893711" y="511187"/>
                </a:lnTo>
                <a:lnTo>
                  <a:pt x="1335735" y="528548"/>
                </a:lnTo>
                <a:lnTo>
                  <a:pt x="1592440" y="152387"/>
                </a:lnTo>
                <a:close/>
              </a:path>
              <a:path w="1698625" h="1711325">
                <a:moveTo>
                  <a:pt x="1665808" y="1032027"/>
                </a:moveTo>
                <a:lnTo>
                  <a:pt x="1636852" y="1059040"/>
                </a:lnTo>
                <a:lnTo>
                  <a:pt x="1573123" y="1099540"/>
                </a:lnTo>
                <a:lnTo>
                  <a:pt x="1501736" y="1126553"/>
                </a:lnTo>
                <a:lnTo>
                  <a:pt x="1426438" y="1140053"/>
                </a:lnTo>
                <a:lnTo>
                  <a:pt x="1351191" y="1145806"/>
                </a:lnTo>
                <a:lnTo>
                  <a:pt x="1314488" y="1147762"/>
                </a:lnTo>
                <a:lnTo>
                  <a:pt x="1243050" y="1143901"/>
                </a:lnTo>
                <a:lnTo>
                  <a:pt x="1210271" y="1141958"/>
                </a:lnTo>
                <a:lnTo>
                  <a:pt x="1181315" y="1138110"/>
                </a:lnTo>
                <a:lnTo>
                  <a:pt x="1152347" y="1136205"/>
                </a:lnTo>
                <a:lnTo>
                  <a:pt x="1127264" y="1134262"/>
                </a:lnTo>
                <a:lnTo>
                  <a:pt x="1134973" y="927849"/>
                </a:lnTo>
                <a:lnTo>
                  <a:pt x="897585" y="1300149"/>
                </a:lnTo>
                <a:lnTo>
                  <a:pt x="1094435" y="1711032"/>
                </a:lnTo>
                <a:lnTo>
                  <a:pt x="1111821" y="1520050"/>
                </a:lnTo>
                <a:lnTo>
                  <a:pt x="1227645" y="1520050"/>
                </a:lnTo>
                <a:lnTo>
                  <a:pt x="1270076" y="1516202"/>
                </a:lnTo>
                <a:lnTo>
                  <a:pt x="1310652" y="1508480"/>
                </a:lnTo>
                <a:lnTo>
                  <a:pt x="1347317" y="1494980"/>
                </a:lnTo>
                <a:lnTo>
                  <a:pt x="1401356" y="1450606"/>
                </a:lnTo>
                <a:lnTo>
                  <a:pt x="1439951" y="1388884"/>
                </a:lnTo>
                <a:lnTo>
                  <a:pt x="1482420" y="1321371"/>
                </a:lnTo>
                <a:lnTo>
                  <a:pt x="1526832" y="1251940"/>
                </a:lnTo>
                <a:lnTo>
                  <a:pt x="1569300" y="1184414"/>
                </a:lnTo>
                <a:lnTo>
                  <a:pt x="1607896" y="1124610"/>
                </a:lnTo>
                <a:lnTo>
                  <a:pt x="1636852" y="1076388"/>
                </a:lnTo>
                <a:lnTo>
                  <a:pt x="1658061" y="1043584"/>
                </a:lnTo>
                <a:lnTo>
                  <a:pt x="1665808" y="1032027"/>
                </a:lnTo>
                <a:close/>
              </a:path>
              <a:path w="1698625" h="1711325">
                <a:moveTo>
                  <a:pt x="1698599" y="821766"/>
                </a:moveTo>
                <a:lnTo>
                  <a:pt x="1688960" y="756158"/>
                </a:lnTo>
                <a:lnTo>
                  <a:pt x="1663865" y="694436"/>
                </a:lnTo>
                <a:lnTo>
                  <a:pt x="1644548" y="661631"/>
                </a:lnTo>
                <a:lnTo>
                  <a:pt x="1605953" y="588352"/>
                </a:lnTo>
                <a:lnTo>
                  <a:pt x="1586674" y="553643"/>
                </a:lnTo>
                <a:lnTo>
                  <a:pt x="1569300" y="522744"/>
                </a:lnTo>
                <a:lnTo>
                  <a:pt x="1553845" y="497687"/>
                </a:lnTo>
                <a:lnTo>
                  <a:pt x="1546098" y="482231"/>
                </a:lnTo>
                <a:lnTo>
                  <a:pt x="1542275" y="476478"/>
                </a:lnTo>
                <a:lnTo>
                  <a:pt x="1169733" y="684784"/>
                </a:lnTo>
                <a:lnTo>
                  <a:pt x="1397482" y="1093749"/>
                </a:lnTo>
                <a:lnTo>
                  <a:pt x="1447698" y="1087945"/>
                </a:lnTo>
                <a:lnTo>
                  <a:pt x="1492059" y="1078293"/>
                </a:lnTo>
                <a:lnTo>
                  <a:pt x="1532597" y="1062888"/>
                </a:lnTo>
                <a:lnTo>
                  <a:pt x="1567357" y="1045527"/>
                </a:lnTo>
                <a:lnTo>
                  <a:pt x="1600187" y="1024318"/>
                </a:lnTo>
                <a:lnTo>
                  <a:pt x="1648421" y="974166"/>
                </a:lnTo>
                <a:lnTo>
                  <a:pt x="1681251" y="916292"/>
                </a:lnTo>
                <a:lnTo>
                  <a:pt x="1696707" y="852627"/>
                </a:lnTo>
                <a:lnTo>
                  <a:pt x="1698599" y="8217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09039" y="121920"/>
            <a:ext cx="6888480" cy="1574800"/>
            <a:chOff x="1209039" y="121920"/>
            <a:chExt cx="6888480" cy="1574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9039" y="121920"/>
              <a:ext cx="6888480" cy="1016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2579" y="680720"/>
              <a:ext cx="3454400" cy="1016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960245" marR="5080" indent="-1654810">
              <a:lnSpc>
                <a:spcPts val="4420"/>
              </a:lnSpc>
              <a:spcBef>
                <a:spcPts val="100"/>
              </a:spcBef>
            </a:pPr>
            <a:r>
              <a:rPr dirty="0" spc="-5"/>
              <a:t>Dispute</a:t>
            </a:r>
            <a:r>
              <a:rPr dirty="0" spc="-15"/>
              <a:t> </a:t>
            </a:r>
            <a:r>
              <a:rPr dirty="0"/>
              <a:t>Settlement</a:t>
            </a:r>
            <a:r>
              <a:rPr dirty="0" spc="-10"/>
              <a:t> </a:t>
            </a:r>
            <a:r>
              <a:rPr dirty="0" spc="-5"/>
              <a:t>in</a:t>
            </a:r>
            <a:r>
              <a:rPr dirty="0" spc="-10"/>
              <a:t> </a:t>
            </a:r>
            <a:r>
              <a:rPr dirty="0" spc="-5"/>
              <a:t>the</a:t>
            </a:r>
            <a:r>
              <a:rPr dirty="0" spc="-60"/>
              <a:t> </a:t>
            </a:r>
            <a:r>
              <a:rPr dirty="0" spc="-15"/>
              <a:t>WTO: </a:t>
            </a:r>
            <a:r>
              <a:rPr dirty="0" spc="-885"/>
              <a:t> </a:t>
            </a:r>
            <a:r>
              <a:rPr dirty="0"/>
              <a:t>Main</a:t>
            </a:r>
            <a:r>
              <a:rPr dirty="0" spc="-5"/>
              <a:t> </a:t>
            </a:r>
            <a:r>
              <a:rPr dirty="0" spc="-10"/>
              <a:t>Features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13080" y="2128520"/>
            <a:ext cx="8128000" cy="3464560"/>
            <a:chOff x="513080" y="2128520"/>
            <a:chExt cx="8128000" cy="3464560"/>
          </a:xfrm>
        </p:grpSpPr>
        <p:sp>
          <p:nvSpPr>
            <p:cNvPr id="7" name="object 7"/>
            <p:cNvSpPr/>
            <p:nvPr/>
          </p:nvSpPr>
          <p:spPr>
            <a:xfrm>
              <a:off x="657860" y="2258059"/>
              <a:ext cx="7983220" cy="3335020"/>
            </a:xfrm>
            <a:custGeom>
              <a:avLst/>
              <a:gdLst/>
              <a:ahLst/>
              <a:cxnLst/>
              <a:rect l="l" t="t" r="r" b="b"/>
              <a:pathLst>
                <a:path w="7983220" h="3335020">
                  <a:moveTo>
                    <a:pt x="7936484" y="46990"/>
                  </a:moveTo>
                  <a:lnTo>
                    <a:pt x="7924800" y="46990"/>
                  </a:lnTo>
                  <a:lnTo>
                    <a:pt x="7924800" y="58420"/>
                  </a:lnTo>
                  <a:lnTo>
                    <a:pt x="7924800" y="3276600"/>
                  </a:lnTo>
                  <a:lnTo>
                    <a:pt x="58420" y="3276600"/>
                  </a:lnTo>
                  <a:lnTo>
                    <a:pt x="58420" y="58420"/>
                  </a:lnTo>
                  <a:lnTo>
                    <a:pt x="7924800" y="58420"/>
                  </a:lnTo>
                  <a:lnTo>
                    <a:pt x="7924800" y="46990"/>
                  </a:lnTo>
                  <a:lnTo>
                    <a:pt x="46736" y="46990"/>
                  </a:lnTo>
                  <a:lnTo>
                    <a:pt x="46736" y="58420"/>
                  </a:lnTo>
                  <a:lnTo>
                    <a:pt x="46736" y="3276600"/>
                  </a:lnTo>
                  <a:lnTo>
                    <a:pt x="46736" y="3288030"/>
                  </a:lnTo>
                  <a:lnTo>
                    <a:pt x="7936484" y="3288030"/>
                  </a:lnTo>
                  <a:lnTo>
                    <a:pt x="7936484" y="3276612"/>
                  </a:lnTo>
                  <a:lnTo>
                    <a:pt x="7936484" y="58420"/>
                  </a:lnTo>
                  <a:lnTo>
                    <a:pt x="7936484" y="46990"/>
                  </a:lnTo>
                  <a:close/>
                </a:path>
                <a:path w="7983220" h="3335020">
                  <a:moveTo>
                    <a:pt x="7983220" y="0"/>
                  </a:moveTo>
                  <a:lnTo>
                    <a:pt x="7948168" y="0"/>
                  </a:lnTo>
                  <a:lnTo>
                    <a:pt x="7948168" y="35560"/>
                  </a:lnTo>
                  <a:lnTo>
                    <a:pt x="7948168" y="3299460"/>
                  </a:lnTo>
                  <a:lnTo>
                    <a:pt x="35052" y="3299460"/>
                  </a:lnTo>
                  <a:lnTo>
                    <a:pt x="35052" y="35560"/>
                  </a:lnTo>
                  <a:lnTo>
                    <a:pt x="7948168" y="35560"/>
                  </a:lnTo>
                  <a:lnTo>
                    <a:pt x="7948168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3299460"/>
                  </a:lnTo>
                  <a:lnTo>
                    <a:pt x="0" y="3335020"/>
                  </a:lnTo>
                  <a:lnTo>
                    <a:pt x="7983220" y="3335020"/>
                  </a:lnTo>
                  <a:lnTo>
                    <a:pt x="7983220" y="3299968"/>
                  </a:lnTo>
                  <a:lnTo>
                    <a:pt x="7983220" y="3299460"/>
                  </a:lnTo>
                  <a:lnTo>
                    <a:pt x="7983220" y="35560"/>
                  </a:lnTo>
                  <a:lnTo>
                    <a:pt x="7983220" y="35052"/>
                  </a:lnTo>
                  <a:lnTo>
                    <a:pt x="79832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080" y="2174240"/>
              <a:ext cx="721359" cy="9398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5660" y="2128520"/>
              <a:ext cx="4960620" cy="10160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080" y="2778760"/>
              <a:ext cx="721359" cy="9398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5660" y="2733040"/>
              <a:ext cx="6789420" cy="10160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080" y="3380740"/>
              <a:ext cx="721359" cy="9398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5660" y="3335020"/>
              <a:ext cx="3068319" cy="10159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99459" y="3335020"/>
              <a:ext cx="756920" cy="10159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51859" y="3335020"/>
              <a:ext cx="1976119" cy="10159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080" y="3985260"/>
              <a:ext cx="721359" cy="9398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5660" y="3939540"/>
              <a:ext cx="1775460" cy="10160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06600" y="3939540"/>
              <a:ext cx="756919" cy="10160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59000" y="3939540"/>
              <a:ext cx="2179320" cy="10160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080" y="4589780"/>
              <a:ext cx="721359" cy="9398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5660" y="4544060"/>
              <a:ext cx="3098800" cy="1015999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765492" y="2192972"/>
            <a:ext cx="6553834" cy="304673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4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600" spc="-5">
                <a:solidFill>
                  <a:srgbClr val="FFFFFF"/>
                </a:solidFill>
                <a:latin typeface="Times New Roman"/>
                <a:cs typeface="Times New Roman"/>
              </a:rPr>
              <a:t>compulsory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Times New Roman"/>
                <a:cs typeface="Times New Roman"/>
              </a:rPr>
              <a:t>jurisdiction</a:t>
            </a:r>
            <a:endParaRPr sz="3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4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detailed</a:t>
            </a:r>
            <a:r>
              <a:rPr dirty="0" sz="36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procedures</a:t>
            </a:r>
            <a:r>
              <a:rPr dirty="0" sz="36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36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deadlines</a:t>
            </a:r>
            <a:endParaRPr sz="3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2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“complainant-driven”</a:t>
            </a:r>
            <a:endParaRPr sz="3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4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“quasi-judicial”</a:t>
            </a:r>
            <a:endParaRPr sz="3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4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“automaticity”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Allbeury</dc:creator>
  <dc:title>Dispute settlement in the WTO Overview</dc:title>
  <dcterms:created xsi:type="dcterms:W3CDTF">2021-11-16T01:00:02Z</dcterms:created>
  <dcterms:modified xsi:type="dcterms:W3CDTF">2021-11-16T01:00:02Z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2020-12-31T00:00:00Z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2021-11-16T00:00:00Z</vt:filetime>
  </property>
</Properties>
</file>