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8" r:id="rId3"/>
    <p:sldId id="259" r:id="rId4"/>
    <p:sldId id="299" r:id="rId5"/>
    <p:sldId id="261" r:id="rId6"/>
    <p:sldId id="262" r:id="rId7"/>
    <p:sldId id="263" r:id="rId8"/>
    <p:sldId id="266" r:id="rId9"/>
    <p:sldId id="300" r:id="rId10"/>
    <p:sldId id="267" r:id="rId11"/>
    <p:sldId id="264" r:id="rId12"/>
    <p:sldId id="302" r:id="rId13"/>
    <p:sldId id="301" r:id="rId14"/>
    <p:sldId id="275" r:id="rId15"/>
    <p:sldId id="279" r:id="rId16"/>
    <p:sldId id="278" r:id="rId17"/>
    <p:sldId id="297" r:id="rId18"/>
    <p:sldId id="298" r:id="rId19"/>
    <p:sldId id="295" r:id="rId20"/>
    <p:sldId id="296" r:id="rId21"/>
    <p:sldId id="277" r:id="rId22"/>
    <p:sldId id="292" r:id="rId23"/>
    <p:sldId id="290" r:id="rId24"/>
    <p:sldId id="269" r:id="rId25"/>
    <p:sldId id="273" r:id="rId26"/>
    <p:sldId id="271" r:id="rId27"/>
    <p:sldId id="282" r:id="rId28"/>
    <p:sldId id="272" r:id="rId29"/>
    <p:sldId id="274" r:id="rId30"/>
    <p:sldId id="276" r:id="rId31"/>
    <p:sldId id="284" r:id="rId32"/>
    <p:sldId id="285" r:id="rId33"/>
    <p:sldId id="286" r:id="rId34"/>
    <p:sldId id="287" r:id="rId35"/>
    <p:sldId id="291" r:id="rId36"/>
    <p:sldId id="289" r:id="rId37"/>
    <p:sldId id="294" r:id="rId38"/>
    <p:sldId id="304" r:id="rId39"/>
    <p:sldId id="303" r:id="rId40"/>
  </p:sldIdLst>
  <p:sldSz cx="12192000" cy="6858000"/>
  <p:notesSz cx="6858000" cy="9144000"/>
  <p:defaultText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84" d="100"/>
          <a:sy n="84" d="100"/>
        </p:scale>
        <p:origin x="581" y="8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id-ID"/>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id-ID"/>
          </a:p>
        </p:txBody>
      </p:sp>
      <p:sp>
        <p:nvSpPr>
          <p:cNvPr id="4" name="Date Placeholder 3"/>
          <p:cNvSpPr>
            <a:spLocks noGrp="1"/>
          </p:cNvSpPr>
          <p:nvPr>
            <p:ph type="dt" sz="half" idx="10"/>
          </p:nvPr>
        </p:nvSpPr>
        <p:spPr/>
        <p:txBody>
          <a:bodyPr/>
          <a:lstStyle/>
          <a:p>
            <a:fld id="{E76E02BB-0038-4675-BE76-98B8F49B8662}" type="datetimeFigureOut">
              <a:rPr lang="id-ID" smtClean="0"/>
              <a:t>08/12/2021</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B4BBE8EB-E25D-4570-83A0-C3BDF25D0AE2}" type="slidenum">
              <a:rPr lang="id-ID" smtClean="0"/>
              <a:t>‹#›</a:t>
            </a:fld>
            <a:endParaRPr lang="id-ID"/>
          </a:p>
        </p:txBody>
      </p:sp>
    </p:spTree>
    <p:extLst>
      <p:ext uri="{BB962C8B-B14F-4D97-AF65-F5344CB8AC3E}">
        <p14:creationId xmlns:p14="http://schemas.microsoft.com/office/powerpoint/2010/main" val="39880111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Date Placeholder 3"/>
          <p:cNvSpPr>
            <a:spLocks noGrp="1"/>
          </p:cNvSpPr>
          <p:nvPr>
            <p:ph type="dt" sz="half" idx="10"/>
          </p:nvPr>
        </p:nvSpPr>
        <p:spPr/>
        <p:txBody>
          <a:bodyPr/>
          <a:lstStyle/>
          <a:p>
            <a:fld id="{E76E02BB-0038-4675-BE76-98B8F49B8662}" type="datetimeFigureOut">
              <a:rPr lang="id-ID" smtClean="0"/>
              <a:t>08/12/2021</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B4BBE8EB-E25D-4570-83A0-C3BDF25D0AE2}" type="slidenum">
              <a:rPr lang="id-ID" smtClean="0"/>
              <a:t>‹#›</a:t>
            </a:fld>
            <a:endParaRPr lang="id-ID"/>
          </a:p>
        </p:txBody>
      </p:sp>
    </p:spTree>
    <p:extLst>
      <p:ext uri="{BB962C8B-B14F-4D97-AF65-F5344CB8AC3E}">
        <p14:creationId xmlns:p14="http://schemas.microsoft.com/office/powerpoint/2010/main" val="28010820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id-ID"/>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Date Placeholder 3"/>
          <p:cNvSpPr>
            <a:spLocks noGrp="1"/>
          </p:cNvSpPr>
          <p:nvPr>
            <p:ph type="dt" sz="half" idx="10"/>
          </p:nvPr>
        </p:nvSpPr>
        <p:spPr/>
        <p:txBody>
          <a:bodyPr/>
          <a:lstStyle/>
          <a:p>
            <a:fld id="{E76E02BB-0038-4675-BE76-98B8F49B8662}" type="datetimeFigureOut">
              <a:rPr lang="id-ID" smtClean="0"/>
              <a:t>08/12/2021</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B4BBE8EB-E25D-4570-83A0-C3BDF25D0AE2}" type="slidenum">
              <a:rPr lang="id-ID" smtClean="0"/>
              <a:t>‹#›</a:t>
            </a:fld>
            <a:endParaRPr lang="id-ID"/>
          </a:p>
        </p:txBody>
      </p:sp>
    </p:spTree>
    <p:extLst>
      <p:ext uri="{BB962C8B-B14F-4D97-AF65-F5344CB8AC3E}">
        <p14:creationId xmlns:p14="http://schemas.microsoft.com/office/powerpoint/2010/main" val="29071637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Date Placeholder 3"/>
          <p:cNvSpPr>
            <a:spLocks noGrp="1"/>
          </p:cNvSpPr>
          <p:nvPr>
            <p:ph type="dt" sz="half" idx="10"/>
          </p:nvPr>
        </p:nvSpPr>
        <p:spPr/>
        <p:txBody>
          <a:bodyPr/>
          <a:lstStyle/>
          <a:p>
            <a:fld id="{E76E02BB-0038-4675-BE76-98B8F49B8662}" type="datetimeFigureOut">
              <a:rPr lang="id-ID" smtClean="0"/>
              <a:t>08/12/2021</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B4BBE8EB-E25D-4570-83A0-C3BDF25D0AE2}" type="slidenum">
              <a:rPr lang="id-ID" smtClean="0"/>
              <a:t>‹#›</a:t>
            </a:fld>
            <a:endParaRPr lang="id-ID"/>
          </a:p>
        </p:txBody>
      </p:sp>
    </p:spTree>
    <p:extLst>
      <p:ext uri="{BB962C8B-B14F-4D97-AF65-F5344CB8AC3E}">
        <p14:creationId xmlns:p14="http://schemas.microsoft.com/office/powerpoint/2010/main" val="12290628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id-ID"/>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E76E02BB-0038-4675-BE76-98B8F49B8662}" type="datetimeFigureOut">
              <a:rPr lang="id-ID" smtClean="0"/>
              <a:t>08/12/2021</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B4BBE8EB-E25D-4570-83A0-C3BDF25D0AE2}" type="slidenum">
              <a:rPr lang="id-ID" smtClean="0"/>
              <a:t>‹#›</a:t>
            </a:fld>
            <a:endParaRPr lang="id-ID"/>
          </a:p>
        </p:txBody>
      </p:sp>
    </p:spTree>
    <p:extLst>
      <p:ext uri="{BB962C8B-B14F-4D97-AF65-F5344CB8AC3E}">
        <p14:creationId xmlns:p14="http://schemas.microsoft.com/office/powerpoint/2010/main" val="9996519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5" name="Date Placeholder 4"/>
          <p:cNvSpPr>
            <a:spLocks noGrp="1"/>
          </p:cNvSpPr>
          <p:nvPr>
            <p:ph type="dt" sz="half" idx="10"/>
          </p:nvPr>
        </p:nvSpPr>
        <p:spPr/>
        <p:txBody>
          <a:bodyPr/>
          <a:lstStyle/>
          <a:p>
            <a:fld id="{E76E02BB-0038-4675-BE76-98B8F49B8662}" type="datetimeFigureOut">
              <a:rPr lang="id-ID" smtClean="0"/>
              <a:t>08/12/2021</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B4BBE8EB-E25D-4570-83A0-C3BDF25D0AE2}" type="slidenum">
              <a:rPr lang="id-ID" smtClean="0"/>
              <a:t>‹#›</a:t>
            </a:fld>
            <a:endParaRPr lang="id-ID"/>
          </a:p>
        </p:txBody>
      </p:sp>
    </p:spTree>
    <p:extLst>
      <p:ext uri="{BB962C8B-B14F-4D97-AF65-F5344CB8AC3E}">
        <p14:creationId xmlns:p14="http://schemas.microsoft.com/office/powerpoint/2010/main" val="14705566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id-ID"/>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7" name="Date Placeholder 6"/>
          <p:cNvSpPr>
            <a:spLocks noGrp="1"/>
          </p:cNvSpPr>
          <p:nvPr>
            <p:ph type="dt" sz="half" idx="10"/>
          </p:nvPr>
        </p:nvSpPr>
        <p:spPr/>
        <p:txBody>
          <a:bodyPr/>
          <a:lstStyle/>
          <a:p>
            <a:fld id="{E76E02BB-0038-4675-BE76-98B8F49B8662}" type="datetimeFigureOut">
              <a:rPr lang="id-ID" smtClean="0"/>
              <a:t>08/12/2021</a:t>
            </a:fld>
            <a:endParaRPr lang="id-ID"/>
          </a:p>
        </p:txBody>
      </p:sp>
      <p:sp>
        <p:nvSpPr>
          <p:cNvPr id="8" name="Footer Placeholder 7"/>
          <p:cNvSpPr>
            <a:spLocks noGrp="1"/>
          </p:cNvSpPr>
          <p:nvPr>
            <p:ph type="ftr" sz="quarter" idx="11"/>
          </p:nvPr>
        </p:nvSpPr>
        <p:spPr/>
        <p:txBody>
          <a:bodyPr/>
          <a:lstStyle/>
          <a:p>
            <a:endParaRPr lang="id-ID"/>
          </a:p>
        </p:txBody>
      </p:sp>
      <p:sp>
        <p:nvSpPr>
          <p:cNvPr id="9" name="Slide Number Placeholder 8"/>
          <p:cNvSpPr>
            <a:spLocks noGrp="1"/>
          </p:cNvSpPr>
          <p:nvPr>
            <p:ph type="sldNum" sz="quarter" idx="12"/>
          </p:nvPr>
        </p:nvSpPr>
        <p:spPr/>
        <p:txBody>
          <a:bodyPr/>
          <a:lstStyle/>
          <a:p>
            <a:fld id="{B4BBE8EB-E25D-4570-83A0-C3BDF25D0AE2}" type="slidenum">
              <a:rPr lang="id-ID" smtClean="0"/>
              <a:t>‹#›</a:t>
            </a:fld>
            <a:endParaRPr lang="id-ID"/>
          </a:p>
        </p:txBody>
      </p:sp>
    </p:spTree>
    <p:extLst>
      <p:ext uri="{BB962C8B-B14F-4D97-AF65-F5344CB8AC3E}">
        <p14:creationId xmlns:p14="http://schemas.microsoft.com/office/powerpoint/2010/main" val="309391075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Date Placeholder 2"/>
          <p:cNvSpPr>
            <a:spLocks noGrp="1"/>
          </p:cNvSpPr>
          <p:nvPr>
            <p:ph type="dt" sz="half" idx="10"/>
          </p:nvPr>
        </p:nvSpPr>
        <p:spPr/>
        <p:txBody>
          <a:bodyPr/>
          <a:lstStyle/>
          <a:p>
            <a:fld id="{E76E02BB-0038-4675-BE76-98B8F49B8662}" type="datetimeFigureOut">
              <a:rPr lang="id-ID" smtClean="0"/>
              <a:t>08/12/2021</a:t>
            </a:fld>
            <a:endParaRPr lang="id-ID"/>
          </a:p>
        </p:txBody>
      </p:sp>
      <p:sp>
        <p:nvSpPr>
          <p:cNvPr id="4" name="Footer Placeholder 3"/>
          <p:cNvSpPr>
            <a:spLocks noGrp="1"/>
          </p:cNvSpPr>
          <p:nvPr>
            <p:ph type="ftr" sz="quarter" idx="11"/>
          </p:nvPr>
        </p:nvSpPr>
        <p:spPr/>
        <p:txBody>
          <a:bodyPr/>
          <a:lstStyle/>
          <a:p>
            <a:endParaRPr lang="id-ID"/>
          </a:p>
        </p:txBody>
      </p:sp>
      <p:sp>
        <p:nvSpPr>
          <p:cNvPr id="5" name="Slide Number Placeholder 4"/>
          <p:cNvSpPr>
            <a:spLocks noGrp="1"/>
          </p:cNvSpPr>
          <p:nvPr>
            <p:ph type="sldNum" sz="quarter" idx="12"/>
          </p:nvPr>
        </p:nvSpPr>
        <p:spPr/>
        <p:txBody>
          <a:bodyPr/>
          <a:lstStyle/>
          <a:p>
            <a:fld id="{B4BBE8EB-E25D-4570-83A0-C3BDF25D0AE2}" type="slidenum">
              <a:rPr lang="id-ID" smtClean="0"/>
              <a:t>‹#›</a:t>
            </a:fld>
            <a:endParaRPr lang="id-ID"/>
          </a:p>
        </p:txBody>
      </p:sp>
    </p:spTree>
    <p:extLst>
      <p:ext uri="{BB962C8B-B14F-4D97-AF65-F5344CB8AC3E}">
        <p14:creationId xmlns:p14="http://schemas.microsoft.com/office/powerpoint/2010/main" val="342508760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76E02BB-0038-4675-BE76-98B8F49B8662}" type="datetimeFigureOut">
              <a:rPr lang="id-ID" smtClean="0"/>
              <a:t>08/12/2021</a:t>
            </a:fld>
            <a:endParaRPr lang="id-ID"/>
          </a:p>
        </p:txBody>
      </p:sp>
      <p:sp>
        <p:nvSpPr>
          <p:cNvPr id="3" name="Footer Placeholder 2"/>
          <p:cNvSpPr>
            <a:spLocks noGrp="1"/>
          </p:cNvSpPr>
          <p:nvPr>
            <p:ph type="ftr" sz="quarter" idx="11"/>
          </p:nvPr>
        </p:nvSpPr>
        <p:spPr/>
        <p:txBody>
          <a:bodyPr/>
          <a:lstStyle/>
          <a:p>
            <a:endParaRPr lang="id-ID"/>
          </a:p>
        </p:txBody>
      </p:sp>
      <p:sp>
        <p:nvSpPr>
          <p:cNvPr id="4" name="Slide Number Placeholder 3"/>
          <p:cNvSpPr>
            <a:spLocks noGrp="1"/>
          </p:cNvSpPr>
          <p:nvPr>
            <p:ph type="sldNum" sz="quarter" idx="12"/>
          </p:nvPr>
        </p:nvSpPr>
        <p:spPr/>
        <p:txBody>
          <a:bodyPr/>
          <a:lstStyle/>
          <a:p>
            <a:fld id="{B4BBE8EB-E25D-4570-83A0-C3BDF25D0AE2}" type="slidenum">
              <a:rPr lang="id-ID" smtClean="0"/>
              <a:t>‹#›</a:t>
            </a:fld>
            <a:endParaRPr lang="id-ID"/>
          </a:p>
        </p:txBody>
      </p:sp>
    </p:spTree>
    <p:extLst>
      <p:ext uri="{BB962C8B-B14F-4D97-AF65-F5344CB8AC3E}">
        <p14:creationId xmlns:p14="http://schemas.microsoft.com/office/powerpoint/2010/main" val="13783735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id-ID"/>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76E02BB-0038-4675-BE76-98B8F49B8662}" type="datetimeFigureOut">
              <a:rPr lang="id-ID" smtClean="0"/>
              <a:t>08/12/2021</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B4BBE8EB-E25D-4570-83A0-C3BDF25D0AE2}" type="slidenum">
              <a:rPr lang="id-ID" smtClean="0"/>
              <a:t>‹#›</a:t>
            </a:fld>
            <a:endParaRPr lang="id-ID"/>
          </a:p>
        </p:txBody>
      </p:sp>
    </p:spTree>
    <p:extLst>
      <p:ext uri="{BB962C8B-B14F-4D97-AF65-F5344CB8AC3E}">
        <p14:creationId xmlns:p14="http://schemas.microsoft.com/office/powerpoint/2010/main" val="15498003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id-ID"/>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d-ID"/>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76E02BB-0038-4675-BE76-98B8F49B8662}" type="datetimeFigureOut">
              <a:rPr lang="id-ID" smtClean="0"/>
              <a:t>08/12/2021</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B4BBE8EB-E25D-4570-83A0-C3BDF25D0AE2}" type="slidenum">
              <a:rPr lang="id-ID" smtClean="0"/>
              <a:t>‹#›</a:t>
            </a:fld>
            <a:endParaRPr lang="id-ID"/>
          </a:p>
        </p:txBody>
      </p:sp>
    </p:spTree>
    <p:extLst>
      <p:ext uri="{BB962C8B-B14F-4D97-AF65-F5344CB8AC3E}">
        <p14:creationId xmlns:p14="http://schemas.microsoft.com/office/powerpoint/2010/main" val="33163756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id-ID"/>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76E02BB-0038-4675-BE76-98B8F49B8662}" type="datetimeFigureOut">
              <a:rPr lang="id-ID" smtClean="0"/>
              <a:t>08/12/2021</a:t>
            </a:fld>
            <a:endParaRPr lang="id-ID"/>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d-ID"/>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4BBE8EB-E25D-4570-83A0-C3BDF25D0AE2}" type="slidenum">
              <a:rPr lang="id-ID" smtClean="0"/>
              <a:t>‹#›</a:t>
            </a:fld>
            <a:endParaRPr lang="id-ID"/>
          </a:p>
        </p:txBody>
      </p:sp>
    </p:spTree>
    <p:extLst>
      <p:ext uri="{BB962C8B-B14F-4D97-AF65-F5344CB8AC3E}">
        <p14:creationId xmlns:p14="http://schemas.microsoft.com/office/powerpoint/2010/main" val="27690712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18.gif"/><Relationship Id="rId2" Type="http://schemas.openxmlformats.org/officeDocument/2006/relationships/image" Target="../media/image17.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7000" b="-17000"/>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280159"/>
            <a:ext cx="8257735" cy="2264897"/>
          </a:xfrm>
        </p:spPr>
        <p:txBody>
          <a:bodyPr>
            <a:normAutofit/>
          </a:bodyPr>
          <a:lstStyle/>
          <a:p>
            <a:r>
              <a:rPr lang="id-ID" sz="2800" b="1" dirty="0" smtClean="0">
                <a:latin typeface="Algerian" panose="04020705040A02060702" pitchFamily="82" charset="0"/>
                <a:cs typeface="Arial" panose="020B0604020202020204" pitchFamily="34" charset="0"/>
              </a:rPr>
              <a:t>PLAGIARISME DAN CARA MENGHINDARINYA</a:t>
            </a:r>
            <a:r>
              <a:rPr lang="id-ID" sz="2400" dirty="0" smtClean="0">
                <a:latin typeface="Bell MT" panose="02020503060305020303" pitchFamily="18" charset="0"/>
                <a:cs typeface="Arial" panose="020B0604020202020204" pitchFamily="34" charset="0"/>
              </a:rPr>
              <a:t/>
            </a:r>
            <a:br>
              <a:rPr lang="id-ID" sz="2400" dirty="0" smtClean="0">
                <a:latin typeface="Bell MT" panose="02020503060305020303" pitchFamily="18" charset="0"/>
                <a:cs typeface="Arial" panose="020B0604020202020204" pitchFamily="34" charset="0"/>
              </a:rPr>
            </a:br>
            <a:r>
              <a:rPr lang="id-ID" sz="2400" dirty="0">
                <a:latin typeface="Bell MT" panose="02020503060305020303" pitchFamily="18" charset="0"/>
                <a:cs typeface="Arial" panose="020B0604020202020204" pitchFamily="34" charset="0"/>
              </a:rPr>
              <a:t/>
            </a:r>
            <a:br>
              <a:rPr lang="id-ID" sz="2400" dirty="0">
                <a:latin typeface="Bell MT" panose="02020503060305020303" pitchFamily="18" charset="0"/>
                <a:cs typeface="Arial" panose="020B0604020202020204" pitchFamily="34" charset="0"/>
              </a:rPr>
            </a:br>
            <a:r>
              <a:rPr lang="id-ID" sz="3600" dirty="0" smtClean="0">
                <a:latin typeface="Arial Black" panose="020B0A04020102020204" pitchFamily="34" charset="0"/>
                <a:cs typeface="Arial" panose="020B0604020202020204" pitchFamily="34" charset="0"/>
              </a:rPr>
              <a:t/>
            </a:r>
            <a:br>
              <a:rPr lang="id-ID" sz="3600" dirty="0" smtClean="0">
                <a:latin typeface="Arial Black" panose="020B0A04020102020204" pitchFamily="34" charset="0"/>
                <a:cs typeface="Arial" panose="020B0604020202020204" pitchFamily="34" charset="0"/>
              </a:rPr>
            </a:br>
            <a:endParaRPr lang="id-ID" sz="2400" dirty="0">
              <a:latin typeface="Comic Sans MS" panose="030F0702030302020204" pitchFamily="66" charset="0"/>
              <a:cs typeface="Arial" panose="020B0604020202020204" pitchFamily="34" charset="0"/>
            </a:endParaRPr>
          </a:p>
        </p:txBody>
      </p:sp>
      <p:sp>
        <p:nvSpPr>
          <p:cNvPr id="3" name="Subtitle 2"/>
          <p:cNvSpPr>
            <a:spLocks noGrp="1"/>
          </p:cNvSpPr>
          <p:nvPr>
            <p:ph type="subTitle" idx="1"/>
          </p:nvPr>
        </p:nvSpPr>
        <p:spPr>
          <a:xfrm>
            <a:off x="1531033" y="3559121"/>
            <a:ext cx="5195668" cy="612524"/>
          </a:xfrm>
        </p:spPr>
        <p:txBody>
          <a:bodyPr/>
          <a:lstStyle/>
          <a:p>
            <a:r>
              <a:rPr lang="en-ID" dirty="0" err="1" smtClean="0">
                <a:latin typeface="Comic Sans MS" panose="030F0702030302020204" pitchFamily="66" charset="0"/>
              </a:rPr>
              <a:t>Desy</a:t>
            </a:r>
            <a:r>
              <a:rPr lang="en-ID" dirty="0" smtClean="0">
                <a:latin typeface="Comic Sans MS" panose="030F0702030302020204" pitchFamily="66" charset="0"/>
              </a:rPr>
              <a:t> </a:t>
            </a:r>
            <a:r>
              <a:rPr lang="en-ID" dirty="0" err="1" smtClean="0">
                <a:latin typeface="Comic Sans MS" panose="030F0702030302020204" pitchFamily="66" charset="0"/>
              </a:rPr>
              <a:t>Listyaningrum</a:t>
            </a:r>
            <a:r>
              <a:rPr lang="en-ID" dirty="0" smtClean="0">
                <a:latin typeface="Comic Sans MS" panose="030F0702030302020204" pitchFamily="66" charset="0"/>
              </a:rPr>
              <a:t>, </a:t>
            </a:r>
            <a:r>
              <a:rPr lang="en-ID" dirty="0" err="1" smtClean="0">
                <a:latin typeface="Comic Sans MS" panose="030F0702030302020204" pitchFamily="66" charset="0"/>
              </a:rPr>
              <a:t>M.Hum</a:t>
            </a:r>
            <a:r>
              <a:rPr lang="id-ID" dirty="0" smtClean="0">
                <a:latin typeface="Comic Sans MS" panose="030F0702030302020204" pitchFamily="66" charset="0"/>
              </a:rPr>
              <a:t>. </a:t>
            </a:r>
            <a:endParaRPr lang="id-ID" dirty="0">
              <a:latin typeface="Comic Sans MS" panose="030F0702030302020204" pitchFamily="66" charset="0"/>
            </a:endParaRPr>
          </a:p>
        </p:txBody>
      </p:sp>
      <p:sp>
        <p:nvSpPr>
          <p:cNvPr id="4" name="TextBox 3"/>
          <p:cNvSpPr txBox="1"/>
          <p:nvPr/>
        </p:nvSpPr>
        <p:spPr>
          <a:xfrm>
            <a:off x="2112264" y="4591587"/>
            <a:ext cx="3878498" cy="523220"/>
          </a:xfrm>
          <a:prstGeom prst="rect">
            <a:avLst/>
          </a:prstGeom>
          <a:noFill/>
        </p:spPr>
        <p:txBody>
          <a:bodyPr wrap="none" rtlCol="0">
            <a:spAutoFit/>
          </a:bodyPr>
          <a:lstStyle/>
          <a:p>
            <a:r>
              <a:rPr lang="en-US" sz="2800" b="1" dirty="0" smtClean="0">
                <a:latin typeface="Adobe Garamond Pro" panose="02020502060506020403" pitchFamily="18" charset="0"/>
              </a:rPr>
              <a:t>Univ. Pembangunan Jaya</a:t>
            </a:r>
            <a:endParaRPr lang="en-US" sz="2800" b="1" dirty="0">
              <a:latin typeface="Adobe Garamond Pro" panose="02020502060506020403" pitchFamily="18" charset="0"/>
            </a:endParaRPr>
          </a:p>
        </p:txBody>
      </p:sp>
      <p:sp>
        <p:nvSpPr>
          <p:cNvPr id="5" name="TextBox 4"/>
          <p:cNvSpPr txBox="1"/>
          <p:nvPr/>
        </p:nvSpPr>
        <p:spPr>
          <a:xfrm>
            <a:off x="2112264" y="5011529"/>
            <a:ext cx="2882007" cy="523220"/>
          </a:xfrm>
          <a:prstGeom prst="rect">
            <a:avLst/>
          </a:prstGeom>
          <a:noFill/>
        </p:spPr>
        <p:txBody>
          <a:bodyPr wrap="none" rtlCol="0">
            <a:spAutoFit/>
          </a:bodyPr>
          <a:lstStyle/>
          <a:p>
            <a:r>
              <a:rPr lang="en-US" sz="2800" b="1" dirty="0" smtClean="0">
                <a:latin typeface="Adobe Garamond Pro" panose="02020502060506020403" pitchFamily="18" charset="0"/>
              </a:rPr>
              <a:t>Tangerang Selatan</a:t>
            </a:r>
            <a:endParaRPr lang="en-US" sz="2800" b="1" dirty="0">
              <a:latin typeface="Adobe Garamond Pro" panose="02020502060506020403" pitchFamily="18" charset="0"/>
            </a:endParaRPr>
          </a:p>
        </p:txBody>
      </p:sp>
    </p:spTree>
    <p:extLst>
      <p:ext uri="{BB962C8B-B14F-4D97-AF65-F5344CB8AC3E}">
        <p14:creationId xmlns:p14="http://schemas.microsoft.com/office/powerpoint/2010/main" val="1456108811"/>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7000" b="-17000"/>
          </a:stretch>
        </a:blip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1899138" y="745587"/>
            <a:ext cx="10292862" cy="6112413"/>
          </a:xfrm>
        </p:spPr>
        <p:style>
          <a:lnRef idx="1">
            <a:schemeClr val="accent4"/>
          </a:lnRef>
          <a:fillRef idx="2">
            <a:schemeClr val="accent4"/>
          </a:fillRef>
          <a:effectRef idx="1">
            <a:schemeClr val="accent4"/>
          </a:effectRef>
          <a:fontRef idx="minor">
            <a:schemeClr val="dk1"/>
          </a:fontRef>
        </p:style>
        <p:txBody>
          <a:bodyPr>
            <a:normAutofit fontScale="62500" lnSpcReduction="20000"/>
          </a:bodyPr>
          <a:lstStyle/>
          <a:p>
            <a:pPr marL="0" indent="0">
              <a:buNone/>
            </a:pPr>
            <a:r>
              <a:rPr lang="id-ID" dirty="0"/>
              <a:t>(</a:t>
            </a:r>
            <a:r>
              <a:rPr lang="id-ID" sz="3800" b="1" dirty="0">
                <a:latin typeface="Bell MT" panose="02020503060305020303" pitchFamily="18" charset="0"/>
              </a:rPr>
              <a:t>Pasal 70):</a:t>
            </a:r>
            <a:r>
              <a:rPr lang="id-ID" sz="3800" dirty="0">
                <a:latin typeface="Bell MT" panose="02020503060305020303" pitchFamily="18" charset="0"/>
              </a:rPr>
              <a:t> </a:t>
            </a:r>
            <a:endParaRPr lang="id-ID" sz="3800" dirty="0" smtClean="0">
              <a:latin typeface="Bell MT" panose="02020503060305020303" pitchFamily="18" charset="0"/>
            </a:endParaRPr>
          </a:p>
          <a:p>
            <a:pPr algn="just"/>
            <a:r>
              <a:rPr lang="id-ID" sz="3800" dirty="0" smtClean="0">
                <a:latin typeface="Bell MT" panose="02020503060305020303" pitchFamily="18" charset="0"/>
              </a:rPr>
              <a:t>Lulusan</a:t>
            </a:r>
            <a:r>
              <a:rPr lang="id-ID" sz="3800" dirty="0">
                <a:latin typeface="Bell MT" panose="02020503060305020303" pitchFamily="18" charset="0"/>
              </a:rPr>
              <a:t> yang karya ilmiah yang digunakannya untuk mendapatkan gelar </a:t>
            </a:r>
            <a:r>
              <a:rPr lang="id-ID" sz="3800" dirty="0" smtClean="0">
                <a:latin typeface="Bell MT" panose="02020503060305020303" pitchFamily="18" charset="0"/>
              </a:rPr>
              <a:t>akademik profesi sebagaimana dimaksud dalam Pasal 25 Ayat (2) terbukti merupakan jiplakan </a:t>
            </a:r>
            <a:r>
              <a:rPr lang="id-ID" sz="3800" b="1" u="sng" dirty="0" smtClean="0">
                <a:latin typeface="Bell MT" panose="02020503060305020303" pitchFamily="18" charset="0"/>
              </a:rPr>
              <a:t>dipidana paling lama </a:t>
            </a:r>
            <a:r>
              <a:rPr lang="id-ID" sz="3800" b="1" dirty="0" smtClean="0">
                <a:latin typeface="Bell MT" panose="02020503060305020303" pitchFamily="18" charset="0"/>
              </a:rPr>
              <a:t>dua tahun/pidana </a:t>
            </a:r>
            <a:r>
              <a:rPr lang="id-ID" sz="3800" dirty="0" smtClean="0">
                <a:latin typeface="Bell MT" panose="02020503060305020303" pitchFamily="18" charset="0"/>
              </a:rPr>
              <a:t>denda paling banyak </a:t>
            </a:r>
            <a:r>
              <a:rPr lang="id-ID" sz="3800" b="1" dirty="0" smtClean="0">
                <a:latin typeface="Bell MT" panose="02020503060305020303" pitchFamily="18" charset="0"/>
              </a:rPr>
              <a:t>Rp 200.000.00</a:t>
            </a:r>
            <a:r>
              <a:rPr lang="en-ID" sz="3800" b="1" dirty="0" smtClean="0">
                <a:latin typeface="Bell MT" panose="02020503060305020303" pitchFamily="18" charset="0"/>
              </a:rPr>
              <a:t>0</a:t>
            </a:r>
            <a:r>
              <a:rPr lang="id-ID" sz="3800" b="1" dirty="0" smtClean="0">
                <a:latin typeface="Bell MT" panose="02020503060305020303" pitchFamily="18" charset="0"/>
              </a:rPr>
              <a:t> (dua ratus juta rupiah)</a:t>
            </a:r>
          </a:p>
          <a:p>
            <a:pPr marL="0" indent="0" algn="just">
              <a:buNone/>
            </a:pPr>
            <a:endParaRPr lang="id-ID" sz="3800" dirty="0" smtClean="0">
              <a:latin typeface="Bell MT" panose="02020503060305020303" pitchFamily="18" charset="0"/>
            </a:endParaRPr>
          </a:p>
          <a:p>
            <a:r>
              <a:rPr lang="id-ID" sz="3800" b="1" dirty="0" smtClean="0">
                <a:latin typeface="Bell MT" panose="02020503060305020303" pitchFamily="18" charset="0"/>
              </a:rPr>
              <a:t>Peraturan Menteri</a:t>
            </a:r>
            <a:r>
              <a:rPr lang="id-ID" sz="3800" dirty="0" smtClean="0">
                <a:latin typeface="Bell MT" panose="02020503060305020303" pitchFamily="18" charset="0"/>
              </a:rPr>
              <a:t> Nomor 17 Tahun 2010 telah mengatur sanksi </a:t>
            </a:r>
            <a:r>
              <a:rPr lang="id-ID" sz="3800" b="1" dirty="0" smtClean="0">
                <a:latin typeface="Bell MT" panose="02020503060305020303" pitchFamily="18" charset="0"/>
              </a:rPr>
              <a:t>bagi mahasiswa </a:t>
            </a:r>
            <a:r>
              <a:rPr lang="id-ID" sz="3800" dirty="0" smtClean="0">
                <a:latin typeface="Bell MT" panose="02020503060305020303" pitchFamily="18" charset="0"/>
              </a:rPr>
              <a:t> yang  melakukan  tindakan  plagiat. Jika terbukti melakukan plagiarisme, akan memperoleh sanksi sebagai berikut:</a:t>
            </a:r>
          </a:p>
          <a:p>
            <a:pPr marL="514350" indent="-514350">
              <a:buFont typeface="+mj-lt"/>
              <a:buAutoNum type="arabicPeriod"/>
            </a:pPr>
            <a:r>
              <a:rPr lang="id-ID" sz="3800" dirty="0" smtClean="0">
                <a:latin typeface="Bell MT" panose="02020503060305020303" pitchFamily="18" charset="0"/>
              </a:rPr>
              <a:t>Teguran</a:t>
            </a:r>
            <a:r>
              <a:rPr lang="id-ID" sz="3800" dirty="0">
                <a:latin typeface="Bell MT" panose="02020503060305020303" pitchFamily="18" charset="0"/>
              </a:rPr>
              <a:t>  </a:t>
            </a:r>
            <a:endParaRPr lang="id-ID" sz="3800" dirty="0" smtClean="0">
              <a:latin typeface="Bell MT" panose="02020503060305020303" pitchFamily="18" charset="0"/>
            </a:endParaRPr>
          </a:p>
          <a:p>
            <a:pPr marL="514350" indent="-514350">
              <a:buFont typeface="+mj-lt"/>
              <a:buAutoNum type="arabicPeriod"/>
            </a:pPr>
            <a:r>
              <a:rPr lang="id-ID" sz="3800" dirty="0" smtClean="0">
                <a:latin typeface="Bell MT" panose="02020503060305020303" pitchFamily="18" charset="0"/>
              </a:rPr>
              <a:t>Peringatan</a:t>
            </a:r>
            <a:r>
              <a:rPr lang="id-ID" sz="3800" dirty="0">
                <a:latin typeface="Bell MT" panose="02020503060305020303" pitchFamily="18" charset="0"/>
              </a:rPr>
              <a:t> tertulis  </a:t>
            </a:r>
            <a:endParaRPr lang="id-ID" sz="3800" dirty="0" smtClean="0">
              <a:latin typeface="Bell MT" panose="02020503060305020303" pitchFamily="18" charset="0"/>
            </a:endParaRPr>
          </a:p>
          <a:p>
            <a:pPr marL="514350" indent="-514350">
              <a:buFont typeface="+mj-lt"/>
              <a:buAutoNum type="arabicPeriod"/>
            </a:pPr>
            <a:r>
              <a:rPr lang="id-ID" sz="3800" dirty="0" smtClean="0">
                <a:latin typeface="Bell MT" panose="02020503060305020303" pitchFamily="18" charset="0"/>
              </a:rPr>
              <a:t>Penundaan</a:t>
            </a:r>
            <a:r>
              <a:rPr lang="id-ID" sz="3800" dirty="0">
                <a:latin typeface="Bell MT" panose="02020503060305020303" pitchFamily="18" charset="0"/>
              </a:rPr>
              <a:t> pemberian sebagian hak mahasiswa  </a:t>
            </a:r>
          </a:p>
          <a:p>
            <a:pPr marL="514350" indent="-514350">
              <a:buFont typeface="+mj-lt"/>
              <a:buAutoNum type="arabicPeriod"/>
            </a:pPr>
            <a:r>
              <a:rPr lang="id-ID" sz="3800" dirty="0" smtClean="0">
                <a:latin typeface="Bell MT" panose="02020503060305020303" pitchFamily="18" charset="0"/>
              </a:rPr>
              <a:t>Pembatalan</a:t>
            </a:r>
            <a:r>
              <a:rPr lang="id-ID" sz="3800" dirty="0">
                <a:latin typeface="Bell MT" panose="02020503060305020303" pitchFamily="18" charset="0"/>
              </a:rPr>
              <a:t> nilai </a:t>
            </a:r>
          </a:p>
          <a:p>
            <a:pPr marL="514350" indent="-514350">
              <a:buFont typeface="+mj-lt"/>
              <a:buAutoNum type="arabicPeriod"/>
            </a:pPr>
            <a:r>
              <a:rPr lang="id-ID" sz="3800" dirty="0" smtClean="0">
                <a:latin typeface="Bell MT" panose="02020503060305020303" pitchFamily="18" charset="0"/>
              </a:rPr>
              <a:t>Pemberhentian</a:t>
            </a:r>
            <a:r>
              <a:rPr lang="id-ID" sz="3800" dirty="0">
                <a:latin typeface="Bell MT" panose="02020503060305020303" pitchFamily="18" charset="0"/>
              </a:rPr>
              <a:t> dengan hormat dari status sebagai mahasiswa  </a:t>
            </a:r>
          </a:p>
          <a:p>
            <a:pPr marL="514350" indent="-514350">
              <a:buFont typeface="+mj-lt"/>
              <a:buAutoNum type="arabicPeriod"/>
            </a:pPr>
            <a:r>
              <a:rPr lang="id-ID" sz="3800" dirty="0" smtClean="0">
                <a:latin typeface="Bell MT" panose="02020503060305020303" pitchFamily="18" charset="0"/>
              </a:rPr>
              <a:t>Pemberhentian</a:t>
            </a:r>
            <a:r>
              <a:rPr lang="id-ID" sz="3800" dirty="0">
                <a:latin typeface="Bell MT" panose="02020503060305020303" pitchFamily="18" charset="0"/>
              </a:rPr>
              <a:t> tidak dengan hormat dari status sebagai mahasiswa  </a:t>
            </a:r>
          </a:p>
          <a:p>
            <a:pPr marL="514350" indent="-514350">
              <a:buFont typeface="+mj-lt"/>
              <a:buAutoNum type="arabicPeriod"/>
            </a:pPr>
            <a:r>
              <a:rPr lang="id-ID" sz="3800" dirty="0" smtClean="0">
                <a:latin typeface="Bell MT" panose="02020503060305020303" pitchFamily="18" charset="0"/>
              </a:rPr>
              <a:t>Pembatalan</a:t>
            </a:r>
            <a:r>
              <a:rPr lang="id-ID" sz="3800" dirty="0">
                <a:latin typeface="Bell MT" panose="02020503060305020303" pitchFamily="18" charset="0"/>
              </a:rPr>
              <a:t> ijazah apabila telah lulus dari proses pendidikan. </a:t>
            </a:r>
            <a:r>
              <a:rPr lang="id-ID" dirty="0"/>
              <a:t> </a:t>
            </a:r>
          </a:p>
        </p:txBody>
      </p:sp>
    </p:spTree>
    <p:extLst>
      <p:ext uri="{BB962C8B-B14F-4D97-AF65-F5344CB8AC3E}">
        <p14:creationId xmlns:p14="http://schemas.microsoft.com/office/powerpoint/2010/main" val="711756935"/>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9" presetClass="entr" presetSubtype="0" decel="10000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
                                            <p:txEl>
                                              <p:pRg st="0" end="0"/>
                                            </p:txEl>
                                          </p:spTgt>
                                        </p:tgtEl>
                                        <p:attrNameLst>
                                          <p:attrName>ppt_h</p:attrName>
                                        </p:attrNameLst>
                                      </p:cBhvr>
                                      <p:tavLst>
                                        <p:tav tm="0">
                                          <p:val>
                                            <p:fltVal val="0"/>
                                          </p:val>
                                        </p:tav>
                                        <p:tav tm="100000">
                                          <p:val>
                                            <p:strVal val="#ppt_h"/>
                                          </p:val>
                                        </p:tav>
                                      </p:tavLst>
                                    </p:anim>
                                    <p:anim calcmode="lin" valueType="num">
                                      <p:cBhvr>
                                        <p:cTn id="9" dur="500" fill="hold"/>
                                        <p:tgtEl>
                                          <p:spTgt spid="3">
                                            <p:txEl>
                                              <p:pRg st="0" end="0"/>
                                            </p:txEl>
                                          </p:spTgt>
                                        </p:tgtEl>
                                        <p:attrNameLst>
                                          <p:attrName>style.rotation</p:attrName>
                                        </p:attrNameLst>
                                      </p:cBhvr>
                                      <p:tavLst>
                                        <p:tav tm="0">
                                          <p:val>
                                            <p:fltVal val="360"/>
                                          </p:val>
                                        </p:tav>
                                        <p:tav tm="100000">
                                          <p:val>
                                            <p:fltVal val="0"/>
                                          </p:val>
                                        </p:tav>
                                      </p:tavLst>
                                    </p:anim>
                                    <p:animEffect transition="in" filter="fade">
                                      <p:cBhvr>
                                        <p:cTn id="10" dur="500"/>
                                        <p:tgtEl>
                                          <p:spTgt spid="3">
                                            <p:txEl>
                                              <p:pRg st="0" end="0"/>
                                            </p:txEl>
                                          </p:spTgt>
                                        </p:tgtEl>
                                      </p:cBhvr>
                                    </p:animEffect>
                                  </p:childTnLst>
                                </p:cTn>
                              </p:par>
                              <p:par>
                                <p:cTn id="11" presetID="49" presetClass="entr" presetSubtype="0" decel="100000" fill="hold" nodeType="with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p:cTn id="13"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14" dur="500" fill="hold"/>
                                        <p:tgtEl>
                                          <p:spTgt spid="3">
                                            <p:txEl>
                                              <p:pRg st="1" end="1"/>
                                            </p:txEl>
                                          </p:spTgt>
                                        </p:tgtEl>
                                        <p:attrNameLst>
                                          <p:attrName>ppt_h</p:attrName>
                                        </p:attrNameLst>
                                      </p:cBhvr>
                                      <p:tavLst>
                                        <p:tav tm="0">
                                          <p:val>
                                            <p:fltVal val="0"/>
                                          </p:val>
                                        </p:tav>
                                        <p:tav tm="100000">
                                          <p:val>
                                            <p:strVal val="#ppt_h"/>
                                          </p:val>
                                        </p:tav>
                                      </p:tavLst>
                                    </p:anim>
                                    <p:anim calcmode="lin" valueType="num">
                                      <p:cBhvr>
                                        <p:cTn id="15" dur="500" fill="hold"/>
                                        <p:tgtEl>
                                          <p:spTgt spid="3">
                                            <p:txEl>
                                              <p:pRg st="1" end="1"/>
                                            </p:txEl>
                                          </p:spTgt>
                                        </p:tgtEl>
                                        <p:attrNameLst>
                                          <p:attrName>style.rotation</p:attrName>
                                        </p:attrNameLst>
                                      </p:cBhvr>
                                      <p:tavLst>
                                        <p:tav tm="0">
                                          <p:val>
                                            <p:fltVal val="360"/>
                                          </p:val>
                                        </p:tav>
                                        <p:tav tm="100000">
                                          <p:val>
                                            <p:fltVal val="0"/>
                                          </p:val>
                                        </p:tav>
                                      </p:tavLst>
                                    </p:anim>
                                    <p:animEffect transition="in" filter="fade">
                                      <p:cBhvr>
                                        <p:cTn id="16" dur="500"/>
                                        <p:tgtEl>
                                          <p:spTgt spid="3">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31" presetClass="entr" presetSubtype="0" fill="hold" nodeType="click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 calcmode="lin" valueType="num">
                                      <p:cBhvr>
                                        <p:cTn id="21" dur="1000" fill="hold"/>
                                        <p:tgtEl>
                                          <p:spTgt spid="3">
                                            <p:txEl>
                                              <p:pRg st="3" end="3"/>
                                            </p:txEl>
                                          </p:spTgt>
                                        </p:tgtEl>
                                        <p:attrNameLst>
                                          <p:attrName>ppt_w</p:attrName>
                                        </p:attrNameLst>
                                      </p:cBhvr>
                                      <p:tavLst>
                                        <p:tav tm="0">
                                          <p:val>
                                            <p:fltVal val="0"/>
                                          </p:val>
                                        </p:tav>
                                        <p:tav tm="100000">
                                          <p:val>
                                            <p:strVal val="#ppt_w"/>
                                          </p:val>
                                        </p:tav>
                                      </p:tavLst>
                                    </p:anim>
                                    <p:anim calcmode="lin" valueType="num">
                                      <p:cBhvr>
                                        <p:cTn id="22" dur="1000" fill="hold"/>
                                        <p:tgtEl>
                                          <p:spTgt spid="3">
                                            <p:txEl>
                                              <p:pRg st="3" end="3"/>
                                            </p:txEl>
                                          </p:spTgt>
                                        </p:tgtEl>
                                        <p:attrNameLst>
                                          <p:attrName>ppt_h</p:attrName>
                                        </p:attrNameLst>
                                      </p:cBhvr>
                                      <p:tavLst>
                                        <p:tav tm="0">
                                          <p:val>
                                            <p:fltVal val="0"/>
                                          </p:val>
                                        </p:tav>
                                        <p:tav tm="100000">
                                          <p:val>
                                            <p:strVal val="#ppt_h"/>
                                          </p:val>
                                        </p:tav>
                                      </p:tavLst>
                                    </p:anim>
                                    <p:anim calcmode="lin" valueType="num">
                                      <p:cBhvr>
                                        <p:cTn id="23" dur="1000" fill="hold"/>
                                        <p:tgtEl>
                                          <p:spTgt spid="3">
                                            <p:txEl>
                                              <p:pRg st="3" end="3"/>
                                            </p:txEl>
                                          </p:spTgt>
                                        </p:tgtEl>
                                        <p:attrNameLst>
                                          <p:attrName>style.rotation</p:attrName>
                                        </p:attrNameLst>
                                      </p:cBhvr>
                                      <p:tavLst>
                                        <p:tav tm="0">
                                          <p:val>
                                            <p:fltVal val="90"/>
                                          </p:val>
                                        </p:tav>
                                        <p:tav tm="100000">
                                          <p:val>
                                            <p:fltVal val="0"/>
                                          </p:val>
                                        </p:tav>
                                      </p:tavLst>
                                    </p:anim>
                                    <p:animEffect transition="in" filter="fade">
                                      <p:cBhvr>
                                        <p:cTn id="24" dur="1000"/>
                                        <p:tgtEl>
                                          <p:spTgt spid="3">
                                            <p:txEl>
                                              <p:pRg st="3" end="3"/>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31" presetClass="entr" presetSubtype="0" fill="hold" nodeType="clickEffect">
                                  <p:stCondLst>
                                    <p:cond delay="0"/>
                                  </p:stCondLst>
                                  <p:childTnLst>
                                    <p:set>
                                      <p:cBhvr>
                                        <p:cTn id="28" dur="1" fill="hold">
                                          <p:stCondLst>
                                            <p:cond delay="0"/>
                                          </p:stCondLst>
                                        </p:cTn>
                                        <p:tgtEl>
                                          <p:spTgt spid="3">
                                            <p:txEl>
                                              <p:pRg st="4" end="4"/>
                                            </p:txEl>
                                          </p:spTgt>
                                        </p:tgtEl>
                                        <p:attrNameLst>
                                          <p:attrName>style.visibility</p:attrName>
                                        </p:attrNameLst>
                                      </p:cBhvr>
                                      <p:to>
                                        <p:strVal val="visible"/>
                                      </p:to>
                                    </p:set>
                                    <p:anim calcmode="lin" valueType="num">
                                      <p:cBhvr>
                                        <p:cTn id="29" dur="1000" fill="hold"/>
                                        <p:tgtEl>
                                          <p:spTgt spid="3">
                                            <p:txEl>
                                              <p:pRg st="4" end="4"/>
                                            </p:txEl>
                                          </p:spTgt>
                                        </p:tgtEl>
                                        <p:attrNameLst>
                                          <p:attrName>ppt_w</p:attrName>
                                        </p:attrNameLst>
                                      </p:cBhvr>
                                      <p:tavLst>
                                        <p:tav tm="0">
                                          <p:val>
                                            <p:fltVal val="0"/>
                                          </p:val>
                                        </p:tav>
                                        <p:tav tm="100000">
                                          <p:val>
                                            <p:strVal val="#ppt_w"/>
                                          </p:val>
                                        </p:tav>
                                      </p:tavLst>
                                    </p:anim>
                                    <p:anim calcmode="lin" valueType="num">
                                      <p:cBhvr>
                                        <p:cTn id="30" dur="1000" fill="hold"/>
                                        <p:tgtEl>
                                          <p:spTgt spid="3">
                                            <p:txEl>
                                              <p:pRg st="4" end="4"/>
                                            </p:txEl>
                                          </p:spTgt>
                                        </p:tgtEl>
                                        <p:attrNameLst>
                                          <p:attrName>ppt_h</p:attrName>
                                        </p:attrNameLst>
                                      </p:cBhvr>
                                      <p:tavLst>
                                        <p:tav tm="0">
                                          <p:val>
                                            <p:fltVal val="0"/>
                                          </p:val>
                                        </p:tav>
                                        <p:tav tm="100000">
                                          <p:val>
                                            <p:strVal val="#ppt_h"/>
                                          </p:val>
                                        </p:tav>
                                      </p:tavLst>
                                    </p:anim>
                                    <p:anim calcmode="lin" valueType="num">
                                      <p:cBhvr>
                                        <p:cTn id="31" dur="1000" fill="hold"/>
                                        <p:tgtEl>
                                          <p:spTgt spid="3">
                                            <p:txEl>
                                              <p:pRg st="4" end="4"/>
                                            </p:txEl>
                                          </p:spTgt>
                                        </p:tgtEl>
                                        <p:attrNameLst>
                                          <p:attrName>style.rotation</p:attrName>
                                        </p:attrNameLst>
                                      </p:cBhvr>
                                      <p:tavLst>
                                        <p:tav tm="0">
                                          <p:val>
                                            <p:fltVal val="90"/>
                                          </p:val>
                                        </p:tav>
                                        <p:tav tm="100000">
                                          <p:val>
                                            <p:fltVal val="0"/>
                                          </p:val>
                                        </p:tav>
                                      </p:tavLst>
                                    </p:anim>
                                    <p:animEffect transition="in" filter="fade">
                                      <p:cBhvr>
                                        <p:cTn id="32" dur="1000"/>
                                        <p:tgtEl>
                                          <p:spTgt spid="3">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31" presetClass="entr" presetSubtype="0" fill="hold"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p:cTn id="37" dur="1000" fill="hold"/>
                                        <p:tgtEl>
                                          <p:spTgt spid="3">
                                            <p:txEl>
                                              <p:pRg st="5" end="5"/>
                                            </p:txEl>
                                          </p:spTgt>
                                        </p:tgtEl>
                                        <p:attrNameLst>
                                          <p:attrName>ppt_w</p:attrName>
                                        </p:attrNameLst>
                                      </p:cBhvr>
                                      <p:tavLst>
                                        <p:tav tm="0">
                                          <p:val>
                                            <p:fltVal val="0"/>
                                          </p:val>
                                        </p:tav>
                                        <p:tav tm="100000">
                                          <p:val>
                                            <p:strVal val="#ppt_w"/>
                                          </p:val>
                                        </p:tav>
                                      </p:tavLst>
                                    </p:anim>
                                    <p:anim calcmode="lin" valueType="num">
                                      <p:cBhvr>
                                        <p:cTn id="38" dur="1000" fill="hold"/>
                                        <p:tgtEl>
                                          <p:spTgt spid="3">
                                            <p:txEl>
                                              <p:pRg st="5" end="5"/>
                                            </p:txEl>
                                          </p:spTgt>
                                        </p:tgtEl>
                                        <p:attrNameLst>
                                          <p:attrName>ppt_h</p:attrName>
                                        </p:attrNameLst>
                                      </p:cBhvr>
                                      <p:tavLst>
                                        <p:tav tm="0">
                                          <p:val>
                                            <p:fltVal val="0"/>
                                          </p:val>
                                        </p:tav>
                                        <p:tav tm="100000">
                                          <p:val>
                                            <p:strVal val="#ppt_h"/>
                                          </p:val>
                                        </p:tav>
                                      </p:tavLst>
                                    </p:anim>
                                    <p:anim calcmode="lin" valueType="num">
                                      <p:cBhvr>
                                        <p:cTn id="39" dur="1000" fill="hold"/>
                                        <p:tgtEl>
                                          <p:spTgt spid="3">
                                            <p:txEl>
                                              <p:pRg st="5" end="5"/>
                                            </p:txEl>
                                          </p:spTgt>
                                        </p:tgtEl>
                                        <p:attrNameLst>
                                          <p:attrName>style.rotation</p:attrName>
                                        </p:attrNameLst>
                                      </p:cBhvr>
                                      <p:tavLst>
                                        <p:tav tm="0">
                                          <p:val>
                                            <p:fltVal val="90"/>
                                          </p:val>
                                        </p:tav>
                                        <p:tav tm="100000">
                                          <p:val>
                                            <p:fltVal val="0"/>
                                          </p:val>
                                        </p:tav>
                                      </p:tavLst>
                                    </p:anim>
                                    <p:animEffect transition="in" filter="fade">
                                      <p:cBhvr>
                                        <p:cTn id="40" dur="1000"/>
                                        <p:tgtEl>
                                          <p:spTgt spid="3">
                                            <p:txEl>
                                              <p:pRg st="5" end="5"/>
                                            </p:txEl>
                                          </p:spTgt>
                                        </p:tgtEl>
                                      </p:cBhvr>
                                    </p:animEffect>
                                  </p:childTnLst>
                                </p:cTn>
                              </p:par>
                            </p:childTnLst>
                          </p:cTn>
                        </p:par>
                      </p:childTnLst>
                    </p:cTn>
                  </p:par>
                  <p:par>
                    <p:cTn id="41" fill="hold">
                      <p:stCondLst>
                        <p:cond delay="indefinite"/>
                      </p:stCondLst>
                      <p:childTnLst>
                        <p:par>
                          <p:cTn id="42" fill="hold">
                            <p:stCondLst>
                              <p:cond delay="0"/>
                            </p:stCondLst>
                            <p:childTnLst>
                              <p:par>
                                <p:cTn id="43" presetID="31" presetClass="entr" presetSubtype="0" fill="hold" nodeType="clickEffect">
                                  <p:stCondLst>
                                    <p:cond delay="0"/>
                                  </p:stCondLst>
                                  <p:childTnLst>
                                    <p:set>
                                      <p:cBhvr>
                                        <p:cTn id="44" dur="1" fill="hold">
                                          <p:stCondLst>
                                            <p:cond delay="0"/>
                                          </p:stCondLst>
                                        </p:cTn>
                                        <p:tgtEl>
                                          <p:spTgt spid="3">
                                            <p:txEl>
                                              <p:pRg st="6" end="6"/>
                                            </p:txEl>
                                          </p:spTgt>
                                        </p:tgtEl>
                                        <p:attrNameLst>
                                          <p:attrName>style.visibility</p:attrName>
                                        </p:attrNameLst>
                                      </p:cBhvr>
                                      <p:to>
                                        <p:strVal val="visible"/>
                                      </p:to>
                                    </p:set>
                                    <p:anim calcmode="lin" valueType="num">
                                      <p:cBhvr>
                                        <p:cTn id="45" dur="1000" fill="hold"/>
                                        <p:tgtEl>
                                          <p:spTgt spid="3">
                                            <p:txEl>
                                              <p:pRg st="6" end="6"/>
                                            </p:txEl>
                                          </p:spTgt>
                                        </p:tgtEl>
                                        <p:attrNameLst>
                                          <p:attrName>ppt_w</p:attrName>
                                        </p:attrNameLst>
                                      </p:cBhvr>
                                      <p:tavLst>
                                        <p:tav tm="0">
                                          <p:val>
                                            <p:fltVal val="0"/>
                                          </p:val>
                                        </p:tav>
                                        <p:tav tm="100000">
                                          <p:val>
                                            <p:strVal val="#ppt_w"/>
                                          </p:val>
                                        </p:tav>
                                      </p:tavLst>
                                    </p:anim>
                                    <p:anim calcmode="lin" valueType="num">
                                      <p:cBhvr>
                                        <p:cTn id="46" dur="1000" fill="hold"/>
                                        <p:tgtEl>
                                          <p:spTgt spid="3">
                                            <p:txEl>
                                              <p:pRg st="6" end="6"/>
                                            </p:txEl>
                                          </p:spTgt>
                                        </p:tgtEl>
                                        <p:attrNameLst>
                                          <p:attrName>ppt_h</p:attrName>
                                        </p:attrNameLst>
                                      </p:cBhvr>
                                      <p:tavLst>
                                        <p:tav tm="0">
                                          <p:val>
                                            <p:fltVal val="0"/>
                                          </p:val>
                                        </p:tav>
                                        <p:tav tm="100000">
                                          <p:val>
                                            <p:strVal val="#ppt_h"/>
                                          </p:val>
                                        </p:tav>
                                      </p:tavLst>
                                    </p:anim>
                                    <p:anim calcmode="lin" valueType="num">
                                      <p:cBhvr>
                                        <p:cTn id="47" dur="1000" fill="hold"/>
                                        <p:tgtEl>
                                          <p:spTgt spid="3">
                                            <p:txEl>
                                              <p:pRg st="6" end="6"/>
                                            </p:txEl>
                                          </p:spTgt>
                                        </p:tgtEl>
                                        <p:attrNameLst>
                                          <p:attrName>style.rotation</p:attrName>
                                        </p:attrNameLst>
                                      </p:cBhvr>
                                      <p:tavLst>
                                        <p:tav tm="0">
                                          <p:val>
                                            <p:fltVal val="90"/>
                                          </p:val>
                                        </p:tav>
                                        <p:tav tm="100000">
                                          <p:val>
                                            <p:fltVal val="0"/>
                                          </p:val>
                                        </p:tav>
                                      </p:tavLst>
                                    </p:anim>
                                    <p:animEffect transition="in" filter="fade">
                                      <p:cBhvr>
                                        <p:cTn id="48" dur="1000"/>
                                        <p:tgtEl>
                                          <p:spTgt spid="3">
                                            <p:txEl>
                                              <p:pRg st="6" end="6"/>
                                            </p:txEl>
                                          </p:spTgt>
                                        </p:tgtEl>
                                      </p:cBhvr>
                                    </p:animEffect>
                                  </p:childTnLst>
                                </p:cTn>
                              </p:par>
                            </p:childTnLst>
                          </p:cTn>
                        </p:par>
                      </p:childTnLst>
                    </p:cTn>
                  </p:par>
                  <p:par>
                    <p:cTn id="49" fill="hold">
                      <p:stCondLst>
                        <p:cond delay="indefinite"/>
                      </p:stCondLst>
                      <p:childTnLst>
                        <p:par>
                          <p:cTn id="50" fill="hold">
                            <p:stCondLst>
                              <p:cond delay="0"/>
                            </p:stCondLst>
                            <p:childTnLst>
                              <p:par>
                                <p:cTn id="51" presetID="31" presetClass="entr" presetSubtype="0" fill="hold" nodeType="clickEffect">
                                  <p:stCondLst>
                                    <p:cond delay="0"/>
                                  </p:stCondLst>
                                  <p:childTnLst>
                                    <p:set>
                                      <p:cBhvr>
                                        <p:cTn id="52" dur="1" fill="hold">
                                          <p:stCondLst>
                                            <p:cond delay="0"/>
                                          </p:stCondLst>
                                        </p:cTn>
                                        <p:tgtEl>
                                          <p:spTgt spid="3">
                                            <p:txEl>
                                              <p:pRg st="7" end="7"/>
                                            </p:txEl>
                                          </p:spTgt>
                                        </p:tgtEl>
                                        <p:attrNameLst>
                                          <p:attrName>style.visibility</p:attrName>
                                        </p:attrNameLst>
                                      </p:cBhvr>
                                      <p:to>
                                        <p:strVal val="visible"/>
                                      </p:to>
                                    </p:set>
                                    <p:anim calcmode="lin" valueType="num">
                                      <p:cBhvr>
                                        <p:cTn id="53" dur="1000" fill="hold"/>
                                        <p:tgtEl>
                                          <p:spTgt spid="3">
                                            <p:txEl>
                                              <p:pRg st="7" end="7"/>
                                            </p:txEl>
                                          </p:spTgt>
                                        </p:tgtEl>
                                        <p:attrNameLst>
                                          <p:attrName>ppt_w</p:attrName>
                                        </p:attrNameLst>
                                      </p:cBhvr>
                                      <p:tavLst>
                                        <p:tav tm="0">
                                          <p:val>
                                            <p:fltVal val="0"/>
                                          </p:val>
                                        </p:tav>
                                        <p:tav tm="100000">
                                          <p:val>
                                            <p:strVal val="#ppt_w"/>
                                          </p:val>
                                        </p:tav>
                                      </p:tavLst>
                                    </p:anim>
                                    <p:anim calcmode="lin" valueType="num">
                                      <p:cBhvr>
                                        <p:cTn id="54" dur="1000" fill="hold"/>
                                        <p:tgtEl>
                                          <p:spTgt spid="3">
                                            <p:txEl>
                                              <p:pRg st="7" end="7"/>
                                            </p:txEl>
                                          </p:spTgt>
                                        </p:tgtEl>
                                        <p:attrNameLst>
                                          <p:attrName>ppt_h</p:attrName>
                                        </p:attrNameLst>
                                      </p:cBhvr>
                                      <p:tavLst>
                                        <p:tav tm="0">
                                          <p:val>
                                            <p:fltVal val="0"/>
                                          </p:val>
                                        </p:tav>
                                        <p:tav tm="100000">
                                          <p:val>
                                            <p:strVal val="#ppt_h"/>
                                          </p:val>
                                        </p:tav>
                                      </p:tavLst>
                                    </p:anim>
                                    <p:anim calcmode="lin" valueType="num">
                                      <p:cBhvr>
                                        <p:cTn id="55" dur="1000" fill="hold"/>
                                        <p:tgtEl>
                                          <p:spTgt spid="3">
                                            <p:txEl>
                                              <p:pRg st="7" end="7"/>
                                            </p:txEl>
                                          </p:spTgt>
                                        </p:tgtEl>
                                        <p:attrNameLst>
                                          <p:attrName>style.rotation</p:attrName>
                                        </p:attrNameLst>
                                      </p:cBhvr>
                                      <p:tavLst>
                                        <p:tav tm="0">
                                          <p:val>
                                            <p:fltVal val="90"/>
                                          </p:val>
                                        </p:tav>
                                        <p:tav tm="100000">
                                          <p:val>
                                            <p:fltVal val="0"/>
                                          </p:val>
                                        </p:tav>
                                      </p:tavLst>
                                    </p:anim>
                                    <p:animEffect transition="in" filter="fade">
                                      <p:cBhvr>
                                        <p:cTn id="56" dur="1000"/>
                                        <p:tgtEl>
                                          <p:spTgt spid="3">
                                            <p:txEl>
                                              <p:pRg st="7" end="7"/>
                                            </p:txEl>
                                          </p:spTgt>
                                        </p:tgtEl>
                                      </p:cBhvr>
                                    </p:animEffect>
                                  </p:childTnLst>
                                </p:cTn>
                              </p:par>
                            </p:childTnLst>
                          </p:cTn>
                        </p:par>
                      </p:childTnLst>
                    </p:cTn>
                  </p:par>
                  <p:par>
                    <p:cTn id="57" fill="hold">
                      <p:stCondLst>
                        <p:cond delay="indefinite"/>
                      </p:stCondLst>
                      <p:childTnLst>
                        <p:par>
                          <p:cTn id="58" fill="hold">
                            <p:stCondLst>
                              <p:cond delay="0"/>
                            </p:stCondLst>
                            <p:childTnLst>
                              <p:par>
                                <p:cTn id="59" presetID="31" presetClass="entr" presetSubtype="0" fill="hold" nodeType="clickEffect">
                                  <p:stCondLst>
                                    <p:cond delay="0"/>
                                  </p:stCondLst>
                                  <p:childTnLst>
                                    <p:set>
                                      <p:cBhvr>
                                        <p:cTn id="60" dur="1" fill="hold">
                                          <p:stCondLst>
                                            <p:cond delay="0"/>
                                          </p:stCondLst>
                                        </p:cTn>
                                        <p:tgtEl>
                                          <p:spTgt spid="3">
                                            <p:txEl>
                                              <p:pRg st="8" end="8"/>
                                            </p:txEl>
                                          </p:spTgt>
                                        </p:tgtEl>
                                        <p:attrNameLst>
                                          <p:attrName>style.visibility</p:attrName>
                                        </p:attrNameLst>
                                      </p:cBhvr>
                                      <p:to>
                                        <p:strVal val="visible"/>
                                      </p:to>
                                    </p:set>
                                    <p:anim calcmode="lin" valueType="num">
                                      <p:cBhvr>
                                        <p:cTn id="61" dur="1000" fill="hold"/>
                                        <p:tgtEl>
                                          <p:spTgt spid="3">
                                            <p:txEl>
                                              <p:pRg st="8" end="8"/>
                                            </p:txEl>
                                          </p:spTgt>
                                        </p:tgtEl>
                                        <p:attrNameLst>
                                          <p:attrName>ppt_w</p:attrName>
                                        </p:attrNameLst>
                                      </p:cBhvr>
                                      <p:tavLst>
                                        <p:tav tm="0">
                                          <p:val>
                                            <p:fltVal val="0"/>
                                          </p:val>
                                        </p:tav>
                                        <p:tav tm="100000">
                                          <p:val>
                                            <p:strVal val="#ppt_w"/>
                                          </p:val>
                                        </p:tav>
                                      </p:tavLst>
                                    </p:anim>
                                    <p:anim calcmode="lin" valueType="num">
                                      <p:cBhvr>
                                        <p:cTn id="62" dur="1000" fill="hold"/>
                                        <p:tgtEl>
                                          <p:spTgt spid="3">
                                            <p:txEl>
                                              <p:pRg st="8" end="8"/>
                                            </p:txEl>
                                          </p:spTgt>
                                        </p:tgtEl>
                                        <p:attrNameLst>
                                          <p:attrName>ppt_h</p:attrName>
                                        </p:attrNameLst>
                                      </p:cBhvr>
                                      <p:tavLst>
                                        <p:tav tm="0">
                                          <p:val>
                                            <p:fltVal val="0"/>
                                          </p:val>
                                        </p:tav>
                                        <p:tav tm="100000">
                                          <p:val>
                                            <p:strVal val="#ppt_h"/>
                                          </p:val>
                                        </p:tav>
                                      </p:tavLst>
                                    </p:anim>
                                    <p:anim calcmode="lin" valueType="num">
                                      <p:cBhvr>
                                        <p:cTn id="63" dur="1000" fill="hold"/>
                                        <p:tgtEl>
                                          <p:spTgt spid="3">
                                            <p:txEl>
                                              <p:pRg st="8" end="8"/>
                                            </p:txEl>
                                          </p:spTgt>
                                        </p:tgtEl>
                                        <p:attrNameLst>
                                          <p:attrName>style.rotation</p:attrName>
                                        </p:attrNameLst>
                                      </p:cBhvr>
                                      <p:tavLst>
                                        <p:tav tm="0">
                                          <p:val>
                                            <p:fltVal val="90"/>
                                          </p:val>
                                        </p:tav>
                                        <p:tav tm="100000">
                                          <p:val>
                                            <p:fltVal val="0"/>
                                          </p:val>
                                        </p:tav>
                                      </p:tavLst>
                                    </p:anim>
                                    <p:animEffect transition="in" filter="fade">
                                      <p:cBhvr>
                                        <p:cTn id="64" dur="1000"/>
                                        <p:tgtEl>
                                          <p:spTgt spid="3">
                                            <p:txEl>
                                              <p:pRg st="8" end="8"/>
                                            </p:txEl>
                                          </p:spTgt>
                                        </p:tgtEl>
                                      </p:cBhvr>
                                    </p:animEffect>
                                  </p:childTnLst>
                                </p:cTn>
                              </p:par>
                            </p:childTnLst>
                          </p:cTn>
                        </p:par>
                      </p:childTnLst>
                    </p:cTn>
                  </p:par>
                  <p:par>
                    <p:cTn id="65" fill="hold">
                      <p:stCondLst>
                        <p:cond delay="indefinite"/>
                      </p:stCondLst>
                      <p:childTnLst>
                        <p:par>
                          <p:cTn id="66" fill="hold">
                            <p:stCondLst>
                              <p:cond delay="0"/>
                            </p:stCondLst>
                            <p:childTnLst>
                              <p:par>
                                <p:cTn id="67" presetID="31" presetClass="entr" presetSubtype="0" fill="hold" nodeType="clickEffect">
                                  <p:stCondLst>
                                    <p:cond delay="0"/>
                                  </p:stCondLst>
                                  <p:childTnLst>
                                    <p:set>
                                      <p:cBhvr>
                                        <p:cTn id="68" dur="1" fill="hold">
                                          <p:stCondLst>
                                            <p:cond delay="0"/>
                                          </p:stCondLst>
                                        </p:cTn>
                                        <p:tgtEl>
                                          <p:spTgt spid="3">
                                            <p:txEl>
                                              <p:pRg st="9" end="9"/>
                                            </p:txEl>
                                          </p:spTgt>
                                        </p:tgtEl>
                                        <p:attrNameLst>
                                          <p:attrName>style.visibility</p:attrName>
                                        </p:attrNameLst>
                                      </p:cBhvr>
                                      <p:to>
                                        <p:strVal val="visible"/>
                                      </p:to>
                                    </p:set>
                                    <p:anim calcmode="lin" valueType="num">
                                      <p:cBhvr>
                                        <p:cTn id="69" dur="1000" fill="hold"/>
                                        <p:tgtEl>
                                          <p:spTgt spid="3">
                                            <p:txEl>
                                              <p:pRg st="9" end="9"/>
                                            </p:txEl>
                                          </p:spTgt>
                                        </p:tgtEl>
                                        <p:attrNameLst>
                                          <p:attrName>ppt_w</p:attrName>
                                        </p:attrNameLst>
                                      </p:cBhvr>
                                      <p:tavLst>
                                        <p:tav tm="0">
                                          <p:val>
                                            <p:fltVal val="0"/>
                                          </p:val>
                                        </p:tav>
                                        <p:tav tm="100000">
                                          <p:val>
                                            <p:strVal val="#ppt_w"/>
                                          </p:val>
                                        </p:tav>
                                      </p:tavLst>
                                    </p:anim>
                                    <p:anim calcmode="lin" valueType="num">
                                      <p:cBhvr>
                                        <p:cTn id="70" dur="1000" fill="hold"/>
                                        <p:tgtEl>
                                          <p:spTgt spid="3">
                                            <p:txEl>
                                              <p:pRg st="9" end="9"/>
                                            </p:txEl>
                                          </p:spTgt>
                                        </p:tgtEl>
                                        <p:attrNameLst>
                                          <p:attrName>ppt_h</p:attrName>
                                        </p:attrNameLst>
                                      </p:cBhvr>
                                      <p:tavLst>
                                        <p:tav tm="0">
                                          <p:val>
                                            <p:fltVal val="0"/>
                                          </p:val>
                                        </p:tav>
                                        <p:tav tm="100000">
                                          <p:val>
                                            <p:strVal val="#ppt_h"/>
                                          </p:val>
                                        </p:tav>
                                      </p:tavLst>
                                    </p:anim>
                                    <p:anim calcmode="lin" valueType="num">
                                      <p:cBhvr>
                                        <p:cTn id="71" dur="1000" fill="hold"/>
                                        <p:tgtEl>
                                          <p:spTgt spid="3">
                                            <p:txEl>
                                              <p:pRg st="9" end="9"/>
                                            </p:txEl>
                                          </p:spTgt>
                                        </p:tgtEl>
                                        <p:attrNameLst>
                                          <p:attrName>style.rotation</p:attrName>
                                        </p:attrNameLst>
                                      </p:cBhvr>
                                      <p:tavLst>
                                        <p:tav tm="0">
                                          <p:val>
                                            <p:fltVal val="90"/>
                                          </p:val>
                                        </p:tav>
                                        <p:tav tm="100000">
                                          <p:val>
                                            <p:fltVal val="0"/>
                                          </p:val>
                                        </p:tav>
                                      </p:tavLst>
                                    </p:anim>
                                    <p:animEffect transition="in" filter="fade">
                                      <p:cBhvr>
                                        <p:cTn id="72" dur="1000"/>
                                        <p:tgtEl>
                                          <p:spTgt spid="3">
                                            <p:txEl>
                                              <p:pRg st="9" end="9"/>
                                            </p:txEl>
                                          </p:spTgt>
                                        </p:tgtEl>
                                      </p:cBhvr>
                                    </p:animEffect>
                                  </p:childTnLst>
                                </p:cTn>
                              </p:par>
                            </p:childTnLst>
                          </p:cTn>
                        </p:par>
                      </p:childTnLst>
                    </p:cTn>
                  </p:par>
                  <p:par>
                    <p:cTn id="73" fill="hold">
                      <p:stCondLst>
                        <p:cond delay="indefinite"/>
                      </p:stCondLst>
                      <p:childTnLst>
                        <p:par>
                          <p:cTn id="74" fill="hold">
                            <p:stCondLst>
                              <p:cond delay="0"/>
                            </p:stCondLst>
                            <p:childTnLst>
                              <p:par>
                                <p:cTn id="75" presetID="31" presetClass="entr" presetSubtype="0" fill="hold" nodeType="clickEffect">
                                  <p:stCondLst>
                                    <p:cond delay="0"/>
                                  </p:stCondLst>
                                  <p:childTnLst>
                                    <p:set>
                                      <p:cBhvr>
                                        <p:cTn id="76" dur="1" fill="hold">
                                          <p:stCondLst>
                                            <p:cond delay="0"/>
                                          </p:stCondLst>
                                        </p:cTn>
                                        <p:tgtEl>
                                          <p:spTgt spid="3">
                                            <p:txEl>
                                              <p:pRg st="10" end="10"/>
                                            </p:txEl>
                                          </p:spTgt>
                                        </p:tgtEl>
                                        <p:attrNameLst>
                                          <p:attrName>style.visibility</p:attrName>
                                        </p:attrNameLst>
                                      </p:cBhvr>
                                      <p:to>
                                        <p:strVal val="visible"/>
                                      </p:to>
                                    </p:set>
                                    <p:anim calcmode="lin" valueType="num">
                                      <p:cBhvr>
                                        <p:cTn id="77" dur="1000" fill="hold"/>
                                        <p:tgtEl>
                                          <p:spTgt spid="3">
                                            <p:txEl>
                                              <p:pRg st="10" end="10"/>
                                            </p:txEl>
                                          </p:spTgt>
                                        </p:tgtEl>
                                        <p:attrNameLst>
                                          <p:attrName>ppt_w</p:attrName>
                                        </p:attrNameLst>
                                      </p:cBhvr>
                                      <p:tavLst>
                                        <p:tav tm="0">
                                          <p:val>
                                            <p:fltVal val="0"/>
                                          </p:val>
                                        </p:tav>
                                        <p:tav tm="100000">
                                          <p:val>
                                            <p:strVal val="#ppt_w"/>
                                          </p:val>
                                        </p:tav>
                                      </p:tavLst>
                                    </p:anim>
                                    <p:anim calcmode="lin" valueType="num">
                                      <p:cBhvr>
                                        <p:cTn id="78" dur="1000" fill="hold"/>
                                        <p:tgtEl>
                                          <p:spTgt spid="3">
                                            <p:txEl>
                                              <p:pRg st="10" end="10"/>
                                            </p:txEl>
                                          </p:spTgt>
                                        </p:tgtEl>
                                        <p:attrNameLst>
                                          <p:attrName>ppt_h</p:attrName>
                                        </p:attrNameLst>
                                      </p:cBhvr>
                                      <p:tavLst>
                                        <p:tav tm="0">
                                          <p:val>
                                            <p:fltVal val="0"/>
                                          </p:val>
                                        </p:tav>
                                        <p:tav tm="100000">
                                          <p:val>
                                            <p:strVal val="#ppt_h"/>
                                          </p:val>
                                        </p:tav>
                                      </p:tavLst>
                                    </p:anim>
                                    <p:anim calcmode="lin" valueType="num">
                                      <p:cBhvr>
                                        <p:cTn id="79" dur="1000" fill="hold"/>
                                        <p:tgtEl>
                                          <p:spTgt spid="3">
                                            <p:txEl>
                                              <p:pRg st="10" end="10"/>
                                            </p:txEl>
                                          </p:spTgt>
                                        </p:tgtEl>
                                        <p:attrNameLst>
                                          <p:attrName>style.rotation</p:attrName>
                                        </p:attrNameLst>
                                      </p:cBhvr>
                                      <p:tavLst>
                                        <p:tav tm="0">
                                          <p:val>
                                            <p:fltVal val="90"/>
                                          </p:val>
                                        </p:tav>
                                        <p:tav tm="100000">
                                          <p:val>
                                            <p:fltVal val="0"/>
                                          </p:val>
                                        </p:tav>
                                      </p:tavLst>
                                    </p:anim>
                                    <p:animEffect transition="in" filter="fade">
                                      <p:cBhvr>
                                        <p:cTn id="80" dur="1000"/>
                                        <p:tgtEl>
                                          <p:spTgt spid="3">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7000" b="-17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8200" y="0"/>
            <a:ext cx="10515600" cy="1325563"/>
          </a:xfrm>
        </p:spPr>
        <p:txBody>
          <a:bodyPr/>
          <a:lstStyle/>
          <a:p>
            <a:pPr algn="ctr"/>
            <a:r>
              <a:rPr lang="id-ID" b="1" dirty="0" smtClean="0">
                <a:solidFill>
                  <a:srgbClr val="FFFF00"/>
                </a:solidFill>
                <a:latin typeface="Comic Sans MS" panose="030F0702030302020204" pitchFamily="66" charset="0"/>
                <a:cs typeface="Aharoni" panose="02010803020104030203" pitchFamily="2" charset="-79"/>
              </a:rPr>
              <a:t>PENCEGAHAN PLAGIARISME</a:t>
            </a:r>
            <a:endParaRPr lang="id-ID" b="1" dirty="0">
              <a:solidFill>
                <a:srgbClr val="FFFF00"/>
              </a:solidFill>
              <a:latin typeface="Comic Sans MS" panose="030F0702030302020204" pitchFamily="66" charset="0"/>
              <a:cs typeface="Aharoni" panose="02010803020104030203" pitchFamily="2" charset="-79"/>
            </a:endParaRPr>
          </a:p>
        </p:txBody>
      </p:sp>
      <p:sp>
        <p:nvSpPr>
          <p:cNvPr id="3" name="Content Placeholder 2"/>
          <p:cNvSpPr>
            <a:spLocks noGrp="1"/>
          </p:cNvSpPr>
          <p:nvPr>
            <p:ph idx="1"/>
          </p:nvPr>
        </p:nvSpPr>
        <p:spPr>
          <a:xfrm>
            <a:off x="838200" y="1023766"/>
            <a:ext cx="10515600" cy="5109747"/>
          </a:xfrm>
        </p:spPr>
        <p:txBody>
          <a:bodyPr>
            <a:noAutofit/>
          </a:bodyPr>
          <a:lstStyle/>
          <a:p>
            <a:r>
              <a:rPr lang="id-ID" sz="3200" b="1" dirty="0">
                <a:latin typeface="Bell MT" panose="02020503060305020303" pitchFamily="18" charset="0"/>
              </a:rPr>
              <a:t>Pengutipan </a:t>
            </a:r>
            <a:r>
              <a:rPr lang="id-ID" dirty="0">
                <a:latin typeface="Bell MT" panose="02020503060305020303" pitchFamily="18" charset="0"/>
              </a:rPr>
              <a:t> </a:t>
            </a:r>
            <a:endParaRPr lang="id-ID" dirty="0" smtClean="0">
              <a:latin typeface="Bell MT" panose="02020503060305020303" pitchFamily="18" charset="0"/>
            </a:endParaRPr>
          </a:p>
          <a:p>
            <a:pPr marL="971550" lvl="1" indent="-514350">
              <a:buFont typeface="+mj-lt"/>
              <a:buAutoNum type="arabicPeriod"/>
            </a:pPr>
            <a:r>
              <a:rPr lang="id-ID" sz="2800" dirty="0" smtClean="0">
                <a:latin typeface="Bell MT" panose="02020503060305020303" pitchFamily="18" charset="0"/>
              </a:rPr>
              <a:t>Menggunakan</a:t>
            </a:r>
            <a:r>
              <a:rPr lang="id-ID" sz="2800" dirty="0">
                <a:latin typeface="Bell MT" panose="02020503060305020303" pitchFamily="18" charset="0"/>
              </a:rPr>
              <a:t>  dua  tanda  kutip, </a:t>
            </a:r>
            <a:r>
              <a:rPr lang="id-ID" sz="2800" dirty="0" smtClean="0">
                <a:latin typeface="Bell MT" panose="02020503060305020303" pitchFamily="18" charset="0"/>
              </a:rPr>
              <a:t>jika mengambil langsung satu kalimat dengan menyebutkan sumbernya.</a:t>
            </a:r>
          </a:p>
          <a:p>
            <a:pPr marL="971550" lvl="1" indent="-514350">
              <a:buFont typeface="+mj-lt"/>
              <a:buAutoNum type="arabicPeriod"/>
            </a:pPr>
            <a:r>
              <a:rPr lang="id-ID" sz="2800" dirty="0" smtClean="0">
                <a:latin typeface="Bell MT" panose="02020503060305020303" pitchFamily="18" charset="0"/>
              </a:rPr>
              <a:t>Menuliskan</a:t>
            </a:r>
            <a:r>
              <a:rPr lang="id-ID" sz="2800" dirty="0">
                <a:latin typeface="Bell MT" panose="02020503060305020303" pitchFamily="18" charset="0"/>
              </a:rPr>
              <a:t> daftar pustaka, atas karya yang dirujuk, </a:t>
            </a:r>
            <a:r>
              <a:rPr lang="id-ID" sz="2800" dirty="0" smtClean="0">
                <a:latin typeface="Bell MT" panose="02020503060305020303" pitchFamily="18" charset="0"/>
              </a:rPr>
              <a:t>dengan baik dan bena</a:t>
            </a:r>
            <a:r>
              <a:rPr lang="en-ID" sz="2800" dirty="0" smtClean="0">
                <a:latin typeface="Bell MT" panose="02020503060305020303" pitchFamily="18" charset="0"/>
              </a:rPr>
              <a:t>r</a:t>
            </a:r>
            <a:r>
              <a:rPr lang="id-ID" sz="2800" dirty="0" smtClean="0">
                <a:latin typeface="Bell MT" panose="02020503060305020303" pitchFamily="18" charset="0"/>
              </a:rPr>
              <a:t>. Sesuai dengan panduan yang ditetapkan masing-masing institusi dalam penulisan daftar pustaka. </a:t>
            </a:r>
          </a:p>
          <a:p>
            <a:r>
              <a:rPr lang="id-ID" sz="3200" b="1" i="1" dirty="0" smtClean="0">
                <a:latin typeface="Bell MT" panose="02020503060305020303" pitchFamily="18" charset="0"/>
              </a:rPr>
              <a:t>Paraphrase</a:t>
            </a:r>
            <a:r>
              <a:rPr lang="id-ID" sz="3200" b="1" dirty="0">
                <a:latin typeface="Bell MT" panose="02020503060305020303" pitchFamily="18" charset="0"/>
              </a:rPr>
              <a:t>  </a:t>
            </a:r>
            <a:endParaRPr lang="id-ID" sz="3200" b="1" dirty="0" smtClean="0">
              <a:latin typeface="Bell MT" panose="02020503060305020303" pitchFamily="18" charset="0"/>
            </a:endParaRPr>
          </a:p>
          <a:p>
            <a:pPr marL="971550" lvl="1" indent="-514350">
              <a:buFont typeface="+mj-lt"/>
              <a:buAutoNum type="arabicPeriod"/>
            </a:pPr>
            <a:r>
              <a:rPr lang="id-ID" sz="2800" dirty="0" smtClean="0">
                <a:latin typeface="Bell MT" panose="02020503060305020303" pitchFamily="18" charset="0"/>
              </a:rPr>
              <a:t>Melakukan</a:t>
            </a:r>
            <a:r>
              <a:rPr lang="id-ID" sz="2800" dirty="0">
                <a:latin typeface="Bell MT" panose="02020503060305020303" pitchFamily="18" charset="0"/>
              </a:rPr>
              <a:t> parafrasa dengan tetap menyebutkan sumbernya. </a:t>
            </a:r>
            <a:endParaRPr lang="id-ID" sz="2800" dirty="0" smtClean="0">
              <a:latin typeface="Bell MT" panose="02020503060305020303" pitchFamily="18" charset="0"/>
            </a:endParaRPr>
          </a:p>
          <a:p>
            <a:pPr marL="971550" lvl="1" indent="-514350">
              <a:buFont typeface="+mj-lt"/>
              <a:buAutoNum type="arabicPeriod"/>
            </a:pPr>
            <a:r>
              <a:rPr lang="id-ID" sz="2800" dirty="0" smtClean="0">
                <a:latin typeface="Bell MT" panose="02020503060305020303" pitchFamily="18" charset="0"/>
              </a:rPr>
              <a:t>Parafrasa</a:t>
            </a:r>
            <a:r>
              <a:rPr lang="id-ID" sz="2800" dirty="0">
                <a:latin typeface="Bell MT" panose="02020503060305020303" pitchFamily="18" charset="0"/>
              </a:rPr>
              <a:t> adalah  mengungkapkan </a:t>
            </a:r>
            <a:r>
              <a:rPr lang="id-ID" sz="2800" dirty="0" smtClean="0">
                <a:latin typeface="Bell MT" panose="02020503060305020303" pitchFamily="18" charset="0"/>
              </a:rPr>
              <a:t>ide/gagasan orang lain dengan</a:t>
            </a:r>
            <a:r>
              <a:rPr lang="en-US" sz="2800" dirty="0" smtClean="0">
                <a:latin typeface="Bell MT" panose="02020503060305020303" pitchFamily="18" charset="0"/>
              </a:rPr>
              <a:t> k</a:t>
            </a:r>
            <a:r>
              <a:rPr lang="id-ID" sz="2800" dirty="0" smtClean="0">
                <a:latin typeface="Bell MT" panose="02020503060305020303" pitchFamily="18" charset="0"/>
              </a:rPr>
              <a:t>ata‐kata</a:t>
            </a:r>
            <a:r>
              <a:rPr lang="id-ID" sz="2800" dirty="0">
                <a:latin typeface="Bell MT" panose="02020503060305020303" pitchFamily="18" charset="0"/>
              </a:rPr>
              <a:t> sendiri,  tanpa  merubah  maksud  atau  makna  </a:t>
            </a:r>
            <a:endParaRPr lang="en-US" sz="2800" dirty="0" smtClean="0">
              <a:latin typeface="Bell MT" panose="02020503060305020303" pitchFamily="18" charset="0"/>
            </a:endParaRPr>
          </a:p>
          <a:p>
            <a:pPr marL="457200" lvl="1" indent="0">
              <a:buNone/>
            </a:pPr>
            <a:r>
              <a:rPr lang="en-US" sz="2800" dirty="0">
                <a:latin typeface="Bell MT" panose="02020503060305020303" pitchFamily="18" charset="0"/>
              </a:rPr>
              <a:t>	</a:t>
            </a:r>
            <a:r>
              <a:rPr lang="id-ID" sz="2800" dirty="0" smtClean="0">
                <a:latin typeface="Bell MT" panose="02020503060305020303" pitchFamily="18" charset="0"/>
              </a:rPr>
              <a:t>ide/gagasan dengan tetap menyebutkan sumbernya.</a:t>
            </a:r>
            <a:endParaRPr lang="id-ID" sz="2800" dirty="0">
              <a:latin typeface="Bell MT" panose="02020503060305020303" pitchFamily="18" charset="0"/>
            </a:endParaRPr>
          </a:p>
        </p:txBody>
      </p:sp>
    </p:spTree>
    <p:extLst>
      <p:ext uri="{BB962C8B-B14F-4D97-AF65-F5344CB8AC3E}">
        <p14:creationId xmlns:p14="http://schemas.microsoft.com/office/powerpoint/2010/main" val="1815083218"/>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0" presetClass="entr" presetSubtype="0" decel="10000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ppt_w+.3"/>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animEffect transition="in" filter="fade">
                                      <p:cBhvr>
                                        <p:cTn id="9" dur="10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50" presetClass="entr" presetSubtype="0" decel="100000" fill="hold"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 calcmode="lin" valueType="num">
                                      <p:cBhvr>
                                        <p:cTn id="14" dur="1000" fill="hold"/>
                                        <p:tgtEl>
                                          <p:spTgt spid="3">
                                            <p:txEl>
                                              <p:pRg st="0" end="0"/>
                                            </p:txEl>
                                          </p:spTgt>
                                        </p:tgtEl>
                                        <p:attrNameLst>
                                          <p:attrName>ppt_w</p:attrName>
                                        </p:attrNameLst>
                                      </p:cBhvr>
                                      <p:tavLst>
                                        <p:tav tm="0">
                                          <p:val>
                                            <p:strVal val="#ppt_w+.3"/>
                                          </p:val>
                                        </p:tav>
                                        <p:tav tm="100000">
                                          <p:val>
                                            <p:strVal val="#ppt_w"/>
                                          </p:val>
                                        </p:tav>
                                      </p:tavLst>
                                    </p:anim>
                                    <p:anim calcmode="lin" valueType="num">
                                      <p:cBhvr>
                                        <p:cTn id="15" dur="1000" fill="hold"/>
                                        <p:tgtEl>
                                          <p:spTgt spid="3">
                                            <p:txEl>
                                              <p:pRg st="0" end="0"/>
                                            </p:txEl>
                                          </p:spTgt>
                                        </p:tgtEl>
                                        <p:attrNameLst>
                                          <p:attrName>ppt_h</p:attrName>
                                        </p:attrNameLst>
                                      </p:cBhvr>
                                      <p:tavLst>
                                        <p:tav tm="0">
                                          <p:val>
                                            <p:strVal val="#ppt_h"/>
                                          </p:val>
                                        </p:tav>
                                        <p:tav tm="100000">
                                          <p:val>
                                            <p:strVal val="#ppt_h"/>
                                          </p:val>
                                        </p:tav>
                                      </p:tavLst>
                                    </p:anim>
                                    <p:animEffect transition="in" filter="fade">
                                      <p:cBhvr>
                                        <p:cTn id="16" dur="1000"/>
                                        <p:tgtEl>
                                          <p:spTgt spid="3">
                                            <p:txEl>
                                              <p:pRg st="0" end="0"/>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0" presetClass="entr" presetSubtype="0" decel="100000" fill="hold" nodeType="click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 calcmode="lin" valueType="num">
                                      <p:cBhvr>
                                        <p:cTn id="21" dur="1000" fill="hold"/>
                                        <p:tgtEl>
                                          <p:spTgt spid="3">
                                            <p:txEl>
                                              <p:pRg st="3" end="3"/>
                                            </p:txEl>
                                          </p:spTgt>
                                        </p:tgtEl>
                                        <p:attrNameLst>
                                          <p:attrName>ppt_w</p:attrName>
                                        </p:attrNameLst>
                                      </p:cBhvr>
                                      <p:tavLst>
                                        <p:tav tm="0">
                                          <p:val>
                                            <p:strVal val="#ppt_w+.3"/>
                                          </p:val>
                                        </p:tav>
                                        <p:tav tm="100000">
                                          <p:val>
                                            <p:strVal val="#ppt_w"/>
                                          </p:val>
                                        </p:tav>
                                      </p:tavLst>
                                    </p:anim>
                                    <p:anim calcmode="lin" valueType="num">
                                      <p:cBhvr>
                                        <p:cTn id="22" dur="1000" fill="hold"/>
                                        <p:tgtEl>
                                          <p:spTgt spid="3">
                                            <p:txEl>
                                              <p:pRg st="3" end="3"/>
                                            </p:txEl>
                                          </p:spTgt>
                                        </p:tgtEl>
                                        <p:attrNameLst>
                                          <p:attrName>ppt_h</p:attrName>
                                        </p:attrNameLst>
                                      </p:cBhvr>
                                      <p:tavLst>
                                        <p:tav tm="0">
                                          <p:val>
                                            <p:strVal val="#ppt_h"/>
                                          </p:val>
                                        </p:tav>
                                        <p:tav tm="100000">
                                          <p:val>
                                            <p:strVal val="#ppt_h"/>
                                          </p:val>
                                        </p:tav>
                                      </p:tavLst>
                                    </p:anim>
                                    <p:animEffect transition="in" filter="fade">
                                      <p:cBhvr>
                                        <p:cTn id="23" dur="1000"/>
                                        <p:tgtEl>
                                          <p:spTgt spid="3">
                                            <p:txEl>
                                              <p:pRg st="3" end="3"/>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50" presetClass="entr" presetSubtype="0" decel="100000" fill="hold" nodeType="clickEffect">
                                  <p:stCondLst>
                                    <p:cond delay="0"/>
                                  </p:stCondLst>
                                  <p:childTnLst>
                                    <p:set>
                                      <p:cBhvr>
                                        <p:cTn id="27" dur="1" fill="hold">
                                          <p:stCondLst>
                                            <p:cond delay="0"/>
                                          </p:stCondLst>
                                        </p:cTn>
                                        <p:tgtEl>
                                          <p:spTgt spid="3">
                                            <p:txEl>
                                              <p:pRg st="1" end="1"/>
                                            </p:txEl>
                                          </p:spTgt>
                                        </p:tgtEl>
                                        <p:attrNameLst>
                                          <p:attrName>style.visibility</p:attrName>
                                        </p:attrNameLst>
                                      </p:cBhvr>
                                      <p:to>
                                        <p:strVal val="visible"/>
                                      </p:to>
                                    </p:set>
                                    <p:anim calcmode="lin" valueType="num">
                                      <p:cBhvr>
                                        <p:cTn id="28" dur="1000" fill="hold"/>
                                        <p:tgtEl>
                                          <p:spTgt spid="3">
                                            <p:txEl>
                                              <p:pRg st="1" end="1"/>
                                            </p:txEl>
                                          </p:spTgt>
                                        </p:tgtEl>
                                        <p:attrNameLst>
                                          <p:attrName>ppt_w</p:attrName>
                                        </p:attrNameLst>
                                      </p:cBhvr>
                                      <p:tavLst>
                                        <p:tav tm="0">
                                          <p:val>
                                            <p:strVal val="#ppt_w+.3"/>
                                          </p:val>
                                        </p:tav>
                                        <p:tav tm="100000">
                                          <p:val>
                                            <p:strVal val="#ppt_w"/>
                                          </p:val>
                                        </p:tav>
                                      </p:tavLst>
                                    </p:anim>
                                    <p:anim calcmode="lin" valueType="num">
                                      <p:cBhvr>
                                        <p:cTn id="29" dur="1000" fill="hold"/>
                                        <p:tgtEl>
                                          <p:spTgt spid="3">
                                            <p:txEl>
                                              <p:pRg st="1" end="1"/>
                                            </p:txEl>
                                          </p:spTgt>
                                        </p:tgtEl>
                                        <p:attrNameLst>
                                          <p:attrName>ppt_h</p:attrName>
                                        </p:attrNameLst>
                                      </p:cBhvr>
                                      <p:tavLst>
                                        <p:tav tm="0">
                                          <p:val>
                                            <p:strVal val="#ppt_h"/>
                                          </p:val>
                                        </p:tav>
                                        <p:tav tm="100000">
                                          <p:val>
                                            <p:strVal val="#ppt_h"/>
                                          </p:val>
                                        </p:tav>
                                      </p:tavLst>
                                    </p:anim>
                                    <p:animEffect transition="in" filter="fade">
                                      <p:cBhvr>
                                        <p:cTn id="30" dur="1000"/>
                                        <p:tgtEl>
                                          <p:spTgt spid="3">
                                            <p:txEl>
                                              <p:pRg st="1" end="1"/>
                                            </p:txEl>
                                          </p:spTgt>
                                        </p:tgtEl>
                                      </p:cBhvr>
                                    </p:animEffect>
                                  </p:childTnLst>
                                </p:cTn>
                              </p:par>
                              <p:par>
                                <p:cTn id="31" presetID="50" presetClass="entr" presetSubtype="0" decel="100000" fill="hold" nodeType="withEffect">
                                  <p:stCondLst>
                                    <p:cond delay="0"/>
                                  </p:stCondLst>
                                  <p:childTnLst>
                                    <p:set>
                                      <p:cBhvr>
                                        <p:cTn id="32" dur="1" fill="hold">
                                          <p:stCondLst>
                                            <p:cond delay="0"/>
                                          </p:stCondLst>
                                        </p:cTn>
                                        <p:tgtEl>
                                          <p:spTgt spid="3">
                                            <p:txEl>
                                              <p:pRg st="2" end="2"/>
                                            </p:txEl>
                                          </p:spTgt>
                                        </p:tgtEl>
                                        <p:attrNameLst>
                                          <p:attrName>style.visibility</p:attrName>
                                        </p:attrNameLst>
                                      </p:cBhvr>
                                      <p:to>
                                        <p:strVal val="visible"/>
                                      </p:to>
                                    </p:set>
                                    <p:anim calcmode="lin" valueType="num">
                                      <p:cBhvr>
                                        <p:cTn id="33" dur="1000" fill="hold"/>
                                        <p:tgtEl>
                                          <p:spTgt spid="3">
                                            <p:txEl>
                                              <p:pRg st="2" end="2"/>
                                            </p:txEl>
                                          </p:spTgt>
                                        </p:tgtEl>
                                        <p:attrNameLst>
                                          <p:attrName>ppt_w</p:attrName>
                                        </p:attrNameLst>
                                      </p:cBhvr>
                                      <p:tavLst>
                                        <p:tav tm="0">
                                          <p:val>
                                            <p:strVal val="#ppt_w+.3"/>
                                          </p:val>
                                        </p:tav>
                                        <p:tav tm="100000">
                                          <p:val>
                                            <p:strVal val="#ppt_w"/>
                                          </p:val>
                                        </p:tav>
                                      </p:tavLst>
                                    </p:anim>
                                    <p:anim calcmode="lin" valueType="num">
                                      <p:cBhvr>
                                        <p:cTn id="34" dur="1000" fill="hold"/>
                                        <p:tgtEl>
                                          <p:spTgt spid="3">
                                            <p:txEl>
                                              <p:pRg st="2" end="2"/>
                                            </p:txEl>
                                          </p:spTgt>
                                        </p:tgtEl>
                                        <p:attrNameLst>
                                          <p:attrName>ppt_h</p:attrName>
                                        </p:attrNameLst>
                                      </p:cBhvr>
                                      <p:tavLst>
                                        <p:tav tm="0">
                                          <p:val>
                                            <p:strVal val="#ppt_h"/>
                                          </p:val>
                                        </p:tav>
                                        <p:tav tm="100000">
                                          <p:val>
                                            <p:strVal val="#ppt_h"/>
                                          </p:val>
                                        </p:tav>
                                      </p:tavLst>
                                    </p:anim>
                                    <p:animEffect transition="in" filter="fade">
                                      <p:cBhvr>
                                        <p:cTn id="35" dur="1000"/>
                                        <p:tgtEl>
                                          <p:spTgt spid="3">
                                            <p:txEl>
                                              <p:pRg st="2" end="2"/>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50" presetClass="entr" presetSubtype="0" decel="100000" fill="hold" nodeType="clickEffect">
                                  <p:stCondLst>
                                    <p:cond delay="0"/>
                                  </p:stCondLst>
                                  <p:childTnLst>
                                    <p:set>
                                      <p:cBhvr>
                                        <p:cTn id="39" dur="1" fill="hold">
                                          <p:stCondLst>
                                            <p:cond delay="0"/>
                                          </p:stCondLst>
                                        </p:cTn>
                                        <p:tgtEl>
                                          <p:spTgt spid="3">
                                            <p:txEl>
                                              <p:pRg st="4" end="4"/>
                                            </p:txEl>
                                          </p:spTgt>
                                        </p:tgtEl>
                                        <p:attrNameLst>
                                          <p:attrName>style.visibility</p:attrName>
                                        </p:attrNameLst>
                                      </p:cBhvr>
                                      <p:to>
                                        <p:strVal val="visible"/>
                                      </p:to>
                                    </p:set>
                                    <p:anim calcmode="lin" valueType="num">
                                      <p:cBhvr>
                                        <p:cTn id="40" dur="1000" fill="hold"/>
                                        <p:tgtEl>
                                          <p:spTgt spid="3">
                                            <p:txEl>
                                              <p:pRg st="4" end="4"/>
                                            </p:txEl>
                                          </p:spTgt>
                                        </p:tgtEl>
                                        <p:attrNameLst>
                                          <p:attrName>ppt_w</p:attrName>
                                        </p:attrNameLst>
                                      </p:cBhvr>
                                      <p:tavLst>
                                        <p:tav tm="0">
                                          <p:val>
                                            <p:strVal val="#ppt_w+.3"/>
                                          </p:val>
                                        </p:tav>
                                        <p:tav tm="100000">
                                          <p:val>
                                            <p:strVal val="#ppt_w"/>
                                          </p:val>
                                        </p:tav>
                                      </p:tavLst>
                                    </p:anim>
                                    <p:anim calcmode="lin" valueType="num">
                                      <p:cBhvr>
                                        <p:cTn id="41" dur="1000" fill="hold"/>
                                        <p:tgtEl>
                                          <p:spTgt spid="3">
                                            <p:txEl>
                                              <p:pRg st="4" end="4"/>
                                            </p:txEl>
                                          </p:spTgt>
                                        </p:tgtEl>
                                        <p:attrNameLst>
                                          <p:attrName>ppt_h</p:attrName>
                                        </p:attrNameLst>
                                      </p:cBhvr>
                                      <p:tavLst>
                                        <p:tav tm="0">
                                          <p:val>
                                            <p:strVal val="#ppt_h"/>
                                          </p:val>
                                        </p:tav>
                                        <p:tav tm="100000">
                                          <p:val>
                                            <p:strVal val="#ppt_h"/>
                                          </p:val>
                                        </p:tav>
                                      </p:tavLst>
                                    </p:anim>
                                    <p:animEffect transition="in" filter="fade">
                                      <p:cBhvr>
                                        <p:cTn id="42" dur="1000"/>
                                        <p:tgtEl>
                                          <p:spTgt spid="3">
                                            <p:txEl>
                                              <p:pRg st="4" end="4"/>
                                            </p:txEl>
                                          </p:spTgt>
                                        </p:tgtEl>
                                      </p:cBhvr>
                                    </p:animEffect>
                                  </p:childTnLst>
                                </p:cTn>
                              </p:par>
                              <p:par>
                                <p:cTn id="43" presetID="50" presetClass="entr" presetSubtype="0" decel="100000" fill="hold" nodeType="withEffect">
                                  <p:stCondLst>
                                    <p:cond delay="0"/>
                                  </p:stCondLst>
                                  <p:childTnLst>
                                    <p:set>
                                      <p:cBhvr>
                                        <p:cTn id="44" dur="1" fill="hold">
                                          <p:stCondLst>
                                            <p:cond delay="0"/>
                                          </p:stCondLst>
                                        </p:cTn>
                                        <p:tgtEl>
                                          <p:spTgt spid="3">
                                            <p:txEl>
                                              <p:pRg st="5" end="5"/>
                                            </p:txEl>
                                          </p:spTgt>
                                        </p:tgtEl>
                                        <p:attrNameLst>
                                          <p:attrName>style.visibility</p:attrName>
                                        </p:attrNameLst>
                                      </p:cBhvr>
                                      <p:to>
                                        <p:strVal val="visible"/>
                                      </p:to>
                                    </p:set>
                                    <p:anim calcmode="lin" valueType="num">
                                      <p:cBhvr>
                                        <p:cTn id="45" dur="1000" fill="hold"/>
                                        <p:tgtEl>
                                          <p:spTgt spid="3">
                                            <p:txEl>
                                              <p:pRg st="5" end="5"/>
                                            </p:txEl>
                                          </p:spTgt>
                                        </p:tgtEl>
                                        <p:attrNameLst>
                                          <p:attrName>ppt_w</p:attrName>
                                        </p:attrNameLst>
                                      </p:cBhvr>
                                      <p:tavLst>
                                        <p:tav tm="0">
                                          <p:val>
                                            <p:strVal val="#ppt_w+.3"/>
                                          </p:val>
                                        </p:tav>
                                        <p:tav tm="100000">
                                          <p:val>
                                            <p:strVal val="#ppt_w"/>
                                          </p:val>
                                        </p:tav>
                                      </p:tavLst>
                                    </p:anim>
                                    <p:anim calcmode="lin" valueType="num">
                                      <p:cBhvr>
                                        <p:cTn id="46" dur="1000" fill="hold"/>
                                        <p:tgtEl>
                                          <p:spTgt spid="3">
                                            <p:txEl>
                                              <p:pRg st="5" end="5"/>
                                            </p:txEl>
                                          </p:spTgt>
                                        </p:tgtEl>
                                        <p:attrNameLst>
                                          <p:attrName>ppt_h</p:attrName>
                                        </p:attrNameLst>
                                      </p:cBhvr>
                                      <p:tavLst>
                                        <p:tav tm="0">
                                          <p:val>
                                            <p:strVal val="#ppt_h"/>
                                          </p:val>
                                        </p:tav>
                                        <p:tav tm="100000">
                                          <p:val>
                                            <p:strVal val="#ppt_h"/>
                                          </p:val>
                                        </p:tav>
                                      </p:tavLst>
                                    </p:anim>
                                    <p:animEffect transition="in" filter="fade">
                                      <p:cBhvr>
                                        <p:cTn id="47" dur="1000"/>
                                        <p:tgtEl>
                                          <p:spTgt spid="3">
                                            <p:txEl>
                                              <p:pRg st="5" end="5"/>
                                            </p:txEl>
                                          </p:spTgt>
                                        </p:tgtEl>
                                      </p:cBhvr>
                                    </p:animEffect>
                                  </p:childTnLst>
                                </p:cTn>
                              </p:par>
                              <p:par>
                                <p:cTn id="48" presetID="50" presetClass="entr" presetSubtype="0" decel="100000" fill="hold" nodeType="withEffect">
                                  <p:stCondLst>
                                    <p:cond delay="0"/>
                                  </p:stCondLst>
                                  <p:childTnLst>
                                    <p:set>
                                      <p:cBhvr>
                                        <p:cTn id="49" dur="1" fill="hold">
                                          <p:stCondLst>
                                            <p:cond delay="0"/>
                                          </p:stCondLst>
                                        </p:cTn>
                                        <p:tgtEl>
                                          <p:spTgt spid="3">
                                            <p:txEl>
                                              <p:pRg st="6" end="6"/>
                                            </p:txEl>
                                          </p:spTgt>
                                        </p:tgtEl>
                                        <p:attrNameLst>
                                          <p:attrName>style.visibility</p:attrName>
                                        </p:attrNameLst>
                                      </p:cBhvr>
                                      <p:to>
                                        <p:strVal val="visible"/>
                                      </p:to>
                                    </p:set>
                                    <p:anim calcmode="lin" valueType="num">
                                      <p:cBhvr>
                                        <p:cTn id="50" dur="1000" fill="hold"/>
                                        <p:tgtEl>
                                          <p:spTgt spid="3">
                                            <p:txEl>
                                              <p:pRg st="6" end="6"/>
                                            </p:txEl>
                                          </p:spTgt>
                                        </p:tgtEl>
                                        <p:attrNameLst>
                                          <p:attrName>ppt_w</p:attrName>
                                        </p:attrNameLst>
                                      </p:cBhvr>
                                      <p:tavLst>
                                        <p:tav tm="0">
                                          <p:val>
                                            <p:strVal val="#ppt_w+.3"/>
                                          </p:val>
                                        </p:tav>
                                        <p:tav tm="100000">
                                          <p:val>
                                            <p:strVal val="#ppt_w"/>
                                          </p:val>
                                        </p:tav>
                                      </p:tavLst>
                                    </p:anim>
                                    <p:anim calcmode="lin" valueType="num">
                                      <p:cBhvr>
                                        <p:cTn id="51" dur="1000" fill="hold"/>
                                        <p:tgtEl>
                                          <p:spTgt spid="3">
                                            <p:txEl>
                                              <p:pRg st="6" end="6"/>
                                            </p:txEl>
                                          </p:spTgt>
                                        </p:tgtEl>
                                        <p:attrNameLst>
                                          <p:attrName>ppt_h</p:attrName>
                                        </p:attrNameLst>
                                      </p:cBhvr>
                                      <p:tavLst>
                                        <p:tav tm="0">
                                          <p:val>
                                            <p:strVal val="#ppt_h"/>
                                          </p:val>
                                        </p:tav>
                                        <p:tav tm="100000">
                                          <p:val>
                                            <p:strVal val="#ppt_h"/>
                                          </p:val>
                                        </p:tav>
                                      </p:tavLst>
                                    </p:anim>
                                    <p:animEffect transition="in" filter="fade">
                                      <p:cBhvr>
                                        <p:cTn id="52" dur="10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4" name="Picture 3"/>
          <p:cNvPicPr>
            <a:picLocks noChangeAspect="1"/>
          </p:cNvPicPr>
          <p:nvPr/>
        </p:nvPicPr>
        <p:blipFill rotWithShape="1">
          <a:blip r:embed="rId2"/>
          <a:srcRect l="17038" t="25231" r="41227" b="11761"/>
          <a:stretch/>
        </p:blipFill>
        <p:spPr>
          <a:xfrm>
            <a:off x="1444752" y="240887"/>
            <a:ext cx="6629400" cy="5369058"/>
          </a:xfrm>
          <a:prstGeom prst="rect">
            <a:avLst/>
          </a:prstGeom>
        </p:spPr>
      </p:pic>
      <p:sp>
        <p:nvSpPr>
          <p:cNvPr id="5" name="Rectangle 4"/>
          <p:cNvSpPr/>
          <p:nvPr/>
        </p:nvSpPr>
        <p:spPr>
          <a:xfrm>
            <a:off x="176784" y="5609945"/>
            <a:ext cx="11177016" cy="646331"/>
          </a:xfrm>
          <a:prstGeom prst="rect">
            <a:avLst/>
          </a:prstGeom>
        </p:spPr>
        <p:txBody>
          <a:bodyPr wrap="square">
            <a:spAutoFit/>
          </a:bodyPr>
          <a:lstStyle/>
          <a:p>
            <a:r>
              <a:rPr lang="en-US" i="1" dirty="0"/>
              <a:t>https://kumparan.com/berita-hari-ini/cara-membuat-parafrase-untuk-karya-ilmiah-agar-tidak-terindikasi-plagiat-1w0LEXiMbih/full</a:t>
            </a:r>
          </a:p>
        </p:txBody>
      </p:sp>
    </p:spTree>
    <p:extLst>
      <p:ext uri="{BB962C8B-B14F-4D97-AF65-F5344CB8AC3E}">
        <p14:creationId xmlns:p14="http://schemas.microsoft.com/office/powerpoint/2010/main" val="412855960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Contoh</a:t>
            </a:r>
            <a:r>
              <a:rPr lang="en-US" dirty="0" smtClean="0"/>
              <a:t> </a:t>
            </a:r>
            <a:r>
              <a:rPr lang="en-US" dirty="0" err="1" smtClean="0"/>
              <a:t>Parafrase</a:t>
            </a:r>
            <a:endParaRPr lang="en-US" dirty="0"/>
          </a:p>
        </p:txBody>
      </p:sp>
      <p:sp>
        <p:nvSpPr>
          <p:cNvPr id="3" name="Content Placeholder 2"/>
          <p:cNvSpPr>
            <a:spLocks noGrp="1"/>
          </p:cNvSpPr>
          <p:nvPr>
            <p:ph idx="1"/>
          </p:nvPr>
        </p:nvSpPr>
        <p:spPr/>
        <p:txBody>
          <a:bodyPr>
            <a:normAutofit fontScale="85000" lnSpcReduction="20000"/>
          </a:bodyPr>
          <a:lstStyle/>
          <a:p>
            <a:r>
              <a:rPr lang="en-US" dirty="0" err="1"/>
              <a:t>Contoh</a:t>
            </a:r>
            <a:r>
              <a:rPr lang="en-US" dirty="0"/>
              <a:t> </a:t>
            </a:r>
            <a:r>
              <a:rPr lang="en-US" dirty="0" err="1"/>
              <a:t>ini</a:t>
            </a:r>
            <a:r>
              <a:rPr lang="en-US" dirty="0"/>
              <a:t> </a:t>
            </a:r>
            <a:r>
              <a:rPr lang="en-US" dirty="0" err="1"/>
              <a:t>dikutip</a:t>
            </a:r>
            <a:r>
              <a:rPr lang="en-US" dirty="0"/>
              <a:t> </a:t>
            </a:r>
            <a:r>
              <a:rPr lang="en-US" dirty="0" err="1"/>
              <a:t>dari</a:t>
            </a:r>
            <a:r>
              <a:rPr lang="en-US" dirty="0"/>
              <a:t> </a:t>
            </a:r>
            <a:r>
              <a:rPr lang="en-US" dirty="0" err="1"/>
              <a:t>buku</a:t>
            </a:r>
            <a:r>
              <a:rPr lang="en-US" dirty="0"/>
              <a:t> </a:t>
            </a:r>
            <a:r>
              <a:rPr lang="en-US" i="1" dirty="0" err="1"/>
              <a:t>Menghindari</a:t>
            </a:r>
            <a:r>
              <a:rPr lang="en-US" i="1" dirty="0"/>
              <a:t> </a:t>
            </a:r>
            <a:r>
              <a:rPr lang="en-US" i="1" dirty="0" err="1"/>
              <a:t>Praktek</a:t>
            </a:r>
            <a:r>
              <a:rPr lang="en-US" i="1" dirty="0"/>
              <a:t> </a:t>
            </a:r>
            <a:r>
              <a:rPr lang="en-US" i="1" dirty="0" err="1"/>
              <a:t>Plagiat</a:t>
            </a:r>
            <a:r>
              <a:rPr lang="en-US" i="1" dirty="0"/>
              <a:t>: </a:t>
            </a:r>
            <a:r>
              <a:rPr lang="en-US" i="1" dirty="0" err="1"/>
              <a:t>Kejahatan</a:t>
            </a:r>
            <a:r>
              <a:rPr lang="en-US" i="1" dirty="0"/>
              <a:t> </a:t>
            </a:r>
            <a:r>
              <a:rPr lang="en-US" i="1" dirty="0" err="1"/>
              <a:t>Akademik</a:t>
            </a:r>
            <a:r>
              <a:rPr lang="en-US" i="1" dirty="0"/>
              <a:t> </a:t>
            </a:r>
            <a:r>
              <a:rPr lang="en-US" i="1" dirty="0" err="1"/>
              <a:t>Terbesar</a:t>
            </a:r>
            <a:r>
              <a:rPr lang="en-US" dirty="0"/>
              <a:t> (2020) </a:t>
            </a:r>
            <a:r>
              <a:rPr lang="en-US" dirty="0" err="1"/>
              <a:t>oleh</a:t>
            </a:r>
            <a:r>
              <a:rPr lang="en-US" dirty="0"/>
              <a:t> </a:t>
            </a:r>
            <a:r>
              <a:rPr lang="en-US" dirty="0" err="1"/>
              <a:t>Darmawan</a:t>
            </a:r>
            <a:r>
              <a:rPr lang="en-US" dirty="0"/>
              <a:t> </a:t>
            </a:r>
            <a:r>
              <a:rPr lang="en-US" dirty="0" err="1"/>
              <a:t>Napitupulu</a:t>
            </a:r>
            <a:r>
              <a:rPr lang="en-US" dirty="0"/>
              <a:t> </a:t>
            </a:r>
            <a:r>
              <a:rPr lang="en-US" dirty="0" err="1"/>
              <a:t>dkk</a:t>
            </a:r>
            <a:r>
              <a:rPr lang="en-US" dirty="0"/>
              <a:t> (2020).</a:t>
            </a:r>
          </a:p>
          <a:p>
            <a:r>
              <a:rPr lang="en-US" b="1" u="sng" dirty="0" err="1"/>
              <a:t>Paragraf</a:t>
            </a:r>
            <a:r>
              <a:rPr lang="en-US" b="1" u="sng" dirty="0"/>
              <a:t> </a:t>
            </a:r>
            <a:r>
              <a:rPr lang="en-US" b="1" u="sng" dirty="0" err="1"/>
              <a:t>asli</a:t>
            </a:r>
            <a:r>
              <a:rPr lang="en-US" b="1" u="sng" dirty="0"/>
              <a:t>: </a:t>
            </a:r>
            <a:r>
              <a:rPr lang="en-US" dirty="0" err="1"/>
              <a:t>Kegiatan</a:t>
            </a:r>
            <a:r>
              <a:rPr lang="en-US" dirty="0"/>
              <a:t> </a:t>
            </a:r>
            <a:r>
              <a:rPr lang="en-US" dirty="0" err="1"/>
              <a:t>pengabdian</a:t>
            </a:r>
            <a:r>
              <a:rPr lang="en-US" dirty="0"/>
              <a:t> </a:t>
            </a:r>
            <a:r>
              <a:rPr lang="en-US" dirty="0" err="1"/>
              <a:t>kepada</a:t>
            </a:r>
            <a:r>
              <a:rPr lang="en-US" dirty="0"/>
              <a:t> </a:t>
            </a:r>
            <a:r>
              <a:rPr lang="en-US" dirty="0" err="1"/>
              <a:t>masyarakat</a:t>
            </a:r>
            <a:r>
              <a:rPr lang="en-US" dirty="0"/>
              <a:t> </a:t>
            </a:r>
            <a:r>
              <a:rPr lang="en-US" dirty="0" err="1"/>
              <a:t>dengan</a:t>
            </a:r>
            <a:r>
              <a:rPr lang="en-US" dirty="0"/>
              <a:t> </a:t>
            </a:r>
            <a:r>
              <a:rPr lang="en-US" dirty="0" err="1"/>
              <a:t>judul</a:t>
            </a:r>
            <a:r>
              <a:rPr lang="en-US" dirty="0"/>
              <a:t> </a:t>
            </a:r>
            <a:r>
              <a:rPr lang="en-US" dirty="0" err="1"/>
              <a:t>Peningkatan</a:t>
            </a:r>
            <a:r>
              <a:rPr lang="en-US" dirty="0"/>
              <a:t> </a:t>
            </a:r>
            <a:r>
              <a:rPr lang="en-US" dirty="0" err="1"/>
              <a:t>Kemampuan</a:t>
            </a:r>
            <a:r>
              <a:rPr lang="en-US" dirty="0"/>
              <a:t> </a:t>
            </a:r>
            <a:r>
              <a:rPr lang="en-US" dirty="0" err="1"/>
              <a:t>Siswa</a:t>
            </a:r>
            <a:r>
              <a:rPr lang="en-US" dirty="0"/>
              <a:t> </a:t>
            </a:r>
            <a:r>
              <a:rPr lang="en-US" dirty="0" err="1"/>
              <a:t>dalam</a:t>
            </a:r>
            <a:r>
              <a:rPr lang="en-US" dirty="0"/>
              <a:t> </a:t>
            </a:r>
            <a:r>
              <a:rPr lang="en-US" dirty="0" err="1"/>
              <a:t>Memanfaatkan</a:t>
            </a:r>
            <a:r>
              <a:rPr lang="en-US" dirty="0"/>
              <a:t> </a:t>
            </a:r>
            <a:r>
              <a:rPr lang="en-US" dirty="0" err="1"/>
              <a:t>Sumber</a:t>
            </a:r>
            <a:r>
              <a:rPr lang="en-US" dirty="0"/>
              <a:t> </a:t>
            </a:r>
            <a:r>
              <a:rPr lang="en-US" dirty="0" err="1"/>
              <a:t>Belajar</a:t>
            </a:r>
            <a:r>
              <a:rPr lang="en-US" dirty="0"/>
              <a:t> di Internet </a:t>
            </a:r>
            <a:r>
              <a:rPr lang="en-US" dirty="0" err="1"/>
              <a:t>Melalui</a:t>
            </a:r>
            <a:r>
              <a:rPr lang="en-US" dirty="0"/>
              <a:t> </a:t>
            </a:r>
            <a:r>
              <a:rPr lang="en-US" dirty="0" err="1"/>
              <a:t>Sosialisasi</a:t>
            </a:r>
            <a:r>
              <a:rPr lang="en-US" dirty="0"/>
              <a:t> </a:t>
            </a:r>
            <a:r>
              <a:rPr lang="en-US" dirty="0" err="1"/>
              <a:t>Edukasi</a:t>
            </a:r>
            <a:r>
              <a:rPr lang="en-US" dirty="0"/>
              <a:t> Internet </a:t>
            </a:r>
            <a:r>
              <a:rPr lang="en-US" dirty="0" err="1"/>
              <a:t>Cerdas</a:t>
            </a:r>
            <a:r>
              <a:rPr lang="en-US" dirty="0"/>
              <a:t>, </a:t>
            </a:r>
            <a:r>
              <a:rPr lang="en-US" dirty="0" err="1"/>
              <a:t>Sehat</a:t>
            </a:r>
            <a:r>
              <a:rPr lang="en-US" dirty="0"/>
              <a:t>, </a:t>
            </a:r>
            <a:r>
              <a:rPr lang="en-US" dirty="0" err="1"/>
              <a:t>dan</a:t>
            </a:r>
            <a:r>
              <a:rPr lang="en-US" dirty="0"/>
              <a:t> </a:t>
            </a:r>
            <a:r>
              <a:rPr lang="en-US" dirty="0" err="1"/>
              <a:t>Aman</a:t>
            </a:r>
            <a:r>
              <a:rPr lang="en-US" dirty="0"/>
              <a:t> </a:t>
            </a:r>
            <a:r>
              <a:rPr lang="en-US" dirty="0" err="1"/>
              <a:t>dianggap</a:t>
            </a:r>
            <a:r>
              <a:rPr lang="en-US" dirty="0"/>
              <a:t> </a:t>
            </a:r>
            <a:r>
              <a:rPr lang="en-US" dirty="0" err="1"/>
              <a:t>telah</a:t>
            </a:r>
            <a:r>
              <a:rPr lang="en-US" dirty="0"/>
              <a:t> </a:t>
            </a:r>
            <a:r>
              <a:rPr lang="en-US" dirty="0" err="1"/>
              <a:t>mencapai</a:t>
            </a:r>
            <a:r>
              <a:rPr lang="en-US" dirty="0"/>
              <a:t> </a:t>
            </a:r>
            <a:r>
              <a:rPr lang="en-US" dirty="0" err="1"/>
              <a:t>sasaran</a:t>
            </a:r>
            <a:r>
              <a:rPr lang="en-US" dirty="0"/>
              <a:t>, </a:t>
            </a:r>
            <a:r>
              <a:rPr lang="en-US" dirty="0" err="1"/>
              <a:t>karena</a:t>
            </a:r>
            <a:r>
              <a:rPr lang="en-US" dirty="0"/>
              <a:t> 35% </a:t>
            </a:r>
            <a:r>
              <a:rPr lang="en-US" dirty="0" err="1"/>
              <a:t>dan</a:t>
            </a:r>
            <a:r>
              <a:rPr lang="en-US" dirty="0"/>
              <a:t> 60% </a:t>
            </a:r>
            <a:r>
              <a:rPr lang="en-US" dirty="0" err="1"/>
              <a:t>peserta</a:t>
            </a:r>
            <a:r>
              <a:rPr lang="en-US" dirty="0"/>
              <a:t> </a:t>
            </a:r>
            <a:r>
              <a:rPr lang="en-US" dirty="0" err="1"/>
              <a:t>menyatakan</a:t>
            </a:r>
            <a:r>
              <a:rPr lang="en-US" dirty="0"/>
              <a:t> </a:t>
            </a:r>
            <a:r>
              <a:rPr lang="en-US" dirty="0" err="1"/>
              <a:t>setuju</a:t>
            </a:r>
            <a:r>
              <a:rPr lang="en-US" dirty="0"/>
              <a:t> </a:t>
            </a:r>
            <a:r>
              <a:rPr lang="en-US" dirty="0" err="1"/>
              <a:t>dan</a:t>
            </a:r>
            <a:r>
              <a:rPr lang="en-US" dirty="0"/>
              <a:t> </a:t>
            </a:r>
            <a:r>
              <a:rPr lang="en-US" dirty="0" err="1"/>
              <a:t>sangat</a:t>
            </a:r>
            <a:r>
              <a:rPr lang="en-US" dirty="0"/>
              <a:t> </a:t>
            </a:r>
            <a:r>
              <a:rPr lang="en-US" dirty="0" err="1"/>
              <a:t>setuju</a:t>
            </a:r>
            <a:r>
              <a:rPr lang="en-US" dirty="0"/>
              <a:t> </a:t>
            </a:r>
            <a:r>
              <a:rPr lang="en-US" dirty="0" err="1"/>
              <a:t>secara</a:t>
            </a:r>
            <a:r>
              <a:rPr lang="en-US" dirty="0"/>
              <a:t> </a:t>
            </a:r>
            <a:r>
              <a:rPr lang="en-US" dirty="0" err="1"/>
              <a:t>berturut-turut</a:t>
            </a:r>
            <a:r>
              <a:rPr lang="en-US" dirty="0"/>
              <a:t> </a:t>
            </a:r>
            <a:r>
              <a:rPr lang="en-US" dirty="0" err="1"/>
              <a:t>bahwa</a:t>
            </a:r>
            <a:r>
              <a:rPr lang="en-US" dirty="0"/>
              <a:t> </a:t>
            </a:r>
            <a:r>
              <a:rPr lang="en-US" dirty="0" err="1"/>
              <a:t>sosialisasi</a:t>
            </a:r>
            <a:r>
              <a:rPr lang="en-US" dirty="0"/>
              <a:t> </a:t>
            </a:r>
            <a:r>
              <a:rPr lang="en-US" dirty="0" err="1"/>
              <a:t>ini</a:t>
            </a:r>
            <a:r>
              <a:rPr lang="en-US" dirty="0"/>
              <a:t> </a:t>
            </a:r>
            <a:r>
              <a:rPr lang="en-US" dirty="0" err="1"/>
              <a:t>bermanfaat</a:t>
            </a:r>
            <a:r>
              <a:rPr lang="en-US" dirty="0"/>
              <a:t> </a:t>
            </a:r>
            <a:r>
              <a:rPr lang="en-US" dirty="0" err="1"/>
              <a:t>bagi</a:t>
            </a:r>
            <a:r>
              <a:rPr lang="en-US" dirty="0"/>
              <a:t> </a:t>
            </a:r>
            <a:r>
              <a:rPr lang="en-US" dirty="0" err="1"/>
              <a:t>kegiatan</a:t>
            </a:r>
            <a:r>
              <a:rPr lang="en-US" dirty="0"/>
              <a:t> </a:t>
            </a:r>
            <a:r>
              <a:rPr lang="en-US" dirty="0" err="1"/>
              <a:t>pembelajaran</a:t>
            </a:r>
            <a:r>
              <a:rPr lang="en-US" dirty="0"/>
              <a:t> </a:t>
            </a:r>
            <a:r>
              <a:rPr lang="en-US" dirty="0" err="1"/>
              <a:t>sehari-hari</a:t>
            </a:r>
            <a:r>
              <a:rPr lang="en-US" dirty="0"/>
              <a:t> (</a:t>
            </a:r>
            <a:r>
              <a:rPr lang="en-US" dirty="0" err="1"/>
              <a:t>Zonyfar</a:t>
            </a:r>
            <a:r>
              <a:rPr lang="en-US" dirty="0"/>
              <a:t>, </a:t>
            </a:r>
            <a:r>
              <a:rPr lang="en-US" dirty="0" err="1"/>
              <a:t>Sihabudin</a:t>
            </a:r>
            <a:r>
              <a:rPr lang="en-US" dirty="0"/>
              <a:t>; and </a:t>
            </a:r>
            <a:r>
              <a:rPr lang="en-US" dirty="0" err="1"/>
              <a:t>Khusaeri</a:t>
            </a:r>
            <a:r>
              <a:rPr lang="en-US" dirty="0"/>
              <a:t>, 2019)</a:t>
            </a:r>
          </a:p>
          <a:p>
            <a:r>
              <a:rPr lang="en-US" b="1" u="sng" dirty="0" err="1"/>
              <a:t>Parafrase</a:t>
            </a:r>
            <a:r>
              <a:rPr lang="en-US" b="1" u="sng" dirty="0"/>
              <a:t>:</a:t>
            </a:r>
            <a:r>
              <a:rPr lang="en-US" dirty="0"/>
              <a:t> </a:t>
            </a:r>
            <a:r>
              <a:rPr lang="en-US" dirty="0" err="1"/>
              <a:t>Mayoritas</a:t>
            </a:r>
            <a:r>
              <a:rPr lang="en-US" dirty="0"/>
              <a:t> </a:t>
            </a:r>
            <a:r>
              <a:rPr lang="en-US" dirty="0" err="1"/>
              <a:t>responden</a:t>
            </a:r>
            <a:r>
              <a:rPr lang="en-US" dirty="0"/>
              <a:t> yang </a:t>
            </a:r>
            <a:r>
              <a:rPr lang="en-US" dirty="0" err="1"/>
              <a:t>menjadi</a:t>
            </a:r>
            <a:r>
              <a:rPr lang="en-US" dirty="0"/>
              <a:t> </a:t>
            </a:r>
            <a:r>
              <a:rPr lang="en-US" dirty="0" err="1"/>
              <a:t>audiens</a:t>
            </a:r>
            <a:r>
              <a:rPr lang="en-US" dirty="0"/>
              <a:t> </a:t>
            </a:r>
            <a:r>
              <a:rPr lang="en-US" dirty="0" err="1"/>
              <a:t>dalam</a:t>
            </a:r>
            <a:r>
              <a:rPr lang="en-US" dirty="0"/>
              <a:t> </a:t>
            </a:r>
            <a:r>
              <a:rPr lang="en-US" dirty="0" err="1"/>
              <a:t>penyuluhan</a:t>
            </a:r>
            <a:r>
              <a:rPr lang="en-US" dirty="0"/>
              <a:t> </a:t>
            </a:r>
            <a:r>
              <a:rPr lang="en-US" dirty="0" err="1"/>
              <a:t>bertajuk</a:t>
            </a:r>
            <a:r>
              <a:rPr lang="en-US" dirty="0"/>
              <a:t> </a:t>
            </a:r>
            <a:r>
              <a:rPr lang="en-US" dirty="0" err="1"/>
              <a:t>edukasi</a:t>
            </a:r>
            <a:r>
              <a:rPr lang="en-US" dirty="0"/>
              <a:t> internet </a:t>
            </a:r>
            <a:r>
              <a:rPr lang="en-US" dirty="0" err="1"/>
              <a:t>cerdas</a:t>
            </a:r>
            <a:r>
              <a:rPr lang="en-US" dirty="0"/>
              <a:t>, </a:t>
            </a:r>
            <a:r>
              <a:rPr lang="en-US" dirty="0" err="1"/>
              <a:t>sehat</a:t>
            </a:r>
            <a:r>
              <a:rPr lang="en-US" dirty="0"/>
              <a:t> </a:t>
            </a:r>
            <a:r>
              <a:rPr lang="en-US" dirty="0" err="1"/>
              <a:t>dan</a:t>
            </a:r>
            <a:r>
              <a:rPr lang="en-US" dirty="0"/>
              <a:t> </a:t>
            </a:r>
            <a:r>
              <a:rPr lang="en-US" dirty="0" err="1"/>
              <a:t>aman</a:t>
            </a:r>
            <a:r>
              <a:rPr lang="en-US" dirty="0"/>
              <a:t> </a:t>
            </a:r>
            <a:r>
              <a:rPr lang="en-US" dirty="0" err="1"/>
              <a:t>sepakat</a:t>
            </a:r>
            <a:r>
              <a:rPr lang="en-US" dirty="0"/>
              <a:t> </a:t>
            </a:r>
            <a:r>
              <a:rPr lang="en-US" dirty="0" err="1"/>
              <a:t>hasil</a:t>
            </a:r>
            <a:r>
              <a:rPr lang="en-US" dirty="0"/>
              <a:t> </a:t>
            </a:r>
            <a:r>
              <a:rPr lang="en-US" dirty="0" err="1"/>
              <a:t>penyuluhan</a:t>
            </a:r>
            <a:r>
              <a:rPr lang="en-US" dirty="0"/>
              <a:t> </a:t>
            </a:r>
            <a:r>
              <a:rPr lang="en-US" dirty="0" err="1"/>
              <a:t>memiliki</a:t>
            </a:r>
            <a:r>
              <a:rPr lang="en-US" dirty="0"/>
              <a:t> </a:t>
            </a:r>
            <a:r>
              <a:rPr lang="en-US" dirty="0" err="1"/>
              <a:t>dampak</a:t>
            </a:r>
            <a:r>
              <a:rPr lang="en-US" dirty="0"/>
              <a:t> </a:t>
            </a:r>
            <a:r>
              <a:rPr lang="en-US" dirty="0" err="1"/>
              <a:t>positif</a:t>
            </a:r>
            <a:r>
              <a:rPr lang="en-US" dirty="0"/>
              <a:t> </a:t>
            </a:r>
            <a:r>
              <a:rPr lang="en-US" dirty="0" err="1"/>
              <a:t>bagi</a:t>
            </a:r>
            <a:r>
              <a:rPr lang="en-US" dirty="0"/>
              <a:t> </a:t>
            </a:r>
            <a:r>
              <a:rPr lang="en-US" dirty="0" err="1"/>
              <a:t>rutinitas</a:t>
            </a:r>
            <a:r>
              <a:rPr lang="en-US" dirty="0"/>
              <a:t> </a:t>
            </a:r>
            <a:r>
              <a:rPr lang="en-US" dirty="0" err="1"/>
              <a:t>belajar</a:t>
            </a:r>
            <a:r>
              <a:rPr lang="en-US" dirty="0"/>
              <a:t> </a:t>
            </a:r>
            <a:r>
              <a:rPr lang="en-US" dirty="0" err="1"/>
              <a:t>mengajar</a:t>
            </a:r>
            <a:r>
              <a:rPr lang="en-US" dirty="0"/>
              <a:t>. Hal </a:t>
            </a:r>
            <a:r>
              <a:rPr lang="en-US" dirty="0" err="1"/>
              <a:t>ini</a:t>
            </a:r>
            <a:r>
              <a:rPr lang="en-US" dirty="0"/>
              <a:t> </a:t>
            </a:r>
            <a:r>
              <a:rPr lang="en-US" dirty="0" err="1"/>
              <a:t>dibuktikan</a:t>
            </a:r>
            <a:r>
              <a:rPr lang="en-US" dirty="0"/>
              <a:t> </a:t>
            </a:r>
            <a:r>
              <a:rPr lang="en-US" dirty="0" err="1"/>
              <a:t>dengan</a:t>
            </a:r>
            <a:r>
              <a:rPr lang="en-US" dirty="0"/>
              <a:t> </a:t>
            </a:r>
            <a:r>
              <a:rPr lang="en-US" dirty="0" err="1"/>
              <a:t>persentase</a:t>
            </a:r>
            <a:r>
              <a:rPr lang="en-US" dirty="0"/>
              <a:t> </a:t>
            </a:r>
            <a:r>
              <a:rPr lang="en-US" dirty="0" err="1"/>
              <a:t>setuju</a:t>
            </a:r>
            <a:r>
              <a:rPr lang="en-US" dirty="0"/>
              <a:t> </a:t>
            </a:r>
            <a:r>
              <a:rPr lang="en-US" dirty="0" err="1"/>
              <a:t>sebesar</a:t>
            </a:r>
            <a:r>
              <a:rPr lang="en-US" dirty="0"/>
              <a:t> 35% </a:t>
            </a:r>
            <a:r>
              <a:rPr lang="en-US" dirty="0" err="1"/>
              <a:t>dan</a:t>
            </a:r>
            <a:r>
              <a:rPr lang="en-US" dirty="0"/>
              <a:t> </a:t>
            </a:r>
            <a:r>
              <a:rPr lang="en-US" dirty="0" err="1"/>
              <a:t>sangat</a:t>
            </a:r>
            <a:r>
              <a:rPr lang="en-US" dirty="0"/>
              <a:t> </a:t>
            </a:r>
            <a:r>
              <a:rPr lang="en-US" dirty="0" err="1"/>
              <a:t>setuju</a:t>
            </a:r>
            <a:r>
              <a:rPr lang="en-US" dirty="0"/>
              <a:t> </a:t>
            </a:r>
            <a:r>
              <a:rPr lang="en-US" dirty="0" err="1"/>
              <a:t>sebesar</a:t>
            </a:r>
            <a:r>
              <a:rPr lang="en-US" dirty="0"/>
              <a:t> 60% </a:t>
            </a:r>
            <a:r>
              <a:rPr lang="en-US" dirty="0" err="1"/>
              <a:t>sehingga</a:t>
            </a:r>
            <a:r>
              <a:rPr lang="en-US" dirty="0"/>
              <a:t> </a:t>
            </a:r>
            <a:r>
              <a:rPr lang="en-US" dirty="0" err="1"/>
              <a:t>kegiatan</a:t>
            </a:r>
            <a:r>
              <a:rPr lang="en-US" dirty="0"/>
              <a:t> </a:t>
            </a:r>
            <a:r>
              <a:rPr lang="en-US" dirty="0" err="1"/>
              <a:t>tersebut</a:t>
            </a:r>
            <a:r>
              <a:rPr lang="en-US" dirty="0"/>
              <a:t> </a:t>
            </a:r>
            <a:r>
              <a:rPr lang="en-US" dirty="0" err="1"/>
              <a:t>dianggap</a:t>
            </a:r>
            <a:r>
              <a:rPr lang="en-US" dirty="0"/>
              <a:t> </a:t>
            </a:r>
            <a:r>
              <a:rPr lang="en-US" dirty="0" err="1"/>
              <a:t>telah</a:t>
            </a:r>
            <a:r>
              <a:rPr lang="en-US" dirty="0"/>
              <a:t> </a:t>
            </a:r>
            <a:r>
              <a:rPr lang="en-US" dirty="0" err="1"/>
              <a:t>mencapai</a:t>
            </a:r>
            <a:r>
              <a:rPr lang="en-US" dirty="0"/>
              <a:t> </a:t>
            </a:r>
            <a:r>
              <a:rPr lang="en-US" dirty="0" err="1"/>
              <a:t>sasaran</a:t>
            </a:r>
            <a:r>
              <a:rPr lang="en-US" dirty="0"/>
              <a:t>. (</a:t>
            </a:r>
            <a:r>
              <a:rPr lang="en-US" dirty="0" err="1"/>
              <a:t>Zonyfar</a:t>
            </a:r>
            <a:r>
              <a:rPr lang="en-US" dirty="0"/>
              <a:t>, </a:t>
            </a:r>
            <a:r>
              <a:rPr lang="en-US" dirty="0" err="1"/>
              <a:t>Sihabudin</a:t>
            </a:r>
            <a:r>
              <a:rPr lang="en-US" dirty="0"/>
              <a:t>, and </a:t>
            </a:r>
            <a:r>
              <a:rPr lang="en-US" dirty="0" err="1"/>
              <a:t>Khusaeri</a:t>
            </a:r>
            <a:r>
              <a:rPr lang="en-US" dirty="0"/>
              <a:t>, 2019)</a:t>
            </a:r>
          </a:p>
          <a:p>
            <a:endParaRPr lang="en-US" dirty="0"/>
          </a:p>
        </p:txBody>
      </p:sp>
      <p:sp>
        <p:nvSpPr>
          <p:cNvPr id="4" name="Rectangle 3"/>
          <p:cNvSpPr/>
          <p:nvPr/>
        </p:nvSpPr>
        <p:spPr>
          <a:xfrm>
            <a:off x="1054608" y="5853797"/>
            <a:ext cx="10475976" cy="646331"/>
          </a:xfrm>
          <a:prstGeom prst="rect">
            <a:avLst/>
          </a:prstGeom>
        </p:spPr>
        <p:txBody>
          <a:bodyPr wrap="square">
            <a:spAutoFit/>
          </a:bodyPr>
          <a:lstStyle/>
          <a:p>
            <a:r>
              <a:rPr lang="en-US" i="1" dirty="0"/>
              <a:t>https://kumparan.com/berita-hari-ini/cara-membuat-parafrase-untuk-karya-ilmiah-agar-tidak-terindikasi-plagiat-1w0LEXiMbih/full</a:t>
            </a:r>
          </a:p>
        </p:txBody>
      </p:sp>
    </p:spTree>
    <p:extLst>
      <p:ext uri="{BB962C8B-B14F-4D97-AF65-F5344CB8AC3E}">
        <p14:creationId xmlns:p14="http://schemas.microsoft.com/office/powerpoint/2010/main" val="161329725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7000" b="-17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id-ID" b="1" dirty="0" smtClean="0">
                <a:solidFill>
                  <a:srgbClr val="FFFF00"/>
                </a:solidFill>
                <a:latin typeface="Comic Sans MS" panose="030F0702030302020204" pitchFamily="66" charset="0"/>
                <a:cs typeface="Aharoni" panose="02010803020104030203" pitchFamily="2" charset="-79"/>
              </a:rPr>
              <a:t>PENGUTIPAN</a:t>
            </a:r>
            <a:endParaRPr lang="id-ID" b="1" dirty="0">
              <a:solidFill>
                <a:srgbClr val="FFFF00"/>
              </a:solidFill>
              <a:latin typeface="Comic Sans MS" panose="030F0702030302020204" pitchFamily="66" charset="0"/>
              <a:cs typeface="Aharoni" panose="02010803020104030203" pitchFamily="2" charset="-79"/>
            </a:endParaRPr>
          </a:p>
        </p:txBody>
      </p:sp>
      <p:sp>
        <p:nvSpPr>
          <p:cNvPr id="3" name="Content Placeholder 2"/>
          <p:cNvSpPr>
            <a:spLocks noGrp="1"/>
          </p:cNvSpPr>
          <p:nvPr>
            <p:ph idx="1"/>
          </p:nvPr>
        </p:nvSpPr>
        <p:spPr/>
        <p:txBody>
          <a:bodyPr>
            <a:normAutofit/>
          </a:bodyPr>
          <a:lstStyle/>
          <a:p>
            <a:pPr algn="just"/>
            <a:r>
              <a:rPr lang="id-ID" sz="3600" dirty="0" smtClean="0">
                <a:latin typeface="Bell MT" panose="02020503060305020303" pitchFamily="18" charset="0"/>
              </a:rPr>
              <a:t>Kutipan adalah </a:t>
            </a:r>
            <a:r>
              <a:rPr lang="id-ID" sz="3600" b="1" dirty="0" smtClean="0">
                <a:latin typeface="Bell MT" panose="02020503060305020303" pitchFamily="18" charset="0"/>
              </a:rPr>
              <a:t>pinjaman kalimat</a:t>
            </a:r>
            <a:r>
              <a:rPr lang="id-ID" sz="3600" dirty="0" smtClean="0">
                <a:latin typeface="Bell MT" panose="02020503060305020303" pitchFamily="18" charset="0"/>
              </a:rPr>
              <a:t> atau pendapat dari seorang pengarang, atau </a:t>
            </a:r>
            <a:r>
              <a:rPr lang="id-ID" sz="3600" b="1" dirty="0" smtClean="0">
                <a:latin typeface="Bell MT" panose="02020503060305020303" pitchFamily="18" charset="0"/>
              </a:rPr>
              <a:t>ucapan</a:t>
            </a:r>
            <a:r>
              <a:rPr lang="id-ID" sz="3600" dirty="0" smtClean="0">
                <a:latin typeface="Bell MT" panose="02020503060305020303" pitchFamily="18" charset="0"/>
              </a:rPr>
              <a:t> seseorang yang terkenal, baik yang terdapat dalam buku atau majalah </a:t>
            </a:r>
          </a:p>
          <a:p>
            <a:pPr algn="just"/>
            <a:r>
              <a:rPr lang="id-ID" sz="3600" dirty="0" smtClean="0">
                <a:latin typeface="Bell MT" panose="02020503060305020303" pitchFamily="18" charset="0"/>
              </a:rPr>
              <a:t>Pengutip, cukup mengutip </a:t>
            </a:r>
            <a:r>
              <a:rPr lang="id-ID" sz="3600" b="1" dirty="0" smtClean="0">
                <a:latin typeface="Bell MT" panose="02020503060305020303" pitchFamily="18" charset="0"/>
              </a:rPr>
              <a:t>pendapat yang dianggapnya benar </a:t>
            </a:r>
            <a:r>
              <a:rPr lang="id-ID" sz="3600" dirty="0" smtClean="0">
                <a:latin typeface="Bell MT" panose="02020503060305020303" pitchFamily="18" charset="0"/>
              </a:rPr>
              <a:t>dengan menyebutkan di mana pendapat itu dibaca, sehingga pembaca dapat mencocokan kutipan dengan sumber aslinya</a:t>
            </a:r>
          </a:p>
        </p:txBody>
      </p:sp>
    </p:spTree>
    <p:extLst>
      <p:ext uri="{BB962C8B-B14F-4D97-AF65-F5344CB8AC3E}">
        <p14:creationId xmlns:p14="http://schemas.microsoft.com/office/powerpoint/2010/main" val="266654728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edge">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0" presetClass="entr" presetSubtype="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edge">
                                      <p:cBhvr>
                                        <p:cTn id="12" dur="20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0" presetClass="entr" presetSubtype="0"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wedge">
                                      <p:cBhvr>
                                        <p:cTn id="17" dur="20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3000" b="-13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id-ID" sz="3600" b="1" dirty="0" smtClean="0">
                <a:latin typeface="Comic Sans MS" panose="030F0702030302020204" pitchFamily="66" charset="0"/>
              </a:rPr>
              <a:t>PENGUTIPAN DARI UCAPAN LISAN </a:t>
            </a:r>
            <a:endParaRPr lang="id-ID" sz="3600" b="1" dirty="0">
              <a:latin typeface="Comic Sans MS" panose="030F0702030302020204" pitchFamily="66" charset="0"/>
            </a:endParaRPr>
          </a:p>
        </p:txBody>
      </p:sp>
      <p:sp>
        <p:nvSpPr>
          <p:cNvPr id="3" name="Content Placeholder 2"/>
          <p:cNvSpPr>
            <a:spLocks noGrp="1"/>
          </p:cNvSpPr>
          <p:nvPr>
            <p:ph idx="1"/>
          </p:nvPr>
        </p:nvSpPr>
        <p:spPr/>
        <p:style>
          <a:lnRef idx="2">
            <a:schemeClr val="accent2"/>
          </a:lnRef>
          <a:fillRef idx="1">
            <a:schemeClr val="lt1"/>
          </a:fillRef>
          <a:effectRef idx="0">
            <a:schemeClr val="accent2"/>
          </a:effectRef>
          <a:fontRef idx="minor">
            <a:schemeClr val="dk1"/>
          </a:fontRef>
        </p:style>
        <p:txBody>
          <a:bodyPr>
            <a:normAutofit lnSpcReduction="10000"/>
          </a:bodyPr>
          <a:lstStyle/>
          <a:p>
            <a:pPr marL="514350" indent="-514350">
              <a:buFont typeface="+mj-lt"/>
              <a:buAutoNum type="arabicPeriod"/>
            </a:pPr>
            <a:r>
              <a:rPr lang="id-ID" dirty="0">
                <a:latin typeface="Comic Sans MS" panose="030F0702030302020204" pitchFamily="66" charset="0"/>
              </a:rPr>
              <a:t>S</a:t>
            </a:r>
            <a:r>
              <a:rPr lang="id-ID" dirty="0" smtClean="0">
                <a:latin typeface="Comic Sans MS" panose="030F0702030302020204" pitchFamily="66" charset="0"/>
              </a:rPr>
              <a:t>iapa yang berbicara?</a:t>
            </a:r>
            <a:endParaRPr lang="id-ID" dirty="0">
              <a:latin typeface="Comic Sans MS" panose="030F0702030302020204" pitchFamily="66" charset="0"/>
            </a:endParaRPr>
          </a:p>
          <a:p>
            <a:pPr marL="514350" indent="-514350">
              <a:buFont typeface="+mj-lt"/>
              <a:buAutoNum type="arabicPeriod"/>
            </a:pPr>
            <a:r>
              <a:rPr lang="id-ID" dirty="0" smtClean="0">
                <a:latin typeface="Comic Sans MS" panose="030F0702030302020204" pitchFamily="66" charset="0"/>
              </a:rPr>
              <a:t>Kapan</a:t>
            </a:r>
            <a:r>
              <a:rPr lang="id-ID" dirty="0">
                <a:latin typeface="Comic Sans MS" panose="030F0702030302020204" pitchFamily="66" charset="0"/>
              </a:rPr>
              <a:t> </a:t>
            </a:r>
            <a:r>
              <a:rPr lang="id-ID" dirty="0" smtClean="0">
                <a:latin typeface="Comic Sans MS" panose="030F0702030302020204" pitchFamily="66" charset="0"/>
              </a:rPr>
              <a:t>ujaran tersebut diucapkan?</a:t>
            </a:r>
            <a:endParaRPr lang="id-ID" dirty="0">
              <a:latin typeface="Comic Sans MS" panose="030F0702030302020204" pitchFamily="66" charset="0"/>
            </a:endParaRPr>
          </a:p>
          <a:p>
            <a:pPr marL="514350" indent="-514350">
              <a:buFont typeface="+mj-lt"/>
              <a:buAutoNum type="arabicPeriod"/>
            </a:pPr>
            <a:r>
              <a:rPr lang="id-ID" dirty="0" smtClean="0">
                <a:latin typeface="Comic Sans MS" panose="030F0702030302020204" pitchFamily="66" charset="0"/>
              </a:rPr>
              <a:t>Ujaran tersebut diucapkan dalam acara apa?</a:t>
            </a:r>
          </a:p>
          <a:p>
            <a:pPr marL="0" indent="0">
              <a:buNone/>
            </a:pPr>
            <a:r>
              <a:rPr lang="id-ID" dirty="0" smtClean="0"/>
              <a:t>Contoh</a:t>
            </a:r>
          </a:p>
          <a:p>
            <a:pPr marL="0" indent="0" algn="just">
              <a:buNone/>
            </a:pPr>
            <a:r>
              <a:rPr lang="id-ID" dirty="0" smtClean="0">
                <a:solidFill>
                  <a:srgbClr val="FF0000"/>
                </a:solidFill>
                <a:latin typeface="Comic Sans MS" panose="030F0702030302020204" pitchFamily="66" charset="0"/>
              </a:rPr>
              <a:t>Dalam menjawab nota keuangan &amp; RAPBD Daerah Khusus Ibu Kota Jakarta tahun 2017, tanggal 21 Oktober 2017. Gubernur Anis Basw</a:t>
            </a:r>
            <a:r>
              <a:rPr lang="en-US" dirty="0" smtClean="0">
                <a:solidFill>
                  <a:srgbClr val="FF0000"/>
                </a:solidFill>
                <a:latin typeface="Comic Sans MS" panose="030F0702030302020204" pitchFamily="66" charset="0"/>
              </a:rPr>
              <a:t>e</a:t>
            </a:r>
            <a:r>
              <a:rPr lang="id-ID" dirty="0" smtClean="0">
                <a:solidFill>
                  <a:srgbClr val="FF0000"/>
                </a:solidFill>
                <a:latin typeface="Comic Sans MS" panose="030F0702030302020204" pitchFamily="66" charset="0"/>
              </a:rPr>
              <a:t>dan mengatakan</a:t>
            </a:r>
            <a:r>
              <a:rPr lang="id-ID" dirty="0" smtClean="0">
                <a:latin typeface="Comic Sans MS" panose="030F0702030302020204" pitchFamily="66" charset="0"/>
              </a:rPr>
              <a:t>, “ ...Tetapi apabila kita berkenan dalam melihat persoalan itu pada perspektif yang lebih luas akan terlihat bahwa kepent</a:t>
            </a:r>
            <a:r>
              <a:rPr lang="en-ID" dirty="0" err="1" smtClean="0">
                <a:latin typeface="Comic Sans MS" panose="030F0702030302020204" pitchFamily="66" charset="0"/>
              </a:rPr>
              <a:t>i</a:t>
            </a:r>
            <a:r>
              <a:rPr lang="id-ID" dirty="0" smtClean="0">
                <a:latin typeface="Comic Sans MS" panose="030F0702030302020204" pitchFamily="66" charset="0"/>
              </a:rPr>
              <a:t>ngan umum memang benar menuntut pengorbanan</a:t>
            </a:r>
            <a:r>
              <a:rPr lang="en-ID" dirty="0" smtClean="0">
                <a:latin typeface="Comic Sans MS" panose="030F0702030302020204" pitchFamily="66" charset="0"/>
              </a:rPr>
              <a:t> </a:t>
            </a:r>
            <a:r>
              <a:rPr lang="id-ID" dirty="0" smtClean="0">
                <a:latin typeface="Comic Sans MS" panose="030F0702030302020204" pitchFamily="66" charset="0"/>
              </a:rPr>
              <a:t>itu...”</a:t>
            </a:r>
          </a:p>
          <a:p>
            <a:endParaRPr lang="id-ID" dirty="0"/>
          </a:p>
          <a:p>
            <a:endParaRPr lang="id-ID" dirty="0"/>
          </a:p>
        </p:txBody>
      </p:sp>
    </p:spTree>
    <p:extLst>
      <p:ext uri="{BB962C8B-B14F-4D97-AF65-F5344CB8AC3E}">
        <p14:creationId xmlns:p14="http://schemas.microsoft.com/office/powerpoint/2010/main" val="2769841673"/>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strips(downLeft)">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8" presetClass="entr" presetSubtype="12"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strips(downLeft)">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8" presetClass="entr" presetSubtype="12"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strips(downLeft)">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8" presetClass="entr" presetSubtype="12" fill="hold"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strips(downLeft)">
                                      <p:cBhvr>
                                        <p:cTn id="22" dur="5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8" presetClass="entr" presetSubtype="12" fill="hold"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strips(downLeft)">
                                      <p:cBhvr>
                                        <p:cTn id="27" dur="500"/>
                                        <p:tgtEl>
                                          <p:spTgt spid="3">
                                            <p:txEl>
                                              <p:pRg st="3" end="3"/>
                                            </p:txEl>
                                          </p:spTgt>
                                        </p:tgtEl>
                                      </p:cBhvr>
                                    </p:animEffect>
                                  </p:childTnLst>
                                </p:cTn>
                              </p:par>
                              <p:par>
                                <p:cTn id="28" presetID="18" presetClass="entr" presetSubtype="12" fill="hold" nodeType="withEffect">
                                  <p:stCondLst>
                                    <p:cond delay="0"/>
                                  </p:stCondLst>
                                  <p:childTnLst>
                                    <p:set>
                                      <p:cBhvr>
                                        <p:cTn id="29" dur="1" fill="hold">
                                          <p:stCondLst>
                                            <p:cond delay="0"/>
                                          </p:stCondLst>
                                        </p:cTn>
                                        <p:tgtEl>
                                          <p:spTgt spid="3">
                                            <p:txEl>
                                              <p:pRg st="4" end="4"/>
                                            </p:txEl>
                                          </p:spTgt>
                                        </p:tgtEl>
                                        <p:attrNameLst>
                                          <p:attrName>style.visibility</p:attrName>
                                        </p:attrNameLst>
                                      </p:cBhvr>
                                      <p:to>
                                        <p:strVal val="visible"/>
                                      </p:to>
                                    </p:set>
                                    <p:animEffect transition="in" filter="strips(downLeft)">
                                      <p:cBhvr>
                                        <p:cTn id="30"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id-ID" b="1" dirty="0" smtClean="0">
                <a:latin typeface="Comic Sans MS" panose="030F0702030302020204" pitchFamily="66" charset="0"/>
              </a:rPr>
              <a:t>PENGUTIPAN DARI BUKU</a:t>
            </a:r>
            <a:endParaRPr lang="id-ID" b="1" dirty="0">
              <a:latin typeface="Comic Sans MS" panose="030F0702030302020204" pitchFamily="66" charset="0"/>
            </a:endParaRPr>
          </a:p>
        </p:txBody>
      </p:sp>
      <p:sp>
        <p:nvSpPr>
          <p:cNvPr id="3" name="Content Placeholder 2"/>
          <p:cNvSpPr>
            <a:spLocks noGrp="1"/>
          </p:cNvSpPr>
          <p:nvPr>
            <p:ph idx="1"/>
          </p:nvPr>
        </p:nvSpPr>
        <p:spPr>
          <a:xfrm>
            <a:off x="838200" y="1825624"/>
            <a:ext cx="10515600" cy="4645513"/>
          </a:xfrm>
        </p:spPr>
        <p:txBody>
          <a:bodyPr>
            <a:normAutofit fontScale="92500" lnSpcReduction="10000"/>
          </a:bodyPr>
          <a:lstStyle/>
          <a:p>
            <a:pPr marL="514350" indent="-514350">
              <a:buFont typeface="+mj-lt"/>
              <a:buAutoNum type="arabicPeriod"/>
            </a:pPr>
            <a:r>
              <a:rPr lang="es-ES" sz="5800" b="1" dirty="0">
                <a:solidFill>
                  <a:srgbClr val="FF0000"/>
                </a:solidFill>
                <a:latin typeface="Comic Sans MS" panose="030F0702030302020204" pitchFamily="66" charset="0"/>
              </a:rPr>
              <a:t>Catatan </a:t>
            </a:r>
            <a:r>
              <a:rPr lang="es-ES" sz="5800" b="1" dirty="0" err="1">
                <a:solidFill>
                  <a:srgbClr val="FF0000"/>
                </a:solidFill>
                <a:latin typeface="Comic Sans MS" panose="030F0702030302020204" pitchFamily="66" charset="0"/>
              </a:rPr>
              <a:t>tubuh</a:t>
            </a:r>
            <a:r>
              <a:rPr lang="es-ES" sz="5800" b="1" dirty="0">
                <a:solidFill>
                  <a:srgbClr val="FF0000"/>
                </a:solidFill>
                <a:latin typeface="Comic Sans MS" panose="030F0702030302020204" pitchFamily="66" charset="0"/>
              </a:rPr>
              <a:t> (</a:t>
            </a:r>
            <a:r>
              <a:rPr lang="es-ES" sz="5800" b="1" i="1" dirty="0" err="1">
                <a:solidFill>
                  <a:srgbClr val="FF0000"/>
                </a:solidFill>
                <a:latin typeface="Comic Sans MS" panose="030F0702030302020204" pitchFamily="66" charset="0"/>
              </a:rPr>
              <a:t>bodynote</a:t>
            </a:r>
            <a:r>
              <a:rPr lang="es-ES" sz="5800" b="1" dirty="0" smtClean="0">
                <a:solidFill>
                  <a:srgbClr val="FF0000"/>
                </a:solidFill>
                <a:latin typeface="Comic Sans MS" panose="030F0702030302020204" pitchFamily="66" charset="0"/>
              </a:rPr>
              <a:t>)</a:t>
            </a:r>
            <a:endParaRPr lang="id-ID" sz="5800" dirty="0">
              <a:solidFill>
                <a:srgbClr val="FF0000"/>
              </a:solidFill>
              <a:latin typeface="Comic Sans MS" panose="030F0702030302020204" pitchFamily="66" charset="0"/>
            </a:endParaRPr>
          </a:p>
          <a:p>
            <a:pPr marL="514350" indent="-514350">
              <a:buFont typeface="+mj-lt"/>
              <a:buAutoNum type="arabicPeriod"/>
            </a:pPr>
            <a:r>
              <a:rPr lang="es-ES" sz="5800" b="1" dirty="0">
                <a:latin typeface="Comic Sans MS" panose="030F0702030302020204" pitchFamily="66" charset="0"/>
              </a:rPr>
              <a:t>Catatan kaki (</a:t>
            </a:r>
            <a:r>
              <a:rPr lang="es-ES" sz="5800" b="1" i="1" dirty="0" err="1">
                <a:latin typeface="Comic Sans MS" panose="030F0702030302020204" pitchFamily="66" charset="0"/>
              </a:rPr>
              <a:t>footnote</a:t>
            </a:r>
            <a:r>
              <a:rPr lang="es-ES" sz="5800" b="1" dirty="0" smtClean="0">
                <a:latin typeface="Comic Sans MS" panose="030F0702030302020204" pitchFamily="66" charset="0"/>
              </a:rPr>
              <a:t>)</a:t>
            </a:r>
            <a:endParaRPr lang="id-ID" sz="5800" dirty="0" smtClean="0">
              <a:latin typeface="Comic Sans MS" panose="030F0702030302020204" pitchFamily="66" charset="0"/>
            </a:endParaRPr>
          </a:p>
          <a:p>
            <a:pPr marL="514350" indent="-514350">
              <a:buFont typeface="+mj-lt"/>
              <a:buAutoNum type="alphaLcPeriod"/>
            </a:pPr>
            <a:r>
              <a:rPr lang="id-ID" dirty="0" smtClean="0">
                <a:latin typeface="Comic Sans MS" panose="030F0702030302020204" pitchFamily="66" charset="0"/>
              </a:rPr>
              <a:t>Catatan </a:t>
            </a:r>
            <a:r>
              <a:rPr lang="id-ID" dirty="0">
                <a:latin typeface="Comic Sans MS" panose="030F0702030302020204" pitchFamily="66" charset="0"/>
              </a:rPr>
              <a:t>tubuh menyatu dengan naskah, hanya ditandai dengan kurung buka dan kurung </a:t>
            </a:r>
            <a:r>
              <a:rPr lang="id-ID" dirty="0" smtClean="0">
                <a:latin typeface="Comic Sans MS" panose="030F0702030302020204" pitchFamily="66" charset="0"/>
              </a:rPr>
              <a:t>tutup.</a:t>
            </a:r>
          </a:p>
          <a:p>
            <a:pPr marL="514350" indent="-514350">
              <a:buFont typeface="+mj-lt"/>
              <a:buAutoNum type="alphaLcPeriod"/>
            </a:pPr>
            <a:r>
              <a:rPr lang="id-ID" dirty="0" smtClean="0">
                <a:latin typeface="Comic Sans MS" panose="030F0702030302020204" pitchFamily="66" charset="0"/>
              </a:rPr>
              <a:t>Catatan </a:t>
            </a:r>
            <a:r>
              <a:rPr lang="id-ID" dirty="0">
                <a:latin typeface="Comic Sans MS" panose="030F0702030302020204" pitchFamily="66" charset="0"/>
              </a:rPr>
              <a:t>tubuh memuat nama belakang penulis, tahun terbit buku dan halaman yang dikutip. </a:t>
            </a:r>
            <a:endParaRPr lang="id-ID" dirty="0" smtClean="0">
              <a:latin typeface="Comic Sans MS" panose="030F0702030302020204" pitchFamily="66" charset="0"/>
            </a:endParaRPr>
          </a:p>
          <a:p>
            <a:pPr marL="0" indent="0">
              <a:buNone/>
            </a:pPr>
            <a:r>
              <a:rPr lang="id-ID" dirty="0" smtClean="0">
                <a:latin typeface="Comic Sans MS" panose="030F0702030302020204" pitchFamily="66" charset="0"/>
              </a:rPr>
              <a:t>Contoh:</a:t>
            </a:r>
          </a:p>
          <a:p>
            <a:pPr marL="0" indent="0">
              <a:buNone/>
            </a:pPr>
            <a:r>
              <a:rPr lang="id-ID" dirty="0" smtClean="0">
                <a:latin typeface="Comic Sans MS" panose="030F0702030302020204" pitchFamily="66" charset="0"/>
              </a:rPr>
              <a:t>Nama penulis </a:t>
            </a:r>
            <a:r>
              <a:rPr lang="id-ID" dirty="0">
                <a:latin typeface="Comic Sans MS" panose="030F0702030302020204" pitchFamily="66" charset="0"/>
              </a:rPr>
              <a:t>adalah Arthur Asa Berger, maka cukup ditulis Berger.</a:t>
            </a:r>
            <a:br>
              <a:rPr lang="id-ID" dirty="0">
                <a:latin typeface="Comic Sans MS" panose="030F0702030302020204" pitchFamily="66" charset="0"/>
              </a:rPr>
            </a:br>
            <a:r>
              <a:rPr lang="id-ID" dirty="0" smtClean="0">
                <a:latin typeface="Comic Sans MS" panose="030F0702030302020204" pitchFamily="66" charset="0"/>
              </a:rPr>
              <a:t>Nama </a:t>
            </a:r>
            <a:r>
              <a:rPr lang="id-ID" dirty="0">
                <a:latin typeface="Comic Sans MS" panose="030F0702030302020204" pitchFamily="66" charset="0"/>
              </a:rPr>
              <a:t>penulis Jalaluddin Rakhmat, maka cukup ditulis Rakhmat.</a:t>
            </a:r>
          </a:p>
        </p:txBody>
      </p:sp>
    </p:spTree>
    <p:extLst>
      <p:ext uri="{BB962C8B-B14F-4D97-AF65-F5344CB8AC3E}">
        <p14:creationId xmlns:p14="http://schemas.microsoft.com/office/powerpoint/2010/main" val="1479430205"/>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down)">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wipe(down)">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wipe(down)">
                                      <p:cBhvr>
                                        <p:cTn id="22" dur="5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wipe(down)">
                                      <p:cBhvr>
                                        <p:cTn id="27" dur="500"/>
                                        <p:tgtEl>
                                          <p:spTgt spid="3">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nodeType="click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Effect transition="in" filter="wipe(down)">
                                      <p:cBhvr>
                                        <p:cTn id="32" dur="500"/>
                                        <p:tgtEl>
                                          <p:spTgt spid="3">
                                            <p:txEl>
                                              <p:pRg st="4" end="4"/>
                                            </p:txEl>
                                          </p:spTgt>
                                        </p:tgtEl>
                                      </p:cBhvr>
                                    </p:animEffect>
                                  </p:childTnLst>
                                </p:cTn>
                              </p:par>
                              <p:par>
                                <p:cTn id="33" presetID="22" presetClass="entr" presetSubtype="4" fill="hold" nodeType="withEffect">
                                  <p:stCondLst>
                                    <p:cond delay="0"/>
                                  </p:stCondLst>
                                  <p:childTnLst>
                                    <p:set>
                                      <p:cBhvr>
                                        <p:cTn id="34" dur="1" fill="hold">
                                          <p:stCondLst>
                                            <p:cond delay="0"/>
                                          </p:stCondLst>
                                        </p:cTn>
                                        <p:tgtEl>
                                          <p:spTgt spid="3">
                                            <p:txEl>
                                              <p:pRg st="5" end="5"/>
                                            </p:txEl>
                                          </p:spTgt>
                                        </p:tgtEl>
                                        <p:attrNameLst>
                                          <p:attrName>style.visibility</p:attrName>
                                        </p:attrNameLst>
                                      </p:cBhvr>
                                      <p:to>
                                        <p:strVal val="visible"/>
                                      </p:to>
                                    </p:set>
                                    <p:animEffect transition="in" filter="wipe(down)">
                                      <p:cBhvr>
                                        <p:cTn id="35"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7861" y="53071"/>
            <a:ext cx="10515600" cy="1325563"/>
          </a:xfrm>
        </p:spPr>
        <p:txBody>
          <a:bodyPr/>
          <a:lstStyle/>
          <a:p>
            <a:pPr algn="ctr"/>
            <a:r>
              <a:rPr lang="id-ID" b="1" dirty="0" smtClean="0">
                <a:latin typeface="Comic Sans MS" panose="030F0702030302020204" pitchFamily="66" charset="0"/>
              </a:rPr>
              <a:t>CONTOH FOOTNOTE</a:t>
            </a:r>
            <a:endParaRPr lang="id-ID" b="1" dirty="0">
              <a:latin typeface="Comic Sans MS" panose="030F0702030302020204" pitchFamily="66" charset="0"/>
            </a:endParaRPr>
          </a:p>
        </p:txBody>
      </p:sp>
      <p:pic>
        <p:nvPicPr>
          <p:cNvPr id="4" name="Content Placeholder 3"/>
          <p:cNvPicPr>
            <a:picLocks noGrp="1" noChangeAspect="1"/>
          </p:cNvPicPr>
          <p:nvPr>
            <p:ph idx="1"/>
          </p:nvPr>
        </p:nvPicPr>
        <p:blipFill rotWithShape="1">
          <a:blip r:embed="rId2"/>
          <a:srcRect l="30309" t="24321" r="25885" b="21366"/>
          <a:stretch/>
        </p:blipFill>
        <p:spPr>
          <a:xfrm>
            <a:off x="971842" y="1153551"/>
            <a:ext cx="10311619" cy="5479366"/>
          </a:xfrm>
          <a:prstGeom prst="rect">
            <a:avLst/>
          </a:prstGeom>
        </p:spPr>
      </p:pic>
    </p:spTree>
    <p:extLst>
      <p:ext uri="{BB962C8B-B14F-4D97-AF65-F5344CB8AC3E}">
        <p14:creationId xmlns:p14="http://schemas.microsoft.com/office/powerpoint/2010/main" val="2602046357"/>
      </p:ext>
    </p:extLst>
  </p:cSld>
  <p:clrMapOvr>
    <a:masterClrMapping/>
  </p:clrMapOvr>
  <mc:AlternateContent xmlns:mc="http://schemas.openxmlformats.org/markup-compatibility/2006" xmlns:p14="http://schemas.microsoft.com/office/powerpoint/2010/main">
    <mc:Choice Requires="p14">
      <p:transition spd="slow" p14:dur="3000">
        <p14:shred/>
      </p:transition>
    </mc:Choice>
    <mc:Fallback xmlns="">
      <p:transition spd="slow">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id-ID" b="1" dirty="0" smtClean="0">
                <a:latin typeface="Comic Sans MS" panose="030F0702030302020204" pitchFamily="66" charset="0"/>
              </a:rPr>
              <a:t>CONTOH BODYNOTE</a:t>
            </a:r>
            <a:endParaRPr lang="id-ID" b="1" dirty="0">
              <a:latin typeface="Comic Sans MS" panose="030F0702030302020204" pitchFamily="66" charset="0"/>
            </a:endParaRPr>
          </a:p>
        </p:txBody>
      </p:sp>
      <p:pic>
        <p:nvPicPr>
          <p:cNvPr id="4" name="Content Placeholder 3"/>
          <p:cNvPicPr>
            <a:picLocks noGrp="1" noChangeAspect="1"/>
          </p:cNvPicPr>
          <p:nvPr>
            <p:ph idx="1"/>
          </p:nvPr>
        </p:nvPicPr>
        <p:blipFill rotWithShape="1">
          <a:blip r:embed="rId2"/>
          <a:srcRect l="19949" t="24871" r="16979" b="6817"/>
          <a:stretch/>
        </p:blipFill>
        <p:spPr>
          <a:xfrm>
            <a:off x="1052732" y="1322362"/>
            <a:ext cx="10086535" cy="5247249"/>
          </a:xfrm>
          <a:prstGeom prst="rect">
            <a:avLst/>
          </a:prstGeom>
          <a:ln>
            <a:solidFill>
              <a:schemeClr val="tx1"/>
            </a:solidFill>
          </a:ln>
          <a:effectLst>
            <a:softEdge rad="112500"/>
          </a:effectLst>
        </p:spPr>
      </p:pic>
    </p:spTree>
    <p:extLst>
      <p:ext uri="{BB962C8B-B14F-4D97-AF65-F5344CB8AC3E}">
        <p14:creationId xmlns:p14="http://schemas.microsoft.com/office/powerpoint/2010/main" val="1333353506"/>
      </p:ext>
    </p:extLst>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id-ID" sz="3200" b="1" dirty="0" smtClean="0">
                <a:latin typeface="Comic Sans MS" panose="030F0702030302020204" pitchFamily="66" charset="0"/>
              </a:rPr>
              <a:t>TERDAPAT DUA CARA MENULIS CATATAN TUBUH (</a:t>
            </a:r>
            <a:r>
              <a:rPr lang="id-ID" sz="3200" b="1" i="1" dirty="0" smtClean="0">
                <a:latin typeface="Comic Sans MS" panose="030F0702030302020204" pitchFamily="66" charset="0"/>
              </a:rPr>
              <a:t>BODYNOTE</a:t>
            </a:r>
            <a:r>
              <a:rPr lang="id-ID" dirty="0" smtClean="0"/>
              <a:t>)</a:t>
            </a:r>
            <a:endParaRPr lang="id-ID" dirty="0"/>
          </a:p>
        </p:txBody>
      </p:sp>
      <p:sp>
        <p:nvSpPr>
          <p:cNvPr id="3" name="Content Placeholder 2"/>
          <p:cNvSpPr>
            <a:spLocks noGrp="1"/>
          </p:cNvSpPr>
          <p:nvPr>
            <p:ph idx="1"/>
          </p:nvPr>
        </p:nvSpPr>
        <p:spPr>
          <a:xfrm>
            <a:off x="838200" y="1825624"/>
            <a:ext cx="10515600" cy="5032375"/>
          </a:xfrm>
        </p:spPr>
        <p:txBody>
          <a:bodyPr>
            <a:noAutofit/>
          </a:bodyPr>
          <a:lstStyle/>
          <a:p>
            <a:pPr marL="514350" indent="-514350">
              <a:buFont typeface="+mj-lt"/>
              <a:buAutoNum type="arabicPeriod"/>
            </a:pPr>
            <a:r>
              <a:rPr lang="id-ID" dirty="0" smtClean="0">
                <a:latin typeface="Comic Sans MS" panose="030F0702030302020204" pitchFamily="66" charset="0"/>
              </a:rPr>
              <a:t>Nama penulis, tahun terbit dan halaman berada dalam tanda kurung, ditempatkan setelah selesainya sebuah kutipan. Jika kutipan ini merupakan akhir kalimat, maka tanda titik ditempatkan setelah kurung tutup catatan tubuh.</a:t>
            </a:r>
          </a:p>
          <a:p>
            <a:pPr marL="457200" lvl="1" indent="0">
              <a:buNone/>
            </a:pPr>
            <a:r>
              <a:rPr lang="id-ID" sz="2800" dirty="0">
                <a:latin typeface="Comic Sans MS" panose="030F0702030302020204" pitchFamily="66" charset="0"/>
              </a:rPr>
              <a:t>Contoh:  </a:t>
            </a:r>
            <a:endParaRPr lang="id-ID" sz="2800" dirty="0" smtClean="0">
              <a:latin typeface="Comic Sans MS" panose="030F0702030302020204" pitchFamily="66" charset="0"/>
            </a:endParaRPr>
          </a:p>
          <a:p>
            <a:pPr marL="457200" lvl="1" indent="0">
              <a:buNone/>
            </a:pPr>
            <a:r>
              <a:rPr lang="id-ID" sz="2800" dirty="0" smtClean="0">
                <a:latin typeface="Comic Sans MS" panose="030F0702030302020204" pitchFamily="66" charset="0"/>
              </a:rPr>
              <a:t>(Rahmat, 1995:31-38</a:t>
            </a:r>
            <a:r>
              <a:rPr lang="id-ID" sz="2800" dirty="0">
                <a:latin typeface="Comic Sans MS" panose="030F0702030302020204" pitchFamily="66" charset="0"/>
              </a:rPr>
              <a:t>).</a:t>
            </a:r>
            <a:endParaRPr lang="id-ID" sz="2800" dirty="0" smtClean="0">
              <a:latin typeface="Comic Sans MS" panose="030F0702030302020204" pitchFamily="66" charset="0"/>
            </a:endParaRPr>
          </a:p>
          <a:p>
            <a:pPr marL="514350" indent="-514350">
              <a:buFont typeface="+mj-lt"/>
              <a:buAutoNum type="arabicPeriod"/>
            </a:pPr>
            <a:r>
              <a:rPr lang="id-ID" dirty="0" smtClean="0">
                <a:latin typeface="Comic Sans MS" panose="030F0702030302020204" pitchFamily="66" charset="0"/>
              </a:rPr>
              <a:t>Nama </a:t>
            </a:r>
            <a:r>
              <a:rPr lang="id-ID" dirty="0">
                <a:latin typeface="Comic Sans MS" panose="030F0702030302020204" pitchFamily="66" charset="0"/>
              </a:rPr>
              <a:t>penulis menyatu dalam naskah tulisan, tidak berada dalam tanda kurung, sementara tahun penerbitan dan halaman berada dalam tanda kurung. Model ini biasanya ditempatkan sebelum sebuah kutipan. Contoh: </a:t>
            </a:r>
            <a:br>
              <a:rPr lang="id-ID" dirty="0">
                <a:latin typeface="Comic Sans MS" panose="030F0702030302020204" pitchFamily="66" charset="0"/>
              </a:rPr>
            </a:br>
            <a:r>
              <a:rPr lang="id-ID" dirty="0" smtClean="0">
                <a:latin typeface="Comic Sans MS" panose="030F0702030302020204" pitchFamily="66" charset="0"/>
              </a:rPr>
              <a:t>Rahmat (1995:31-38</a:t>
            </a:r>
            <a:r>
              <a:rPr lang="id-ID" dirty="0">
                <a:latin typeface="Comic Sans MS" panose="030F0702030302020204" pitchFamily="66" charset="0"/>
              </a:rPr>
              <a:t>), </a:t>
            </a:r>
          </a:p>
        </p:txBody>
      </p:sp>
    </p:spTree>
    <p:extLst>
      <p:ext uri="{BB962C8B-B14F-4D97-AF65-F5344CB8AC3E}">
        <p14:creationId xmlns:p14="http://schemas.microsoft.com/office/powerpoint/2010/main" val="911512698"/>
      </p:ext>
    </p:extLst>
  </p:cSld>
  <p:clrMapOvr>
    <a:masterClrMapping/>
  </p:clrMapOvr>
  <mc:AlternateContent xmlns:mc="http://schemas.openxmlformats.org/markup-compatibility/2006" xmlns:p14="http://schemas.microsoft.com/office/powerpoint/2010/main">
    <mc:Choice Requires="p14">
      <p:transition spd="slow" p14:dur="3900">
        <p14:glitter pattern="hexago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ppt_w*0.70"/>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animEffect transition="in" filter="fade">
                                      <p:cBhvr>
                                        <p:cTn id="9" dur="10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55" presetClass="entr" presetSubtype="0" fill="hold"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 calcmode="lin" valueType="num">
                                      <p:cBhvr>
                                        <p:cTn id="14" dur="1000" fill="hold"/>
                                        <p:tgtEl>
                                          <p:spTgt spid="3">
                                            <p:txEl>
                                              <p:pRg st="0" end="0"/>
                                            </p:txEl>
                                          </p:spTgt>
                                        </p:tgtEl>
                                        <p:attrNameLst>
                                          <p:attrName>ppt_w</p:attrName>
                                        </p:attrNameLst>
                                      </p:cBhvr>
                                      <p:tavLst>
                                        <p:tav tm="0">
                                          <p:val>
                                            <p:strVal val="#ppt_w*0.70"/>
                                          </p:val>
                                        </p:tav>
                                        <p:tav tm="100000">
                                          <p:val>
                                            <p:strVal val="#ppt_w"/>
                                          </p:val>
                                        </p:tav>
                                      </p:tavLst>
                                    </p:anim>
                                    <p:anim calcmode="lin" valueType="num">
                                      <p:cBhvr>
                                        <p:cTn id="15" dur="1000" fill="hold"/>
                                        <p:tgtEl>
                                          <p:spTgt spid="3">
                                            <p:txEl>
                                              <p:pRg st="0" end="0"/>
                                            </p:txEl>
                                          </p:spTgt>
                                        </p:tgtEl>
                                        <p:attrNameLst>
                                          <p:attrName>ppt_h</p:attrName>
                                        </p:attrNameLst>
                                      </p:cBhvr>
                                      <p:tavLst>
                                        <p:tav tm="0">
                                          <p:val>
                                            <p:strVal val="#ppt_h"/>
                                          </p:val>
                                        </p:tav>
                                        <p:tav tm="100000">
                                          <p:val>
                                            <p:strVal val="#ppt_h"/>
                                          </p:val>
                                        </p:tav>
                                      </p:tavLst>
                                    </p:anim>
                                    <p:animEffect transition="in" filter="fade">
                                      <p:cBhvr>
                                        <p:cTn id="16" dur="1000"/>
                                        <p:tgtEl>
                                          <p:spTgt spid="3">
                                            <p:txEl>
                                              <p:pRg st="0" end="0"/>
                                            </p:txEl>
                                          </p:spTgt>
                                        </p:tgtEl>
                                      </p:cBhvr>
                                    </p:animEffect>
                                  </p:childTnLst>
                                </p:cTn>
                              </p:par>
                              <p:par>
                                <p:cTn id="17" presetID="55" presetClass="entr" presetSubtype="0" fill="hold" nodeType="with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p:cTn id="19" dur="1000" fill="hold"/>
                                        <p:tgtEl>
                                          <p:spTgt spid="3">
                                            <p:txEl>
                                              <p:pRg st="1" end="1"/>
                                            </p:txEl>
                                          </p:spTgt>
                                        </p:tgtEl>
                                        <p:attrNameLst>
                                          <p:attrName>ppt_w</p:attrName>
                                        </p:attrNameLst>
                                      </p:cBhvr>
                                      <p:tavLst>
                                        <p:tav tm="0">
                                          <p:val>
                                            <p:strVal val="#ppt_w*0.70"/>
                                          </p:val>
                                        </p:tav>
                                        <p:tav tm="100000">
                                          <p:val>
                                            <p:strVal val="#ppt_w"/>
                                          </p:val>
                                        </p:tav>
                                      </p:tavLst>
                                    </p:anim>
                                    <p:anim calcmode="lin" valueType="num">
                                      <p:cBhvr>
                                        <p:cTn id="20" dur="1000" fill="hold"/>
                                        <p:tgtEl>
                                          <p:spTgt spid="3">
                                            <p:txEl>
                                              <p:pRg st="1" end="1"/>
                                            </p:txEl>
                                          </p:spTgt>
                                        </p:tgtEl>
                                        <p:attrNameLst>
                                          <p:attrName>ppt_h</p:attrName>
                                        </p:attrNameLst>
                                      </p:cBhvr>
                                      <p:tavLst>
                                        <p:tav tm="0">
                                          <p:val>
                                            <p:strVal val="#ppt_h"/>
                                          </p:val>
                                        </p:tav>
                                        <p:tav tm="100000">
                                          <p:val>
                                            <p:strVal val="#ppt_h"/>
                                          </p:val>
                                        </p:tav>
                                      </p:tavLst>
                                    </p:anim>
                                    <p:animEffect transition="in" filter="fade">
                                      <p:cBhvr>
                                        <p:cTn id="21" dur="1000"/>
                                        <p:tgtEl>
                                          <p:spTgt spid="3">
                                            <p:txEl>
                                              <p:pRg st="1" end="1"/>
                                            </p:txEl>
                                          </p:spTgt>
                                        </p:tgtEl>
                                      </p:cBhvr>
                                    </p:animEffect>
                                  </p:childTnLst>
                                </p:cTn>
                              </p:par>
                              <p:par>
                                <p:cTn id="22" presetID="55" presetClass="entr" presetSubtype="0" fill="hold" nodeType="withEffect">
                                  <p:stCondLst>
                                    <p:cond delay="0"/>
                                  </p:stCondLst>
                                  <p:childTnLst>
                                    <p:set>
                                      <p:cBhvr>
                                        <p:cTn id="23" dur="1" fill="hold">
                                          <p:stCondLst>
                                            <p:cond delay="0"/>
                                          </p:stCondLst>
                                        </p:cTn>
                                        <p:tgtEl>
                                          <p:spTgt spid="3">
                                            <p:txEl>
                                              <p:pRg st="2" end="2"/>
                                            </p:txEl>
                                          </p:spTgt>
                                        </p:tgtEl>
                                        <p:attrNameLst>
                                          <p:attrName>style.visibility</p:attrName>
                                        </p:attrNameLst>
                                      </p:cBhvr>
                                      <p:to>
                                        <p:strVal val="visible"/>
                                      </p:to>
                                    </p:set>
                                    <p:anim calcmode="lin" valueType="num">
                                      <p:cBhvr>
                                        <p:cTn id="24" dur="1000" fill="hold"/>
                                        <p:tgtEl>
                                          <p:spTgt spid="3">
                                            <p:txEl>
                                              <p:pRg st="2" end="2"/>
                                            </p:txEl>
                                          </p:spTgt>
                                        </p:tgtEl>
                                        <p:attrNameLst>
                                          <p:attrName>ppt_w</p:attrName>
                                        </p:attrNameLst>
                                      </p:cBhvr>
                                      <p:tavLst>
                                        <p:tav tm="0">
                                          <p:val>
                                            <p:strVal val="#ppt_w*0.70"/>
                                          </p:val>
                                        </p:tav>
                                        <p:tav tm="100000">
                                          <p:val>
                                            <p:strVal val="#ppt_w"/>
                                          </p:val>
                                        </p:tav>
                                      </p:tavLst>
                                    </p:anim>
                                    <p:anim calcmode="lin" valueType="num">
                                      <p:cBhvr>
                                        <p:cTn id="25" dur="1000" fill="hold"/>
                                        <p:tgtEl>
                                          <p:spTgt spid="3">
                                            <p:txEl>
                                              <p:pRg st="2" end="2"/>
                                            </p:txEl>
                                          </p:spTgt>
                                        </p:tgtEl>
                                        <p:attrNameLst>
                                          <p:attrName>ppt_h</p:attrName>
                                        </p:attrNameLst>
                                      </p:cBhvr>
                                      <p:tavLst>
                                        <p:tav tm="0">
                                          <p:val>
                                            <p:strVal val="#ppt_h"/>
                                          </p:val>
                                        </p:tav>
                                        <p:tav tm="100000">
                                          <p:val>
                                            <p:strVal val="#ppt_h"/>
                                          </p:val>
                                        </p:tav>
                                      </p:tavLst>
                                    </p:anim>
                                    <p:animEffect transition="in" filter="fade">
                                      <p:cBhvr>
                                        <p:cTn id="26" dur="1000"/>
                                        <p:tgtEl>
                                          <p:spTgt spid="3">
                                            <p:txEl>
                                              <p:pRg st="2" end="2"/>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55" presetClass="entr" presetSubtype="0" fill="hold"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 calcmode="lin" valueType="num">
                                      <p:cBhvr>
                                        <p:cTn id="31" dur="1000" fill="hold"/>
                                        <p:tgtEl>
                                          <p:spTgt spid="3">
                                            <p:txEl>
                                              <p:pRg st="3" end="3"/>
                                            </p:txEl>
                                          </p:spTgt>
                                        </p:tgtEl>
                                        <p:attrNameLst>
                                          <p:attrName>ppt_w</p:attrName>
                                        </p:attrNameLst>
                                      </p:cBhvr>
                                      <p:tavLst>
                                        <p:tav tm="0">
                                          <p:val>
                                            <p:strVal val="#ppt_w*0.70"/>
                                          </p:val>
                                        </p:tav>
                                        <p:tav tm="100000">
                                          <p:val>
                                            <p:strVal val="#ppt_w"/>
                                          </p:val>
                                        </p:tav>
                                      </p:tavLst>
                                    </p:anim>
                                    <p:anim calcmode="lin" valueType="num">
                                      <p:cBhvr>
                                        <p:cTn id="32" dur="1000" fill="hold"/>
                                        <p:tgtEl>
                                          <p:spTgt spid="3">
                                            <p:txEl>
                                              <p:pRg st="3" end="3"/>
                                            </p:txEl>
                                          </p:spTgt>
                                        </p:tgtEl>
                                        <p:attrNameLst>
                                          <p:attrName>ppt_h</p:attrName>
                                        </p:attrNameLst>
                                      </p:cBhvr>
                                      <p:tavLst>
                                        <p:tav tm="0">
                                          <p:val>
                                            <p:strVal val="#ppt_h"/>
                                          </p:val>
                                        </p:tav>
                                        <p:tav tm="100000">
                                          <p:val>
                                            <p:strVal val="#ppt_h"/>
                                          </p:val>
                                        </p:tav>
                                      </p:tavLst>
                                    </p:anim>
                                    <p:animEffect transition="in" filter="fade">
                                      <p:cBhvr>
                                        <p:cTn id="33" dur="10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27000" b="-27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445392" y="1445773"/>
            <a:ext cx="7316371" cy="1325563"/>
          </a:xfrm>
        </p:spPr>
        <p:txBody>
          <a:bodyPr/>
          <a:lstStyle/>
          <a:p>
            <a:r>
              <a:rPr lang="id-ID" b="1" dirty="0" smtClean="0">
                <a:latin typeface="Bell MT" panose="02020503060305020303" pitchFamily="18" charset="0"/>
              </a:rPr>
              <a:t>TUJUAN PEMBELAJARAN </a:t>
            </a:r>
            <a:endParaRPr lang="id-ID" b="1" dirty="0">
              <a:latin typeface="Bell MT" panose="02020503060305020303" pitchFamily="18" charset="0"/>
            </a:endParaRPr>
          </a:p>
        </p:txBody>
      </p:sp>
      <p:sp>
        <p:nvSpPr>
          <p:cNvPr id="3" name="Content Placeholder 2"/>
          <p:cNvSpPr>
            <a:spLocks noGrp="1"/>
          </p:cNvSpPr>
          <p:nvPr>
            <p:ph idx="1"/>
          </p:nvPr>
        </p:nvSpPr>
        <p:spPr>
          <a:xfrm>
            <a:off x="3826412" y="2771336"/>
            <a:ext cx="7935351" cy="3727938"/>
          </a:xfrm>
          <a:noFill/>
        </p:spPr>
        <p:style>
          <a:lnRef idx="2">
            <a:schemeClr val="accent1"/>
          </a:lnRef>
          <a:fillRef idx="1">
            <a:schemeClr val="lt1"/>
          </a:fillRef>
          <a:effectRef idx="0">
            <a:schemeClr val="accent1"/>
          </a:effectRef>
          <a:fontRef idx="minor">
            <a:schemeClr val="dk1"/>
          </a:fontRef>
        </p:style>
        <p:txBody>
          <a:bodyPr/>
          <a:lstStyle/>
          <a:p>
            <a:pPr marL="742950" indent="-742950" algn="just">
              <a:buClrTx/>
              <a:buFont typeface="+mj-lt"/>
              <a:buAutoNum type="arabicPeriod"/>
            </a:pPr>
            <a:r>
              <a:rPr lang="en-US" sz="3200" dirty="0" err="1" smtClean="0">
                <a:solidFill>
                  <a:schemeClr val="tx1">
                    <a:lumMod val="95000"/>
                    <a:lumOff val="5000"/>
                  </a:schemeClr>
                </a:solidFill>
                <a:latin typeface="Bell MT" panose="02020503060305020303" pitchFamily="18" charset="0"/>
              </a:rPr>
              <a:t>Memahami</a:t>
            </a:r>
            <a:r>
              <a:rPr lang="en-US" sz="3200" dirty="0" smtClean="0">
                <a:solidFill>
                  <a:schemeClr val="tx1">
                    <a:lumMod val="95000"/>
                    <a:lumOff val="5000"/>
                  </a:schemeClr>
                </a:solidFill>
                <a:latin typeface="Bell MT" panose="02020503060305020303" pitchFamily="18" charset="0"/>
              </a:rPr>
              <a:t> </a:t>
            </a:r>
            <a:r>
              <a:rPr lang="en-US" sz="3200" dirty="0" err="1" smtClean="0">
                <a:solidFill>
                  <a:schemeClr val="tx1">
                    <a:lumMod val="95000"/>
                    <a:lumOff val="5000"/>
                  </a:schemeClr>
                </a:solidFill>
                <a:latin typeface="Bell MT" panose="02020503060305020303" pitchFamily="18" charset="0"/>
              </a:rPr>
              <a:t>plagiarisme</a:t>
            </a:r>
            <a:r>
              <a:rPr lang="en-US" sz="3200" dirty="0" smtClean="0">
                <a:solidFill>
                  <a:schemeClr val="tx1">
                    <a:lumMod val="95000"/>
                    <a:lumOff val="5000"/>
                  </a:schemeClr>
                </a:solidFill>
                <a:latin typeface="Bell MT" panose="02020503060305020303" pitchFamily="18" charset="0"/>
              </a:rPr>
              <a:t> </a:t>
            </a:r>
            <a:r>
              <a:rPr lang="en-US" sz="3200" dirty="0" err="1" smtClean="0">
                <a:solidFill>
                  <a:schemeClr val="tx1">
                    <a:lumMod val="95000"/>
                    <a:lumOff val="5000"/>
                  </a:schemeClr>
                </a:solidFill>
                <a:latin typeface="Bell MT" panose="02020503060305020303" pitchFamily="18" charset="0"/>
              </a:rPr>
              <a:t>adalah</a:t>
            </a:r>
            <a:r>
              <a:rPr lang="en-US" sz="3200" dirty="0" smtClean="0">
                <a:solidFill>
                  <a:schemeClr val="tx1">
                    <a:lumMod val="95000"/>
                    <a:lumOff val="5000"/>
                  </a:schemeClr>
                </a:solidFill>
                <a:latin typeface="Bell MT" panose="02020503060305020303" pitchFamily="18" charset="0"/>
              </a:rPr>
              <a:t> </a:t>
            </a:r>
            <a:r>
              <a:rPr lang="en-US" sz="3200" dirty="0" err="1" smtClean="0">
                <a:solidFill>
                  <a:schemeClr val="tx1">
                    <a:lumMod val="95000"/>
                    <a:lumOff val="5000"/>
                  </a:schemeClr>
                </a:solidFill>
                <a:latin typeface="Bell MT" panose="02020503060305020303" pitchFamily="18" charset="0"/>
              </a:rPr>
              <a:t>tindakan</a:t>
            </a:r>
            <a:r>
              <a:rPr lang="en-US" sz="3200" dirty="0" smtClean="0">
                <a:solidFill>
                  <a:schemeClr val="tx1">
                    <a:lumMod val="95000"/>
                    <a:lumOff val="5000"/>
                  </a:schemeClr>
                </a:solidFill>
                <a:latin typeface="Bell MT" panose="02020503060305020303" pitchFamily="18" charset="0"/>
              </a:rPr>
              <a:t> </a:t>
            </a:r>
            <a:r>
              <a:rPr lang="en-US" sz="3200" dirty="0" err="1" smtClean="0">
                <a:solidFill>
                  <a:schemeClr val="tx1">
                    <a:lumMod val="95000"/>
                    <a:lumOff val="5000"/>
                  </a:schemeClr>
                </a:solidFill>
                <a:latin typeface="Bell MT" panose="02020503060305020303" pitchFamily="18" charset="0"/>
              </a:rPr>
              <a:t>kejahatan</a:t>
            </a:r>
            <a:r>
              <a:rPr lang="en-US" sz="3200" dirty="0" smtClean="0">
                <a:solidFill>
                  <a:schemeClr val="tx1">
                    <a:lumMod val="95000"/>
                    <a:lumOff val="5000"/>
                  </a:schemeClr>
                </a:solidFill>
                <a:latin typeface="Bell MT" panose="02020503060305020303" pitchFamily="18" charset="0"/>
              </a:rPr>
              <a:t> </a:t>
            </a:r>
            <a:r>
              <a:rPr lang="en-US" sz="3200" dirty="0" err="1" smtClean="0">
                <a:solidFill>
                  <a:schemeClr val="tx1">
                    <a:lumMod val="95000"/>
                    <a:lumOff val="5000"/>
                  </a:schemeClr>
                </a:solidFill>
                <a:latin typeface="Bell MT" panose="02020503060305020303" pitchFamily="18" charset="0"/>
              </a:rPr>
              <a:t>intelektual</a:t>
            </a:r>
            <a:r>
              <a:rPr lang="id-ID" sz="3200" dirty="0" smtClean="0">
                <a:solidFill>
                  <a:schemeClr val="tx1">
                    <a:lumMod val="95000"/>
                    <a:lumOff val="5000"/>
                  </a:schemeClr>
                </a:solidFill>
                <a:latin typeface="Bell MT" panose="02020503060305020303" pitchFamily="18" charset="0"/>
              </a:rPr>
              <a:t>.</a:t>
            </a:r>
          </a:p>
          <a:p>
            <a:pPr marL="742950" indent="-742950" algn="just">
              <a:buClrTx/>
              <a:buFont typeface="+mj-lt"/>
              <a:buAutoNum type="arabicPeriod"/>
            </a:pPr>
            <a:r>
              <a:rPr lang="en-US" sz="3200" dirty="0" err="1" smtClean="0">
                <a:solidFill>
                  <a:schemeClr val="tx1">
                    <a:lumMod val="95000"/>
                    <a:lumOff val="5000"/>
                  </a:schemeClr>
                </a:solidFill>
                <a:latin typeface="Bell MT" panose="02020503060305020303" pitchFamily="18" charset="0"/>
              </a:rPr>
              <a:t>Mahasiswa</a:t>
            </a:r>
            <a:r>
              <a:rPr lang="en-US" sz="3200" dirty="0" smtClean="0">
                <a:solidFill>
                  <a:schemeClr val="tx1">
                    <a:lumMod val="95000"/>
                    <a:lumOff val="5000"/>
                  </a:schemeClr>
                </a:solidFill>
                <a:latin typeface="Bell MT" panose="02020503060305020303" pitchFamily="18" charset="0"/>
              </a:rPr>
              <a:t> </a:t>
            </a:r>
            <a:r>
              <a:rPr lang="en-US" sz="3200" dirty="0" err="1" smtClean="0">
                <a:solidFill>
                  <a:schemeClr val="tx1">
                    <a:lumMod val="95000"/>
                    <a:lumOff val="5000"/>
                  </a:schemeClr>
                </a:solidFill>
                <a:latin typeface="Bell MT" panose="02020503060305020303" pitchFamily="18" charset="0"/>
              </a:rPr>
              <a:t>memahami</a:t>
            </a:r>
            <a:r>
              <a:rPr lang="en-US" sz="3200" dirty="0" smtClean="0">
                <a:solidFill>
                  <a:schemeClr val="tx1">
                    <a:lumMod val="95000"/>
                    <a:lumOff val="5000"/>
                  </a:schemeClr>
                </a:solidFill>
                <a:latin typeface="Bell MT" panose="02020503060305020303" pitchFamily="18" charset="0"/>
              </a:rPr>
              <a:t> </a:t>
            </a:r>
            <a:r>
              <a:rPr lang="en-US" sz="3200" dirty="0" err="1" smtClean="0">
                <a:solidFill>
                  <a:schemeClr val="tx1">
                    <a:lumMod val="95000"/>
                    <a:lumOff val="5000"/>
                  </a:schemeClr>
                </a:solidFill>
                <a:latin typeface="Bell MT" panose="02020503060305020303" pitchFamily="18" charset="0"/>
              </a:rPr>
              <a:t>cara</a:t>
            </a:r>
            <a:r>
              <a:rPr lang="en-US" sz="3200" dirty="0" smtClean="0">
                <a:solidFill>
                  <a:schemeClr val="tx1">
                    <a:lumMod val="95000"/>
                    <a:lumOff val="5000"/>
                  </a:schemeClr>
                </a:solidFill>
                <a:latin typeface="Bell MT" panose="02020503060305020303" pitchFamily="18" charset="0"/>
              </a:rPr>
              <a:t> </a:t>
            </a:r>
            <a:r>
              <a:rPr lang="en-US" sz="3200" dirty="0" err="1" smtClean="0">
                <a:solidFill>
                  <a:schemeClr val="tx1">
                    <a:lumMod val="95000"/>
                    <a:lumOff val="5000"/>
                  </a:schemeClr>
                </a:solidFill>
                <a:latin typeface="Bell MT" panose="02020503060305020303" pitchFamily="18" charset="0"/>
              </a:rPr>
              <a:t>menghindari</a:t>
            </a:r>
            <a:r>
              <a:rPr lang="en-US" sz="3200" dirty="0" smtClean="0">
                <a:solidFill>
                  <a:schemeClr val="tx1">
                    <a:lumMod val="95000"/>
                    <a:lumOff val="5000"/>
                  </a:schemeClr>
                </a:solidFill>
                <a:latin typeface="Bell MT" panose="02020503060305020303" pitchFamily="18" charset="0"/>
              </a:rPr>
              <a:t> </a:t>
            </a:r>
            <a:r>
              <a:rPr lang="en-US" sz="3200" dirty="0" err="1" smtClean="0">
                <a:solidFill>
                  <a:schemeClr val="tx1">
                    <a:lumMod val="95000"/>
                    <a:lumOff val="5000"/>
                  </a:schemeClr>
                </a:solidFill>
                <a:latin typeface="Bell MT" panose="02020503060305020303" pitchFamily="18" charset="0"/>
              </a:rPr>
              <a:t>plagiarisme</a:t>
            </a:r>
            <a:r>
              <a:rPr lang="id-ID" sz="3200" dirty="0" smtClean="0">
                <a:solidFill>
                  <a:schemeClr val="tx1">
                    <a:lumMod val="95000"/>
                    <a:lumOff val="5000"/>
                  </a:schemeClr>
                </a:solidFill>
                <a:latin typeface="Bell MT" panose="02020503060305020303" pitchFamily="18" charset="0"/>
              </a:rPr>
              <a:t>.</a:t>
            </a:r>
          </a:p>
          <a:p>
            <a:pPr marL="742950" indent="-742950" algn="just">
              <a:buClrTx/>
              <a:buFont typeface="+mj-lt"/>
              <a:buAutoNum type="arabicPeriod"/>
            </a:pPr>
            <a:r>
              <a:rPr lang="en-US" sz="3200" dirty="0" err="1" smtClean="0">
                <a:solidFill>
                  <a:schemeClr val="tx1">
                    <a:lumMod val="95000"/>
                    <a:lumOff val="5000"/>
                  </a:schemeClr>
                </a:solidFill>
                <a:latin typeface="Bell MT" panose="02020503060305020303" pitchFamily="18" charset="0"/>
              </a:rPr>
              <a:t>Mahasiswa</a:t>
            </a:r>
            <a:r>
              <a:rPr lang="en-US" sz="3200" dirty="0" smtClean="0">
                <a:solidFill>
                  <a:schemeClr val="tx1">
                    <a:lumMod val="95000"/>
                    <a:lumOff val="5000"/>
                  </a:schemeClr>
                </a:solidFill>
                <a:latin typeface="Bell MT" panose="02020503060305020303" pitchFamily="18" charset="0"/>
              </a:rPr>
              <a:t> </a:t>
            </a:r>
            <a:r>
              <a:rPr lang="en-US" sz="3200" dirty="0" err="1" smtClean="0">
                <a:solidFill>
                  <a:schemeClr val="tx1">
                    <a:lumMod val="95000"/>
                    <a:lumOff val="5000"/>
                  </a:schemeClr>
                </a:solidFill>
                <a:latin typeface="Bell MT" panose="02020503060305020303" pitchFamily="18" charset="0"/>
              </a:rPr>
              <a:t>memahami</a:t>
            </a:r>
            <a:r>
              <a:rPr lang="en-US" sz="3200" dirty="0" smtClean="0">
                <a:solidFill>
                  <a:schemeClr val="tx1">
                    <a:lumMod val="95000"/>
                    <a:lumOff val="5000"/>
                  </a:schemeClr>
                </a:solidFill>
                <a:latin typeface="Bell MT" panose="02020503060305020303" pitchFamily="18" charset="0"/>
              </a:rPr>
              <a:t> </a:t>
            </a:r>
            <a:r>
              <a:rPr lang="en-US" sz="3200" dirty="0" err="1" smtClean="0">
                <a:solidFill>
                  <a:schemeClr val="tx1">
                    <a:lumMod val="95000"/>
                    <a:lumOff val="5000"/>
                  </a:schemeClr>
                </a:solidFill>
                <a:latin typeface="Bell MT" panose="02020503060305020303" pitchFamily="18" charset="0"/>
              </a:rPr>
              <a:t>cara</a:t>
            </a:r>
            <a:r>
              <a:rPr lang="en-US" sz="3200" dirty="0" smtClean="0">
                <a:solidFill>
                  <a:schemeClr val="tx1">
                    <a:lumMod val="95000"/>
                    <a:lumOff val="5000"/>
                  </a:schemeClr>
                </a:solidFill>
                <a:latin typeface="Bell MT" panose="02020503060305020303" pitchFamily="18" charset="0"/>
              </a:rPr>
              <a:t> </a:t>
            </a:r>
            <a:r>
              <a:rPr lang="en-US" sz="3200" dirty="0" err="1" smtClean="0">
                <a:solidFill>
                  <a:schemeClr val="tx1">
                    <a:lumMod val="95000"/>
                    <a:lumOff val="5000"/>
                  </a:schemeClr>
                </a:solidFill>
                <a:latin typeface="Bell MT" panose="02020503060305020303" pitchFamily="18" charset="0"/>
              </a:rPr>
              <a:t>membuat</a:t>
            </a:r>
            <a:r>
              <a:rPr lang="en-US" sz="3200" dirty="0" smtClean="0">
                <a:solidFill>
                  <a:schemeClr val="tx1">
                    <a:lumMod val="95000"/>
                    <a:lumOff val="5000"/>
                  </a:schemeClr>
                </a:solidFill>
                <a:latin typeface="Bell MT" panose="02020503060305020303" pitchFamily="18" charset="0"/>
              </a:rPr>
              <a:t> </a:t>
            </a:r>
            <a:r>
              <a:rPr lang="en-US" sz="3200" dirty="0" err="1" smtClean="0">
                <a:solidFill>
                  <a:schemeClr val="tx1">
                    <a:lumMod val="95000"/>
                    <a:lumOff val="5000"/>
                  </a:schemeClr>
                </a:solidFill>
                <a:latin typeface="Bell MT" panose="02020503060305020303" pitchFamily="18" charset="0"/>
              </a:rPr>
              <a:t>parafrasa</a:t>
            </a:r>
            <a:r>
              <a:rPr lang="id-ID" sz="3200" dirty="0" smtClean="0">
                <a:solidFill>
                  <a:schemeClr val="tx1">
                    <a:lumMod val="95000"/>
                    <a:lumOff val="5000"/>
                  </a:schemeClr>
                </a:solidFill>
                <a:latin typeface="Bell MT" panose="02020503060305020303" pitchFamily="18" charset="0"/>
              </a:rPr>
              <a:t>/</a:t>
            </a:r>
            <a:r>
              <a:rPr lang="en-US" sz="3200" dirty="0" err="1" smtClean="0">
                <a:solidFill>
                  <a:schemeClr val="tx1">
                    <a:lumMod val="95000"/>
                    <a:lumOff val="5000"/>
                  </a:schemeClr>
                </a:solidFill>
                <a:latin typeface="Bell MT" panose="02020503060305020303" pitchFamily="18" charset="0"/>
              </a:rPr>
              <a:t>sintesis</a:t>
            </a:r>
            <a:r>
              <a:rPr lang="en-US" sz="3200" dirty="0" smtClean="0">
                <a:solidFill>
                  <a:schemeClr val="tx1">
                    <a:lumMod val="95000"/>
                    <a:lumOff val="5000"/>
                  </a:schemeClr>
                </a:solidFill>
                <a:latin typeface="Bell MT" panose="02020503060305020303" pitchFamily="18" charset="0"/>
              </a:rPr>
              <a:t> </a:t>
            </a:r>
            <a:r>
              <a:rPr lang="en-US" sz="3200" dirty="0" err="1" smtClean="0">
                <a:solidFill>
                  <a:schemeClr val="tx1">
                    <a:lumMod val="95000"/>
                    <a:lumOff val="5000"/>
                  </a:schemeClr>
                </a:solidFill>
                <a:latin typeface="Bell MT" panose="02020503060305020303" pitchFamily="18" charset="0"/>
              </a:rPr>
              <a:t>dan</a:t>
            </a:r>
            <a:r>
              <a:rPr lang="en-US" sz="3200" dirty="0" smtClean="0">
                <a:solidFill>
                  <a:schemeClr val="tx1">
                    <a:lumMod val="95000"/>
                    <a:lumOff val="5000"/>
                  </a:schemeClr>
                </a:solidFill>
                <a:latin typeface="Bell MT" panose="02020503060305020303" pitchFamily="18" charset="0"/>
              </a:rPr>
              <a:t> </a:t>
            </a:r>
            <a:r>
              <a:rPr lang="en-US" sz="3200" dirty="0" err="1" smtClean="0">
                <a:solidFill>
                  <a:schemeClr val="tx1">
                    <a:lumMod val="95000"/>
                    <a:lumOff val="5000"/>
                  </a:schemeClr>
                </a:solidFill>
                <a:latin typeface="Bell MT" panose="02020503060305020303" pitchFamily="18" charset="0"/>
              </a:rPr>
              <a:t>cara</a:t>
            </a:r>
            <a:r>
              <a:rPr lang="en-US" sz="3200" dirty="0" smtClean="0">
                <a:solidFill>
                  <a:schemeClr val="tx1">
                    <a:lumMod val="95000"/>
                    <a:lumOff val="5000"/>
                  </a:schemeClr>
                </a:solidFill>
                <a:latin typeface="Bell MT" panose="02020503060305020303" pitchFamily="18" charset="0"/>
              </a:rPr>
              <a:t> </a:t>
            </a:r>
            <a:r>
              <a:rPr lang="en-US" sz="3200" dirty="0" err="1" smtClean="0">
                <a:solidFill>
                  <a:schemeClr val="tx1">
                    <a:lumMod val="95000"/>
                    <a:lumOff val="5000"/>
                  </a:schemeClr>
                </a:solidFill>
                <a:latin typeface="Bell MT" panose="02020503060305020303" pitchFamily="18" charset="0"/>
              </a:rPr>
              <a:t>mengutip</a:t>
            </a:r>
            <a:r>
              <a:rPr lang="id-ID" sz="3200" dirty="0" smtClean="0">
                <a:solidFill>
                  <a:schemeClr val="tx1">
                    <a:lumMod val="95000"/>
                    <a:lumOff val="5000"/>
                  </a:schemeClr>
                </a:solidFill>
                <a:latin typeface="Bell MT" panose="02020503060305020303" pitchFamily="18" charset="0"/>
              </a:rPr>
              <a:t> (Kutipan langsung dan tidak langsung)</a:t>
            </a:r>
          </a:p>
          <a:p>
            <a:endParaRPr lang="id-ID" dirty="0"/>
          </a:p>
        </p:txBody>
      </p:sp>
    </p:spTree>
    <p:extLst>
      <p:ext uri="{BB962C8B-B14F-4D97-AF65-F5344CB8AC3E}">
        <p14:creationId xmlns:p14="http://schemas.microsoft.com/office/powerpoint/2010/main" val="3075516847"/>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289560" y="0"/>
            <a:ext cx="5181600" cy="6858000"/>
          </a:xfrm>
        </p:spPr>
        <p:txBody>
          <a:bodyPr>
            <a:normAutofit fontScale="25000" lnSpcReduction="20000"/>
          </a:bodyPr>
          <a:lstStyle/>
          <a:p>
            <a:pPr>
              <a:lnSpc>
                <a:spcPct val="120000"/>
              </a:lnSpc>
            </a:pPr>
            <a:r>
              <a:rPr lang="id-ID" sz="8000" dirty="0">
                <a:solidFill>
                  <a:srgbClr val="FF0000"/>
                </a:solidFill>
                <a:latin typeface="Comic Sans MS" panose="030F0702030302020204" pitchFamily="66" charset="0"/>
              </a:rPr>
              <a:t>Buku dengan satu pengarang</a:t>
            </a:r>
            <a:r>
              <a:rPr lang="id-ID" sz="8000" dirty="0">
                <a:latin typeface="Comic Sans MS" panose="030F0702030302020204" pitchFamily="66" charset="0"/>
              </a:rPr>
              <a:t/>
            </a:r>
            <a:br>
              <a:rPr lang="id-ID" sz="8000" dirty="0">
                <a:latin typeface="Comic Sans MS" panose="030F0702030302020204" pitchFamily="66" charset="0"/>
              </a:rPr>
            </a:br>
            <a:r>
              <a:rPr lang="id-ID" sz="8000" dirty="0" smtClean="0">
                <a:latin typeface="Comic Sans MS" panose="030F0702030302020204" pitchFamily="66" charset="0"/>
              </a:rPr>
              <a:t>(Rahmat, 1995</a:t>
            </a:r>
            <a:r>
              <a:rPr lang="id-ID" sz="8000" dirty="0">
                <a:latin typeface="Comic Sans MS" panose="030F0702030302020204" pitchFamily="66" charset="0"/>
              </a:rPr>
              <a:t>: 31 – 38).</a:t>
            </a:r>
            <a:br>
              <a:rPr lang="id-ID" sz="8000" dirty="0">
                <a:latin typeface="Comic Sans MS" panose="030F0702030302020204" pitchFamily="66" charset="0"/>
              </a:rPr>
            </a:br>
            <a:r>
              <a:rPr lang="id-ID" sz="8000" dirty="0">
                <a:latin typeface="Comic Sans MS" panose="030F0702030302020204" pitchFamily="66" charset="0"/>
              </a:rPr>
              <a:t>Menurut </a:t>
            </a:r>
            <a:r>
              <a:rPr lang="id-ID" sz="8000" dirty="0" smtClean="0">
                <a:latin typeface="Comic Sans MS" panose="030F0702030302020204" pitchFamily="66" charset="0"/>
              </a:rPr>
              <a:t>Rahmat </a:t>
            </a:r>
            <a:r>
              <a:rPr lang="id-ID" sz="8000" dirty="0">
                <a:latin typeface="Comic Sans MS" panose="030F0702030302020204" pitchFamily="66" charset="0"/>
              </a:rPr>
              <a:t>(1995: 31 – </a:t>
            </a:r>
            <a:r>
              <a:rPr lang="id-ID" sz="8000" dirty="0" smtClean="0">
                <a:latin typeface="Comic Sans MS" panose="030F0702030302020204" pitchFamily="66" charset="0"/>
              </a:rPr>
              <a:t>38)</a:t>
            </a:r>
          </a:p>
          <a:p>
            <a:pPr>
              <a:lnSpc>
                <a:spcPct val="120000"/>
              </a:lnSpc>
            </a:pPr>
            <a:r>
              <a:rPr lang="id-ID" sz="8000" dirty="0" smtClean="0">
                <a:solidFill>
                  <a:srgbClr val="FF0000"/>
                </a:solidFill>
                <a:latin typeface="Comic Sans MS" panose="030F0702030302020204" pitchFamily="66" charset="0"/>
              </a:rPr>
              <a:t>Buku </a:t>
            </a:r>
            <a:r>
              <a:rPr lang="id-ID" sz="8000" dirty="0">
                <a:solidFill>
                  <a:srgbClr val="FF0000"/>
                </a:solidFill>
                <a:latin typeface="Comic Sans MS" panose="030F0702030302020204" pitchFamily="66" charset="0"/>
              </a:rPr>
              <a:t>dengan dua atau tiga pengarang</a:t>
            </a:r>
            <a:r>
              <a:rPr lang="id-ID" sz="8000" dirty="0">
                <a:latin typeface="Comic Sans MS" panose="030F0702030302020204" pitchFamily="66" charset="0"/>
              </a:rPr>
              <a:t/>
            </a:r>
            <a:br>
              <a:rPr lang="id-ID" sz="8000" dirty="0">
                <a:latin typeface="Comic Sans MS" panose="030F0702030302020204" pitchFamily="66" charset="0"/>
              </a:rPr>
            </a:br>
            <a:r>
              <a:rPr lang="id-ID" sz="8000" dirty="0" smtClean="0">
                <a:latin typeface="Comic Sans MS" panose="030F0702030302020204" pitchFamily="66" charset="0"/>
              </a:rPr>
              <a:t>(</a:t>
            </a:r>
            <a:r>
              <a:rPr lang="id-ID" sz="8000" dirty="0">
                <a:latin typeface="Comic Sans MS" panose="030F0702030302020204" pitchFamily="66" charset="0"/>
              </a:rPr>
              <a:t>Dreyfus dan </a:t>
            </a:r>
            <a:r>
              <a:rPr lang="id-ID" sz="8000" dirty="0" smtClean="0">
                <a:latin typeface="Comic Sans MS" panose="030F0702030302020204" pitchFamily="66" charset="0"/>
              </a:rPr>
              <a:t>Rahmat </a:t>
            </a:r>
            <a:r>
              <a:rPr lang="id-ID" sz="8000" dirty="0">
                <a:latin typeface="Comic Sans MS" panose="030F0702030302020204" pitchFamily="66" charset="0"/>
              </a:rPr>
              <a:t>1982: 72 – 76</a:t>
            </a:r>
            <a:r>
              <a:rPr lang="id-ID" sz="8000" dirty="0" smtClean="0">
                <a:latin typeface="Comic Sans MS" panose="030F0702030302020204" pitchFamily="66" charset="0"/>
              </a:rPr>
              <a:t>).</a:t>
            </a:r>
          </a:p>
          <a:p>
            <a:pPr>
              <a:lnSpc>
                <a:spcPct val="120000"/>
              </a:lnSpc>
            </a:pPr>
            <a:r>
              <a:rPr lang="id-ID" sz="8000" dirty="0" smtClean="0">
                <a:solidFill>
                  <a:srgbClr val="FF0000"/>
                </a:solidFill>
                <a:latin typeface="Comic Sans MS" panose="030F0702030302020204" pitchFamily="66" charset="0"/>
              </a:rPr>
              <a:t>Buku </a:t>
            </a:r>
            <a:r>
              <a:rPr lang="id-ID" sz="8000" dirty="0">
                <a:solidFill>
                  <a:srgbClr val="FF0000"/>
                </a:solidFill>
                <a:latin typeface="Comic Sans MS" panose="030F0702030302020204" pitchFamily="66" charset="0"/>
              </a:rPr>
              <a:t>dengan banyak </a:t>
            </a:r>
            <a:r>
              <a:rPr lang="id-ID" sz="8000" dirty="0" smtClean="0">
                <a:solidFill>
                  <a:srgbClr val="FF0000"/>
                </a:solidFill>
                <a:latin typeface="Comic Sans MS" panose="030F0702030302020204" pitchFamily="66" charset="0"/>
              </a:rPr>
              <a:t>pengarang</a:t>
            </a:r>
            <a:br>
              <a:rPr lang="id-ID" sz="8000" dirty="0" smtClean="0">
                <a:solidFill>
                  <a:srgbClr val="FF0000"/>
                </a:solidFill>
                <a:latin typeface="Comic Sans MS" panose="030F0702030302020204" pitchFamily="66" charset="0"/>
              </a:rPr>
            </a:br>
            <a:r>
              <a:rPr lang="id-ID" sz="8000" dirty="0" smtClean="0">
                <a:latin typeface="Comic Sans MS" panose="030F0702030302020204" pitchFamily="66" charset="0"/>
              </a:rPr>
              <a:t>... </a:t>
            </a:r>
            <a:r>
              <a:rPr lang="id-ID" sz="8000" dirty="0">
                <a:latin typeface="Comic Sans MS" panose="030F0702030302020204" pitchFamily="66" charset="0"/>
              </a:rPr>
              <a:t>(Ibrahim, dkk., 1997: 52 – 54</a:t>
            </a:r>
            <a:r>
              <a:rPr lang="id-ID" sz="8000" dirty="0" smtClean="0">
                <a:latin typeface="Comic Sans MS" panose="030F0702030302020204" pitchFamily="66" charset="0"/>
              </a:rPr>
              <a:t>).</a:t>
            </a:r>
          </a:p>
          <a:p>
            <a:pPr>
              <a:lnSpc>
                <a:spcPct val="120000"/>
              </a:lnSpc>
            </a:pPr>
            <a:r>
              <a:rPr lang="id-ID" sz="8000" dirty="0" smtClean="0">
                <a:latin typeface="Comic Sans MS" panose="030F0702030302020204" pitchFamily="66" charset="0"/>
              </a:rPr>
              <a:t>Menurut Ibrahim, dkk (1997:52-54)</a:t>
            </a:r>
          </a:p>
          <a:p>
            <a:pPr>
              <a:lnSpc>
                <a:spcPct val="120000"/>
              </a:lnSpc>
            </a:pPr>
            <a:r>
              <a:rPr lang="id-ID" sz="8000" dirty="0" smtClean="0">
                <a:solidFill>
                  <a:srgbClr val="FF0000"/>
                </a:solidFill>
                <a:latin typeface="Comic Sans MS" panose="030F0702030302020204" pitchFamily="66" charset="0"/>
              </a:rPr>
              <a:t>Buku </a:t>
            </a:r>
            <a:r>
              <a:rPr lang="id-ID" sz="8000" dirty="0">
                <a:solidFill>
                  <a:srgbClr val="FF0000"/>
                </a:solidFill>
                <a:latin typeface="Comic Sans MS" panose="030F0702030302020204" pitchFamily="66" charset="0"/>
              </a:rPr>
              <a:t>yang terdiri dua jilid atau lebih</a:t>
            </a:r>
            <a:r>
              <a:rPr lang="id-ID" sz="8000" dirty="0">
                <a:latin typeface="Comic Sans MS" panose="030F0702030302020204" pitchFamily="66" charset="0"/>
              </a:rPr>
              <a:t/>
            </a:r>
            <a:br>
              <a:rPr lang="id-ID" sz="8000" dirty="0">
                <a:latin typeface="Comic Sans MS" panose="030F0702030302020204" pitchFamily="66" charset="0"/>
              </a:rPr>
            </a:br>
            <a:r>
              <a:rPr lang="id-ID" sz="8000" dirty="0" smtClean="0">
                <a:latin typeface="Comic Sans MS" panose="030F0702030302020204" pitchFamily="66" charset="0"/>
              </a:rPr>
              <a:t>... (Rahmat , </a:t>
            </a:r>
            <a:r>
              <a:rPr lang="id-ID" sz="8000" dirty="0">
                <a:latin typeface="Comic Sans MS" panose="030F0702030302020204" pitchFamily="66" charset="0"/>
              </a:rPr>
              <a:t>Vol.1, 1988: 131).</a:t>
            </a:r>
            <a:br>
              <a:rPr lang="id-ID" sz="8000" dirty="0">
                <a:latin typeface="Comic Sans MS" panose="030F0702030302020204" pitchFamily="66" charset="0"/>
              </a:rPr>
            </a:br>
            <a:r>
              <a:rPr lang="id-ID" sz="8000" dirty="0" smtClean="0">
                <a:latin typeface="Comic Sans MS" panose="030F0702030302020204" pitchFamily="66" charset="0"/>
              </a:rPr>
              <a:t>...Mengacu </a:t>
            </a:r>
            <a:r>
              <a:rPr lang="id-ID" sz="8000" dirty="0">
                <a:latin typeface="Comic Sans MS" panose="030F0702030302020204" pitchFamily="66" charset="0"/>
              </a:rPr>
              <a:t>pada Lapidus (Vol.1, 1988: 131</a:t>
            </a:r>
            <a:r>
              <a:rPr lang="id-ID" sz="8000" dirty="0" smtClean="0">
                <a:latin typeface="Comic Sans MS" panose="030F0702030302020204" pitchFamily="66" charset="0"/>
              </a:rPr>
              <a:t>)</a:t>
            </a:r>
          </a:p>
          <a:p>
            <a:pPr>
              <a:lnSpc>
                <a:spcPct val="120000"/>
              </a:lnSpc>
            </a:pPr>
            <a:r>
              <a:rPr lang="id-ID" sz="8000" b="1" dirty="0" smtClean="0">
                <a:solidFill>
                  <a:srgbClr val="FF0000"/>
                </a:solidFill>
                <a:latin typeface="Comic Sans MS" panose="030F0702030302020204" pitchFamily="66" charset="0"/>
              </a:rPr>
              <a:t>Buku </a:t>
            </a:r>
            <a:r>
              <a:rPr lang="id-ID" sz="8000" b="1" dirty="0">
                <a:solidFill>
                  <a:srgbClr val="FF0000"/>
                </a:solidFill>
                <a:latin typeface="Comic Sans MS" panose="030F0702030302020204" pitchFamily="66" charset="0"/>
              </a:rPr>
              <a:t>terjemahan</a:t>
            </a:r>
            <a:r>
              <a:rPr lang="id-ID" sz="8000" dirty="0">
                <a:latin typeface="Comic Sans MS" panose="030F0702030302020204" pitchFamily="66" charset="0"/>
              </a:rPr>
              <a:t/>
            </a:r>
            <a:br>
              <a:rPr lang="id-ID" sz="8000" dirty="0">
                <a:latin typeface="Comic Sans MS" panose="030F0702030302020204" pitchFamily="66" charset="0"/>
              </a:rPr>
            </a:br>
            <a:r>
              <a:rPr lang="id-ID" sz="8000" dirty="0" smtClean="0">
                <a:latin typeface="Comic Sans MS" panose="030F0702030302020204" pitchFamily="66" charset="0"/>
              </a:rPr>
              <a:t>(</a:t>
            </a:r>
            <a:r>
              <a:rPr lang="id-ID" sz="8000" dirty="0">
                <a:latin typeface="Comic Sans MS" panose="030F0702030302020204" pitchFamily="66" charset="0"/>
              </a:rPr>
              <a:t>Berger, terj., </a:t>
            </a:r>
            <a:r>
              <a:rPr lang="id-ID" sz="8000" dirty="0" smtClean="0">
                <a:latin typeface="Comic Sans MS" panose="030F0702030302020204" pitchFamily="66" charset="0"/>
              </a:rPr>
              <a:t>Rahmat, </a:t>
            </a:r>
            <a:r>
              <a:rPr lang="id-ID" sz="8000" dirty="0">
                <a:latin typeface="Comic Sans MS" panose="030F0702030302020204" pitchFamily="66" charset="0"/>
              </a:rPr>
              <a:t>2000: 44 – 45).</a:t>
            </a:r>
            <a:br>
              <a:rPr lang="id-ID" sz="8000" dirty="0">
                <a:latin typeface="Comic Sans MS" panose="030F0702030302020204" pitchFamily="66" charset="0"/>
              </a:rPr>
            </a:br>
            <a:r>
              <a:rPr lang="id-ID" sz="8000" dirty="0">
                <a:latin typeface="Comic Sans MS" panose="030F0702030302020204" pitchFamily="66" charset="0"/>
              </a:rPr>
              <a:t>Berger (terj., </a:t>
            </a:r>
            <a:r>
              <a:rPr lang="id-ID" sz="8000" dirty="0" smtClean="0">
                <a:latin typeface="Comic Sans MS" panose="030F0702030302020204" pitchFamily="66" charset="0"/>
              </a:rPr>
              <a:t>Rahmat, </a:t>
            </a:r>
            <a:r>
              <a:rPr lang="id-ID" sz="8000" dirty="0">
                <a:latin typeface="Comic Sans MS" panose="030F0702030302020204" pitchFamily="66" charset="0"/>
              </a:rPr>
              <a:t>2000: 44 – 45) </a:t>
            </a:r>
            <a:endParaRPr lang="id-ID" sz="8000" dirty="0" smtClean="0">
              <a:latin typeface="Comic Sans MS" panose="030F0702030302020204" pitchFamily="66" charset="0"/>
            </a:endParaRPr>
          </a:p>
          <a:p>
            <a:pPr>
              <a:lnSpc>
                <a:spcPct val="120000"/>
              </a:lnSpc>
            </a:pPr>
            <a:r>
              <a:rPr lang="id-ID" sz="8000" dirty="0" smtClean="0">
                <a:solidFill>
                  <a:srgbClr val="FF0000"/>
                </a:solidFill>
                <a:latin typeface="Comic Sans MS" panose="030F0702030302020204" pitchFamily="66" charset="0"/>
              </a:rPr>
              <a:t>Wawancara/Lisan</a:t>
            </a:r>
          </a:p>
          <a:p>
            <a:pPr marL="0" indent="0">
              <a:lnSpc>
                <a:spcPct val="120000"/>
              </a:lnSpc>
              <a:buNone/>
            </a:pPr>
            <a:r>
              <a:rPr lang="id-ID" sz="8000" dirty="0" smtClean="0">
                <a:latin typeface="Comic Sans MS" panose="030F0702030302020204" pitchFamily="66" charset="0"/>
              </a:rPr>
              <a:t>...</a:t>
            </a:r>
            <a:r>
              <a:rPr lang="id-ID" sz="8000" dirty="0">
                <a:latin typeface="Comic Sans MS" panose="030F0702030302020204" pitchFamily="66" charset="0"/>
              </a:rPr>
              <a:t> </a:t>
            </a:r>
            <a:r>
              <a:rPr lang="id-ID" sz="8000" dirty="0" smtClean="0">
                <a:latin typeface="Comic Sans MS" panose="030F0702030302020204" pitchFamily="66" charset="0"/>
              </a:rPr>
              <a:t>(</a:t>
            </a:r>
            <a:r>
              <a:rPr lang="id-ID" sz="7200" dirty="0" smtClean="0">
                <a:latin typeface="Comic Sans MS" panose="030F0702030302020204" pitchFamily="66" charset="0"/>
              </a:rPr>
              <a:t>Samijan</a:t>
            </a:r>
            <a:r>
              <a:rPr lang="id-ID" sz="7200" dirty="0">
                <a:latin typeface="Comic Sans MS" panose="030F0702030302020204" pitchFamily="66" charset="0"/>
              </a:rPr>
              <a:t>, wawancara, 11 November 2006).</a:t>
            </a:r>
            <a:br>
              <a:rPr lang="id-ID" sz="7200" dirty="0">
                <a:latin typeface="Comic Sans MS" panose="030F0702030302020204" pitchFamily="66" charset="0"/>
              </a:rPr>
            </a:br>
            <a:r>
              <a:rPr lang="id-ID" sz="7200" dirty="0" smtClean="0">
                <a:latin typeface="Comic Sans MS" panose="030F0702030302020204" pitchFamily="66" charset="0"/>
              </a:rPr>
              <a:t>...wawancara </a:t>
            </a:r>
            <a:r>
              <a:rPr lang="id-ID" sz="7200" dirty="0">
                <a:latin typeface="Comic Sans MS" panose="030F0702030302020204" pitchFamily="66" charset="0"/>
              </a:rPr>
              <a:t>dengan penulis, Samijan (11 November 2006) </a:t>
            </a:r>
            <a:r>
              <a:rPr lang="id-ID" sz="8000" dirty="0">
                <a:latin typeface="Comic Sans MS" panose="030F0702030302020204" pitchFamily="66" charset="0"/>
              </a:rPr>
              <a:t/>
            </a:r>
            <a:br>
              <a:rPr lang="id-ID" sz="8000" dirty="0">
                <a:latin typeface="Comic Sans MS" panose="030F0702030302020204" pitchFamily="66" charset="0"/>
              </a:rPr>
            </a:br>
            <a:r>
              <a:rPr lang="id-ID" sz="7000" dirty="0">
                <a:latin typeface="Comic Sans MS" panose="030F0702030302020204" pitchFamily="66" charset="0"/>
              </a:rPr>
              <a:t/>
            </a:r>
            <a:br>
              <a:rPr lang="id-ID" sz="7000" dirty="0">
                <a:latin typeface="Comic Sans MS" panose="030F0702030302020204" pitchFamily="66" charset="0"/>
              </a:rPr>
            </a:br>
            <a:r>
              <a:rPr lang="id-ID" sz="7000" dirty="0">
                <a:latin typeface="Comic Sans MS" panose="030F0702030302020204" pitchFamily="66" charset="0"/>
              </a:rPr>
              <a:t/>
            </a:r>
            <a:br>
              <a:rPr lang="id-ID" sz="7000" dirty="0">
                <a:latin typeface="Comic Sans MS" panose="030F0702030302020204" pitchFamily="66" charset="0"/>
              </a:rPr>
            </a:br>
            <a:r>
              <a:rPr lang="id-ID" sz="7000" dirty="0">
                <a:latin typeface="Comic Sans MS" panose="030F0702030302020204" pitchFamily="66" charset="0"/>
              </a:rPr>
              <a:t/>
            </a:r>
            <a:br>
              <a:rPr lang="id-ID" sz="7000" dirty="0">
                <a:latin typeface="Comic Sans MS" panose="030F0702030302020204" pitchFamily="66" charset="0"/>
              </a:rPr>
            </a:br>
            <a:endParaRPr lang="id-ID" b="1" dirty="0"/>
          </a:p>
        </p:txBody>
      </p:sp>
      <p:sp>
        <p:nvSpPr>
          <p:cNvPr id="5" name="Content Placeholder 4"/>
          <p:cNvSpPr>
            <a:spLocks noGrp="1"/>
          </p:cNvSpPr>
          <p:nvPr>
            <p:ph sz="half" idx="2"/>
          </p:nvPr>
        </p:nvSpPr>
        <p:spPr>
          <a:xfrm>
            <a:off x="5471161" y="0"/>
            <a:ext cx="6720840" cy="6611815"/>
          </a:xfrm>
        </p:spPr>
        <p:txBody>
          <a:bodyPr>
            <a:normAutofit fontScale="25000" lnSpcReduction="20000"/>
          </a:bodyPr>
          <a:lstStyle/>
          <a:p>
            <a:pPr>
              <a:lnSpc>
                <a:spcPct val="120000"/>
              </a:lnSpc>
            </a:pPr>
            <a:r>
              <a:rPr lang="id-ID" sz="8000" b="1" dirty="0">
                <a:solidFill>
                  <a:srgbClr val="FF0000"/>
                </a:solidFill>
                <a:latin typeface="Comic Sans MS" panose="030F0702030302020204" pitchFamily="66" charset="0"/>
              </a:rPr>
              <a:t>Artikel dari </a:t>
            </a:r>
            <a:r>
              <a:rPr lang="id-ID" sz="8000" b="1" dirty="0" smtClean="0">
                <a:solidFill>
                  <a:srgbClr val="FF0000"/>
                </a:solidFill>
                <a:latin typeface="Comic Sans MS" panose="030F0702030302020204" pitchFamily="66" charset="0"/>
              </a:rPr>
              <a:t>Jurnal/Majalah Ilmiah</a:t>
            </a:r>
          </a:p>
          <a:p>
            <a:pPr marL="0" indent="0">
              <a:lnSpc>
                <a:spcPct val="120000"/>
              </a:lnSpc>
              <a:buNone/>
            </a:pPr>
            <a:r>
              <a:rPr lang="id-ID" sz="8000" dirty="0" smtClean="0">
                <a:solidFill>
                  <a:srgbClr val="FF0000"/>
                </a:solidFill>
                <a:latin typeface="Comic Sans MS" panose="030F0702030302020204" pitchFamily="66" charset="0"/>
              </a:rPr>
              <a:t>...(Hidayat</a:t>
            </a:r>
            <a:r>
              <a:rPr lang="id-ID" sz="8000" dirty="0">
                <a:solidFill>
                  <a:srgbClr val="FF0000"/>
                </a:solidFill>
                <a:latin typeface="Comic Sans MS" panose="030F0702030302020204" pitchFamily="66" charset="0"/>
              </a:rPr>
              <a:t>, Jurnal ISKI, No. 2, Oktober 1998: 25-26</a:t>
            </a:r>
            <a:r>
              <a:rPr lang="id-ID" sz="8000" dirty="0" smtClean="0">
                <a:solidFill>
                  <a:srgbClr val="FF0000"/>
                </a:solidFill>
                <a:latin typeface="Comic Sans MS" panose="030F0702030302020204" pitchFamily="66" charset="0"/>
              </a:rPr>
              <a:t>).</a:t>
            </a:r>
            <a:br>
              <a:rPr lang="id-ID" sz="8000" dirty="0" smtClean="0">
                <a:solidFill>
                  <a:srgbClr val="FF0000"/>
                </a:solidFill>
                <a:latin typeface="Comic Sans MS" panose="030F0702030302020204" pitchFamily="66" charset="0"/>
              </a:rPr>
            </a:br>
            <a:r>
              <a:rPr lang="id-ID" sz="8000" dirty="0" smtClean="0">
                <a:solidFill>
                  <a:srgbClr val="FF0000"/>
                </a:solidFill>
                <a:latin typeface="Comic Sans MS" panose="030F0702030302020204" pitchFamily="66" charset="0"/>
              </a:rPr>
              <a:t>...Hidayat </a:t>
            </a:r>
            <a:r>
              <a:rPr lang="id-ID" sz="8000" dirty="0">
                <a:solidFill>
                  <a:srgbClr val="FF0000"/>
                </a:solidFill>
                <a:latin typeface="Comic Sans MS" panose="030F0702030302020204" pitchFamily="66" charset="0"/>
              </a:rPr>
              <a:t>(Jurnal ISKI, No. 2, Oktober 1998: 25-26</a:t>
            </a:r>
            <a:r>
              <a:rPr lang="id-ID" sz="8000" dirty="0" smtClean="0">
                <a:solidFill>
                  <a:srgbClr val="FF0000"/>
                </a:solidFill>
                <a:latin typeface="Comic Sans MS" panose="030F0702030302020204" pitchFamily="66" charset="0"/>
              </a:rPr>
              <a:t>)</a:t>
            </a:r>
          </a:p>
          <a:p>
            <a:pPr>
              <a:lnSpc>
                <a:spcPct val="120000"/>
              </a:lnSpc>
            </a:pPr>
            <a:r>
              <a:rPr lang="id-ID" sz="8000" b="1" dirty="0" smtClean="0">
                <a:solidFill>
                  <a:srgbClr val="FF0000"/>
                </a:solidFill>
                <a:latin typeface="Comic Sans MS" panose="030F0702030302020204" pitchFamily="66" charset="0"/>
              </a:rPr>
              <a:t>Artikel dari Koran/Majalah</a:t>
            </a:r>
          </a:p>
          <a:p>
            <a:pPr marL="0" indent="0">
              <a:lnSpc>
                <a:spcPct val="120000"/>
              </a:lnSpc>
              <a:buNone/>
            </a:pPr>
            <a:r>
              <a:rPr lang="id-ID" sz="8000" dirty="0" smtClean="0">
                <a:latin typeface="Comic Sans MS" panose="030F0702030302020204" pitchFamily="66" charset="0"/>
              </a:rPr>
              <a:t>...(Fukuyama</a:t>
            </a:r>
            <a:r>
              <a:rPr lang="id-ID" sz="8000" dirty="0">
                <a:latin typeface="Comic Sans MS" panose="030F0702030302020204" pitchFamily="66" charset="0"/>
              </a:rPr>
              <a:t>, Koran Tempo, 22 November 2001).</a:t>
            </a:r>
            <a:br>
              <a:rPr lang="id-ID" sz="8000" dirty="0">
                <a:latin typeface="Comic Sans MS" panose="030F0702030302020204" pitchFamily="66" charset="0"/>
              </a:rPr>
            </a:br>
            <a:r>
              <a:rPr lang="id-ID" sz="8000" dirty="0" smtClean="0">
                <a:latin typeface="Comic Sans MS" panose="030F0702030302020204" pitchFamily="66" charset="0"/>
              </a:rPr>
              <a:t>... Fukuyama </a:t>
            </a:r>
            <a:r>
              <a:rPr lang="id-ID" sz="8000" dirty="0">
                <a:latin typeface="Comic Sans MS" panose="030F0702030302020204" pitchFamily="66" charset="0"/>
              </a:rPr>
              <a:t>(Koran Tempo, 22 November 2001</a:t>
            </a:r>
            <a:r>
              <a:rPr lang="id-ID" sz="8000" dirty="0" smtClean="0">
                <a:latin typeface="Comic Sans MS" panose="030F0702030302020204" pitchFamily="66" charset="0"/>
              </a:rPr>
              <a:t>)</a:t>
            </a:r>
          </a:p>
          <a:p>
            <a:pPr>
              <a:lnSpc>
                <a:spcPct val="120000"/>
              </a:lnSpc>
            </a:pPr>
            <a:r>
              <a:rPr lang="id-ID" sz="8000" b="1" dirty="0" smtClean="0">
                <a:solidFill>
                  <a:srgbClr val="FF0000"/>
                </a:solidFill>
                <a:latin typeface="Comic Sans MS" panose="030F0702030302020204" pitchFamily="66" charset="0"/>
              </a:rPr>
              <a:t>Berita Koran/Majalah</a:t>
            </a:r>
          </a:p>
          <a:p>
            <a:pPr marL="0" indent="0">
              <a:lnSpc>
                <a:spcPct val="120000"/>
              </a:lnSpc>
              <a:buNone/>
            </a:pPr>
            <a:r>
              <a:rPr lang="id-ID" sz="8000" dirty="0" smtClean="0">
                <a:latin typeface="Comic Sans MS" panose="030F0702030302020204" pitchFamily="66" charset="0"/>
              </a:rPr>
              <a:t>... (Republika</a:t>
            </a:r>
            <a:r>
              <a:rPr lang="id-ID" sz="8000" dirty="0">
                <a:latin typeface="Comic Sans MS" panose="030F0702030302020204" pitchFamily="66" charset="0"/>
              </a:rPr>
              <a:t>, 10 September 2002</a:t>
            </a:r>
            <a:r>
              <a:rPr lang="id-ID" sz="8000" dirty="0" smtClean="0">
                <a:latin typeface="Comic Sans MS" panose="030F0702030302020204" pitchFamily="66" charset="0"/>
              </a:rPr>
              <a:t>)</a:t>
            </a:r>
          </a:p>
          <a:p>
            <a:pPr marL="0" indent="0">
              <a:lnSpc>
                <a:spcPct val="120000"/>
              </a:lnSpc>
              <a:buNone/>
            </a:pPr>
            <a:r>
              <a:rPr lang="id-ID" sz="8000" dirty="0" smtClean="0">
                <a:latin typeface="Comic Sans MS" panose="030F0702030302020204" pitchFamily="66" charset="0"/>
              </a:rPr>
              <a:t>... Republika </a:t>
            </a:r>
            <a:r>
              <a:rPr lang="id-ID" sz="8000" dirty="0">
                <a:latin typeface="Comic Sans MS" panose="030F0702030302020204" pitchFamily="66" charset="0"/>
              </a:rPr>
              <a:t>(10 September 2002</a:t>
            </a:r>
            <a:r>
              <a:rPr lang="id-ID" sz="8000" dirty="0" smtClean="0">
                <a:latin typeface="Comic Sans MS" panose="030F0702030302020204" pitchFamily="66" charset="0"/>
              </a:rPr>
              <a:t>)</a:t>
            </a:r>
          </a:p>
          <a:p>
            <a:pPr>
              <a:lnSpc>
                <a:spcPct val="120000"/>
              </a:lnSpc>
            </a:pPr>
            <a:r>
              <a:rPr lang="id-ID" sz="8000" dirty="0" smtClean="0">
                <a:latin typeface="Comic Sans MS" panose="030F0702030302020204" pitchFamily="66" charset="0"/>
              </a:rPr>
              <a:t>Skripsi/Tesis/Disertasi</a:t>
            </a:r>
            <a:r>
              <a:rPr lang="id-ID" sz="8000" dirty="0">
                <a:latin typeface="Comic Sans MS" panose="030F0702030302020204" pitchFamily="66" charset="0"/>
              </a:rPr>
              <a:t/>
            </a:r>
            <a:br>
              <a:rPr lang="id-ID" sz="8000" dirty="0">
                <a:latin typeface="Comic Sans MS" panose="030F0702030302020204" pitchFamily="66" charset="0"/>
              </a:rPr>
            </a:br>
            <a:r>
              <a:rPr lang="id-ID" sz="8000" dirty="0" smtClean="0">
                <a:latin typeface="Comic Sans MS" panose="030F0702030302020204" pitchFamily="66" charset="0"/>
              </a:rPr>
              <a:t>...(</a:t>
            </a:r>
            <a:r>
              <a:rPr lang="id-ID" sz="8000" dirty="0">
                <a:latin typeface="Comic Sans MS" panose="030F0702030302020204" pitchFamily="66" charset="0"/>
              </a:rPr>
              <a:t>Nazaruddin, Skripsi, 2004: 205). </a:t>
            </a:r>
            <a:r>
              <a:rPr lang="id-ID" sz="8000" dirty="0" smtClean="0">
                <a:latin typeface="Comic Sans MS" panose="030F0702030302020204" pitchFamily="66" charset="0"/>
              </a:rPr>
              <a:t>...Nazaruddin </a:t>
            </a:r>
            <a:r>
              <a:rPr lang="id-ID" sz="8000" dirty="0">
                <a:latin typeface="Comic Sans MS" panose="030F0702030302020204" pitchFamily="66" charset="0"/>
              </a:rPr>
              <a:t>(Skripsi, 2004: 205</a:t>
            </a:r>
            <a:r>
              <a:rPr lang="id-ID" sz="8000" dirty="0" smtClean="0">
                <a:latin typeface="Comic Sans MS" panose="030F0702030302020204" pitchFamily="66" charset="0"/>
              </a:rPr>
              <a:t>)</a:t>
            </a:r>
          </a:p>
          <a:p>
            <a:pPr>
              <a:lnSpc>
                <a:spcPct val="120000"/>
              </a:lnSpc>
            </a:pPr>
            <a:r>
              <a:rPr lang="id-ID" sz="8000" b="1" dirty="0" smtClean="0">
                <a:solidFill>
                  <a:srgbClr val="FF0000"/>
                </a:solidFill>
                <a:latin typeface="Comic Sans MS" panose="030F0702030302020204" pitchFamily="66" charset="0"/>
              </a:rPr>
              <a:t>Internet </a:t>
            </a:r>
          </a:p>
          <a:p>
            <a:pPr marL="0" indent="0">
              <a:lnSpc>
                <a:spcPct val="120000"/>
              </a:lnSpc>
              <a:buNone/>
            </a:pPr>
            <a:r>
              <a:rPr lang="id-ID" sz="8000" dirty="0" smtClean="0">
                <a:latin typeface="Comic Sans MS" panose="030F0702030302020204" pitchFamily="66" charset="0"/>
              </a:rPr>
              <a:t>...(Rahmat, www.thirdworldtraveler.com, </a:t>
            </a:r>
            <a:r>
              <a:rPr lang="id-ID" sz="8000" dirty="0">
                <a:latin typeface="Comic Sans MS" panose="030F0702030302020204" pitchFamily="66" charset="0"/>
              </a:rPr>
              <a:t>akses 15 Juni 2007).</a:t>
            </a:r>
            <a:br>
              <a:rPr lang="id-ID" sz="8000" dirty="0">
                <a:latin typeface="Comic Sans MS" panose="030F0702030302020204" pitchFamily="66" charset="0"/>
              </a:rPr>
            </a:br>
            <a:r>
              <a:rPr lang="id-ID" sz="8000" dirty="0" smtClean="0">
                <a:latin typeface="Comic Sans MS" panose="030F0702030302020204" pitchFamily="66" charset="0"/>
              </a:rPr>
              <a:t>... Rahmat (www.thirdworldtraveler.com/Robert</a:t>
            </a:r>
            <a:r>
              <a:rPr lang="id-ID" sz="8000" dirty="0">
                <a:latin typeface="Comic Sans MS" panose="030F0702030302020204" pitchFamily="66" charset="0"/>
              </a:rPr>
              <a:t>_ McChesney_page.html, akses 15 Juni 2007), </a:t>
            </a:r>
            <a:r>
              <a:rPr lang="id-ID" sz="8000" dirty="0"/>
              <a:t>….. </a:t>
            </a:r>
            <a:br>
              <a:rPr lang="id-ID" sz="8000" dirty="0"/>
            </a:br>
            <a:r>
              <a:rPr lang="id-ID" sz="8000" dirty="0"/>
              <a:t/>
            </a:r>
            <a:br>
              <a:rPr lang="id-ID" sz="8000" dirty="0"/>
            </a:br>
            <a:r>
              <a:rPr lang="id-ID" sz="8000" dirty="0"/>
              <a:t/>
            </a:r>
            <a:br>
              <a:rPr lang="id-ID" sz="8000" dirty="0"/>
            </a:br>
            <a:endParaRPr lang="id-ID" sz="8000" b="1" dirty="0"/>
          </a:p>
          <a:p>
            <a:pPr>
              <a:lnSpc>
                <a:spcPct val="120000"/>
              </a:lnSpc>
            </a:pPr>
            <a:endParaRPr lang="id-ID" dirty="0"/>
          </a:p>
        </p:txBody>
      </p:sp>
    </p:spTree>
    <p:extLst>
      <p:ext uri="{BB962C8B-B14F-4D97-AF65-F5344CB8AC3E}">
        <p14:creationId xmlns:p14="http://schemas.microsoft.com/office/powerpoint/2010/main" val="2635376693"/>
      </p:ext>
    </p:extLst>
  </p:cSld>
  <p:clrMapOvr>
    <a:masterClrMapping/>
  </p:clrMapOvr>
  <mc:AlternateContent xmlns:mc="http://schemas.openxmlformats.org/markup-compatibility/2006" xmlns:p14="http://schemas.microsoft.com/office/powerpoint/2010/main">
    <mc:Choice Requires="p14">
      <p:transition spd="slow" p14:dur="4400">
        <p14:honeycomb/>
      </p:transition>
    </mc:Choice>
    <mc:Fallback xmlns="">
      <p:transition spd="slow">
        <p:fade/>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id-ID" b="1" dirty="0" smtClean="0">
                <a:latin typeface="Comic Sans MS" panose="030F0702030302020204" pitchFamily="66" charset="0"/>
              </a:rPr>
              <a:t>DAFTAR PUSTAKA</a:t>
            </a:r>
            <a:endParaRPr lang="id-ID" b="1" dirty="0">
              <a:latin typeface="Comic Sans MS" panose="030F0702030302020204" pitchFamily="66" charset="0"/>
            </a:endParaRPr>
          </a:p>
        </p:txBody>
      </p:sp>
      <p:sp>
        <p:nvSpPr>
          <p:cNvPr id="3" name="Content Placeholder 2"/>
          <p:cNvSpPr>
            <a:spLocks noGrp="1"/>
          </p:cNvSpPr>
          <p:nvPr>
            <p:ph idx="1"/>
          </p:nvPr>
        </p:nvSpPr>
        <p:spPr>
          <a:ln>
            <a:solidFill>
              <a:srgbClr val="FFFF00"/>
            </a:solidFill>
          </a:ln>
        </p:spPr>
        <p:txBody>
          <a:bodyPr/>
          <a:lstStyle/>
          <a:p>
            <a:pPr marL="0" indent="0" algn="ctr">
              <a:buNone/>
            </a:pPr>
            <a:r>
              <a:rPr lang="id-ID" sz="5400" b="1" dirty="0" smtClean="0">
                <a:solidFill>
                  <a:srgbClr val="00B0F0"/>
                </a:solidFill>
              </a:rPr>
              <a:t>NATAJUKOPE - NATAJUTEMPE</a:t>
            </a:r>
          </a:p>
          <a:p>
            <a:pPr marL="0" indent="0">
              <a:buNone/>
            </a:pPr>
            <a:endParaRPr lang="id-ID" b="1" dirty="0" smtClean="0"/>
          </a:p>
          <a:p>
            <a:r>
              <a:rPr lang="id-ID" dirty="0" smtClean="0">
                <a:latin typeface="Bodoni MT" panose="02070603080606020203" pitchFamily="18" charset="0"/>
              </a:rPr>
              <a:t>Nama (.)</a:t>
            </a:r>
          </a:p>
          <a:p>
            <a:r>
              <a:rPr lang="id-ID" dirty="0" smtClean="0">
                <a:latin typeface="Bodoni MT" panose="02070603080606020203" pitchFamily="18" charset="0"/>
              </a:rPr>
              <a:t>Tahun (.)</a:t>
            </a:r>
          </a:p>
          <a:p>
            <a:r>
              <a:rPr lang="id-ID" dirty="0" smtClean="0">
                <a:latin typeface="Bodoni MT" panose="02070603080606020203" pitchFamily="18" charset="0"/>
              </a:rPr>
              <a:t>Judul   (dimiringkan dan dikuti tanda (.) </a:t>
            </a:r>
          </a:p>
          <a:p>
            <a:r>
              <a:rPr lang="id-ID" dirty="0" smtClean="0">
                <a:latin typeface="Bodoni MT" panose="02070603080606020203" pitchFamily="18" charset="0"/>
              </a:rPr>
              <a:t>Kota (:)</a:t>
            </a:r>
          </a:p>
          <a:p>
            <a:r>
              <a:rPr lang="id-ID" dirty="0" smtClean="0">
                <a:latin typeface="Bodoni MT" panose="02070603080606020203" pitchFamily="18" charset="0"/>
              </a:rPr>
              <a:t>Penerbit(.) </a:t>
            </a:r>
          </a:p>
          <a:p>
            <a:pPr marL="0" indent="0">
              <a:buNone/>
            </a:pPr>
            <a:endParaRPr lang="id-ID" dirty="0"/>
          </a:p>
        </p:txBody>
      </p:sp>
    </p:spTree>
    <p:extLst>
      <p:ext uri="{BB962C8B-B14F-4D97-AF65-F5344CB8AC3E}">
        <p14:creationId xmlns:p14="http://schemas.microsoft.com/office/powerpoint/2010/main" val="1511903829"/>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7"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strVal val="#ppt_h"/>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17" presetClass="entr" presetSubtype="10"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p:cTn id="13"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14" dur="500" fill="hold"/>
                                        <p:tgtEl>
                                          <p:spTgt spid="3">
                                            <p:txEl>
                                              <p:pRg st="0" end="0"/>
                                            </p:txEl>
                                          </p:spTgt>
                                        </p:tgtEl>
                                        <p:attrNameLst>
                                          <p:attrName>ppt_h</p:attrName>
                                        </p:attrNameLst>
                                      </p:cBhvr>
                                      <p:tavLst>
                                        <p:tav tm="0">
                                          <p:val>
                                            <p:strVal val="#ppt_h"/>
                                          </p:val>
                                        </p:tav>
                                        <p:tav tm="100000">
                                          <p:val>
                                            <p:strVal val="#ppt_h"/>
                                          </p:val>
                                        </p:tav>
                                      </p:tavLst>
                                    </p:anim>
                                  </p:childTnLst>
                                </p:cTn>
                              </p:par>
                            </p:childTnLst>
                          </p:cTn>
                        </p:par>
                      </p:childTnLst>
                    </p:cTn>
                  </p:par>
                  <p:par>
                    <p:cTn id="15" fill="hold">
                      <p:stCondLst>
                        <p:cond delay="indefinite"/>
                      </p:stCondLst>
                      <p:childTnLst>
                        <p:par>
                          <p:cTn id="16" fill="hold">
                            <p:stCondLst>
                              <p:cond delay="0"/>
                            </p:stCondLst>
                            <p:childTnLst>
                              <p:par>
                                <p:cTn id="17" presetID="26" presetClass="entr" presetSubtype="0"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Effect transition="in" filter="wipe(down)">
                                      <p:cBhvr>
                                        <p:cTn id="19" dur="580">
                                          <p:stCondLst>
                                            <p:cond delay="0"/>
                                          </p:stCondLst>
                                        </p:cTn>
                                        <p:tgtEl>
                                          <p:spTgt spid="3">
                                            <p:txEl>
                                              <p:pRg st="2" end="2"/>
                                            </p:txEl>
                                          </p:spTgt>
                                        </p:tgtEl>
                                      </p:cBhvr>
                                    </p:animEffect>
                                    <p:anim calcmode="lin" valueType="num">
                                      <p:cBhvr>
                                        <p:cTn id="20" dur="1822" tmFilter="0,0; 0.14,0.36; 0.43,0.73; 0.71,0.91; 1.0,1.0">
                                          <p:stCondLst>
                                            <p:cond delay="0"/>
                                          </p:stCondLst>
                                        </p:cTn>
                                        <p:tgtEl>
                                          <p:spTgt spid="3">
                                            <p:txEl>
                                              <p:pRg st="2" end="2"/>
                                            </p:txEl>
                                          </p:spTgt>
                                        </p:tgtEl>
                                        <p:attrNameLst>
                                          <p:attrName>ppt_x</p:attrName>
                                        </p:attrNameLst>
                                      </p:cBhvr>
                                      <p:tavLst>
                                        <p:tav tm="0">
                                          <p:val>
                                            <p:strVal val="#ppt_x-0.25"/>
                                          </p:val>
                                        </p:tav>
                                        <p:tav tm="100000">
                                          <p:val>
                                            <p:strVal val="#ppt_x"/>
                                          </p:val>
                                        </p:tav>
                                      </p:tavLst>
                                    </p:anim>
                                    <p:anim calcmode="lin" valueType="num">
                                      <p:cBhvr>
                                        <p:cTn id="21" dur="664" tmFilter="0.0,0.0; 0.25,0.07; 0.50,0.2; 0.75,0.467; 1.0,1.0">
                                          <p:stCondLst>
                                            <p:cond delay="0"/>
                                          </p:stCondLst>
                                        </p:cTn>
                                        <p:tgtEl>
                                          <p:spTgt spid="3">
                                            <p:txEl>
                                              <p:pRg st="2" end="2"/>
                                            </p:txEl>
                                          </p:spTgt>
                                        </p:tgtEl>
                                        <p:attrNameLst>
                                          <p:attrName>ppt_y</p:attrName>
                                        </p:attrNameLst>
                                      </p:cBhvr>
                                      <p:tavLst>
                                        <p:tav tm="0" fmla="#ppt_y-sin(pi*$)/3">
                                          <p:val>
                                            <p:fltVal val="0.5"/>
                                          </p:val>
                                        </p:tav>
                                        <p:tav tm="100000">
                                          <p:val>
                                            <p:fltVal val="1"/>
                                          </p:val>
                                        </p:tav>
                                      </p:tavLst>
                                    </p:anim>
                                    <p:anim calcmode="lin" valueType="num">
                                      <p:cBhvr>
                                        <p:cTn id="22" dur="664" tmFilter="0, 0; 0.125,0.2665; 0.25,0.4; 0.375,0.465; 0.5,0.5;  0.625,0.535; 0.75,0.6; 0.875,0.7335; 1,1">
                                          <p:stCondLst>
                                            <p:cond delay="664"/>
                                          </p:stCondLst>
                                        </p:cTn>
                                        <p:tgtEl>
                                          <p:spTgt spid="3">
                                            <p:txEl>
                                              <p:pRg st="2" end="2"/>
                                            </p:txEl>
                                          </p:spTgt>
                                        </p:tgtEl>
                                        <p:attrNameLst>
                                          <p:attrName>ppt_y</p:attrName>
                                        </p:attrNameLst>
                                      </p:cBhvr>
                                      <p:tavLst>
                                        <p:tav tm="0" fmla="#ppt_y-sin(pi*$)/9">
                                          <p:val>
                                            <p:fltVal val="0"/>
                                          </p:val>
                                        </p:tav>
                                        <p:tav tm="100000">
                                          <p:val>
                                            <p:fltVal val="1"/>
                                          </p:val>
                                        </p:tav>
                                      </p:tavLst>
                                    </p:anim>
                                    <p:anim calcmode="lin" valueType="num">
                                      <p:cBhvr>
                                        <p:cTn id="23" dur="332" tmFilter="0, 0; 0.125,0.2665; 0.25,0.4; 0.375,0.465; 0.5,0.5;  0.625,0.535; 0.75,0.6; 0.875,0.7335; 1,1">
                                          <p:stCondLst>
                                            <p:cond delay="1324"/>
                                          </p:stCondLst>
                                        </p:cTn>
                                        <p:tgtEl>
                                          <p:spTgt spid="3">
                                            <p:txEl>
                                              <p:pRg st="2" end="2"/>
                                            </p:txEl>
                                          </p:spTgt>
                                        </p:tgtEl>
                                        <p:attrNameLst>
                                          <p:attrName>ppt_y</p:attrName>
                                        </p:attrNameLst>
                                      </p:cBhvr>
                                      <p:tavLst>
                                        <p:tav tm="0" fmla="#ppt_y-sin(pi*$)/27">
                                          <p:val>
                                            <p:fltVal val="0"/>
                                          </p:val>
                                        </p:tav>
                                        <p:tav tm="100000">
                                          <p:val>
                                            <p:fltVal val="1"/>
                                          </p:val>
                                        </p:tav>
                                      </p:tavLst>
                                    </p:anim>
                                    <p:anim calcmode="lin" valueType="num">
                                      <p:cBhvr>
                                        <p:cTn id="24" dur="164" tmFilter="0, 0; 0.125,0.2665; 0.25,0.4; 0.375,0.465; 0.5,0.5;  0.625,0.535; 0.75,0.6; 0.875,0.7335; 1,1">
                                          <p:stCondLst>
                                            <p:cond delay="1656"/>
                                          </p:stCondLst>
                                        </p:cTn>
                                        <p:tgtEl>
                                          <p:spTgt spid="3">
                                            <p:txEl>
                                              <p:pRg st="2" end="2"/>
                                            </p:txEl>
                                          </p:spTgt>
                                        </p:tgtEl>
                                        <p:attrNameLst>
                                          <p:attrName>ppt_y</p:attrName>
                                        </p:attrNameLst>
                                      </p:cBhvr>
                                      <p:tavLst>
                                        <p:tav tm="0" fmla="#ppt_y-sin(pi*$)/81">
                                          <p:val>
                                            <p:fltVal val="0"/>
                                          </p:val>
                                        </p:tav>
                                        <p:tav tm="100000">
                                          <p:val>
                                            <p:fltVal val="1"/>
                                          </p:val>
                                        </p:tav>
                                      </p:tavLst>
                                    </p:anim>
                                    <p:animScale>
                                      <p:cBhvr>
                                        <p:cTn id="25" dur="26">
                                          <p:stCondLst>
                                            <p:cond delay="650"/>
                                          </p:stCondLst>
                                        </p:cTn>
                                        <p:tgtEl>
                                          <p:spTgt spid="3">
                                            <p:txEl>
                                              <p:pRg st="2" end="2"/>
                                            </p:txEl>
                                          </p:spTgt>
                                        </p:tgtEl>
                                      </p:cBhvr>
                                      <p:to x="100000" y="60000"/>
                                    </p:animScale>
                                    <p:animScale>
                                      <p:cBhvr>
                                        <p:cTn id="26" dur="166" decel="50000">
                                          <p:stCondLst>
                                            <p:cond delay="676"/>
                                          </p:stCondLst>
                                        </p:cTn>
                                        <p:tgtEl>
                                          <p:spTgt spid="3">
                                            <p:txEl>
                                              <p:pRg st="2" end="2"/>
                                            </p:txEl>
                                          </p:spTgt>
                                        </p:tgtEl>
                                      </p:cBhvr>
                                      <p:to x="100000" y="100000"/>
                                    </p:animScale>
                                    <p:animScale>
                                      <p:cBhvr>
                                        <p:cTn id="27" dur="26">
                                          <p:stCondLst>
                                            <p:cond delay="1312"/>
                                          </p:stCondLst>
                                        </p:cTn>
                                        <p:tgtEl>
                                          <p:spTgt spid="3">
                                            <p:txEl>
                                              <p:pRg st="2" end="2"/>
                                            </p:txEl>
                                          </p:spTgt>
                                        </p:tgtEl>
                                      </p:cBhvr>
                                      <p:to x="100000" y="80000"/>
                                    </p:animScale>
                                    <p:animScale>
                                      <p:cBhvr>
                                        <p:cTn id="28" dur="166" decel="50000">
                                          <p:stCondLst>
                                            <p:cond delay="1338"/>
                                          </p:stCondLst>
                                        </p:cTn>
                                        <p:tgtEl>
                                          <p:spTgt spid="3">
                                            <p:txEl>
                                              <p:pRg st="2" end="2"/>
                                            </p:txEl>
                                          </p:spTgt>
                                        </p:tgtEl>
                                      </p:cBhvr>
                                      <p:to x="100000" y="100000"/>
                                    </p:animScale>
                                    <p:animScale>
                                      <p:cBhvr>
                                        <p:cTn id="29" dur="26">
                                          <p:stCondLst>
                                            <p:cond delay="1642"/>
                                          </p:stCondLst>
                                        </p:cTn>
                                        <p:tgtEl>
                                          <p:spTgt spid="3">
                                            <p:txEl>
                                              <p:pRg st="2" end="2"/>
                                            </p:txEl>
                                          </p:spTgt>
                                        </p:tgtEl>
                                      </p:cBhvr>
                                      <p:to x="100000" y="90000"/>
                                    </p:animScale>
                                    <p:animScale>
                                      <p:cBhvr>
                                        <p:cTn id="30" dur="166" decel="50000">
                                          <p:stCondLst>
                                            <p:cond delay="1668"/>
                                          </p:stCondLst>
                                        </p:cTn>
                                        <p:tgtEl>
                                          <p:spTgt spid="3">
                                            <p:txEl>
                                              <p:pRg st="2" end="2"/>
                                            </p:txEl>
                                          </p:spTgt>
                                        </p:tgtEl>
                                      </p:cBhvr>
                                      <p:to x="100000" y="100000"/>
                                    </p:animScale>
                                    <p:animScale>
                                      <p:cBhvr>
                                        <p:cTn id="31" dur="26">
                                          <p:stCondLst>
                                            <p:cond delay="1808"/>
                                          </p:stCondLst>
                                        </p:cTn>
                                        <p:tgtEl>
                                          <p:spTgt spid="3">
                                            <p:txEl>
                                              <p:pRg st="2" end="2"/>
                                            </p:txEl>
                                          </p:spTgt>
                                        </p:tgtEl>
                                      </p:cBhvr>
                                      <p:to x="100000" y="95000"/>
                                    </p:animScale>
                                    <p:animScale>
                                      <p:cBhvr>
                                        <p:cTn id="32" dur="166" decel="50000">
                                          <p:stCondLst>
                                            <p:cond delay="1834"/>
                                          </p:stCondLst>
                                        </p:cTn>
                                        <p:tgtEl>
                                          <p:spTgt spid="3">
                                            <p:txEl>
                                              <p:pRg st="2" end="2"/>
                                            </p:txEl>
                                          </p:spTgt>
                                        </p:tgtEl>
                                      </p:cBhvr>
                                      <p:to x="100000" y="100000"/>
                                    </p:animScale>
                                  </p:childTnLst>
                                </p:cTn>
                              </p:par>
                            </p:childTnLst>
                          </p:cTn>
                        </p:par>
                      </p:childTnLst>
                    </p:cTn>
                  </p:par>
                  <p:par>
                    <p:cTn id="33" fill="hold">
                      <p:stCondLst>
                        <p:cond delay="indefinite"/>
                      </p:stCondLst>
                      <p:childTnLst>
                        <p:par>
                          <p:cTn id="34" fill="hold">
                            <p:stCondLst>
                              <p:cond delay="0"/>
                            </p:stCondLst>
                            <p:childTnLst>
                              <p:par>
                                <p:cTn id="35" presetID="26" presetClass="entr" presetSubtype="0" fill="hold" nodeType="clickEffect">
                                  <p:stCondLst>
                                    <p:cond delay="0"/>
                                  </p:stCondLst>
                                  <p:childTnLst>
                                    <p:set>
                                      <p:cBhvr>
                                        <p:cTn id="36" dur="1" fill="hold">
                                          <p:stCondLst>
                                            <p:cond delay="0"/>
                                          </p:stCondLst>
                                        </p:cTn>
                                        <p:tgtEl>
                                          <p:spTgt spid="3">
                                            <p:txEl>
                                              <p:pRg st="3" end="3"/>
                                            </p:txEl>
                                          </p:spTgt>
                                        </p:tgtEl>
                                        <p:attrNameLst>
                                          <p:attrName>style.visibility</p:attrName>
                                        </p:attrNameLst>
                                      </p:cBhvr>
                                      <p:to>
                                        <p:strVal val="visible"/>
                                      </p:to>
                                    </p:set>
                                    <p:animEffect transition="in" filter="wipe(down)">
                                      <p:cBhvr>
                                        <p:cTn id="37" dur="580">
                                          <p:stCondLst>
                                            <p:cond delay="0"/>
                                          </p:stCondLst>
                                        </p:cTn>
                                        <p:tgtEl>
                                          <p:spTgt spid="3">
                                            <p:txEl>
                                              <p:pRg st="3" end="3"/>
                                            </p:txEl>
                                          </p:spTgt>
                                        </p:tgtEl>
                                      </p:cBhvr>
                                    </p:animEffect>
                                    <p:anim calcmode="lin" valueType="num">
                                      <p:cBhvr>
                                        <p:cTn id="38" dur="1822" tmFilter="0,0; 0.14,0.36; 0.43,0.73; 0.71,0.91; 1.0,1.0">
                                          <p:stCondLst>
                                            <p:cond delay="0"/>
                                          </p:stCondLst>
                                        </p:cTn>
                                        <p:tgtEl>
                                          <p:spTgt spid="3">
                                            <p:txEl>
                                              <p:pRg st="3" end="3"/>
                                            </p:txEl>
                                          </p:spTgt>
                                        </p:tgtEl>
                                        <p:attrNameLst>
                                          <p:attrName>ppt_x</p:attrName>
                                        </p:attrNameLst>
                                      </p:cBhvr>
                                      <p:tavLst>
                                        <p:tav tm="0">
                                          <p:val>
                                            <p:strVal val="#ppt_x-0.25"/>
                                          </p:val>
                                        </p:tav>
                                        <p:tav tm="100000">
                                          <p:val>
                                            <p:strVal val="#ppt_x"/>
                                          </p:val>
                                        </p:tav>
                                      </p:tavLst>
                                    </p:anim>
                                    <p:anim calcmode="lin" valueType="num">
                                      <p:cBhvr>
                                        <p:cTn id="39" dur="664" tmFilter="0.0,0.0; 0.25,0.07; 0.50,0.2; 0.75,0.467; 1.0,1.0">
                                          <p:stCondLst>
                                            <p:cond delay="0"/>
                                          </p:stCondLst>
                                        </p:cTn>
                                        <p:tgtEl>
                                          <p:spTgt spid="3">
                                            <p:txEl>
                                              <p:pRg st="3" end="3"/>
                                            </p:txEl>
                                          </p:spTgt>
                                        </p:tgtEl>
                                        <p:attrNameLst>
                                          <p:attrName>ppt_y</p:attrName>
                                        </p:attrNameLst>
                                      </p:cBhvr>
                                      <p:tavLst>
                                        <p:tav tm="0" fmla="#ppt_y-sin(pi*$)/3">
                                          <p:val>
                                            <p:fltVal val="0.5"/>
                                          </p:val>
                                        </p:tav>
                                        <p:tav tm="100000">
                                          <p:val>
                                            <p:fltVal val="1"/>
                                          </p:val>
                                        </p:tav>
                                      </p:tavLst>
                                    </p:anim>
                                    <p:anim calcmode="lin" valueType="num">
                                      <p:cBhvr>
                                        <p:cTn id="40" dur="664" tmFilter="0, 0; 0.125,0.2665; 0.25,0.4; 0.375,0.465; 0.5,0.5;  0.625,0.535; 0.75,0.6; 0.875,0.7335; 1,1">
                                          <p:stCondLst>
                                            <p:cond delay="664"/>
                                          </p:stCondLst>
                                        </p:cTn>
                                        <p:tgtEl>
                                          <p:spTgt spid="3">
                                            <p:txEl>
                                              <p:pRg st="3" end="3"/>
                                            </p:txEl>
                                          </p:spTgt>
                                        </p:tgtEl>
                                        <p:attrNameLst>
                                          <p:attrName>ppt_y</p:attrName>
                                        </p:attrNameLst>
                                      </p:cBhvr>
                                      <p:tavLst>
                                        <p:tav tm="0" fmla="#ppt_y-sin(pi*$)/9">
                                          <p:val>
                                            <p:fltVal val="0"/>
                                          </p:val>
                                        </p:tav>
                                        <p:tav tm="100000">
                                          <p:val>
                                            <p:fltVal val="1"/>
                                          </p:val>
                                        </p:tav>
                                      </p:tavLst>
                                    </p:anim>
                                    <p:anim calcmode="lin" valueType="num">
                                      <p:cBhvr>
                                        <p:cTn id="41" dur="332" tmFilter="0, 0; 0.125,0.2665; 0.25,0.4; 0.375,0.465; 0.5,0.5;  0.625,0.535; 0.75,0.6; 0.875,0.7335; 1,1">
                                          <p:stCondLst>
                                            <p:cond delay="1324"/>
                                          </p:stCondLst>
                                        </p:cTn>
                                        <p:tgtEl>
                                          <p:spTgt spid="3">
                                            <p:txEl>
                                              <p:pRg st="3" end="3"/>
                                            </p:txEl>
                                          </p:spTgt>
                                        </p:tgtEl>
                                        <p:attrNameLst>
                                          <p:attrName>ppt_y</p:attrName>
                                        </p:attrNameLst>
                                      </p:cBhvr>
                                      <p:tavLst>
                                        <p:tav tm="0" fmla="#ppt_y-sin(pi*$)/27">
                                          <p:val>
                                            <p:fltVal val="0"/>
                                          </p:val>
                                        </p:tav>
                                        <p:tav tm="100000">
                                          <p:val>
                                            <p:fltVal val="1"/>
                                          </p:val>
                                        </p:tav>
                                      </p:tavLst>
                                    </p:anim>
                                    <p:anim calcmode="lin" valueType="num">
                                      <p:cBhvr>
                                        <p:cTn id="42" dur="164" tmFilter="0, 0; 0.125,0.2665; 0.25,0.4; 0.375,0.465; 0.5,0.5;  0.625,0.535; 0.75,0.6; 0.875,0.7335; 1,1">
                                          <p:stCondLst>
                                            <p:cond delay="1656"/>
                                          </p:stCondLst>
                                        </p:cTn>
                                        <p:tgtEl>
                                          <p:spTgt spid="3">
                                            <p:txEl>
                                              <p:pRg st="3" end="3"/>
                                            </p:txEl>
                                          </p:spTgt>
                                        </p:tgtEl>
                                        <p:attrNameLst>
                                          <p:attrName>ppt_y</p:attrName>
                                        </p:attrNameLst>
                                      </p:cBhvr>
                                      <p:tavLst>
                                        <p:tav tm="0" fmla="#ppt_y-sin(pi*$)/81">
                                          <p:val>
                                            <p:fltVal val="0"/>
                                          </p:val>
                                        </p:tav>
                                        <p:tav tm="100000">
                                          <p:val>
                                            <p:fltVal val="1"/>
                                          </p:val>
                                        </p:tav>
                                      </p:tavLst>
                                    </p:anim>
                                    <p:animScale>
                                      <p:cBhvr>
                                        <p:cTn id="43" dur="26">
                                          <p:stCondLst>
                                            <p:cond delay="650"/>
                                          </p:stCondLst>
                                        </p:cTn>
                                        <p:tgtEl>
                                          <p:spTgt spid="3">
                                            <p:txEl>
                                              <p:pRg st="3" end="3"/>
                                            </p:txEl>
                                          </p:spTgt>
                                        </p:tgtEl>
                                      </p:cBhvr>
                                      <p:to x="100000" y="60000"/>
                                    </p:animScale>
                                    <p:animScale>
                                      <p:cBhvr>
                                        <p:cTn id="44" dur="166" decel="50000">
                                          <p:stCondLst>
                                            <p:cond delay="676"/>
                                          </p:stCondLst>
                                        </p:cTn>
                                        <p:tgtEl>
                                          <p:spTgt spid="3">
                                            <p:txEl>
                                              <p:pRg st="3" end="3"/>
                                            </p:txEl>
                                          </p:spTgt>
                                        </p:tgtEl>
                                      </p:cBhvr>
                                      <p:to x="100000" y="100000"/>
                                    </p:animScale>
                                    <p:animScale>
                                      <p:cBhvr>
                                        <p:cTn id="45" dur="26">
                                          <p:stCondLst>
                                            <p:cond delay="1312"/>
                                          </p:stCondLst>
                                        </p:cTn>
                                        <p:tgtEl>
                                          <p:spTgt spid="3">
                                            <p:txEl>
                                              <p:pRg st="3" end="3"/>
                                            </p:txEl>
                                          </p:spTgt>
                                        </p:tgtEl>
                                      </p:cBhvr>
                                      <p:to x="100000" y="80000"/>
                                    </p:animScale>
                                    <p:animScale>
                                      <p:cBhvr>
                                        <p:cTn id="46" dur="166" decel="50000">
                                          <p:stCondLst>
                                            <p:cond delay="1338"/>
                                          </p:stCondLst>
                                        </p:cTn>
                                        <p:tgtEl>
                                          <p:spTgt spid="3">
                                            <p:txEl>
                                              <p:pRg st="3" end="3"/>
                                            </p:txEl>
                                          </p:spTgt>
                                        </p:tgtEl>
                                      </p:cBhvr>
                                      <p:to x="100000" y="100000"/>
                                    </p:animScale>
                                    <p:animScale>
                                      <p:cBhvr>
                                        <p:cTn id="47" dur="26">
                                          <p:stCondLst>
                                            <p:cond delay="1642"/>
                                          </p:stCondLst>
                                        </p:cTn>
                                        <p:tgtEl>
                                          <p:spTgt spid="3">
                                            <p:txEl>
                                              <p:pRg st="3" end="3"/>
                                            </p:txEl>
                                          </p:spTgt>
                                        </p:tgtEl>
                                      </p:cBhvr>
                                      <p:to x="100000" y="90000"/>
                                    </p:animScale>
                                    <p:animScale>
                                      <p:cBhvr>
                                        <p:cTn id="48" dur="166" decel="50000">
                                          <p:stCondLst>
                                            <p:cond delay="1668"/>
                                          </p:stCondLst>
                                        </p:cTn>
                                        <p:tgtEl>
                                          <p:spTgt spid="3">
                                            <p:txEl>
                                              <p:pRg st="3" end="3"/>
                                            </p:txEl>
                                          </p:spTgt>
                                        </p:tgtEl>
                                      </p:cBhvr>
                                      <p:to x="100000" y="100000"/>
                                    </p:animScale>
                                    <p:animScale>
                                      <p:cBhvr>
                                        <p:cTn id="49" dur="26">
                                          <p:stCondLst>
                                            <p:cond delay="1808"/>
                                          </p:stCondLst>
                                        </p:cTn>
                                        <p:tgtEl>
                                          <p:spTgt spid="3">
                                            <p:txEl>
                                              <p:pRg st="3" end="3"/>
                                            </p:txEl>
                                          </p:spTgt>
                                        </p:tgtEl>
                                      </p:cBhvr>
                                      <p:to x="100000" y="95000"/>
                                    </p:animScale>
                                    <p:animScale>
                                      <p:cBhvr>
                                        <p:cTn id="50" dur="166" decel="50000">
                                          <p:stCondLst>
                                            <p:cond delay="1834"/>
                                          </p:stCondLst>
                                        </p:cTn>
                                        <p:tgtEl>
                                          <p:spTgt spid="3">
                                            <p:txEl>
                                              <p:pRg st="3" end="3"/>
                                            </p:txEl>
                                          </p:spTgt>
                                        </p:tgtEl>
                                      </p:cBhvr>
                                      <p:to x="100000" y="100000"/>
                                    </p:animScale>
                                  </p:childTnLst>
                                </p:cTn>
                              </p:par>
                            </p:childTnLst>
                          </p:cTn>
                        </p:par>
                      </p:childTnLst>
                    </p:cTn>
                  </p:par>
                  <p:par>
                    <p:cTn id="51" fill="hold">
                      <p:stCondLst>
                        <p:cond delay="indefinite"/>
                      </p:stCondLst>
                      <p:childTnLst>
                        <p:par>
                          <p:cTn id="52" fill="hold">
                            <p:stCondLst>
                              <p:cond delay="0"/>
                            </p:stCondLst>
                            <p:childTnLst>
                              <p:par>
                                <p:cTn id="53" presetID="26" presetClass="entr" presetSubtype="0" fill="hold" nodeType="clickEffect">
                                  <p:stCondLst>
                                    <p:cond delay="0"/>
                                  </p:stCondLst>
                                  <p:childTnLst>
                                    <p:set>
                                      <p:cBhvr>
                                        <p:cTn id="54" dur="1" fill="hold">
                                          <p:stCondLst>
                                            <p:cond delay="0"/>
                                          </p:stCondLst>
                                        </p:cTn>
                                        <p:tgtEl>
                                          <p:spTgt spid="3">
                                            <p:txEl>
                                              <p:pRg st="4" end="4"/>
                                            </p:txEl>
                                          </p:spTgt>
                                        </p:tgtEl>
                                        <p:attrNameLst>
                                          <p:attrName>style.visibility</p:attrName>
                                        </p:attrNameLst>
                                      </p:cBhvr>
                                      <p:to>
                                        <p:strVal val="visible"/>
                                      </p:to>
                                    </p:set>
                                    <p:animEffect transition="in" filter="wipe(down)">
                                      <p:cBhvr>
                                        <p:cTn id="55" dur="580">
                                          <p:stCondLst>
                                            <p:cond delay="0"/>
                                          </p:stCondLst>
                                        </p:cTn>
                                        <p:tgtEl>
                                          <p:spTgt spid="3">
                                            <p:txEl>
                                              <p:pRg st="4" end="4"/>
                                            </p:txEl>
                                          </p:spTgt>
                                        </p:tgtEl>
                                      </p:cBhvr>
                                    </p:animEffect>
                                    <p:anim calcmode="lin" valueType="num">
                                      <p:cBhvr>
                                        <p:cTn id="56" dur="1822" tmFilter="0,0; 0.14,0.36; 0.43,0.73; 0.71,0.91; 1.0,1.0">
                                          <p:stCondLst>
                                            <p:cond delay="0"/>
                                          </p:stCondLst>
                                        </p:cTn>
                                        <p:tgtEl>
                                          <p:spTgt spid="3">
                                            <p:txEl>
                                              <p:pRg st="4" end="4"/>
                                            </p:txEl>
                                          </p:spTgt>
                                        </p:tgtEl>
                                        <p:attrNameLst>
                                          <p:attrName>ppt_x</p:attrName>
                                        </p:attrNameLst>
                                      </p:cBhvr>
                                      <p:tavLst>
                                        <p:tav tm="0">
                                          <p:val>
                                            <p:strVal val="#ppt_x-0.25"/>
                                          </p:val>
                                        </p:tav>
                                        <p:tav tm="100000">
                                          <p:val>
                                            <p:strVal val="#ppt_x"/>
                                          </p:val>
                                        </p:tav>
                                      </p:tavLst>
                                    </p:anim>
                                    <p:anim calcmode="lin" valueType="num">
                                      <p:cBhvr>
                                        <p:cTn id="57" dur="664" tmFilter="0.0,0.0; 0.25,0.07; 0.50,0.2; 0.75,0.467; 1.0,1.0">
                                          <p:stCondLst>
                                            <p:cond delay="0"/>
                                          </p:stCondLst>
                                        </p:cTn>
                                        <p:tgtEl>
                                          <p:spTgt spid="3">
                                            <p:txEl>
                                              <p:pRg st="4" end="4"/>
                                            </p:txEl>
                                          </p:spTgt>
                                        </p:tgtEl>
                                        <p:attrNameLst>
                                          <p:attrName>ppt_y</p:attrName>
                                        </p:attrNameLst>
                                      </p:cBhvr>
                                      <p:tavLst>
                                        <p:tav tm="0" fmla="#ppt_y-sin(pi*$)/3">
                                          <p:val>
                                            <p:fltVal val="0.5"/>
                                          </p:val>
                                        </p:tav>
                                        <p:tav tm="100000">
                                          <p:val>
                                            <p:fltVal val="1"/>
                                          </p:val>
                                        </p:tav>
                                      </p:tavLst>
                                    </p:anim>
                                    <p:anim calcmode="lin" valueType="num">
                                      <p:cBhvr>
                                        <p:cTn id="58" dur="664" tmFilter="0, 0; 0.125,0.2665; 0.25,0.4; 0.375,0.465; 0.5,0.5;  0.625,0.535; 0.75,0.6; 0.875,0.7335; 1,1">
                                          <p:stCondLst>
                                            <p:cond delay="664"/>
                                          </p:stCondLst>
                                        </p:cTn>
                                        <p:tgtEl>
                                          <p:spTgt spid="3">
                                            <p:txEl>
                                              <p:pRg st="4" end="4"/>
                                            </p:txEl>
                                          </p:spTgt>
                                        </p:tgtEl>
                                        <p:attrNameLst>
                                          <p:attrName>ppt_y</p:attrName>
                                        </p:attrNameLst>
                                      </p:cBhvr>
                                      <p:tavLst>
                                        <p:tav tm="0" fmla="#ppt_y-sin(pi*$)/9">
                                          <p:val>
                                            <p:fltVal val="0"/>
                                          </p:val>
                                        </p:tav>
                                        <p:tav tm="100000">
                                          <p:val>
                                            <p:fltVal val="1"/>
                                          </p:val>
                                        </p:tav>
                                      </p:tavLst>
                                    </p:anim>
                                    <p:anim calcmode="lin" valueType="num">
                                      <p:cBhvr>
                                        <p:cTn id="59" dur="332" tmFilter="0, 0; 0.125,0.2665; 0.25,0.4; 0.375,0.465; 0.5,0.5;  0.625,0.535; 0.75,0.6; 0.875,0.7335; 1,1">
                                          <p:stCondLst>
                                            <p:cond delay="1324"/>
                                          </p:stCondLst>
                                        </p:cTn>
                                        <p:tgtEl>
                                          <p:spTgt spid="3">
                                            <p:txEl>
                                              <p:pRg st="4" end="4"/>
                                            </p:txEl>
                                          </p:spTgt>
                                        </p:tgtEl>
                                        <p:attrNameLst>
                                          <p:attrName>ppt_y</p:attrName>
                                        </p:attrNameLst>
                                      </p:cBhvr>
                                      <p:tavLst>
                                        <p:tav tm="0" fmla="#ppt_y-sin(pi*$)/27">
                                          <p:val>
                                            <p:fltVal val="0"/>
                                          </p:val>
                                        </p:tav>
                                        <p:tav tm="100000">
                                          <p:val>
                                            <p:fltVal val="1"/>
                                          </p:val>
                                        </p:tav>
                                      </p:tavLst>
                                    </p:anim>
                                    <p:anim calcmode="lin" valueType="num">
                                      <p:cBhvr>
                                        <p:cTn id="60" dur="164" tmFilter="0, 0; 0.125,0.2665; 0.25,0.4; 0.375,0.465; 0.5,0.5;  0.625,0.535; 0.75,0.6; 0.875,0.7335; 1,1">
                                          <p:stCondLst>
                                            <p:cond delay="1656"/>
                                          </p:stCondLst>
                                        </p:cTn>
                                        <p:tgtEl>
                                          <p:spTgt spid="3">
                                            <p:txEl>
                                              <p:pRg st="4" end="4"/>
                                            </p:txEl>
                                          </p:spTgt>
                                        </p:tgtEl>
                                        <p:attrNameLst>
                                          <p:attrName>ppt_y</p:attrName>
                                        </p:attrNameLst>
                                      </p:cBhvr>
                                      <p:tavLst>
                                        <p:tav tm="0" fmla="#ppt_y-sin(pi*$)/81">
                                          <p:val>
                                            <p:fltVal val="0"/>
                                          </p:val>
                                        </p:tav>
                                        <p:tav tm="100000">
                                          <p:val>
                                            <p:fltVal val="1"/>
                                          </p:val>
                                        </p:tav>
                                      </p:tavLst>
                                    </p:anim>
                                    <p:animScale>
                                      <p:cBhvr>
                                        <p:cTn id="61" dur="26">
                                          <p:stCondLst>
                                            <p:cond delay="650"/>
                                          </p:stCondLst>
                                        </p:cTn>
                                        <p:tgtEl>
                                          <p:spTgt spid="3">
                                            <p:txEl>
                                              <p:pRg st="4" end="4"/>
                                            </p:txEl>
                                          </p:spTgt>
                                        </p:tgtEl>
                                      </p:cBhvr>
                                      <p:to x="100000" y="60000"/>
                                    </p:animScale>
                                    <p:animScale>
                                      <p:cBhvr>
                                        <p:cTn id="62" dur="166" decel="50000">
                                          <p:stCondLst>
                                            <p:cond delay="676"/>
                                          </p:stCondLst>
                                        </p:cTn>
                                        <p:tgtEl>
                                          <p:spTgt spid="3">
                                            <p:txEl>
                                              <p:pRg st="4" end="4"/>
                                            </p:txEl>
                                          </p:spTgt>
                                        </p:tgtEl>
                                      </p:cBhvr>
                                      <p:to x="100000" y="100000"/>
                                    </p:animScale>
                                    <p:animScale>
                                      <p:cBhvr>
                                        <p:cTn id="63" dur="26">
                                          <p:stCondLst>
                                            <p:cond delay="1312"/>
                                          </p:stCondLst>
                                        </p:cTn>
                                        <p:tgtEl>
                                          <p:spTgt spid="3">
                                            <p:txEl>
                                              <p:pRg st="4" end="4"/>
                                            </p:txEl>
                                          </p:spTgt>
                                        </p:tgtEl>
                                      </p:cBhvr>
                                      <p:to x="100000" y="80000"/>
                                    </p:animScale>
                                    <p:animScale>
                                      <p:cBhvr>
                                        <p:cTn id="64" dur="166" decel="50000">
                                          <p:stCondLst>
                                            <p:cond delay="1338"/>
                                          </p:stCondLst>
                                        </p:cTn>
                                        <p:tgtEl>
                                          <p:spTgt spid="3">
                                            <p:txEl>
                                              <p:pRg st="4" end="4"/>
                                            </p:txEl>
                                          </p:spTgt>
                                        </p:tgtEl>
                                      </p:cBhvr>
                                      <p:to x="100000" y="100000"/>
                                    </p:animScale>
                                    <p:animScale>
                                      <p:cBhvr>
                                        <p:cTn id="65" dur="26">
                                          <p:stCondLst>
                                            <p:cond delay="1642"/>
                                          </p:stCondLst>
                                        </p:cTn>
                                        <p:tgtEl>
                                          <p:spTgt spid="3">
                                            <p:txEl>
                                              <p:pRg st="4" end="4"/>
                                            </p:txEl>
                                          </p:spTgt>
                                        </p:tgtEl>
                                      </p:cBhvr>
                                      <p:to x="100000" y="90000"/>
                                    </p:animScale>
                                    <p:animScale>
                                      <p:cBhvr>
                                        <p:cTn id="66" dur="166" decel="50000">
                                          <p:stCondLst>
                                            <p:cond delay="1668"/>
                                          </p:stCondLst>
                                        </p:cTn>
                                        <p:tgtEl>
                                          <p:spTgt spid="3">
                                            <p:txEl>
                                              <p:pRg st="4" end="4"/>
                                            </p:txEl>
                                          </p:spTgt>
                                        </p:tgtEl>
                                      </p:cBhvr>
                                      <p:to x="100000" y="100000"/>
                                    </p:animScale>
                                    <p:animScale>
                                      <p:cBhvr>
                                        <p:cTn id="67" dur="26">
                                          <p:stCondLst>
                                            <p:cond delay="1808"/>
                                          </p:stCondLst>
                                        </p:cTn>
                                        <p:tgtEl>
                                          <p:spTgt spid="3">
                                            <p:txEl>
                                              <p:pRg st="4" end="4"/>
                                            </p:txEl>
                                          </p:spTgt>
                                        </p:tgtEl>
                                      </p:cBhvr>
                                      <p:to x="100000" y="95000"/>
                                    </p:animScale>
                                    <p:animScale>
                                      <p:cBhvr>
                                        <p:cTn id="68" dur="166" decel="50000">
                                          <p:stCondLst>
                                            <p:cond delay="1834"/>
                                          </p:stCondLst>
                                        </p:cTn>
                                        <p:tgtEl>
                                          <p:spTgt spid="3">
                                            <p:txEl>
                                              <p:pRg st="4" end="4"/>
                                            </p:txEl>
                                          </p:spTgt>
                                        </p:tgtEl>
                                      </p:cBhvr>
                                      <p:to x="100000" y="100000"/>
                                    </p:animScale>
                                  </p:childTnLst>
                                </p:cTn>
                              </p:par>
                            </p:childTnLst>
                          </p:cTn>
                        </p:par>
                      </p:childTnLst>
                    </p:cTn>
                  </p:par>
                  <p:par>
                    <p:cTn id="69" fill="hold">
                      <p:stCondLst>
                        <p:cond delay="indefinite"/>
                      </p:stCondLst>
                      <p:childTnLst>
                        <p:par>
                          <p:cTn id="70" fill="hold">
                            <p:stCondLst>
                              <p:cond delay="0"/>
                            </p:stCondLst>
                            <p:childTnLst>
                              <p:par>
                                <p:cTn id="71" presetID="26" presetClass="entr" presetSubtype="0" fill="hold" nodeType="clickEffect">
                                  <p:stCondLst>
                                    <p:cond delay="0"/>
                                  </p:stCondLst>
                                  <p:childTnLst>
                                    <p:set>
                                      <p:cBhvr>
                                        <p:cTn id="72" dur="1" fill="hold">
                                          <p:stCondLst>
                                            <p:cond delay="0"/>
                                          </p:stCondLst>
                                        </p:cTn>
                                        <p:tgtEl>
                                          <p:spTgt spid="3">
                                            <p:txEl>
                                              <p:pRg st="5" end="5"/>
                                            </p:txEl>
                                          </p:spTgt>
                                        </p:tgtEl>
                                        <p:attrNameLst>
                                          <p:attrName>style.visibility</p:attrName>
                                        </p:attrNameLst>
                                      </p:cBhvr>
                                      <p:to>
                                        <p:strVal val="visible"/>
                                      </p:to>
                                    </p:set>
                                    <p:animEffect transition="in" filter="wipe(down)">
                                      <p:cBhvr>
                                        <p:cTn id="73" dur="580">
                                          <p:stCondLst>
                                            <p:cond delay="0"/>
                                          </p:stCondLst>
                                        </p:cTn>
                                        <p:tgtEl>
                                          <p:spTgt spid="3">
                                            <p:txEl>
                                              <p:pRg st="5" end="5"/>
                                            </p:txEl>
                                          </p:spTgt>
                                        </p:tgtEl>
                                      </p:cBhvr>
                                    </p:animEffect>
                                    <p:anim calcmode="lin" valueType="num">
                                      <p:cBhvr>
                                        <p:cTn id="74" dur="1822" tmFilter="0,0; 0.14,0.36; 0.43,0.73; 0.71,0.91; 1.0,1.0">
                                          <p:stCondLst>
                                            <p:cond delay="0"/>
                                          </p:stCondLst>
                                        </p:cTn>
                                        <p:tgtEl>
                                          <p:spTgt spid="3">
                                            <p:txEl>
                                              <p:pRg st="5" end="5"/>
                                            </p:txEl>
                                          </p:spTgt>
                                        </p:tgtEl>
                                        <p:attrNameLst>
                                          <p:attrName>ppt_x</p:attrName>
                                        </p:attrNameLst>
                                      </p:cBhvr>
                                      <p:tavLst>
                                        <p:tav tm="0">
                                          <p:val>
                                            <p:strVal val="#ppt_x-0.25"/>
                                          </p:val>
                                        </p:tav>
                                        <p:tav tm="100000">
                                          <p:val>
                                            <p:strVal val="#ppt_x"/>
                                          </p:val>
                                        </p:tav>
                                      </p:tavLst>
                                    </p:anim>
                                    <p:anim calcmode="lin" valueType="num">
                                      <p:cBhvr>
                                        <p:cTn id="75" dur="664" tmFilter="0.0,0.0; 0.25,0.07; 0.50,0.2; 0.75,0.467; 1.0,1.0">
                                          <p:stCondLst>
                                            <p:cond delay="0"/>
                                          </p:stCondLst>
                                        </p:cTn>
                                        <p:tgtEl>
                                          <p:spTgt spid="3">
                                            <p:txEl>
                                              <p:pRg st="5" end="5"/>
                                            </p:txEl>
                                          </p:spTgt>
                                        </p:tgtEl>
                                        <p:attrNameLst>
                                          <p:attrName>ppt_y</p:attrName>
                                        </p:attrNameLst>
                                      </p:cBhvr>
                                      <p:tavLst>
                                        <p:tav tm="0" fmla="#ppt_y-sin(pi*$)/3">
                                          <p:val>
                                            <p:fltVal val="0.5"/>
                                          </p:val>
                                        </p:tav>
                                        <p:tav tm="100000">
                                          <p:val>
                                            <p:fltVal val="1"/>
                                          </p:val>
                                        </p:tav>
                                      </p:tavLst>
                                    </p:anim>
                                    <p:anim calcmode="lin" valueType="num">
                                      <p:cBhvr>
                                        <p:cTn id="76" dur="664" tmFilter="0, 0; 0.125,0.2665; 0.25,0.4; 0.375,0.465; 0.5,0.5;  0.625,0.535; 0.75,0.6; 0.875,0.7335; 1,1">
                                          <p:stCondLst>
                                            <p:cond delay="664"/>
                                          </p:stCondLst>
                                        </p:cTn>
                                        <p:tgtEl>
                                          <p:spTgt spid="3">
                                            <p:txEl>
                                              <p:pRg st="5" end="5"/>
                                            </p:txEl>
                                          </p:spTgt>
                                        </p:tgtEl>
                                        <p:attrNameLst>
                                          <p:attrName>ppt_y</p:attrName>
                                        </p:attrNameLst>
                                      </p:cBhvr>
                                      <p:tavLst>
                                        <p:tav tm="0" fmla="#ppt_y-sin(pi*$)/9">
                                          <p:val>
                                            <p:fltVal val="0"/>
                                          </p:val>
                                        </p:tav>
                                        <p:tav tm="100000">
                                          <p:val>
                                            <p:fltVal val="1"/>
                                          </p:val>
                                        </p:tav>
                                      </p:tavLst>
                                    </p:anim>
                                    <p:anim calcmode="lin" valueType="num">
                                      <p:cBhvr>
                                        <p:cTn id="77" dur="332" tmFilter="0, 0; 0.125,0.2665; 0.25,0.4; 0.375,0.465; 0.5,0.5;  0.625,0.535; 0.75,0.6; 0.875,0.7335; 1,1">
                                          <p:stCondLst>
                                            <p:cond delay="1324"/>
                                          </p:stCondLst>
                                        </p:cTn>
                                        <p:tgtEl>
                                          <p:spTgt spid="3">
                                            <p:txEl>
                                              <p:pRg st="5" end="5"/>
                                            </p:txEl>
                                          </p:spTgt>
                                        </p:tgtEl>
                                        <p:attrNameLst>
                                          <p:attrName>ppt_y</p:attrName>
                                        </p:attrNameLst>
                                      </p:cBhvr>
                                      <p:tavLst>
                                        <p:tav tm="0" fmla="#ppt_y-sin(pi*$)/27">
                                          <p:val>
                                            <p:fltVal val="0"/>
                                          </p:val>
                                        </p:tav>
                                        <p:tav tm="100000">
                                          <p:val>
                                            <p:fltVal val="1"/>
                                          </p:val>
                                        </p:tav>
                                      </p:tavLst>
                                    </p:anim>
                                    <p:anim calcmode="lin" valueType="num">
                                      <p:cBhvr>
                                        <p:cTn id="78" dur="164" tmFilter="0, 0; 0.125,0.2665; 0.25,0.4; 0.375,0.465; 0.5,0.5;  0.625,0.535; 0.75,0.6; 0.875,0.7335; 1,1">
                                          <p:stCondLst>
                                            <p:cond delay="1656"/>
                                          </p:stCondLst>
                                        </p:cTn>
                                        <p:tgtEl>
                                          <p:spTgt spid="3">
                                            <p:txEl>
                                              <p:pRg st="5" end="5"/>
                                            </p:txEl>
                                          </p:spTgt>
                                        </p:tgtEl>
                                        <p:attrNameLst>
                                          <p:attrName>ppt_y</p:attrName>
                                        </p:attrNameLst>
                                      </p:cBhvr>
                                      <p:tavLst>
                                        <p:tav tm="0" fmla="#ppt_y-sin(pi*$)/81">
                                          <p:val>
                                            <p:fltVal val="0"/>
                                          </p:val>
                                        </p:tav>
                                        <p:tav tm="100000">
                                          <p:val>
                                            <p:fltVal val="1"/>
                                          </p:val>
                                        </p:tav>
                                      </p:tavLst>
                                    </p:anim>
                                    <p:animScale>
                                      <p:cBhvr>
                                        <p:cTn id="79" dur="26">
                                          <p:stCondLst>
                                            <p:cond delay="650"/>
                                          </p:stCondLst>
                                        </p:cTn>
                                        <p:tgtEl>
                                          <p:spTgt spid="3">
                                            <p:txEl>
                                              <p:pRg st="5" end="5"/>
                                            </p:txEl>
                                          </p:spTgt>
                                        </p:tgtEl>
                                      </p:cBhvr>
                                      <p:to x="100000" y="60000"/>
                                    </p:animScale>
                                    <p:animScale>
                                      <p:cBhvr>
                                        <p:cTn id="80" dur="166" decel="50000">
                                          <p:stCondLst>
                                            <p:cond delay="676"/>
                                          </p:stCondLst>
                                        </p:cTn>
                                        <p:tgtEl>
                                          <p:spTgt spid="3">
                                            <p:txEl>
                                              <p:pRg st="5" end="5"/>
                                            </p:txEl>
                                          </p:spTgt>
                                        </p:tgtEl>
                                      </p:cBhvr>
                                      <p:to x="100000" y="100000"/>
                                    </p:animScale>
                                    <p:animScale>
                                      <p:cBhvr>
                                        <p:cTn id="81" dur="26">
                                          <p:stCondLst>
                                            <p:cond delay="1312"/>
                                          </p:stCondLst>
                                        </p:cTn>
                                        <p:tgtEl>
                                          <p:spTgt spid="3">
                                            <p:txEl>
                                              <p:pRg st="5" end="5"/>
                                            </p:txEl>
                                          </p:spTgt>
                                        </p:tgtEl>
                                      </p:cBhvr>
                                      <p:to x="100000" y="80000"/>
                                    </p:animScale>
                                    <p:animScale>
                                      <p:cBhvr>
                                        <p:cTn id="82" dur="166" decel="50000">
                                          <p:stCondLst>
                                            <p:cond delay="1338"/>
                                          </p:stCondLst>
                                        </p:cTn>
                                        <p:tgtEl>
                                          <p:spTgt spid="3">
                                            <p:txEl>
                                              <p:pRg st="5" end="5"/>
                                            </p:txEl>
                                          </p:spTgt>
                                        </p:tgtEl>
                                      </p:cBhvr>
                                      <p:to x="100000" y="100000"/>
                                    </p:animScale>
                                    <p:animScale>
                                      <p:cBhvr>
                                        <p:cTn id="83" dur="26">
                                          <p:stCondLst>
                                            <p:cond delay="1642"/>
                                          </p:stCondLst>
                                        </p:cTn>
                                        <p:tgtEl>
                                          <p:spTgt spid="3">
                                            <p:txEl>
                                              <p:pRg st="5" end="5"/>
                                            </p:txEl>
                                          </p:spTgt>
                                        </p:tgtEl>
                                      </p:cBhvr>
                                      <p:to x="100000" y="90000"/>
                                    </p:animScale>
                                    <p:animScale>
                                      <p:cBhvr>
                                        <p:cTn id="84" dur="166" decel="50000">
                                          <p:stCondLst>
                                            <p:cond delay="1668"/>
                                          </p:stCondLst>
                                        </p:cTn>
                                        <p:tgtEl>
                                          <p:spTgt spid="3">
                                            <p:txEl>
                                              <p:pRg st="5" end="5"/>
                                            </p:txEl>
                                          </p:spTgt>
                                        </p:tgtEl>
                                      </p:cBhvr>
                                      <p:to x="100000" y="100000"/>
                                    </p:animScale>
                                    <p:animScale>
                                      <p:cBhvr>
                                        <p:cTn id="85" dur="26">
                                          <p:stCondLst>
                                            <p:cond delay="1808"/>
                                          </p:stCondLst>
                                        </p:cTn>
                                        <p:tgtEl>
                                          <p:spTgt spid="3">
                                            <p:txEl>
                                              <p:pRg st="5" end="5"/>
                                            </p:txEl>
                                          </p:spTgt>
                                        </p:tgtEl>
                                      </p:cBhvr>
                                      <p:to x="100000" y="95000"/>
                                    </p:animScale>
                                    <p:animScale>
                                      <p:cBhvr>
                                        <p:cTn id="86" dur="166" decel="50000">
                                          <p:stCondLst>
                                            <p:cond delay="1834"/>
                                          </p:stCondLst>
                                        </p:cTn>
                                        <p:tgtEl>
                                          <p:spTgt spid="3">
                                            <p:txEl>
                                              <p:pRg st="5" end="5"/>
                                            </p:txEl>
                                          </p:spTgt>
                                        </p:tgtEl>
                                      </p:cBhvr>
                                      <p:to x="100000" y="100000"/>
                                    </p:animScale>
                                  </p:childTnLst>
                                </p:cTn>
                              </p:par>
                            </p:childTnLst>
                          </p:cTn>
                        </p:par>
                      </p:childTnLst>
                    </p:cTn>
                  </p:par>
                  <p:par>
                    <p:cTn id="87" fill="hold">
                      <p:stCondLst>
                        <p:cond delay="indefinite"/>
                      </p:stCondLst>
                      <p:childTnLst>
                        <p:par>
                          <p:cTn id="88" fill="hold">
                            <p:stCondLst>
                              <p:cond delay="0"/>
                            </p:stCondLst>
                            <p:childTnLst>
                              <p:par>
                                <p:cTn id="89" presetID="26" presetClass="entr" presetSubtype="0" fill="hold" nodeType="clickEffect">
                                  <p:stCondLst>
                                    <p:cond delay="0"/>
                                  </p:stCondLst>
                                  <p:childTnLst>
                                    <p:set>
                                      <p:cBhvr>
                                        <p:cTn id="90" dur="1" fill="hold">
                                          <p:stCondLst>
                                            <p:cond delay="0"/>
                                          </p:stCondLst>
                                        </p:cTn>
                                        <p:tgtEl>
                                          <p:spTgt spid="3">
                                            <p:txEl>
                                              <p:pRg st="6" end="6"/>
                                            </p:txEl>
                                          </p:spTgt>
                                        </p:tgtEl>
                                        <p:attrNameLst>
                                          <p:attrName>style.visibility</p:attrName>
                                        </p:attrNameLst>
                                      </p:cBhvr>
                                      <p:to>
                                        <p:strVal val="visible"/>
                                      </p:to>
                                    </p:set>
                                    <p:animEffect transition="in" filter="wipe(down)">
                                      <p:cBhvr>
                                        <p:cTn id="91" dur="580">
                                          <p:stCondLst>
                                            <p:cond delay="0"/>
                                          </p:stCondLst>
                                        </p:cTn>
                                        <p:tgtEl>
                                          <p:spTgt spid="3">
                                            <p:txEl>
                                              <p:pRg st="6" end="6"/>
                                            </p:txEl>
                                          </p:spTgt>
                                        </p:tgtEl>
                                      </p:cBhvr>
                                    </p:animEffect>
                                    <p:anim calcmode="lin" valueType="num">
                                      <p:cBhvr>
                                        <p:cTn id="92" dur="1822" tmFilter="0,0; 0.14,0.36; 0.43,0.73; 0.71,0.91; 1.0,1.0">
                                          <p:stCondLst>
                                            <p:cond delay="0"/>
                                          </p:stCondLst>
                                        </p:cTn>
                                        <p:tgtEl>
                                          <p:spTgt spid="3">
                                            <p:txEl>
                                              <p:pRg st="6" end="6"/>
                                            </p:txEl>
                                          </p:spTgt>
                                        </p:tgtEl>
                                        <p:attrNameLst>
                                          <p:attrName>ppt_x</p:attrName>
                                        </p:attrNameLst>
                                      </p:cBhvr>
                                      <p:tavLst>
                                        <p:tav tm="0">
                                          <p:val>
                                            <p:strVal val="#ppt_x-0.25"/>
                                          </p:val>
                                        </p:tav>
                                        <p:tav tm="100000">
                                          <p:val>
                                            <p:strVal val="#ppt_x"/>
                                          </p:val>
                                        </p:tav>
                                      </p:tavLst>
                                    </p:anim>
                                    <p:anim calcmode="lin" valueType="num">
                                      <p:cBhvr>
                                        <p:cTn id="93" dur="664" tmFilter="0.0,0.0; 0.25,0.07; 0.50,0.2; 0.75,0.467; 1.0,1.0">
                                          <p:stCondLst>
                                            <p:cond delay="0"/>
                                          </p:stCondLst>
                                        </p:cTn>
                                        <p:tgtEl>
                                          <p:spTgt spid="3">
                                            <p:txEl>
                                              <p:pRg st="6" end="6"/>
                                            </p:txEl>
                                          </p:spTgt>
                                        </p:tgtEl>
                                        <p:attrNameLst>
                                          <p:attrName>ppt_y</p:attrName>
                                        </p:attrNameLst>
                                      </p:cBhvr>
                                      <p:tavLst>
                                        <p:tav tm="0" fmla="#ppt_y-sin(pi*$)/3">
                                          <p:val>
                                            <p:fltVal val="0.5"/>
                                          </p:val>
                                        </p:tav>
                                        <p:tav tm="100000">
                                          <p:val>
                                            <p:fltVal val="1"/>
                                          </p:val>
                                        </p:tav>
                                      </p:tavLst>
                                    </p:anim>
                                    <p:anim calcmode="lin" valueType="num">
                                      <p:cBhvr>
                                        <p:cTn id="94" dur="664" tmFilter="0, 0; 0.125,0.2665; 0.25,0.4; 0.375,0.465; 0.5,0.5;  0.625,0.535; 0.75,0.6; 0.875,0.7335; 1,1">
                                          <p:stCondLst>
                                            <p:cond delay="664"/>
                                          </p:stCondLst>
                                        </p:cTn>
                                        <p:tgtEl>
                                          <p:spTgt spid="3">
                                            <p:txEl>
                                              <p:pRg st="6" end="6"/>
                                            </p:txEl>
                                          </p:spTgt>
                                        </p:tgtEl>
                                        <p:attrNameLst>
                                          <p:attrName>ppt_y</p:attrName>
                                        </p:attrNameLst>
                                      </p:cBhvr>
                                      <p:tavLst>
                                        <p:tav tm="0" fmla="#ppt_y-sin(pi*$)/9">
                                          <p:val>
                                            <p:fltVal val="0"/>
                                          </p:val>
                                        </p:tav>
                                        <p:tav tm="100000">
                                          <p:val>
                                            <p:fltVal val="1"/>
                                          </p:val>
                                        </p:tav>
                                      </p:tavLst>
                                    </p:anim>
                                    <p:anim calcmode="lin" valueType="num">
                                      <p:cBhvr>
                                        <p:cTn id="95" dur="332" tmFilter="0, 0; 0.125,0.2665; 0.25,0.4; 0.375,0.465; 0.5,0.5;  0.625,0.535; 0.75,0.6; 0.875,0.7335; 1,1">
                                          <p:stCondLst>
                                            <p:cond delay="1324"/>
                                          </p:stCondLst>
                                        </p:cTn>
                                        <p:tgtEl>
                                          <p:spTgt spid="3">
                                            <p:txEl>
                                              <p:pRg st="6" end="6"/>
                                            </p:txEl>
                                          </p:spTgt>
                                        </p:tgtEl>
                                        <p:attrNameLst>
                                          <p:attrName>ppt_y</p:attrName>
                                        </p:attrNameLst>
                                      </p:cBhvr>
                                      <p:tavLst>
                                        <p:tav tm="0" fmla="#ppt_y-sin(pi*$)/27">
                                          <p:val>
                                            <p:fltVal val="0"/>
                                          </p:val>
                                        </p:tav>
                                        <p:tav tm="100000">
                                          <p:val>
                                            <p:fltVal val="1"/>
                                          </p:val>
                                        </p:tav>
                                      </p:tavLst>
                                    </p:anim>
                                    <p:anim calcmode="lin" valueType="num">
                                      <p:cBhvr>
                                        <p:cTn id="96" dur="164" tmFilter="0, 0; 0.125,0.2665; 0.25,0.4; 0.375,0.465; 0.5,0.5;  0.625,0.535; 0.75,0.6; 0.875,0.7335; 1,1">
                                          <p:stCondLst>
                                            <p:cond delay="1656"/>
                                          </p:stCondLst>
                                        </p:cTn>
                                        <p:tgtEl>
                                          <p:spTgt spid="3">
                                            <p:txEl>
                                              <p:pRg st="6" end="6"/>
                                            </p:txEl>
                                          </p:spTgt>
                                        </p:tgtEl>
                                        <p:attrNameLst>
                                          <p:attrName>ppt_y</p:attrName>
                                        </p:attrNameLst>
                                      </p:cBhvr>
                                      <p:tavLst>
                                        <p:tav tm="0" fmla="#ppt_y-sin(pi*$)/81">
                                          <p:val>
                                            <p:fltVal val="0"/>
                                          </p:val>
                                        </p:tav>
                                        <p:tav tm="100000">
                                          <p:val>
                                            <p:fltVal val="1"/>
                                          </p:val>
                                        </p:tav>
                                      </p:tavLst>
                                    </p:anim>
                                    <p:animScale>
                                      <p:cBhvr>
                                        <p:cTn id="97" dur="26">
                                          <p:stCondLst>
                                            <p:cond delay="650"/>
                                          </p:stCondLst>
                                        </p:cTn>
                                        <p:tgtEl>
                                          <p:spTgt spid="3">
                                            <p:txEl>
                                              <p:pRg st="6" end="6"/>
                                            </p:txEl>
                                          </p:spTgt>
                                        </p:tgtEl>
                                      </p:cBhvr>
                                      <p:to x="100000" y="60000"/>
                                    </p:animScale>
                                    <p:animScale>
                                      <p:cBhvr>
                                        <p:cTn id="98" dur="166" decel="50000">
                                          <p:stCondLst>
                                            <p:cond delay="676"/>
                                          </p:stCondLst>
                                        </p:cTn>
                                        <p:tgtEl>
                                          <p:spTgt spid="3">
                                            <p:txEl>
                                              <p:pRg st="6" end="6"/>
                                            </p:txEl>
                                          </p:spTgt>
                                        </p:tgtEl>
                                      </p:cBhvr>
                                      <p:to x="100000" y="100000"/>
                                    </p:animScale>
                                    <p:animScale>
                                      <p:cBhvr>
                                        <p:cTn id="99" dur="26">
                                          <p:stCondLst>
                                            <p:cond delay="1312"/>
                                          </p:stCondLst>
                                        </p:cTn>
                                        <p:tgtEl>
                                          <p:spTgt spid="3">
                                            <p:txEl>
                                              <p:pRg st="6" end="6"/>
                                            </p:txEl>
                                          </p:spTgt>
                                        </p:tgtEl>
                                      </p:cBhvr>
                                      <p:to x="100000" y="80000"/>
                                    </p:animScale>
                                    <p:animScale>
                                      <p:cBhvr>
                                        <p:cTn id="100" dur="166" decel="50000">
                                          <p:stCondLst>
                                            <p:cond delay="1338"/>
                                          </p:stCondLst>
                                        </p:cTn>
                                        <p:tgtEl>
                                          <p:spTgt spid="3">
                                            <p:txEl>
                                              <p:pRg st="6" end="6"/>
                                            </p:txEl>
                                          </p:spTgt>
                                        </p:tgtEl>
                                      </p:cBhvr>
                                      <p:to x="100000" y="100000"/>
                                    </p:animScale>
                                    <p:animScale>
                                      <p:cBhvr>
                                        <p:cTn id="101" dur="26">
                                          <p:stCondLst>
                                            <p:cond delay="1642"/>
                                          </p:stCondLst>
                                        </p:cTn>
                                        <p:tgtEl>
                                          <p:spTgt spid="3">
                                            <p:txEl>
                                              <p:pRg st="6" end="6"/>
                                            </p:txEl>
                                          </p:spTgt>
                                        </p:tgtEl>
                                      </p:cBhvr>
                                      <p:to x="100000" y="90000"/>
                                    </p:animScale>
                                    <p:animScale>
                                      <p:cBhvr>
                                        <p:cTn id="102" dur="166" decel="50000">
                                          <p:stCondLst>
                                            <p:cond delay="1668"/>
                                          </p:stCondLst>
                                        </p:cTn>
                                        <p:tgtEl>
                                          <p:spTgt spid="3">
                                            <p:txEl>
                                              <p:pRg st="6" end="6"/>
                                            </p:txEl>
                                          </p:spTgt>
                                        </p:tgtEl>
                                      </p:cBhvr>
                                      <p:to x="100000" y="100000"/>
                                    </p:animScale>
                                    <p:animScale>
                                      <p:cBhvr>
                                        <p:cTn id="103" dur="26">
                                          <p:stCondLst>
                                            <p:cond delay="1808"/>
                                          </p:stCondLst>
                                        </p:cTn>
                                        <p:tgtEl>
                                          <p:spTgt spid="3">
                                            <p:txEl>
                                              <p:pRg st="6" end="6"/>
                                            </p:txEl>
                                          </p:spTgt>
                                        </p:tgtEl>
                                      </p:cBhvr>
                                      <p:to x="100000" y="95000"/>
                                    </p:animScale>
                                    <p:animScale>
                                      <p:cBhvr>
                                        <p:cTn id="104" dur="166" decel="50000">
                                          <p:stCondLst>
                                            <p:cond delay="1834"/>
                                          </p:stCondLst>
                                        </p:cTn>
                                        <p:tgtEl>
                                          <p:spTgt spid="3">
                                            <p:txEl>
                                              <p:pRg st="6" end="6"/>
                                            </p:txEl>
                                          </p:spTgt>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id-ID" b="1" dirty="0" smtClean="0">
                <a:latin typeface="+mn-lt"/>
              </a:rPr>
              <a:t>CONTOH DAFTAR PUSTAKA</a:t>
            </a:r>
            <a:endParaRPr lang="id-ID" b="1" dirty="0">
              <a:latin typeface="+mn-lt"/>
            </a:endParaRPr>
          </a:p>
        </p:txBody>
      </p:sp>
      <p:pic>
        <p:nvPicPr>
          <p:cNvPr id="4098" name="Picture 2" descr="Hasil gambar untuk daftar pustaka tiga orang"/>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t="14945" b="26539"/>
          <a:stretch/>
        </p:blipFill>
        <p:spPr bwMode="auto">
          <a:xfrm>
            <a:off x="1125415" y="1690688"/>
            <a:ext cx="10228385" cy="314859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25888312"/>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7000" b="-17000"/>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id-ID" b="1" dirty="0" smtClean="0">
                <a:latin typeface="Comic Sans MS" panose="030F0702030302020204" pitchFamily="66" charset="0"/>
              </a:rPr>
              <a:t>PENGUTIPAN</a:t>
            </a:r>
            <a:endParaRPr lang="id-ID" b="1" dirty="0">
              <a:latin typeface="Comic Sans MS" panose="030F0702030302020204" pitchFamily="66" charset="0"/>
            </a:endParaRPr>
          </a:p>
        </p:txBody>
      </p:sp>
      <p:sp>
        <p:nvSpPr>
          <p:cNvPr id="3" name="Subtitle 2"/>
          <p:cNvSpPr>
            <a:spLocks noGrp="1"/>
          </p:cNvSpPr>
          <p:nvPr>
            <p:ph type="subTitle" idx="1"/>
          </p:nvPr>
        </p:nvSpPr>
        <p:spPr>
          <a:xfrm>
            <a:off x="1055076" y="3616105"/>
            <a:ext cx="10456985" cy="1655762"/>
          </a:xfrm>
        </p:spPr>
        <p:txBody>
          <a:bodyPr>
            <a:normAutofit/>
          </a:bodyPr>
          <a:lstStyle/>
          <a:p>
            <a:r>
              <a:rPr lang="id-ID" sz="4400" dirty="0" smtClean="0">
                <a:latin typeface="Comic Sans MS" panose="030F0702030302020204" pitchFamily="66" charset="0"/>
              </a:rPr>
              <a:t>LANGSUNG DAN TIDAK LANGSUNG </a:t>
            </a:r>
            <a:endParaRPr lang="id-ID" sz="4400" dirty="0">
              <a:latin typeface="Comic Sans MS" panose="030F0702030302020204" pitchFamily="66" charset="0"/>
            </a:endParaRPr>
          </a:p>
        </p:txBody>
      </p:sp>
    </p:spTree>
    <p:extLst>
      <p:ext uri="{BB962C8B-B14F-4D97-AF65-F5344CB8AC3E}">
        <p14:creationId xmlns:p14="http://schemas.microsoft.com/office/powerpoint/2010/main" val="4066605934"/>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7000" b="-17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2391508" y="898807"/>
            <a:ext cx="3606068" cy="847264"/>
          </a:xfrm>
        </p:spPr>
        <p:txBody>
          <a:bodyPr>
            <a:normAutofit/>
          </a:bodyPr>
          <a:lstStyle/>
          <a:p>
            <a:pPr algn="ctr"/>
            <a:r>
              <a:rPr lang="id-ID" dirty="0" smtClean="0">
                <a:latin typeface="Aharoni" panose="02010803020104030203" pitchFamily="2" charset="-79"/>
                <a:cs typeface="Aharoni" panose="02010803020104030203" pitchFamily="2" charset="-79"/>
              </a:rPr>
              <a:t>PENGUTIPAN</a:t>
            </a:r>
            <a:endParaRPr lang="id-ID" dirty="0">
              <a:latin typeface="Aharoni" panose="02010803020104030203" pitchFamily="2" charset="-79"/>
              <a:cs typeface="Aharoni" panose="02010803020104030203" pitchFamily="2" charset="-79"/>
            </a:endParaRPr>
          </a:p>
        </p:txBody>
      </p:sp>
      <p:sp>
        <p:nvSpPr>
          <p:cNvPr id="4" name="Text Placeholder 3"/>
          <p:cNvSpPr>
            <a:spLocks noGrp="1"/>
          </p:cNvSpPr>
          <p:nvPr>
            <p:ph type="body" idx="1"/>
          </p:nvPr>
        </p:nvSpPr>
        <p:spPr>
          <a:xfrm>
            <a:off x="666079" y="1442013"/>
            <a:ext cx="5157787" cy="823912"/>
          </a:xfrm>
        </p:spPr>
        <p:txBody>
          <a:bodyPr/>
          <a:lstStyle/>
          <a:p>
            <a:pPr algn="ctr"/>
            <a:r>
              <a:rPr lang="id-ID" dirty="0" smtClean="0"/>
              <a:t>KUTIPAN LANGSUNG </a:t>
            </a:r>
            <a:endParaRPr lang="id-ID" dirty="0"/>
          </a:p>
        </p:txBody>
      </p:sp>
      <p:sp>
        <p:nvSpPr>
          <p:cNvPr id="5" name="Content Placeholder 4"/>
          <p:cNvSpPr>
            <a:spLocks noGrp="1"/>
          </p:cNvSpPr>
          <p:nvPr>
            <p:ph sz="half" idx="2"/>
          </p:nvPr>
        </p:nvSpPr>
        <p:spPr>
          <a:xfrm>
            <a:off x="492370" y="2505074"/>
            <a:ext cx="5505206" cy="4134877"/>
          </a:xfrm>
        </p:spPr>
        <p:txBody>
          <a:bodyPr>
            <a:noAutofit/>
          </a:bodyPr>
          <a:lstStyle/>
          <a:p>
            <a:pPr algn="just"/>
            <a:r>
              <a:rPr lang="id-ID" sz="3200" dirty="0" smtClean="0">
                <a:latin typeface="Bell MT" panose="02020503060305020303" pitchFamily="18" charset="0"/>
              </a:rPr>
              <a:t>Kutipan ide/gagasan yang </a:t>
            </a:r>
            <a:r>
              <a:rPr lang="id-ID" sz="3200" dirty="0">
                <a:latin typeface="Bell MT" panose="02020503060305020303" pitchFamily="18" charset="0"/>
              </a:rPr>
              <a:t>kita tulis dalam susunan kalimat aslinya </a:t>
            </a:r>
            <a:r>
              <a:rPr lang="id-ID" sz="3200" b="1" dirty="0">
                <a:latin typeface="Bell MT" panose="02020503060305020303" pitchFamily="18" charset="0"/>
              </a:rPr>
              <a:t>tanpa mengalami perubahan sedikit pun</a:t>
            </a:r>
            <a:r>
              <a:rPr lang="id-ID" sz="3200" dirty="0">
                <a:latin typeface="Bell MT" panose="02020503060305020303" pitchFamily="18" charset="0"/>
              </a:rPr>
              <a:t>. Bahan yang kita kutip harus direproduksi tepat seperti apa adanya sesuai sumber, termasuk ejaan, tanda baca, dll.</a:t>
            </a:r>
          </a:p>
        </p:txBody>
      </p:sp>
      <p:sp>
        <p:nvSpPr>
          <p:cNvPr id="7" name="Content Placeholder 6"/>
          <p:cNvSpPr>
            <a:spLocks noGrp="1"/>
          </p:cNvSpPr>
          <p:nvPr>
            <p:ph sz="quarter" idx="4"/>
          </p:nvPr>
        </p:nvSpPr>
        <p:spPr>
          <a:xfrm>
            <a:off x="6172200" y="355600"/>
            <a:ext cx="5183188" cy="6382825"/>
          </a:xfrm>
        </p:spPr>
        <p:txBody>
          <a:bodyPr>
            <a:normAutofit fontScale="62500" lnSpcReduction="20000"/>
          </a:bodyPr>
          <a:lstStyle/>
          <a:p>
            <a:r>
              <a:rPr lang="id-ID" sz="4000" dirty="0" smtClean="0">
                <a:latin typeface="Bell MT" panose="02020503060305020303" pitchFamily="18" charset="0"/>
              </a:rPr>
              <a:t>Kutipan </a:t>
            </a:r>
            <a:r>
              <a:rPr lang="id-ID" sz="4000" dirty="0">
                <a:latin typeface="Bell MT" panose="02020503060305020303" pitchFamily="18" charset="0"/>
              </a:rPr>
              <a:t>yang panjangnya kurang dari empat baris dimasukkan kedalam teks,</a:t>
            </a:r>
          </a:p>
          <a:p>
            <a:pPr marL="914400" lvl="1" indent="-457200">
              <a:buFont typeface="+mj-lt"/>
              <a:buAutoNum type="arabicPeriod"/>
            </a:pPr>
            <a:r>
              <a:rPr lang="id-ID" sz="4000" dirty="0" smtClean="0">
                <a:latin typeface="Bell MT" panose="02020503060305020303" pitchFamily="18" charset="0"/>
              </a:rPr>
              <a:t>Diketik </a:t>
            </a:r>
            <a:r>
              <a:rPr lang="id-ID" sz="4000" dirty="0">
                <a:latin typeface="Bell MT" panose="02020503060305020303" pitchFamily="18" charset="0"/>
              </a:rPr>
              <a:t>seperti ketikan </a:t>
            </a:r>
            <a:r>
              <a:rPr lang="id-ID" sz="4000" dirty="0" smtClean="0">
                <a:latin typeface="Bell MT" panose="02020503060305020303" pitchFamily="18" charset="0"/>
              </a:rPr>
              <a:t>teks</a:t>
            </a:r>
          </a:p>
          <a:p>
            <a:pPr marL="914400" lvl="1" indent="-457200">
              <a:buFont typeface="+mj-lt"/>
              <a:buAutoNum type="arabicPeriod"/>
            </a:pPr>
            <a:r>
              <a:rPr lang="id-ID" sz="4000" dirty="0" smtClean="0">
                <a:latin typeface="Bell MT" panose="02020503060305020303" pitchFamily="18" charset="0"/>
              </a:rPr>
              <a:t>Diawali </a:t>
            </a:r>
            <a:r>
              <a:rPr lang="id-ID" sz="4000" dirty="0">
                <a:latin typeface="Bell MT" panose="02020503060305020303" pitchFamily="18" charset="0"/>
              </a:rPr>
              <a:t>dan diakhiri dengan tanda </a:t>
            </a:r>
            <a:r>
              <a:rPr lang="id-ID" sz="4000" dirty="0" smtClean="0">
                <a:latin typeface="Bell MT" panose="02020503060305020303" pitchFamily="18" charset="0"/>
              </a:rPr>
              <a:t>(“)</a:t>
            </a:r>
          </a:p>
          <a:p>
            <a:pPr marL="914400" lvl="1" indent="-457200">
              <a:buFont typeface="+mj-lt"/>
              <a:buAutoNum type="arabicPeriod"/>
            </a:pPr>
            <a:r>
              <a:rPr lang="id-ID" sz="4000" dirty="0" smtClean="0">
                <a:latin typeface="Bell MT" panose="02020503060305020303" pitchFamily="18" charset="0"/>
              </a:rPr>
              <a:t>Sumber </a:t>
            </a:r>
            <a:r>
              <a:rPr lang="id-ID" sz="4000" dirty="0">
                <a:latin typeface="Bell MT" panose="02020503060305020303" pitchFamily="18" charset="0"/>
              </a:rPr>
              <a:t>rujukan ditulis langsung sebelum atau sesudah teks </a:t>
            </a:r>
            <a:r>
              <a:rPr lang="id-ID" sz="4000" dirty="0" smtClean="0">
                <a:latin typeface="Bell MT" panose="02020503060305020303" pitchFamily="18" charset="0"/>
              </a:rPr>
              <a:t>kutipan</a:t>
            </a:r>
          </a:p>
          <a:p>
            <a:pPr marL="457200" lvl="1" indent="0">
              <a:buNone/>
            </a:pPr>
            <a:endParaRPr lang="id-ID" dirty="0" smtClean="0"/>
          </a:p>
          <a:p>
            <a:pPr marL="457200" lvl="1" indent="0">
              <a:buNone/>
            </a:pPr>
            <a:endParaRPr lang="id-ID" dirty="0"/>
          </a:p>
          <a:p>
            <a:r>
              <a:rPr lang="id-ID" sz="4000" dirty="0">
                <a:latin typeface="Bell MT" panose="02020503060305020303" pitchFamily="18" charset="0"/>
              </a:rPr>
              <a:t>Kutipan yang terdiri dari empat baris atau </a:t>
            </a:r>
            <a:r>
              <a:rPr lang="id-ID" sz="4000" dirty="0" smtClean="0">
                <a:latin typeface="Bell MT" panose="02020503060305020303" pitchFamily="18" charset="0"/>
              </a:rPr>
              <a:t>lebih,</a:t>
            </a:r>
          </a:p>
          <a:p>
            <a:pPr marL="914400" lvl="1" indent="-457200">
              <a:buFont typeface="+mj-lt"/>
              <a:buAutoNum type="arabicPeriod"/>
            </a:pPr>
            <a:r>
              <a:rPr lang="id-ID" sz="4000" dirty="0" smtClean="0">
                <a:latin typeface="Bell MT" panose="02020503060305020303" pitchFamily="18" charset="0"/>
              </a:rPr>
              <a:t>Diketik </a:t>
            </a:r>
            <a:r>
              <a:rPr lang="id-ID" sz="4000" dirty="0">
                <a:latin typeface="Bell MT" panose="02020503060305020303" pitchFamily="18" charset="0"/>
              </a:rPr>
              <a:t>satu </a:t>
            </a:r>
            <a:r>
              <a:rPr lang="id-ID" sz="4000" dirty="0" smtClean="0">
                <a:latin typeface="Bell MT" panose="02020503060305020303" pitchFamily="18" charset="0"/>
              </a:rPr>
              <a:t>spasi</a:t>
            </a:r>
          </a:p>
          <a:p>
            <a:pPr marL="914400" lvl="1" indent="-457200">
              <a:buFont typeface="+mj-lt"/>
              <a:buAutoNum type="arabicPeriod"/>
            </a:pPr>
            <a:r>
              <a:rPr lang="id-ID" sz="4000" dirty="0" smtClean="0">
                <a:latin typeface="Bell MT" panose="02020503060305020303" pitchFamily="18" charset="0"/>
              </a:rPr>
              <a:t>Dimulai </a:t>
            </a:r>
            <a:r>
              <a:rPr lang="id-ID" sz="4000" dirty="0">
                <a:latin typeface="Bell MT" panose="02020503060305020303" pitchFamily="18" charset="0"/>
              </a:rPr>
              <a:t>tujuh ketukan dari batas tepi </a:t>
            </a:r>
            <a:r>
              <a:rPr lang="id-ID" sz="4000" dirty="0" smtClean="0">
                <a:latin typeface="Bell MT" panose="02020503060305020303" pitchFamily="18" charset="0"/>
              </a:rPr>
              <a:t>kiri</a:t>
            </a:r>
          </a:p>
          <a:p>
            <a:pPr marL="914400" lvl="1" indent="-457200">
              <a:buFont typeface="+mj-lt"/>
              <a:buAutoNum type="arabicPeriod"/>
            </a:pPr>
            <a:r>
              <a:rPr lang="id-ID" sz="4000" dirty="0" smtClean="0">
                <a:latin typeface="Bell MT" panose="02020503060305020303" pitchFamily="18" charset="0"/>
              </a:rPr>
              <a:t>Sumber </a:t>
            </a:r>
            <a:r>
              <a:rPr lang="id-ID" sz="4000" dirty="0">
                <a:latin typeface="Bell MT" panose="02020503060305020303" pitchFamily="18" charset="0"/>
              </a:rPr>
              <a:t>rujukan ditulis langsung sebelum teks kutipan</a:t>
            </a:r>
          </a:p>
          <a:p>
            <a:pPr marL="0" indent="0">
              <a:buNone/>
            </a:pPr>
            <a:r>
              <a:rPr lang="id-ID" dirty="0"/>
              <a:t/>
            </a:r>
            <a:br>
              <a:rPr lang="id-ID" dirty="0"/>
            </a:br>
            <a:endParaRPr lang="id-ID" dirty="0"/>
          </a:p>
          <a:p>
            <a:endParaRPr lang="id-ID" dirty="0"/>
          </a:p>
        </p:txBody>
      </p:sp>
    </p:spTree>
    <p:extLst>
      <p:ext uri="{BB962C8B-B14F-4D97-AF65-F5344CB8AC3E}">
        <p14:creationId xmlns:p14="http://schemas.microsoft.com/office/powerpoint/2010/main" val="3762443869"/>
      </p:ext>
    </p:extLst>
  </p:cSld>
  <p:clrMapOvr>
    <a:masterClrMapping/>
  </p:clrMapOvr>
  <p:transition spd="slow">
    <p:wheel spokes="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7"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strVal val="#ppt_h"/>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17" presetClass="entr" presetSubtype="10" fill="hold" grpId="0" nodeType="clickEffect">
                                  <p:stCondLst>
                                    <p:cond delay="0"/>
                                  </p:stCondLst>
                                  <p:childTnLst>
                                    <p:set>
                                      <p:cBhvr>
                                        <p:cTn id="12" dur="1" fill="hold">
                                          <p:stCondLst>
                                            <p:cond delay="0"/>
                                          </p:stCondLst>
                                        </p:cTn>
                                        <p:tgtEl>
                                          <p:spTgt spid="5">
                                            <p:txEl>
                                              <p:pRg st="0" end="0"/>
                                            </p:txEl>
                                          </p:spTgt>
                                        </p:tgtEl>
                                        <p:attrNameLst>
                                          <p:attrName>style.visibility</p:attrName>
                                        </p:attrNameLst>
                                      </p:cBhvr>
                                      <p:to>
                                        <p:strVal val="visible"/>
                                      </p:to>
                                    </p:set>
                                    <p:anim calcmode="lin" valueType="num">
                                      <p:cBhvr>
                                        <p:cTn id="13" dur="500" fill="hold"/>
                                        <p:tgtEl>
                                          <p:spTgt spid="5">
                                            <p:txEl>
                                              <p:pRg st="0" end="0"/>
                                            </p:txEl>
                                          </p:spTgt>
                                        </p:tgtEl>
                                        <p:attrNameLst>
                                          <p:attrName>ppt_w</p:attrName>
                                        </p:attrNameLst>
                                      </p:cBhvr>
                                      <p:tavLst>
                                        <p:tav tm="0">
                                          <p:val>
                                            <p:fltVal val="0"/>
                                          </p:val>
                                        </p:tav>
                                        <p:tav tm="100000">
                                          <p:val>
                                            <p:strVal val="#ppt_w"/>
                                          </p:val>
                                        </p:tav>
                                      </p:tavLst>
                                    </p:anim>
                                    <p:anim calcmode="lin" valueType="num">
                                      <p:cBhvr>
                                        <p:cTn id="14" dur="500" fill="hold"/>
                                        <p:tgtEl>
                                          <p:spTgt spid="5">
                                            <p:txEl>
                                              <p:pRg st="0" end="0"/>
                                            </p:txEl>
                                          </p:spTgt>
                                        </p:tgtEl>
                                        <p:attrNameLst>
                                          <p:attrName>ppt_h</p:attrName>
                                        </p:attrNameLst>
                                      </p:cBhvr>
                                      <p:tavLst>
                                        <p:tav tm="0">
                                          <p:val>
                                            <p:strVal val="#ppt_h"/>
                                          </p:val>
                                        </p:tav>
                                        <p:tav tm="100000">
                                          <p:val>
                                            <p:strVal val="#ppt_h"/>
                                          </p:val>
                                        </p:tav>
                                      </p:tavLst>
                                    </p:anim>
                                  </p:childTnLst>
                                </p:cTn>
                              </p:par>
                              <p:par>
                                <p:cTn id="15" presetID="17" presetClass="entr" presetSubtype="10" fill="hold" grpId="0" nodeType="withEffect">
                                  <p:stCondLst>
                                    <p:cond delay="0"/>
                                  </p:stCondLst>
                                  <p:childTnLst>
                                    <p:set>
                                      <p:cBhvr>
                                        <p:cTn id="16" dur="1" fill="hold">
                                          <p:stCondLst>
                                            <p:cond delay="0"/>
                                          </p:stCondLst>
                                        </p:cTn>
                                        <p:tgtEl>
                                          <p:spTgt spid="4">
                                            <p:txEl>
                                              <p:pRg st="0" end="0"/>
                                            </p:txEl>
                                          </p:spTgt>
                                        </p:tgtEl>
                                        <p:attrNameLst>
                                          <p:attrName>style.visibility</p:attrName>
                                        </p:attrNameLst>
                                      </p:cBhvr>
                                      <p:to>
                                        <p:strVal val="visible"/>
                                      </p:to>
                                    </p:set>
                                    <p:anim calcmode="lin" valueType="num">
                                      <p:cBhvr>
                                        <p:cTn id="17" dur="500" fill="hold"/>
                                        <p:tgtEl>
                                          <p:spTgt spid="4">
                                            <p:txEl>
                                              <p:pRg st="0" end="0"/>
                                            </p:txEl>
                                          </p:spTgt>
                                        </p:tgtEl>
                                        <p:attrNameLst>
                                          <p:attrName>ppt_w</p:attrName>
                                        </p:attrNameLst>
                                      </p:cBhvr>
                                      <p:tavLst>
                                        <p:tav tm="0">
                                          <p:val>
                                            <p:fltVal val="0"/>
                                          </p:val>
                                        </p:tav>
                                        <p:tav tm="100000">
                                          <p:val>
                                            <p:strVal val="#ppt_w"/>
                                          </p:val>
                                        </p:tav>
                                      </p:tavLst>
                                    </p:anim>
                                    <p:anim calcmode="lin" valueType="num">
                                      <p:cBhvr>
                                        <p:cTn id="18" dur="500" fill="hold"/>
                                        <p:tgtEl>
                                          <p:spTgt spid="4">
                                            <p:txEl>
                                              <p:pRg st="0" end="0"/>
                                            </p:txEl>
                                          </p:spTgt>
                                        </p:tgtEl>
                                        <p:attrNameLst>
                                          <p:attrName>ppt_h</p:attrName>
                                        </p:attrNameLst>
                                      </p:cBhvr>
                                      <p:tavLst>
                                        <p:tav tm="0">
                                          <p:val>
                                            <p:strVal val="#ppt_h"/>
                                          </p:val>
                                        </p:tav>
                                        <p:tav tm="100000">
                                          <p:val>
                                            <p:strVal val="#ppt_h"/>
                                          </p:val>
                                        </p:tav>
                                      </p:tavLst>
                                    </p:anim>
                                  </p:childTnLst>
                                </p:cTn>
                              </p:par>
                            </p:childTnLst>
                          </p:cTn>
                        </p:par>
                      </p:childTnLst>
                    </p:cTn>
                  </p:par>
                  <p:par>
                    <p:cTn id="19" fill="hold">
                      <p:stCondLst>
                        <p:cond delay="indefinite"/>
                      </p:stCondLst>
                      <p:childTnLst>
                        <p:par>
                          <p:cTn id="20" fill="hold">
                            <p:stCondLst>
                              <p:cond delay="0"/>
                            </p:stCondLst>
                            <p:childTnLst>
                              <p:par>
                                <p:cTn id="21" presetID="17" presetClass="entr" presetSubtype="10" fill="hold" nodeType="clickEffect">
                                  <p:stCondLst>
                                    <p:cond delay="0"/>
                                  </p:stCondLst>
                                  <p:childTnLst>
                                    <p:set>
                                      <p:cBhvr>
                                        <p:cTn id="22" dur="1" fill="hold">
                                          <p:stCondLst>
                                            <p:cond delay="0"/>
                                          </p:stCondLst>
                                        </p:cTn>
                                        <p:tgtEl>
                                          <p:spTgt spid="7">
                                            <p:txEl>
                                              <p:pRg st="0" end="0"/>
                                            </p:txEl>
                                          </p:spTgt>
                                        </p:tgtEl>
                                        <p:attrNameLst>
                                          <p:attrName>style.visibility</p:attrName>
                                        </p:attrNameLst>
                                      </p:cBhvr>
                                      <p:to>
                                        <p:strVal val="visible"/>
                                      </p:to>
                                    </p:set>
                                    <p:anim calcmode="lin" valueType="num">
                                      <p:cBhvr>
                                        <p:cTn id="23" dur="500" fill="hold"/>
                                        <p:tgtEl>
                                          <p:spTgt spid="7">
                                            <p:txEl>
                                              <p:pRg st="0" end="0"/>
                                            </p:txEl>
                                          </p:spTgt>
                                        </p:tgtEl>
                                        <p:attrNameLst>
                                          <p:attrName>ppt_w</p:attrName>
                                        </p:attrNameLst>
                                      </p:cBhvr>
                                      <p:tavLst>
                                        <p:tav tm="0">
                                          <p:val>
                                            <p:fltVal val="0"/>
                                          </p:val>
                                        </p:tav>
                                        <p:tav tm="100000">
                                          <p:val>
                                            <p:strVal val="#ppt_w"/>
                                          </p:val>
                                        </p:tav>
                                      </p:tavLst>
                                    </p:anim>
                                    <p:anim calcmode="lin" valueType="num">
                                      <p:cBhvr>
                                        <p:cTn id="24" dur="500" fill="hold"/>
                                        <p:tgtEl>
                                          <p:spTgt spid="7">
                                            <p:txEl>
                                              <p:pRg st="0" end="0"/>
                                            </p:txEl>
                                          </p:spTgt>
                                        </p:tgtEl>
                                        <p:attrNameLst>
                                          <p:attrName>ppt_h</p:attrName>
                                        </p:attrNameLst>
                                      </p:cBhvr>
                                      <p:tavLst>
                                        <p:tav tm="0">
                                          <p:val>
                                            <p:strVal val="#ppt_h"/>
                                          </p:val>
                                        </p:tav>
                                        <p:tav tm="100000">
                                          <p:val>
                                            <p:strVal val="#ppt_h"/>
                                          </p:val>
                                        </p:tav>
                                      </p:tavLst>
                                    </p:anim>
                                  </p:childTnLst>
                                </p:cTn>
                              </p:par>
                              <p:par>
                                <p:cTn id="25" presetID="17" presetClass="entr" presetSubtype="10" fill="hold" nodeType="withEffect">
                                  <p:stCondLst>
                                    <p:cond delay="0"/>
                                  </p:stCondLst>
                                  <p:childTnLst>
                                    <p:set>
                                      <p:cBhvr>
                                        <p:cTn id="26" dur="1" fill="hold">
                                          <p:stCondLst>
                                            <p:cond delay="0"/>
                                          </p:stCondLst>
                                        </p:cTn>
                                        <p:tgtEl>
                                          <p:spTgt spid="7">
                                            <p:txEl>
                                              <p:pRg st="1" end="1"/>
                                            </p:txEl>
                                          </p:spTgt>
                                        </p:tgtEl>
                                        <p:attrNameLst>
                                          <p:attrName>style.visibility</p:attrName>
                                        </p:attrNameLst>
                                      </p:cBhvr>
                                      <p:to>
                                        <p:strVal val="visible"/>
                                      </p:to>
                                    </p:set>
                                    <p:anim calcmode="lin" valueType="num">
                                      <p:cBhvr>
                                        <p:cTn id="27" dur="500" fill="hold"/>
                                        <p:tgtEl>
                                          <p:spTgt spid="7">
                                            <p:txEl>
                                              <p:pRg st="1" end="1"/>
                                            </p:txEl>
                                          </p:spTgt>
                                        </p:tgtEl>
                                        <p:attrNameLst>
                                          <p:attrName>ppt_w</p:attrName>
                                        </p:attrNameLst>
                                      </p:cBhvr>
                                      <p:tavLst>
                                        <p:tav tm="0">
                                          <p:val>
                                            <p:fltVal val="0"/>
                                          </p:val>
                                        </p:tav>
                                        <p:tav tm="100000">
                                          <p:val>
                                            <p:strVal val="#ppt_w"/>
                                          </p:val>
                                        </p:tav>
                                      </p:tavLst>
                                    </p:anim>
                                    <p:anim calcmode="lin" valueType="num">
                                      <p:cBhvr>
                                        <p:cTn id="28" dur="500" fill="hold"/>
                                        <p:tgtEl>
                                          <p:spTgt spid="7">
                                            <p:txEl>
                                              <p:pRg st="1" end="1"/>
                                            </p:txEl>
                                          </p:spTgt>
                                        </p:tgtEl>
                                        <p:attrNameLst>
                                          <p:attrName>ppt_h</p:attrName>
                                        </p:attrNameLst>
                                      </p:cBhvr>
                                      <p:tavLst>
                                        <p:tav tm="0">
                                          <p:val>
                                            <p:strVal val="#ppt_h"/>
                                          </p:val>
                                        </p:tav>
                                        <p:tav tm="100000">
                                          <p:val>
                                            <p:strVal val="#ppt_h"/>
                                          </p:val>
                                        </p:tav>
                                      </p:tavLst>
                                    </p:anim>
                                  </p:childTnLst>
                                </p:cTn>
                              </p:par>
                              <p:par>
                                <p:cTn id="29" presetID="17" presetClass="entr" presetSubtype="10" fill="hold" nodeType="withEffect">
                                  <p:stCondLst>
                                    <p:cond delay="0"/>
                                  </p:stCondLst>
                                  <p:childTnLst>
                                    <p:set>
                                      <p:cBhvr>
                                        <p:cTn id="30" dur="1" fill="hold">
                                          <p:stCondLst>
                                            <p:cond delay="0"/>
                                          </p:stCondLst>
                                        </p:cTn>
                                        <p:tgtEl>
                                          <p:spTgt spid="7">
                                            <p:txEl>
                                              <p:pRg st="2" end="2"/>
                                            </p:txEl>
                                          </p:spTgt>
                                        </p:tgtEl>
                                        <p:attrNameLst>
                                          <p:attrName>style.visibility</p:attrName>
                                        </p:attrNameLst>
                                      </p:cBhvr>
                                      <p:to>
                                        <p:strVal val="visible"/>
                                      </p:to>
                                    </p:set>
                                    <p:anim calcmode="lin" valueType="num">
                                      <p:cBhvr>
                                        <p:cTn id="31" dur="500" fill="hold"/>
                                        <p:tgtEl>
                                          <p:spTgt spid="7">
                                            <p:txEl>
                                              <p:pRg st="2" end="2"/>
                                            </p:txEl>
                                          </p:spTgt>
                                        </p:tgtEl>
                                        <p:attrNameLst>
                                          <p:attrName>ppt_w</p:attrName>
                                        </p:attrNameLst>
                                      </p:cBhvr>
                                      <p:tavLst>
                                        <p:tav tm="0">
                                          <p:val>
                                            <p:fltVal val="0"/>
                                          </p:val>
                                        </p:tav>
                                        <p:tav tm="100000">
                                          <p:val>
                                            <p:strVal val="#ppt_w"/>
                                          </p:val>
                                        </p:tav>
                                      </p:tavLst>
                                    </p:anim>
                                    <p:anim calcmode="lin" valueType="num">
                                      <p:cBhvr>
                                        <p:cTn id="32" dur="500" fill="hold"/>
                                        <p:tgtEl>
                                          <p:spTgt spid="7">
                                            <p:txEl>
                                              <p:pRg st="2" end="2"/>
                                            </p:txEl>
                                          </p:spTgt>
                                        </p:tgtEl>
                                        <p:attrNameLst>
                                          <p:attrName>ppt_h</p:attrName>
                                        </p:attrNameLst>
                                      </p:cBhvr>
                                      <p:tavLst>
                                        <p:tav tm="0">
                                          <p:val>
                                            <p:strVal val="#ppt_h"/>
                                          </p:val>
                                        </p:tav>
                                        <p:tav tm="100000">
                                          <p:val>
                                            <p:strVal val="#ppt_h"/>
                                          </p:val>
                                        </p:tav>
                                      </p:tavLst>
                                    </p:anim>
                                  </p:childTnLst>
                                </p:cTn>
                              </p:par>
                              <p:par>
                                <p:cTn id="33" presetID="17" presetClass="entr" presetSubtype="10" fill="hold" nodeType="withEffect">
                                  <p:stCondLst>
                                    <p:cond delay="0"/>
                                  </p:stCondLst>
                                  <p:childTnLst>
                                    <p:set>
                                      <p:cBhvr>
                                        <p:cTn id="34" dur="1" fill="hold">
                                          <p:stCondLst>
                                            <p:cond delay="0"/>
                                          </p:stCondLst>
                                        </p:cTn>
                                        <p:tgtEl>
                                          <p:spTgt spid="7">
                                            <p:txEl>
                                              <p:pRg st="3" end="3"/>
                                            </p:txEl>
                                          </p:spTgt>
                                        </p:tgtEl>
                                        <p:attrNameLst>
                                          <p:attrName>style.visibility</p:attrName>
                                        </p:attrNameLst>
                                      </p:cBhvr>
                                      <p:to>
                                        <p:strVal val="visible"/>
                                      </p:to>
                                    </p:set>
                                    <p:anim calcmode="lin" valueType="num">
                                      <p:cBhvr>
                                        <p:cTn id="35" dur="500" fill="hold"/>
                                        <p:tgtEl>
                                          <p:spTgt spid="7">
                                            <p:txEl>
                                              <p:pRg st="3" end="3"/>
                                            </p:txEl>
                                          </p:spTgt>
                                        </p:tgtEl>
                                        <p:attrNameLst>
                                          <p:attrName>ppt_w</p:attrName>
                                        </p:attrNameLst>
                                      </p:cBhvr>
                                      <p:tavLst>
                                        <p:tav tm="0">
                                          <p:val>
                                            <p:fltVal val="0"/>
                                          </p:val>
                                        </p:tav>
                                        <p:tav tm="100000">
                                          <p:val>
                                            <p:strVal val="#ppt_w"/>
                                          </p:val>
                                        </p:tav>
                                      </p:tavLst>
                                    </p:anim>
                                    <p:anim calcmode="lin" valueType="num">
                                      <p:cBhvr>
                                        <p:cTn id="36" dur="500" fill="hold"/>
                                        <p:tgtEl>
                                          <p:spTgt spid="7">
                                            <p:txEl>
                                              <p:pRg st="3" end="3"/>
                                            </p:txEl>
                                          </p:spTgt>
                                        </p:tgtEl>
                                        <p:attrNameLst>
                                          <p:attrName>ppt_h</p:attrName>
                                        </p:attrNameLst>
                                      </p:cBhvr>
                                      <p:tavLst>
                                        <p:tav tm="0">
                                          <p:val>
                                            <p:strVal val="#ppt_h"/>
                                          </p:val>
                                        </p:tav>
                                        <p:tav tm="100000">
                                          <p:val>
                                            <p:strVal val="#ppt_h"/>
                                          </p:val>
                                        </p:tav>
                                      </p:tavLst>
                                    </p:anim>
                                  </p:childTnLst>
                                </p:cTn>
                              </p:par>
                            </p:childTnLst>
                          </p:cTn>
                        </p:par>
                      </p:childTnLst>
                    </p:cTn>
                  </p:par>
                  <p:par>
                    <p:cTn id="37" fill="hold">
                      <p:stCondLst>
                        <p:cond delay="indefinite"/>
                      </p:stCondLst>
                      <p:childTnLst>
                        <p:par>
                          <p:cTn id="38" fill="hold">
                            <p:stCondLst>
                              <p:cond delay="0"/>
                            </p:stCondLst>
                            <p:childTnLst>
                              <p:par>
                                <p:cTn id="39" presetID="17" presetClass="entr" presetSubtype="10" fill="hold" nodeType="clickEffect">
                                  <p:stCondLst>
                                    <p:cond delay="0"/>
                                  </p:stCondLst>
                                  <p:childTnLst>
                                    <p:set>
                                      <p:cBhvr>
                                        <p:cTn id="40" dur="1" fill="hold">
                                          <p:stCondLst>
                                            <p:cond delay="0"/>
                                          </p:stCondLst>
                                        </p:cTn>
                                        <p:tgtEl>
                                          <p:spTgt spid="7">
                                            <p:txEl>
                                              <p:pRg st="6" end="6"/>
                                            </p:txEl>
                                          </p:spTgt>
                                        </p:tgtEl>
                                        <p:attrNameLst>
                                          <p:attrName>style.visibility</p:attrName>
                                        </p:attrNameLst>
                                      </p:cBhvr>
                                      <p:to>
                                        <p:strVal val="visible"/>
                                      </p:to>
                                    </p:set>
                                    <p:anim calcmode="lin" valueType="num">
                                      <p:cBhvr>
                                        <p:cTn id="41" dur="500" fill="hold"/>
                                        <p:tgtEl>
                                          <p:spTgt spid="7">
                                            <p:txEl>
                                              <p:pRg st="6" end="6"/>
                                            </p:txEl>
                                          </p:spTgt>
                                        </p:tgtEl>
                                        <p:attrNameLst>
                                          <p:attrName>ppt_w</p:attrName>
                                        </p:attrNameLst>
                                      </p:cBhvr>
                                      <p:tavLst>
                                        <p:tav tm="0">
                                          <p:val>
                                            <p:fltVal val="0"/>
                                          </p:val>
                                        </p:tav>
                                        <p:tav tm="100000">
                                          <p:val>
                                            <p:strVal val="#ppt_w"/>
                                          </p:val>
                                        </p:tav>
                                      </p:tavLst>
                                    </p:anim>
                                    <p:anim calcmode="lin" valueType="num">
                                      <p:cBhvr>
                                        <p:cTn id="42" dur="500" fill="hold"/>
                                        <p:tgtEl>
                                          <p:spTgt spid="7">
                                            <p:txEl>
                                              <p:pRg st="6" end="6"/>
                                            </p:txEl>
                                          </p:spTgt>
                                        </p:tgtEl>
                                        <p:attrNameLst>
                                          <p:attrName>ppt_h</p:attrName>
                                        </p:attrNameLst>
                                      </p:cBhvr>
                                      <p:tavLst>
                                        <p:tav tm="0">
                                          <p:val>
                                            <p:strVal val="#ppt_h"/>
                                          </p:val>
                                        </p:tav>
                                        <p:tav tm="100000">
                                          <p:val>
                                            <p:strVal val="#ppt_h"/>
                                          </p:val>
                                        </p:tav>
                                      </p:tavLst>
                                    </p:anim>
                                  </p:childTnLst>
                                </p:cTn>
                              </p:par>
                              <p:par>
                                <p:cTn id="43" presetID="17" presetClass="entr" presetSubtype="10" fill="hold" nodeType="withEffect">
                                  <p:stCondLst>
                                    <p:cond delay="0"/>
                                  </p:stCondLst>
                                  <p:childTnLst>
                                    <p:set>
                                      <p:cBhvr>
                                        <p:cTn id="44" dur="1" fill="hold">
                                          <p:stCondLst>
                                            <p:cond delay="0"/>
                                          </p:stCondLst>
                                        </p:cTn>
                                        <p:tgtEl>
                                          <p:spTgt spid="7">
                                            <p:txEl>
                                              <p:pRg st="7" end="7"/>
                                            </p:txEl>
                                          </p:spTgt>
                                        </p:tgtEl>
                                        <p:attrNameLst>
                                          <p:attrName>style.visibility</p:attrName>
                                        </p:attrNameLst>
                                      </p:cBhvr>
                                      <p:to>
                                        <p:strVal val="visible"/>
                                      </p:to>
                                    </p:set>
                                    <p:anim calcmode="lin" valueType="num">
                                      <p:cBhvr>
                                        <p:cTn id="45" dur="500" fill="hold"/>
                                        <p:tgtEl>
                                          <p:spTgt spid="7">
                                            <p:txEl>
                                              <p:pRg st="7" end="7"/>
                                            </p:txEl>
                                          </p:spTgt>
                                        </p:tgtEl>
                                        <p:attrNameLst>
                                          <p:attrName>ppt_w</p:attrName>
                                        </p:attrNameLst>
                                      </p:cBhvr>
                                      <p:tavLst>
                                        <p:tav tm="0">
                                          <p:val>
                                            <p:fltVal val="0"/>
                                          </p:val>
                                        </p:tav>
                                        <p:tav tm="100000">
                                          <p:val>
                                            <p:strVal val="#ppt_w"/>
                                          </p:val>
                                        </p:tav>
                                      </p:tavLst>
                                    </p:anim>
                                    <p:anim calcmode="lin" valueType="num">
                                      <p:cBhvr>
                                        <p:cTn id="46" dur="500" fill="hold"/>
                                        <p:tgtEl>
                                          <p:spTgt spid="7">
                                            <p:txEl>
                                              <p:pRg st="7" end="7"/>
                                            </p:txEl>
                                          </p:spTgt>
                                        </p:tgtEl>
                                        <p:attrNameLst>
                                          <p:attrName>ppt_h</p:attrName>
                                        </p:attrNameLst>
                                      </p:cBhvr>
                                      <p:tavLst>
                                        <p:tav tm="0">
                                          <p:val>
                                            <p:strVal val="#ppt_h"/>
                                          </p:val>
                                        </p:tav>
                                        <p:tav tm="100000">
                                          <p:val>
                                            <p:strVal val="#ppt_h"/>
                                          </p:val>
                                        </p:tav>
                                      </p:tavLst>
                                    </p:anim>
                                  </p:childTnLst>
                                </p:cTn>
                              </p:par>
                              <p:par>
                                <p:cTn id="47" presetID="17" presetClass="entr" presetSubtype="10" fill="hold" nodeType="withEffect">
                                  <p:stCondLst>
                                    <p:cond delay="0"/>
                                  </p:stCondLst>
                                  <p:childTnLst>
                                    <p:set>
                                      <p:cBhvr>
                                        <p:cTn id="48" dur="1" fill="hold">
                                          <p:stCondLst>
                                            <p:cond delay="0"/>
                                          </p:stCondLst>
                                        </p:cTn>
                                        <p:tgtEl>
                                          <p:spTgt spid="7">
                                            <p:txEl>
                                              <p:pRg st="8" end="8"/>
                                            </p:txEl>
                                          </p:spTgt>
                                        </p:tgtEl>
                                        <p:attrNameLst>
                                          <p:attrName>style.visibility</p:attrName>
                                        </p:attrNameLst>
                                      </p:cBhvr>
                                      <p:to>
                                        <p:strVal val="visible"/>
                                      </p:to>
                                    </p:set>
                                    <p:anim calcmode="lin" valueType="num">
                                      <p:cBhvr>
                                        <p:cTn id="49" dur="500" fill="hold"/>
                                        <p:tgtEl>
                                          <p:spTgt spid="7">
                                            <p:txEl>
                                              <p:pRg st="8" end="8"/>
                                            </p:txEl>
                                          </p:spTgt>
                                        </p:tgtEl>
                                        <p:attrNameLst>
                                          <p:attrName>ppt_w</p:attrName>
                                        </p:attrNameLst>
                                      </p:cBhvr>
                                      <p:tavLst>
                                        <p:tav tm="0">
                                          <p:val>
                                            <p:fltVal val="0"/>
                                          </p:val>
                                        </p:tav>
                                        <p:tav tm="100000">
                                          <p:val>
                                            <p:strVal val="#ppt_w"/>
                                          </p:val>
                                        </p:tav>
                                      </p:tavLst>
                                    </p:anim>
                                    <p:anim calcmode="lin" valueType="num">
                                      <p:cBhvr>
                                        <p:cTn id="50" dur="500" fill="hold"/>
                                        <p:tgtEl>
                                          <p:spTgt spid="7">
                                            <p:txEl>
                                              <p:pRg st="8" end="8"/>
                                            </p:txEl>
                                          </p:spTgt>
                                        </p:tgtEl>
                                        <p:attrNameLst>
                                          <p:attrName>ppt_h</p:attrName>
                                        </p:attrNameLst>
                                      </p:cBhvr>
                                      <p:tavLst>
                                        <p:tav tm="0">
                                          <p:val>
                                            <p:strVal val="#ppt_h"/>
                                          </p:val>
                                        </p:tav>
                                        <p:tav tm="100000">
                                          <p:val>
                                            <p:strVal val="#ppt_h"/>
                                          </p:val>
                                        </p:tav>
                                      </p:tavLst>
                                    </p:anim>
                                  </p:childTnLst>
                                </p:cTn>
                              </p:par>
                              <p:par>
                                <p:cTn id="51" presetID="17" presetClass="entr" presetSubtype="10" fill="hold" nodeType="withEffect">
                                  <p:stCondLst>
                                    <p:cond delay="0"/>
                                  </p:stCondLst>
                                  <p:childTnLst>
                                    <p:set>
                                      <p:cBhvr>
                                        <p:cTn id="52" dur="1" fill="hold">
                                          <p:stCondLst>
                                            <p:cond delay="0"/>
                                          </p:stCondLst>
                                        </p:cTn>
                                        <p:tgtEl>
                                          <p:spTgt spid="7">
                                            <p:txEl>
                                              <p:pRg st="9" end="9"/>
                                            </p:txEl>
                                          </p:spTgt>
                                        </p:tgtEl>
                                        <p:attrNameLst>
                                          <p:attrName>style.visibility</p:attrName>
                                        </p:attrNameLst>
                                      </p:cBhvr>
                                      <p:to>
                                        <p:strVal val="visible"/>
                                      </p:to>
                                    </p:set>
                                    <p:anim calcmode="lin" valueType="num">
                                      <p:cBhvr>
                                        <p:cTn id="53" dur="500" fill="hold"/>
                                        <p:tgtEl>
                                          <p:spTgt spid="7">
                                            <p:txEl>
                                              <p:pRg st="9" end="9"/>
                                            </p:txEl>
                                          </p:spTgt>
                                        </p:tgtEl>
                                        <p:attrNameLst>
                                          <p:attrName>ppt_w</p:attrName>
                                        </p:attrNameLst>
                                      </p:cBhvr>
                                      <p:tavLst>
                                        <p:tav tm="0">
                                          <p:val>
                                            <p:fltVal val="0"/>
                                          </p:val>
                                        </p:tav>
                                        <p:tav tm="100000">
                                          <p:val>
                                            <p:strVal val="#ppt_w"/>
                                          </p:val>
                                        </p:tav>
                                      </p:tavLst>
                                    </p:anim>
                                    <p:anim calcmode="lin" valueType="num">
                                      <p:cBhvr>
                                        <p:cTn id="54" dur="500" fill="hold"/>
                                        <p:tgtEl>
                                          <p:spTgt spid="7">
                                            <p:txEl>
                                              <p:pRg st="9" end="9"/>
                                            </p:txEl>
                                          </p:spTgt>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build="p"/>
      <p:bldP spid="5" grpId="0" build="p"/>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1354" y="308854"/>
            <a:ext cx="11615224" cy="1325563"/>
          </a:xfrm>
        </p:spPr>
        <p:txBody>
          <a:bodyPr>
            <a:normAutofit/>
          </a:bodyPr>
          <a:lstStyle/>
          <a:p>
            <a:pPr algn="ctr"/>
            <a:r>
              <a:rPr lang="id-ID" sz="3600" b="1" dirty="0">
                <a:latin typeface="Comic Sans MS" panose="030F0702030302020204" pitchFamily="66" charset="0"/>
              </a:rPr>
              <a:t>Contoh Kutipan Langsung </a:t>
            </a:r>
            <a:r>
              <a:rPr lang="id-ID" sz="3600" b="1" dirty="0" smtClean="0">
                <a:latin typeface="Comic Sans MS" panose="030F0702030302020204" pitchFamily="66" charset="0"/>
              </a:rPr>
              <a:t>Kurang </a:t>
            </a:r>
            <a:r>
              <a:rPr lang="id-ID" sz="3600" b="1" dirty="0">
                <a:latin typeface="Comic Sans MS" panose="030F0702030302020204" pitchFamily="66" charset="0"/>
              </a:rPr>
              <a:t>dari Empat Baris </a:t>
            </a:r>
          </a:p>
        </p:txBody>
      </p:sp>
      <p:sp>
        <p:nvSpPr>
          <p:cNvPr id="7" name="Content Placeholder 6"/>
          <p:cNvSpPr>
            <a:spLocks noGrp="1"/>
          </p:cNvSpPr>
          <p:nvPr>
            <p:ph idx="1"/>
          </p:nvPr>
        </p:nvSpPr>
        <p:spPr>
          <a:xfrm>
            <a:off x="831166" y="1521876"/>
            <a:ext cx="10515600" cy="2433711"/>
          </a:xfrm>
        </p:spPr>
        <p:style>
          <a:lnRef idx="2">
            <a:schemeClr val="accent4"/>
          </a:lnRef>
          <a:fillRef idx="1">
            <a:schemeClr val="lt1"/>
          </a:fillRef>
          <a:effectRef idx="0">
            <a:schemeClr val="accent4"/>
          </a:effectRef>
          <a:fontRef idx="minor">
            <a:schemeClr val="dk1"/>
          </a:fontRef>
        </p:style>
        <p:txBody>
          <a:bodyPr>
            <a:normAutofit/>
          </a:bodyPr>
          <a:lstStyle/>
          <a:p>
            <a:pPr marL="0" indent="0" algn="just">
              <a:buNone/>
            </a:pPr>
            <a:r>
              <a:rPr lang="id-ID" dirty="0" smtClean="0">
                <a:latin typeface="Arial" panose="020B0604020202020204" pitchFamily="34" charset="0"/>
                <a:cs typeface="Arial" panose="020B0604020202020204" pitchFamily="34" charset="0"/>
              </a:rPr>
              <a:t>Perkembangan teknologi sangat pesat di era saat ini, hal tersebut sangat berpengaruh terhadap kehidupan manusia seperti yang dikemukakakan </a:t>
            </a:r>
            <a:r>
              <a:rPr lang="id-ID" dirty="0" smtClean="0">
                <a:solidFill>
                  <a:srgbClr val="C00000"/>
                </a:solidFill>
                <a:latin typeface="Arial" panose="020B0604020202020204" pitchFamily="34" charset="0"/>
                <a:cs typeface="Arial" panose="020B0604020202020204" pitchFamily="34" charset="0"/>
              </a:rPr>
              <a:t>“Kemajuan </a:t>
            </a:r>
            <a:r>
              <a:rPr lang="id-ID" dirty="0">
                <a:solidFill>
                  <a:srgbClr val="C00000"/>
                </a:solidFill>
                <a:latin typeface="Arial" panose="020B0604020202020204" pitchFamily="34" charset="0"/>
                <a:cs typeface="Arial" panose="020B0604020202020204" pitchFamily="34" charset="0"/>
              </a:rPr>
              <a:t>teknologi memang sangat penting untuk kehidupan manusia </a:t>
            </a:r>
            <a:r>
              <a:rPr lang="id-ID" dirty="0" smtClean="0">
                <a:solidFill>
                  <a:srgbClr val="C00000"/>
                </a:solidFill>
                <a:latin typeface="Arial" panose="020B0604020202020204" pitchFamily="34" charset="0"/>
                <a:cs typeface="Arial" panose="020B0604020202020204" pitchFamily="34" charset="0"/>
              </a:rPr>
              <a:t>zaman </a:t>
            </a:r>
            <a:r>
              <a:rPr lang="id-ID" dirty="0">
                <a:solidFill>
                  <a:srgbClr val="C00000"/>
                </a:solidFill>
                <a:latin typeface="Arial" panose="020B0604020202020204" pitchFamily="34" charset="0"/>
                <a:cs typeface="Arial" panose="020B0604020202020204" pitchFamily="34" charset="0"/>
              </a:rPr>
              <a:t>sekarang. Karena teknologi adalah salah satu penunjang kemajuan manusia.” </a:t>
            </a:r>
            <a:r>
              <a:rPr lang="id-ID" dirty="0">
                <a:latin typeface="Arial" panose="020B0604020202020204" pitchFamily="34" charset="0"/>
                <a:cs typeface="Arial" panose="020B0604020202020204" pitchFamily="34" charset="0"/>
              </a:rPr>
              <a:t>(Aling Indra, </a:t>
            </a:r>
            <a:r>
              <a:rPr lang="id-ID" dirty="0" smtClean="0">
                <a:latin typeface="Arial" panose="020B0604020202020204" pitchFamily="34" charset="0"/>
                <a:cs typeface="Arial" panose="020B0604020202020204" pitchFamily="34" charset="0"/>
              </a:rPr>
              <a:t>2012: </a:t>
            </a:r>
            <a:r>
              <a:rPr lang="id-ID" dirty="0">
                <a:latin typeface="Arial" panose="020B0604020202020204" pitchFamily="34" charset="0"/>
                <a:cs typeface="Arial" panose="020B0604020202020204" pitchFamily="34" charset="0"/>
              </a:rPr>
              <a:t>2</a:t>
            </a:r>
            <a:r>
              <a:rPr lang="id-ID" dirty="0" smtClean="0">
                <a:latin typeface="Arial" panose="020B0604020202020204" pitchFamily="34" charset="0"/>
                <a:cs typeface="Arial" panose="020B0604020202020204" pitchFamily="34" charset="0"/>
              </a:rPr>
              <a:t>)</a:t>
            </a:r>
          </a:p>
          <a:p>
            <a:pPr marL="0" indent="0">
              <a:buNone/>
            </a:pPr>
            <a:endParaRPr lang="id-ID" dirty="0"/>
          </a:p>
        </p:txBody>
      </p:sp>
      <p:sp>
        <p:nvSpPr>
          <p:cNvPr id="8" name="Content Placeholder 2"/>
          <p:cNvSpPr txBox="1">
            <a:spLocks/>
          </p:cNvSpPr>
          <p:nvPr/>
        </p:nvSpPr>
        <p:spPr>
          <a:xfrm>
            <a:off x="831166" y="4090842"/>
            <a:ext cx="10515600" cy="2605698"/>
          </a:xfrm>
          <a:prstGeom prst="rect">
            <a:avLst/>
          </a:prstGeom>
        </p:spPr>
        <p:style>
          <a:lnRef idx="2">
            <a:schemeClr val="accent5"/>
          </a:lnRef>
          <a:fillRef idx="1">
            <a:schemeClr val="lt1"/>
          </a:fillRef>
          <a:effectRef idx="0">
            <a:schemeClr val="accent5"/>
          </a:effectRef>
          <a:fontRef idx="minor">
            <a:schemeClr val="dk1"/>
          </a:fontRef>
        </p:style>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Font typeface="Arial" panose="020B0604020202020204" pitchFamily="34" charset="0"/>
              <a:buNone/>
            </a:pPr>
            <a:r>
              <a:rPr lang="id-ID" dirty="0" smtClean="0"/>
              <a:t>Bagi sebuah kekuasaan resmi negara, salah satu representasi ideologi yang penting terwujud dalam pidato dan pernyataan-pernyataan para penyelenggara kekuasaan negara tersebut, secara khusus adalah seorang presiden ataupun raja yang berkuasa. (Hart, 1967: 61) mengatakan: </a:t>
            </a:r>
            <a:r>
              <a:rPr lang="id-ID" i="1" dirty="0" smtClean="0"/>
              <a:t>“</a:t>
            </a:r>
            <a:r>
              <a:rPr lang="id-ID" i="1" dirty="0" smtClean="0">
                <a:solidFill>
                  <a:srgbClr val="C00000"/>
                </a:solidFill>
              </a:rPr>
              <a:t>The symbolic dimensions of politics speech-making, for presidents, is a political act, the mechanism for wielding power.”</a:t>
            </a:r>
            <a:endParaRPr lang="id-ID" dirty="0">
              <a:solidFill>
                <a:srgbClr val="C00000"/>
              </a:solidFill>
            </a:endParaRPr>
          </a:p>
        </p:txBody>
      </p:sp>
    </p:spTree>
    <p:extLst>
      <p:ext uri="{BB962C8B-B14F-4D97-AF65-F5344CB8AC3E}">
        <p14:creationId xmlns:p14="http://schemas.microsoft.com/office/powerpoint/2010/main" val="2007205970"/>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5708" y="379193"/>
            <a:ext cx="11100582" cy="1325563"/>
          </a:xfrm>
        </p:spPr>
        <p:txBody>
          <a:bodyPr>
            <a:normAutofit/>
          </a:bodyPr>
          <a:lstStyle/>
          <a:p>
            <a:r>
              <a:rPr lang="id-ID" sz="3600" b="1" dirty="0" smtClean="0">
                <a:latin typeface="Comic Sans MS" panose="030F0702030302020204" pitchFamily="66" charset="0"/>
              </a:rPr>
              <a:t>Contoh Kutipan Langsung Lebih dari Empat Baris </a:t>
            </a:r>
            <a:endParaRPr lang="id-ID" sz="3600" b="1" dirty="0">
              <a:latin typeface="Comic Sans MS" panose="030F0702030302020204" pitchFamily="66" charset="0"/>
            </a:endParaRPr>
          </a:p>
        </p:txBody>
      </p:sp>
      <p:pic>
        <p:nvPicPr>
          <p:cNvPr id="1026" name="Picture 2" descr="http://i.imgur.com/tLcQH8k.pn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151206" y="1828800"/>
            <a:ext cx="9889587" cy="3502855"/>
          </a:xfrm>
          <a:prstGeom prst="rect">
            <a:avLst/>
          </a:prstGeom>
          <a:noFill/>
          <a:ln>
            <a:solidFill>
              <a:srgbClr val="FFFF00"/>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25473312"/>
      </p:ext>
    </p:extLst>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id-ID" sz="3200" b="1" dirty="0">
                <a:solidFill>
                  <a:srgbClr val="00B050"/>
                </a:solidFill>
                <a:latin typeface="Comic Sans MS" panose="030F0702030302020204" pitchFamily="66" charset="0"/>
              </a:rPr>
              <a:t>Contoh Kutipan Langsung Lebih dari Empat Baris</a:t>
            </a:r>
            <a:endParaRPr lang="id-ID" sz="3200" dirty="0">
              <a:solidFill>
                <a:srgbClr val="00B050"/>
              </a:solidFill>
            </a:endParaRPr>
          </a:p>
        </p:txBody>
      </p:sp>
      <p:sp>
        <p:nvSpPr>
          <p:cNvPr id="3" name="Content Placeholder 2"/>
          <p:cNvSpPr>
            <a:spLocks noGrp="1"/>
          </p:cNvSpPr>
          <p:nvPr>
            <p:ph idx="1"/>
          </p:nvPr>
        </p:nvSpPr>
        <p:spPr/>
        <p:style>
          <a:lnRef idx="2">
            <a:schemeClr val="accent2"/>
          </a:lnRef>
          <a:fillRef idx="1">
            <a:schemeClr val="lt1"/>
          </a:fillRef>
          <a:effectRef idx="0">
            <a:schemeClr val="accent2"/>
          </a:effectRef>
          <a:fontRef idx="minor">
            <a:schemeClr val="dk1"/>
          </a:fontRef>
        </p:style>
        <p:txBody>
          <a:bodyPr>
            <a:normAutofit lnSpcReduction="10000"/>
          </a:bodyPr>
          <a:lstStyle/>
          <a:p>
            <a:pPr marL="0" indent="0" algn="just">
              <a:buNone/>
            </a:pPr>
            <a:r>
              <a:rPr lang="id-ID" dirty="0" smtClean="0"/>
              <a:t>Pertanyaannya </a:t>
            </a:r>
            <a:r>
              <a:rPr lang="id-ID" dirty="0"/>
              <a:t>kemudian adalah bagaimana kelas berkuasa bekerja melalui ideologi untuk melanggengkan dominasi mereka? Barangkali penting dikutip di sini bagaimana Marx menjelaskan bekerjanya kelas </a:t>
            </a:r>
            <a:r>
              <a:rPr lang="id-ID" dirty="0" smtClean="0"/>
              <a:t>berkuasa</a:t>
            </a:r>
            <a:endParaRPr lang="id-ID" i="1" dirty="0" smtClean="0"/>
          </a:p>
          <a:p>
            <a:pPr marL="514350" indent="-514350" algn="just">
              <a:buFont typeface="+mj-lt"/>
              <a:buAutoNum type="arabicPeriod"/>
            </a:pPr>
            <a:r>
              <a:rPr lang="id-ID" i="1" dirty="0" smtClean="0"/>
              <a:t>“Individu-individu </a:t>
            </a:r>
            <a:r>
              <a:rPr lang="id-ID" i="1" dirty="0"/>
              <a:t>yang menyusun kelas yang berkuasa berkeinginan memiliki sesuatu/kesadaran dari yang lainnya. Ketika mereka memegang peranan sebagai sebuah kelas dan menentukan keseluruhannya dalam sebuah kurun waktu, hal tersebut adalah bukti diri bahwa mereka melakukan tersebut dalam jangkauannya kepada yang lainnya, memegang peranan sekaligus pula sebagai pemikir-pemikir, sebagai pemproduksi ide serta mengatur produksi dan distribusi idenya pada masa tersebut.” </a:t>
            </a:r>
            <a:r>
              <a:rPr lang="id-ID" dirty="0"/>
              <a:t>(Berger, 2000: 44 – 45)</a:t>
            </a:r>
          </a:p>
        </p:txBody>
      </p:sp>
      <p:sp>
        <p:nvSpPr>
          <p:cNvPr id="7" name="Rectangle 6"/>
          <p:cNvSpPr/>
          <p:nvPr/>
        </p:nvSpPr>
        <p:spPr>
          <a:xfrm>
            <a:off x="381000" y="3235570"/>
            <a:ext cx="914400" cy="914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Tree>
    <p:extLst>
      <p:ext uri="{BB962C8B-B14F-4D97-AF65-F5344CB8AC3E}">
        <p14:creationId xmlns:p14="http://schemas.microsoft.com/office/powerpoint/2010/main" val="276654000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p:cNvPicPr>
            <a:picLocks noGrp="1" noChangeAspect="1"/>
          </p:cNvPicPr>
          <p:nvPr>
            <p:ph idx="1"/>
          </p:nvPr>
        </p:nvPicPr>
        <p:blipFill rotWithShape="1">
          <a:blip r:embed="rId2"/>
          <a:srcRect l="13223" t="34665" r="54059" b="21043"/>
          <a:stretch/>
        </p:blipFill>
        <p:spPr>
          <a:xfrm>
            <a:off x="633046" y="232117"/>
            <a:ext cx="10677379" cy="6625883"/>
          </a:xfrm>
          <a:prstGeom prst="rect">
            <a:avLst/>
          </a:prstGeom>
        </p:spPr>
      </p:pic>
    </p:spTree>
    <p:extLst>
      <p:ext uri="{BB962C8B-B14F-4D97-AF65-F5344CB8AC3E}">
        <p14:creationId xmlns:p14="http://schemas.microsoft.com/office/powerpoint/2010/main" val="366568342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id-ID" b="1" dirty="0" smtClean="0">
                <a:solidFill>
                  <a:srgbClr val="92D050"/>
                </a:solidFill>
                <a:latin typeface="Comic Sans MS" panose="030F0702030302020204" pitchFamily="66" charset="0"/>
              </a:rPr>
              <a:t>KUTIPAN TIDAK LANGSUNG</a:t>
            </a:r>
            <a:endParaRPr lang="id-ID" b="1" dirty="0">
              <a:solidFill>
                <a:srgbClr val="92D050"/>
              </a:solidFill>
              <a:latin typeface="Comic Sans MS" panose="030F0702030302020204" pitchFamily="66" charset="0"/>
            </a:endParaRPr>
          </a:p>
        </p:txBody>
      </p:sp>
      <p:sp>
        <p:nvSpPr>
          <p:cNvPr id="3" name="Content Placeholder 2"/>
          <p:cNvSpPr>
            <a:spLocks noGrp="1"/>
          </p:cNvSpPr>
          <p:nvPr>
            <p:ph idx="1"/>
          </p:nvPr>
        </p:nvSpPr>
        <p:spPr>
          <a:xfrm>
            <a:off x="838200" y="1690688"/>
            <a:ext cx="10515600" cy="4772123"/>
          </a:xfrm>
        </p:spPr>
        <p:style>
          <a:lnRef idx="2">
            <a:schemeClr val="accent2"/>
          </a:lnRef>
          <a:fillRef idx="1">
            <a:schemeClr val="lt1"/>
          </a:fillRef>
          <a:effectRef idx="0">
            <a:schemeClr val="accent2"/>
          </a:effectRef>
          <a:fontRef idx="minor">
            <a:schemeClr val="dk1"/>
          </a:fontRef>
        </p:style>
        <p:txBody>
          <a:bodyPr>
            <a:normAutofit fontScale="92500"/>
          </a:bodyPr>
          <a:lstStyle/>
          <a:p>
            <a:pPr marL="0" indent="0" algn="just">
              <a:buNone/>
            </a:pPr>
            <a:r>
              <a:rPr lang="id-ID" sz="3200" dirty="0" smtClean="0">
                <a:latin typeface="Bell MT" panose="02020503060305020303" pitchFamily="18" charset="0"/>
              </a:rPr>
              <a:t>Kutipan tidak lan</a:t>
            </a:r>
            <a:r>
              <a:rPr lang="en-US" sz="3200" dirty="0" smtClean="0">
                <a:latin typeface="Bell MT" panose="02020503060305020303" pitchFamily="18" charset="0"/>
              </a:rPr>
              <a:t>g</a:t>
            </a:r>
            <a:r>
              <a:rPr lang="id-ID" sz="3200" dirty="0" smtClean="0">
                <a:latin typeface="Bell MT" panose="02020503060305020303" pitchFamily="18" charset="0"/>
              </a:rPr>
              <a:t>sung adalah kutipan </a:t>
            </a:r>
            <a:r>
              <a:rPr lang="id-ID" sz="3200" dirty="0">
                <a:latin typeface="Bell MT" panose="02020503060305020303" pitchFamily="18" charset="0"/>
              </a:rPr>
              <a:t>yang hanya mengambil </a:t>
            </a:r>
            <a:r>
              <a:rPr lang="id-ID" sz="3200" b="1" dirty="0">
                <a:latin typeface="Bell MT" panose="02020503060305020303" pitchFamily="18" charset="0"/>
              </a:rPr>
              <a:t>intisari pendapat yang kita kutip</a:t>
            </a:r>
            <a:r>
              <a:rPr lang="id-ID" sz="3200" b="1" dirty="0" smtClean="0">
                <a:latin typeface="Bell MT" panose="02020503060305020303" pitchFamily="18" charset="0"/>
              </a:rPr>
              <a:t>. </a:t>
            </a:r>
            <a:r>
              <a:rPr lang="id-ID" sz="3200" dirty="0" smtClean="0">
                <a:latin typeface="Bell MT" panose="02020503060305020303" pitchFamily="18" charset="0"/>
              </a:rPr>
              <a:t>Kutipan </a:t>
            </a:r>
            <a:r>
              <a:rPr lang="id-ID" sz="3200" dirty="0">
                <a:latin typeface="Bell MT" panose="02020503060305020303" pitchFamily="18" charset="0"/>
              </a:rPr>
              <a:t>tidak langsung ditulis menyatu dengan teks yang kita buat dan tidak usah diapit tanda petik</a:t>
            </a:r>
            <a:r>
              <a:rPr lang="id-ID" sz="3200" dirty="0" smtClean="0">
                <a:latin typeface="Bell MT" panose="02020503060305020303" pitchFamily="18" charset="0"/>
              </a:rPr>
              <a:t>. Penyebutan </a:t>
            </a:r>
            <a:r>
              <a:rPr lang="id-ID" sz="3200" dirty="0">
                <a:latin typeface="Bell MT" panose="02020503060305020303" pitchFamily="18" charset="0"/>
              </a:rPr>
              <a:t>sumber dapat dengan sistem catatan kaki</a:t>
            </a:r>
            <a:r>
              <a:rPr lang="id-ID" sz="3200" dirty="0" smtClean="0">
                <a:latin typeface="Bell MT" panose="02020503060305020303" pitchFamily="18" charset="0"/>
              </a:rPr>
              <a:t>,</a:t>
            </a:r>
            <a:r>
              <a:rPr lang="en-ID" sz="3200" dirty="0" smtClean="0">
                <a:latin typeface="Bell MT" panose="02020503060305020303" pitchFamily="18" charset="0"/>
              </a:rPr>
              <a:t> </a:t>
            </a:r>
            <a:r>
              <a:rPr lang="id-ID" sz="3200" dirty="0" smtClean="0">
                <a:latin typeface="Bell MT" panose="02020503060305020303" pitchFamily="18" charset="0"/>
              </a:rPr>
              <a:t>dapat </a:t>
            </a:r>
            <a:r>
              <a:rPr lang="id-ID" sz="3200" dirty="0">
                <a:latin typeface="Bell MT" panose="02020503060305020303" pitchFamily="18" charset="0"/>
              </a:rPr>
              <a:t>juga dengan sistem catatan langsung</a:t>
            </a:r>
            <a:br>
              <a:rPr lang="id-ID" sz="3200" dirty="0">
                <a:latin typeface="Bell MT" panose="02020503060305020303" pitchFamily="18" charset="0"/>
              </a:rPr>
            </a:br>
            <a:r>
              <a:rPr lang="id-ID" sz="3200" dirty="0">
                <a:latin typeface="Bell MT" panose="02020503060305020303" pitchFamily="18" charset="0"/>
              </a:rPr>
              <a:t>cara penulisannya sebagai berikut </a:t>
            </a:r>
          </a:p>
          <a:p>
            <a:pPr marL="971550" lvl="1" indent="-514350" algn="just">
              <a:buFont typeface="+mj-lt"/>
              <a:buAutoNum type="arabicPeriod"/>
            </a:pPr>
            <a:r>
              <a:rPr lang="id-ID" sz="3200" dirty="0" smtClean="0">
                <a:latin typeface="Bell MT" panose="02020503060305020303" pitchFamily="18" charset="0"/>
              </a:rPr>
              <a:t>Kutipan </a:t>
            </a:r>
            <a:r>
              <a:rPr lang="id-ID" sz="3200" dirty="0">
                <a:latin typeface="Bell MT" panose="02020503060305020303" pitchFamily="18" charset="0"/>
              </a:rPr>
              <a:t>tidak dipisahkan dari teks (menyatu dengan teks</a:t>
            </a:r>
            <a:r>
              <a:rPr lang="id-ID" sz="3200" dirty="0" smtClean="0">
                <a:latin typeface="Bell MT" panose="02020503060305020303" pitchFamily="18" charset="0"/>
              </a:rPr>
              <a:t>).</a:t>
            </a:r>
          </a:p>
          <a:p>
            <a:pPr marL="971550" lvl="1" indent="-514350" algn="just">
              <a:buFont typeface="+mj-lt"/>
              <a:buAutoNum type="arabicPeriod"/>
            </a:pPr>
            <a:r>
              <a:rPr lang="id-ID" sz="3200" dirty="0" smtClean="0">
                <a:latin typeface="Bell MT" panose="02020503060305020303" pitchFamily="18" charset="0"/>
              </a:rPr>
              <a:t>Kutipan </a:t>
            </a:r>
            <a:r>
              <a:rPr lang="id-ID" sz="3200" dirty="0">
                <a:latin typeface="Bell MT" panose="02020503060305020303" pitchFamily="18" charset="0"/>
              </a:rPr>
              <a:t>tidak boleh menggunakan tanda </a:t>
            </a:r>
            <a:r>
              <a:rPr lang="id-ID" sz="3200" dirty="0" smtClean="0">
                <a:latin typeface="Bell MT" panose="02020503060305020303" pitchFamily="18" charset="0"/>
              </a:rPr>
              <a:t>kutip.</a:t>
            </a:r>
          </a:p>
          <a:p>
            <a:pPr marL="971550" lvl="1" indent="-514350" algn="just">
              <a:buFont typeface="+mj-lt"/>
              <a:buAutoNum type="arabicPeriod"/>
            </a:pPr>
            <a:r>
              <a:rPr lang="id-ID" sz="3200" dirty="0" smtClean="0">
                <a:latin typeface="Bell MT" panose="02020503060305020303" pitchFamily="18" charset="0"/>
              </a:rPr>
              <a:t>Jika </a:t>
            </a:r>
            <a:r>
              <a:rPr lang="id-ID" sz="3200" dirty="0">
                <a:latin typeface="Bell MT" panose="02020503060305020303" pitchFamily="18" charset="0"/>
              </a:rPr>
              <a:t>menggunakan catatan tubuh, </a:t>
            </a:r>
            <a:r>
              <a:rPr lang="id-ID" sz="3200" dirty="0" smtClean="0">
                <a:latin typeface="Bell MT" panose="02020503060305020303" pitchFamily="18" charset="0"/>
              </a:rPr>
              <a:t>contoh di s</a:t>
            </a:r>
            <a:r>
              <a:rPr lang="en-US" sz="3200" dirty="0" smtClean="0">
                <a:latin typeface="Bell MT" panose="02020503060305020303" pitchFamily="18" charset="0"/>
              </a:rPr>
              <a:t>l</a:t>
            </a:r>
            <a:r>
              <a:rPr lang="id-ID" sz="3200" dirty="0" smtClean="0">
                <a:latin typeface="Bell MT" panose="02020503060305020303" pitchFamily="18" charset="0"/>
              </a:rPr>
              <a:t>ide selanjutnya </a:t>
            </a:r>
            <a:endParaRPr lang="id-ID" sz="3200" dirty="0">
              <a:latin typeface="Bell MT" panose="02020503060305020303" pitchFamily="18" charset="0"/>
            </a:endParaRPr>
          </a:p>
          <a:p>
            <a:endParaRPr lang="id-ID" dirty="0"/>
          </a:p>
        </p:txBody>
      </p:sp>
    </p:spTree>
    <p:extLst>
      <p:ext uri="{BB962C8B-B14F-4D97-AF65-F5344CB8AC3E}">
        <p14:creationId xmlns:p14="http://schemas.microsoft.com/office/powerpoint/2010/main" val="168995691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23" presetClass="entr" presetSubtype="16"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p:cTn id="13"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14" dur="500" fill="hold"/>
                                        <p:tgtEl>
                                          <p:spTgt spid="3">
                                            <p:txEl>
                                              <p:pRg st="0" end="0"/>
                                            </p:txEl>
                                          </p:spTgt>
                                        </p:tgtEl>
                                        <p:attrNameLst>
                                          <p:attrName>ppt_h</p:attrName>
                                        </p:attrNameLst>
                                      </p:cBhvr>
                                      <p:tavLst>
                                        <p:tav tm="0">
                                          <p:val>
                                            <p:fltVal val="0"/>
                                          </p:val>
                                        </p:tav>
                                        <p:tav tm="100000">
                                          <p:val>
                                            <p:strVal val="#ppt_h"/>
                                          </p:val>
                                        </p:tav>
                                      </p:tavLst>
                                    </p:anim>
                                  </p:childTnLst>
                                </p:cTn>
                              </p:par>
                            </p:childTnLst>
                          </p:cTn>
                        </p:par>
                      </p:childTnLst>
                    </p:cTn>
                  </p:par>
                  <p:par>
                    <p:cTn id="15" fill="hold">
                      <p:stCondLst>
                        <p:cond delay="indefinite"/>
                      </p:stCondLst>
                      <p:childTnLst>
                        <p:par>
                          <p:cTn id="16" fill="hold">
                            <p:stCondLst>
                              <p:cond delay="0"/>
                            </p:stCondLst>
                            <p:childTnLst>
                              <p:par>
                                <p:cTn id="17" presetID="23" presetClass="entr" presetSubtype="16" fill="hold"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p:cTn id="19"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20" dur="500" fill="hold"/>
                                        <p:tgtEl>
                                          <p:spTgt spid="3">
                                            <p:txEl>
                                              <p:pRg st="1" end="1"/>
                                            </p:txEl>
                                          </p:spTgt>
                                        </p:tgtEl>
                                        <p:attrNameLst>
                                          <p:attrName>ppt_h</p:attrName>
                                        </p:attrNameLst>
                                      </p:cBhvr>
                                      <p:tavLst>
                                        <p:tav tm="0">
                                          <p:val>
                                            <p:fltVal val="0"/>
                                          </p:val>
                                        </p:tav>
                                        <p:tav tm="100000">
                                          <p:val>
                                            <p:strVal val="#ppt_h"/>
                                          </p:val>
                                        </p:tav>
                                      </p:tavLst>
                                    </p:anim>
                                  </p:childTnLst>
                                </p:cTn>
                              </p:par>
                            </p:childTnLst>
                          </p:cTn>
                        </p:par>
                      </p:childTnLst>
                    </p:cTn>
                  </p:par>
                  <p:par>
                    <p:cTn id="21" fill="hold">
                      <p:stCondLst>
                        <p:cond delay="indefinite"/>
                      </p:stCondLst>
                      <p:childTnLst>
                        <p:par>
                          <p:cTn id="22" fill="hold">
                            <p:stCondLst>
                              <p:cond delay="0"/>
                            </p:stCondLst>
                            <p:childTnLst>
                              <p:par>
                                <p:cTn id="23" presetID="23" presetClass="entr" presetSubtype="16" fill="hold"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p:cTn id="25" dur="500" fill="hold"/>
                                        <p:tgtEl>
                                          <p:spTgt spid="3">
                                            <p:txEl>
                                              <p:pRg st="2" end="2"/>
                                            </p:txEl>
                                          </p:spTgt>
                                        </p:tgtEl>
                                        <p:attrNameLst>
                                          <p:attrName>ppt_w</p:attrName>
                                        </p:attrNameLst>
                                      </p:cBhvr>
                                      <p:tavLst>
                                        <p:tav tm="0">
                                          <p:val>
                                            <p:fltVal val="0"/>
                                          </p:val>
                                        </p:tav>
                                        <p:tav tm="100000">
                                          <p:val>
                                            <p:strVal val="#ppt_w"/>
                                          </p:val>
                                        </p:tav>
                                      </p:tavLst>
                                    </p:anim>
                                    <p:anim calcmode="lin" valueType="num">
                                      <p:cBhvr>
                                        <p:cTn id="26" dur="500" fill="hold"/>
                                        <p:tgtEl>
                                          <p:spTgt spid="3">
                                            <p:txEl>
                                              <p:pRg st="2" end="2"/>
                                            </p:txEl>
                                          </p:spTgt>
                                        </p:tgtEl>
                                        <p:attrNameLst>
                                          <p:attrName>ppt_h</p:attrName>
                                        </p:attrNameLst>
                                      </p:cBhvr>
                                      <p:tavLst>
                                        <p:tav tm="0">
                                          <p:val>
                                            <p:fltVal val="0"/>
                                          </p:val>
                                        </p:tav>
                                        <p:tav tm="100000">
                                          <p:val>
                                            <p:strVal val="#ppt_h"/>
                                          </p:val>
                                        </p:tav>
                                      </p:tavLst>
                                    </p:anim>
                                  </p:childTnLst>
                                </p:cTn>
                              </p:par>
                            </p:childTnLst>
                          </p:cTn>
                        </p:par>
                      </p:childTnLst>
                    </p:cTn>
                  </p:par>
                  <p:par>
                    <p:cTn id="27" fill="hold">
                      <p:stCondLst>
                        <p:cond delay="indefinite"/>
                      </p:stCondLst>
                      <p:childTnLst>
                        <p:par>
                          <p:cTn id="28" fill="hold">
                            <p:stCondLst>
                              <p:cond delay="0"/>
                            </p:stCondLst>
                            <p:childTnLst>
                              <p:par>
                                <p:cTn id="29" presetID="23" presetClass="entr" presetSubtype="16" fill="hold"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 calcmode="lin" valueType="num">
                                      <p:cBhvr>
                                        <p:cTn id="31" dur="500" fill="hold"/>
                                        <p:tgtEl>
                                          <p:spTgt spid="3">
                                            <p:txEl>
                                              <p:pRg st="3" end="3"/>
                                            </p:txEl>
                                          </p:spTgt>
                                        </p:tgtEl>
                                        <p:attrNameLst>
                                          <p:attrName>ppt_w</p:attrName>
                                        </p:attrNameLst>
                                      </p:cBhvr>
                                      <p:tavLst>
                                        <p:tav tm="0">
                                          <p:val>
                                            <p:fltVal val="0"/>
                                          </p:val>
                                        </p:tav>
                                        <p:tav tm="100000">
                                          <p:val>
                                            <p:strVal val="#ppt_w"/>
                                          </p:val>
                                        </p:tav>
                                      </p:tavLst>
                                    </p:anim>
                                    <p:anim calcmode="lin" valueType="num">
                                      <p:cBhvr>
                                        <p:cTn id="32" dur="500" fill="hold"/>
                                        <p:tgtEl>
                                          <p:spTgt spid="3">
                                            <p:txEl>
                                              <p:pRg st="3" end="3"/>
                                            </p:txEl>
                                          </p:spTgt>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3000" b="-13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225083" y="0"/>
            <a:ext cx="3207434" cy="1016074"/>
          </a:xfrm>
        </p:spPr>
        <p:txBody>
          <a:bodyPr>
            <a:normAutofit/>
          </a:bodyPr>
          <a:lstStyle/>
          <a:p>
            <a:pPr algn="ctr"/>
            <a:r>
              <a:rPr lang="id-ID" sz="4800" dirty="0" smtClean="0">
                <a:solidFill>
                  <a:srgbClr val="FF0000"/>
                </a:solidFill>
                <a:latin typeface="Comic Sans MS" panose="030F0702030302020204" pitchFamily="66" charset="0"/>
                <a:cs typeface="Aharoni" panose="02010803020104030203" pitchFamily="2" charset="-79"/>
              </a:rPr>
              <a:t>PLAGIAT</a:t>
            </a:r>
            <a:endParaRPr lang="id-ID" sz="4800" dirty="0">
              <a:solidFill>
                <a:srgbClr val="FF0000"/>
              </a:solidFill>
              <a:latin typeface="Comic Sans MS" panose="030F0702030302020204" pitchFamily="66" charset="0"/>
              <a:cs typeface="Aharoni" panose="02010803020104030203" pitchFamily="2" charset="-79"/>
            </a:endParaRPr>
          </a:p>
        </p:txBody>
      </p:sp>
      <p:sp>
        <p:nvSpPr>
          <p:cNvPr id="3" name="Content Placeholder 2"/>
          <p:cNvSpPr>
            <a:spLocks noGrp="1"/>
          </p:cNvSpPr>
          <p:nvPr>
            <p:ph idx="1"/>
          </p:nvPr>
        </p:nvSpPr>
        <p:spPr>
          <a:xfrm>
            <a:off x="487282" y="942535"/>
            <a:ext cx="11303305" cy="5641145"/>
          </a:xfrm>
        </p:spPr>
        <p:style>
          <a:lnRef idx="2">
            <a:schemeClr val="accent1"/>
          </a:lnRef>
          <a:fillRef idx="1">
            <a:schemeClr val="lt1"/>
          </a:fillRef>
          <a:effectRef idx="0">
            <a:schemeClr val="accent1"/>
          </a:effectRef>
          <a:fontRef idx="minor">
            <a:schemeClr val="dk1"/>
          </a:fontRef>
        </p:style>
        <p:txBody>
          <a:bodyPr>
            <a:normAutofit fontScale="85000" lnSpcReduction="10000"/>
          </a:bodyPr>
          <a:lstStyle/>
          <a:p>
            <a:pPr algn="just"/>
            <a:r>
              <a:rPr lang="id-ID" sz="3800" b="1" dirty="0">
                <a:cs typeface="Arial" panose="020B0604020202020204" pitchFamily="34" charset="0"/>
              </a:rPr>
              <a:t>Menurut Peraturan Menteri Pendidikan Nasional Republik </a:t>
            </a:r>
            <a:r>
              <a:rPr lang="id-ID" sz="3800" b="1" dirty="0" smtClean="0">
                <a:cs typeface="Arial" panose="020B0604020202020204" pitchFamily="34" charset="0"/>
              </a:rPr>
              <a:t>Indo</a:t>
            </a:r>
            <a:r>
              <a:rPr lang="en-ID" sz="3800" b="1" dirty="0" smtClean="0">
                <a:cs typeface="Arial" panose="020B0604020202020204" pitchFamily="34" charset="0"/>
              </a:rPr>
              <a:t>-</a:t>
            </a:r>
            <a:r>
              <a:rPr lang="id-ID" sz="3800" b="1" dirty="0" smtClean="0">
                <a:cs typeface="Arial" panose="020B0604020202020204" pitchFamily="34" charset="0"/>
              </a:rPr>
              <a:t>nesa</a:t>
            </a:r>
            <a:r>
              <a:rPr lang="id-ID" sz="3800" b="1" dirty="0">
                <a:cs typeface="Arial" panose="020B0604020202020204" pitchFamily="34" charset="0"/>
              </a:rPr>
              <a:t> Nomor 17  Tahun 2010 </a:t>
            </a:r>
            <a:r>
              <a:rPr lang="id-ID" sz="3800" b="1" dirty="0" smtClean="0">
                <a:cs typeface="Arial" panose="020B0604020202020204" pitchFamily="34" charset="0"/>
              </a:rPr>
              <a:t>dikatakan</a:t>
            </a:r>
            <a:r>
              <a:rPr lang="id-ID" sz="3800" dirty="0" smtClean="0">
                <a:cs typeface="Arial" panose="020B0604020202020204" pitchFamily="34" charset="0"/>
              </a:rPr>
              <a:t>:</a:t>
            </a:r>
          </a:p>
          <a:p>
            <a:pPr algn="just"/>
            <a:endParaRPr lang="id-ID" sz="3800" dirty="0" smtClean="0">
              <a:cs typeface="Arial" panose="020B0604020202020204" pitchFamily="34" charset="0"/>
            </a:endParaRPr>
          </a:p>
          <a:p>
            <a:pPr marL="457200" lvl="1" indent="0" algn="just">
              <a:buNone/>
            </a:pPr>
            <a:r>
              <a:rPr lang="id-ID" sz="3800" dirty="0" smtClean="0">
                <a:cs typeface="Arial" panose="020B0604020202020204" pitchFamily="34" charset="0"/>
              </a:rPr>
              <a:t>“Plagiat</a:t>
            </a:r>
            <a:r>
              <a:rPr lang="id-ID" sz="3800" dirty="0">
                <a:cs typeface="Arial" panose="020B0604020202020204" pitchFamily="34" charset="0"/>
              </a:rPr>
              <a:t> adalah perbuatan </a:t>
            </a:r>
            <a:r>
              <a:rPr lang="id-ID" sz="3800" b="1" dirty="0">
                <a:cs typeface="Arial" panose="020B0604020202020204" pitchFamily="34" charset="0"/>
              </a:rPr>
              <a:t>sengaja</a:t>
            </a:r>
            <a:r>
              <a:rPr lang="id-ID" sz="3800" dirty="0">
                <a:cs typeface="Arial" panose="020B0604020202020204" pitchFamily="34" charset="0"/>
              </a:rPr>
              <a:t> atau </a:t>
            </a:r>
            <a:r>
              <a:rPr lang="id-ID" sz="3800" b="1" dirty="0">
                <a:cs typeface="Arial" panose="020B0604020202020204" pitchFamily="34" charset="0"/>
              </a:rPr>
              <a:t>tidak sengaja</a:t>
            </a:r>
            <a:r>
              <a:rPr lang="id-ID" sz="3800" dirty="0">
                <a:cs typeface="Arial" panose="020B0604020202020204" pitchFamily="34" charset="0"/>
              </a:rPr>
              <a:t> </a:t>
            </a:r>
            <a:r>
              <a:rPr lang="id-ID" sz="3800" dirty="0" smtClean="0">
                <a:cs typeface="Arial" panose="020B0604020202020204" pitchFamily="34" charset="0"/>
              </a:rPr>
              <a:t>dalam memperoleh atau</a:t>
            </a:r>
            <a:r>
              <a:rPr lang="id-ID" sz="3800" dirty="0">
                <a:cs typeface="Arial" panose="020B0604020202020204" pitchFamily="34" charset="0"/>
              </a:rPr>
              <a:t> </a:t>
            </a:r>
            <a:r>
              <a:rPr lang="id-ID" sz="3800" dirty="0" smtClean="0">
                <a:cs typeface="Arial" panose="020B0604020202020204" pitchFamily="34" charset="0"/>
              </a:rPr>
              <a:t>mencoba</a:t>
            </a:r>
            <a:r>
              <a:rPr lang="id-ID" sz="3800" dirty="0">
                <a:cs typeface="Arial" panose="020B0604020202020204" pitchFamily="34" charset="0"/>
              </a:rPr>
              <a:t> </a:t>
            </a:r>
            <a:r>
              <a:rPr lang="id-ID" sz="3800" dirty="0" smtClean="0">
                <a:cs typeface="Arial" panose="020B0604020202020204" pitchFamily="34" charset="0"/>
              </a:rPr>
              <a:t>memperoleh</a:t>
            </a:r>
            <a:r>
              <a:rPr lang="id-ID" sz="3800" dirty="0">
                <a:cs typeface="Arial" panose="020B0604020202020204" pitchFamily="34" charset="0"/>
              </a:rPr>
              <a:t>  </a:t>
            </a:r>
            <a:r>
              <a:rPr lang="id-ID" sz="3800" dirty="0" smtClean="0">
                <a:cs typeface="Arial" panose="020B0604020202020204" pitchFamily="34" charset="0"/>
              </a:rPr>
              <a:t>kredit </a:t>
            </a:r>
            <a:r>
              <a:rPr lang="id-ID" sz="3800" dirty="0">
                <a:cs typeface="Arial" panose="020B0604020202020204" pitchFamily="34" charset="0"/>
              </a:rPr>
              <a:t>atau </a:t>
            </a:r>
            <a:r>
              <a:rPr lang="id-ID" sz="3800" dirty="0" smtClean="0">
                <a:cs typeface="Arial" panose="020B0604020202020204" pitchFamily="34" charset="0"/>
              </a:rPr>
              <a:t>nilai</a:t>
            </a:r>
            <a:r>
              <a:rPr lang="id-ID" sz="3800" dirty="0">
                <a:cs typeface="Arial" panose="020B0604020202020204" pitchFamily="34" charset="0"/>
              </a:rPr>
              <a:t> </a:t>
            </a:r>
            <a:r>
              <a:rPr lang="id-ID" sz="3800" dirty="0" smtClean="0">
                <a:cs typeface="Arial" panose="020B0604020202020204" pitchFamily="34" charset="0"/>
              </a:rPr>
              <a:t>untuk suatu karya ilmiah, dengan mengutip </a:t>
            </a:r>
            <a:r>
              <a:rPr lang="id-ID" sz="3800" b="1" dirty="0" smtClean="0">
                <a:cs typeface="Arial" panose="020B0604020202020204" pitchFamily="34" charset="0"/>
              </a:rPr>
              <a:t>sebagian atau seluruh </a:t>
            </a:r>
            <a:r>
              <a:rPr lang="id-ID" sz="3800" dirty="0" smtClean="0">
                <a:cs typeface="Arial" panose="020B0604020202020204" pitchFamily="34" charset="0"/>
              </a:rPr>
              <a:t>karya ilmah pihak lain yang diakui sebagai karya ilmiahnya, </a:t>
            </a:r>
            <a:r>
              <a:rPr lang="id-ID" sz="3800" b="1" dirty="0" smtClean="0">
                <a:cs typeface="Arial" panose="020B0604020202020204" pitchFamily="34" charset="0"/>
              </a:rPr>
              <a:t>tanpa menyatakan sumbernya secara tepat</a:t>
            </a:r>
            <a:r>
              <a:rPr lang="en-US" sz="3800" b="1" dirty="0" smtClean="0">
                <a:cs typeface="Arial" panose="020B0604020202020204" pitchFamily="34" charset="0"/>
              </a:rPr>
              <a:t> </a:t>
            </a:r>
            <a:r>
              <a:rPr lang="en-US" sz="3800" b="1" dirty="0" err="1" smtClean="0">
                <a:cs typeface="Arial" panose="020B0604020202020204" pitchFamily="34" charset="0"/>
              </a:rPr>
              <a:t>dan</a:t>
            </a:r>
            <a:r>
              <a:rPr lang="en-US" sz="3800" b="1" dirty="0" smtClean="0">
                <a:cs typeface="Arial" panose="020B0604020202020204" pitchFamily="34" charset="0"/>
              </a:rPr>
              <a:t> </a:t>
            </a:r>
            <a:r>
              <a:rPr lang="en-US" sz="3800" b="1" dirty="0" err="1" smtClean="0">
                <a:cs typeface="Arial" panose="020B0604020202020204" pitchFamily="34" charset="0"/>
              </a:rPr>
              <a:t>memadai</a:t>
            </a:r>
            <a:r>
              <a:rPr lang="id-ID" sz="3800" b="1" dirty="0" smtClean="0">
                <a:cs typeface="Arial" panose="020B0604020202020204" pitchFamily="34" charset="0"/>
              </a:rPr>
              <a:t>.</a:t>
            </a:r>
          </a:p>
          <a:p>
            <a:pPr marL="457200" lvl="1" indent="0" algn="just">
              <a:buNone/>
            </a:pPr>
            <a:endParaRPr lang="id-ID" sz="3800" dirty="0" smtClean="0">
              <a:cs typeface="Arial" panose="020B0604020202020204" pitchFamily="34" charset="0"/>
            </a:endParaRPr>
          </a:p>
          <a:p>
            <a:pPr lvl="1" algn="just"/>
            <a:r>
              <a:rPr lang="id-ID" sz="3800" b="1" dirty="0" smtClean="0"/>
              <a:t>Dalam</a:t>
            </a:r>
            <a:r>
              <a:rPr lang="id-ID" sz="3800" b="1" dirty="0"/>
              <a:t> Kamus Besar Bahasa Indonesia (2008) </a:t>
            </a:r>
          </a:p>
          <a:p>
            <a:pPr marL="457200" lvl="1" indent="0" algn="just">
              <a:buNone/>
            </a:pPr>
            <a:r>
              <a:rPr lang="id-ID" sz="3800" dirty="0" smtClean="0"/>
              <a:t>“</a:t>
            </a:r>
            <a:r>
              <a:rPr lang="id-ID" sz="3800" dirty="0"/>
              <a:t>Plagiat adalah pengambilan karangan (</a:t>
            </a:r>
            <a:r>
              <a:rPr lang="id-ID" sz="3800" dirty="0" smtClean="0"/>
              <a:t>pendapat)orang lain dan menjadikannya</a:t>
            </a:r>
            <a:r>
              <a:rPr lang="id-ID" sz="3800" dirty="0"/>
              <a:t> seolah‐olah karangan (pendapat) sendiri”. </a:t>
            </a:r>
            <a:endParaRPr lang="id-ID" sz="3800" dirty="0" smtClean="0">
              <a:cs typeface="Arial" panose="020B0604020202020204" pitchFamily="34" charset="0"/>
            </a:endParaRPr>
          </a:p>
          <a:p>
            <a:pPr marL="457200" lvl="1" indent="0" algn="just">
              <a:buNone/>
            </a:pPr>
            <a:endParaRPr lang="id-ID" sz="3600" dirty="0">
              <a:cs typeface="Arial" panose="020B0604020202020204" pitchFamily="34" charset="0"/>
            </a:endParaRPr>
          </a:p>
          <a:p>
            <a:pPr marL="457200" lvl="1" indent="0" algn="just">
              <a:buNone/>
            </a:pPr>
            <a:endParaRPr lang="id-ID" sz="3600" dirty="0" smtClean="0">
              <a:cs typeface="Arial" panose="020B0604020202020204" pitchFamily="34" charset="0"/>
            </a:endParaRPr>
          </a:p>
          <a:p>
            <a:pPr marL="457200" lvl="1" indent="0" algn="just">
              <a:buNone/>
            </a:pPr>
            <a:endParaRPr lang="id-ID" sz="3600" dirty="0" smtClean="0">
              <a:cs typeface="Arial" panose="020B0604020202020204" pitchFamily="34" charset="0"/>
            </a:endParaRPr>
          </a:p>
          <a:p>
            <a:pPr marL="457200" lvl="1" indent="0" algn="just">
              <a:buNone/>
            </a:pPr>
            <a:endParaRPr lang="id-ID" dirty="0"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104710172"/>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id-ID" b="1" dirty="0" smtClean="0">
                <a:solidFill>
                  <a:srgbClr val="00B0F0"/>
                </a:solidFill>
                <a:latin typeface="Comic Sans MS" panose="030F0702030302020204" pitchFamily="66" charset="0"/>
              </a:rPr>
              <a:t>Contoh Kutipan Tidak Langsung </a:t>
            </a:r>
            <a:endParaRPr lang="id-ID" b="1" dirty="0">
              <a:solidFill>
                <a:srgbClr val="00B0F0"/>
              </a:solidFill>
              <a:latin typeface="Comic Sans MS" panose="030F0702030302020204" pitchFamily="66" charset="0"/>
            </a:endParaRPr>
          </a:p>
        </p:txBody>
      </p:sp>
      <p:sp>
        <p:nvSpPr>
          <p:cNvPr id="3" name="Content Placeholder 2"/>
          <p:cNvSpPr>
            <a:spLocks noGrp="1"/>
          </p:cNvSpPr>
          <p:nvPr>
            <p:ph idx="1"/>
          </p:nvPr>
        </p:nvSpPr>
        <p:spPr>
          <a:xfrm>
            <a:off x="838200" y="1825625"/>
            <a:ext cx="10515600" cy="4786190"/>
          </a:xfrm>
        </p:spPr>
        <p:txBody>
          <a:bodyPr>
            <a:normAutofit lnSpcReduction="10000"/>
          </a:bodyPr>
          <a:lstStyle/>
          <a:p>
            <a:pPr marL="514350" indent="-514350" algn="just">
              <a:buFont typeface="+mj-lt"/>
              <a:buAutoNum type="arabicPeriod"/>
            </a:pPr>
            <a:r>
              <a:rPr lang="id-ID" sz="3000" dirty="0">
                <a:latin typeface="Bodoni MT" panose="02070603080606020203" pitchFamily="18" charset="0"/>
              </a:rPr>
              <a:t>Perkembangan teknologi berkembang secara drastis dan terus berevolusi hingga sekarang. Hingga menciptakan obyek-obyek, teknik yang dapat membantu manusia dalam pengerjaan sesuatu lebih efisien dan cepat. </a:t>
            </a:r>
            <a:r>
              <a:rPr lang="id-ID" sz="3000" dirty="0">
                <a:solidFill>
                  <a:srgbClr val="00B0F0"/>
                </a:solidFill>
                <a:latin typeface="Bodoni MT" panose="02070603080606020203" pitchFamily="18" charset="0"/>
              </a:rPr>
              <a:t>(Aling Indra, </a:t>
            </a:r>
            <a:r>
              <a:rPr lang="id-ID" sz="3000" dirty="0" smtClean="0">
                <a:solidFill>
                  <a:srgbClr val="00B0F0"/>
                </a:solidFill>
                <a:latin typeface="Bodoni MT" panose="02070603080606020203" pitchFamily="18" charset="0"/>
              </a:rPr>
              <a:t>2012: 4)</a:t>
            </a:r>
          </a:p>
          <a:p>
            <a:pPr marL="514350" indent="-514350" algn="just">
              <a:buFont typeface="+mj-lt"/>
              <a:buAutoNum type="arabicPeriod"/>
            </a:pPr>
            <a:r>
              <a:rPr lang="id-ID" sz="3000" dirty="0">
                <a:solidFill>
                  <a:srgbClr val="00B0F0"/>
                </a:solidFill>
                <a:latin typeface="Bodoni MT" panose="02070603080606020203" pitchFamily="18" charset="0"/>
              </a:rPr>
              <a:t>(Wollacott,  1982: 109, Barrat, 1994: 51-52). </a:t>
            </a:r>
            <a:r>
              <a:rPr lang="id-ID" sz="3000" dirty="0" smtClean="0">
                <a:latin typeface="Bodoni MT" panose="02070603080606020203" pitchFamily="18" charset="0"/>
              </a:rPr>
              <a:t>Media </a:t>
            </a:r>
            <a:r>
              <a:rPr lang="id-ID" sz="3000" dirty="0">
                <a:latin typeface="Bodoni MT" panose="02070603080606020203" pitchFamily="18" charset="0"/>
              </a:rPr>
              <a:t>bukanlah sarana netral yang menampilkan berbagai ideologi dan kelompok apa adanya, media adalah subjek yang lengkap dengan pandangan, kepentingan, serta keberpihakan ideologisnya. Janet Woollacott dan David Barrat menegaskan pandangan para teoritis Marxis bahwa ideologi yang dominanlah yang akan tampil dalam </a:t>
            </a:r>
            <a:r>
              <a:rPr lang="id-ID" sz="3000" dirty="0" smtClean="0">
                <a:latin typeface="Bodoni MT" panose="02070603080606020203" pitchFamily="18" charset="0"/>
              </a:rPr>
              <a:t>pemberitaan</a:t>
            </a:r>
            <a:endParaRPr lang="id-ID" dirty="0"/>
          </a:p>
        </p:txBody>
      </p:sp>
    </p:spTree>
    <p:extLst>
      <p:ext uri="{BB962C8B-B14F-4D97-AF65-F5344CB8AC3E}">
        <p14:creationId xmlns:p14="http://schemas.microsoft.com/office/powerpoint/2010/main" val="316198789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7000" b="-17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54745" y="604275"/>
            <a:ext cx="7596554" cy="1337065"/>
          </a:xfrm>
          <a:ln>
            <a:solidFill>
              <a:srgbClr val="FFFF00"/>
            </a:solidFill>
          </a:ln>
        </p:spPr>
        <p:style>
          <a:lnRef idx="2">
            <a:schemeClr val="accent1"/>
          </a:lnRef>
          <a:fillRef idx="1">
            <a:schemeClr val="lt1"/>
          </a:fillRef>
          <a:effectRef idx="0">
            <a:schemeClr val="accent1"/>
          </a:effectRef>
          <a:fontRef idx="minor">
            <a:schemeClr val="dk1"/>
          </a:fontRef>
        </p:style>
        <p:txBody>
          <a:bodyPr>
            <a:normAutofit/>
          </a:bodyPr>
          <a:lstStyle/>
          <a:p>
            <a:pPr algn="ctr"/>
            <a:r>
              <a:rPr lang="id-ID" sz="2800" b="1" dirty="0" smtClean="0">
                <a:solidFill>
                  <a:srgbClr val="00B0F0"/>
                </a:solidFill>
                <a:latin typeface="Comic Sans MS" panose="030F0702030302020204" pitchFamily="66" charset="0"/>
              </a:rPr>
              <a:t>CARA MENGUTIP TIDAK LANGSUNG </a:t>
            </a:r>
            <a:endParaRPr lang="id-ID" sz="2800" b="1" dirty="0">
              <a:solidFill>
                <a:srgbClr val="00B0F0"/>
              </a:solidFill>
              <a:latin typeface="Comic Sans MS" panose="030F0702030302020204" pitchFamily="66" charset="0"/>
            </a:endParaRPr>
          </a:p>
        </p:txBody>
      </p:sp>
      <p:sp>
        <p:nvSpPr>
          <p:cNvPr id="3" name="Content Placeholder 2"/>
          <p:cNvSpPr>
            <a:spLocks noGrp="1"/>
          </p:cNvSpPr>
          <p:nvPr>
            <p:ph idx="1"/>
          </p:nvPr>
        </p:nvSpPr>
        <p:spPr>
          <a:xfrm>
            <a:off x="1161756" y="2514942"/>
            <a:ext cx="6884963" cy="2788578"/>
          </a:xfrm>
        </p:spPr>
        <p:txBody>
          <a:bodyPr>
            <a:normAutofit/>
          </a:bodyPr>
          <a:lstStyle/>
          <a:p>
            <a:pPr marL="514350" indent="-514350">
              <a:buFont typeface="+mj-lt"/>
              <a:buAutoNum type="arabicPeriod"/>
            </a:pPr>
            <a:r>
              <a:rPr lang="id-ID" sz="4400" dirty="0" smtClean="0">
                <a:latin typeface="Comic Sans MS" panose="030F0702030302020204" pitchFamily="66" charset="0"/>
              </a:rPr>
              <a:t>Parafrase</a:t>
            </a:r>
          </a:p>
          <a:p>
            <a:pPr marL="514350" indent="-514350">
              <a:buFont typeface="+mj-lt"/>
              <a:buAutoNum type="arabicPeriod"/>
            </a:pPr>
            <a:r>
              <a:rPr lang="id-ID" sz="4400" dirty="0" smtClean="0">
                <a:latin typeface="Comic Sans MS" panose="030F0702030302020204" pitchFamily="66" charset="0"/>
              </a:rPr>
              <a:t>Meringkas </a:t>
            </a:r>
            <a:endParaRPr lang="id-ID" sz="4400" dirty="0">
              <a:latin typeface="Comic Sans MS" panose="030F0702030302020204" pitchFamily="66" charset="0"/>
            </a:endParaRPr>
          </a:p>
          <a:p>
            <a:pPr marL="514350" indent="-514350">
              <a:buFont typeface="+mj-lt"/>
              <a:buAutoNum type="arabicPeriod"/>
            </a:pPr>
            <a:r>
              <a:rPr lang="id-ID" sz="4400" dirty="0" smtClean="0">
                <a:latin typeface="Comic Sans MS" panose="030F0702030302020204" pitchFamily="66" charset="0"/>
              </a:rPr>
              <a:t>Menyusun </a:t>
            </a:r>
            <a:r>
              <a:rPr lang="id-ID" sz="4400" dirty="0">
                <a:latin typeface="Comic Sans MS" panose="030F0702030302020204" pitchFamily="66" charset="0"/>
              </a:rPr>
              <a:t>kesimpulan</a:t>
            </a:r>
          </a:p>
        </p:txBody>
      </p:sp>
    </p:spTree>
    <p:extLst>
      <p:ext uri="{BB962C8B-B14F-4D97-AF65-F5344CB8AC3E}">
        <p14:creationId xmlns:p14="http://schemas.microsoft.com/office/powerpoint/2010/main" val="317548853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crus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3"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
                                        <p:tgtEl>
                                          <p:spTgt spid="2"/>
                                        </p:tgtEl>
                                      </p:cBhvr>
                                    </p:animEffect>
                                    <p:anim calcmode="lin" valueType="num">
                                      <p:cBhvr>
                                        <p:cTn id="8" dur="400" fill="hold"/>
                                        <p:tgtEl>
                                          <p:spTgt spid="2"/>
                                        </p:tgtEl>
                                        <p:attrNameLst>
                                          <p:attrName>ppt_x</p:attrName>
                                        </p:attrNameLst>
                                      </p:cBhvr>
                                      <p:tavLst>
                                        <p:tav tm="0">
                                          <p:val>
                                            <p:strVal val="#ppt_x"/>
                                          </p:val>
                                        </p:tav>
                                        <p:tav tm="100000">
                                          <p:val>
                                            <p:strVal val="#ppt_x"/>
                                          </p:val>
                                        </p:tav>
                                      </p:tavLst>
                                    </p:anim>
                                    <p:anim calcmode="lin" valueType="num">
                                      <p:cBhvr>
                                        <p:cTn id="9" dur="400" fill="hold"/>
                                        <p:tgtEl>
                                          <p:spTgt spid="2"/>
                                        </p:tgtEl>
                                        <p:attrNameLst>
                                          <p:attrName>ppt_y</p:attrName>
                                        </p:attrNameLst>
                                      </p:cBhvr>
                                      <p:tavLst>
                                        <p:tav tm="0">
                                          <p:val>
                                            <p:strVal val="#ppt_y+0.31"/>
                                          </p:val>
                                        </p:tav>
                                        <p:tav tm="100000">
                                          <p:val>
                                            <p:strVal val="#ppt_y+0.31"/>
                                          </p:val>
                                        </p:tav>
                                      </p:tavLst>
                                    </p:anim>
                                    <p:anim calcmode="lin" valueType="num">
                                      <p:cBhvr>
                                        <p:cTn id="10" dur="600" decel="50000" fill="hold">
                                          <p:stCondLst>
                                            <p:cond delay="400"/>
                                          </p:stCondLst>
                                        </p:cTn>
                                        <p:tgtEl>
                                          <p:spTgt spid="2"/>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1" dur="600" decel="50000" fill="hold">
                                          <p:stCondLst>
                                            <p:cond delay="400"/>
                                          </p:stCondLst>
                                        </p:cTn>
                                        <p:tgtEl>
                                          <p:spTgt spid="2"/>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12" fill="hold">
                      <p:stCondLst>
                        <p:cond delay="indefinite"/>
                      </p:stCondLst>
                      <p:childTnLst>
                        <p:par>
                          <p:cTn id="13" fill="hold">
                            <p:stCondLst>
                              <p:cond delay="0"/>
                            </p:stCondLst>
                            <p:childTnLst>
                              <p:par>
                                <p:cTn id="14" presetID="50" presetClass="entr" presetSubtype="0" decel="100000" fill="hold" nodeType="clickEffect">
                                  <p:stCondLst>
                                    <p:cond delay="0"/>
                                  </p:stCondLst>
                                  <p:childTnLst>
                                    <p:set>
                                      <p:cBhvr>
                                        <p:cTn id="15" dur="1" fill="hold">
                                          <p:stCondLst>
                                            <p:cond delay="0"/>
                                          </p:stCondLst>
                                        </p:cTn>
                                        <p:tgtEl>
                                          <p:spTgt spid="3">
                                            <p:txEl>
                                              <p:pRg st="0" end="0"/>
                                            </p:txEl>
                                          </p:spTgt>
                                        </p:tgtEl>
                                        <p:attrNameLst>
                                          <p:attrName>style.visibility</p:attrName>
                                        </p:attrNameLst>
                                      </p:cBhvr>
                                      <p:to>
                                        <p:strVal val="visible"/>
                                      </p:to>
                                    </p:set>
                                    <p:anim calcmode="lin" valueType="num">
                                      <p:cBhvr>
                                        <p:cTn id="16" dur="1000" fill="hold"/>
                                        <p:tgtEl>
                                          <p:spTgt spid="3">
                                            <p:txEl>
                                              <p:pRg st="0" end="0"/>
                                            </p:txEl>
                                          </p:spTgt>
                                        </p:tgtEl>
                                        <p:attrNameLst>
                                          <p:attrName>ppt_w</p:attrName>
                                        </p:attrNameLst>
                                      </p:cBhvr>
                                      <p:tavLst>
                                        <p:tav tm="0">
                                          <p:val>
                                            <p:strVal val="#ppt_w+.3"/>
                                          </p:val>
                                        </p:tav>
                                        <p:tav tm="100000">
                                          <p:val>
                                            <p:strVal val="#ppt_w"/>
                                          </p:val>
                                        </p:tav>
                                      </p:tavLst>
                                    </p:anim>
                                    <p:anim calcmode="lin" valueType="num">
                                      <p:cBhvr>
                                        <p:cTn id="17" dur="1000" fill="hold"/>
                                        <p:tgtEl>
                                          <p:spTgt spid="3">
                                            <p:txEl>
                                              <p:pRg st="0" end="0"/>
                                            </p:txEl>
                                          </p:spTgt>
                                        </p:tgtEl>
                                        <p:attrNameLst>
                                          <p:attrName>ppt_h</p:attrName>
                                        </p:attrNameLst>
                                      </p:cBhvr>
                                      <p:tavLst>
                                        <p:tav tm="0">
                                          <p:val>
                                            <p:strVal val="#ppt_h"/>
                                          </p:val>
                                        </p:tav>
                                        <p:tav tm="100000">
                                          <p:val>
                                            <p:strVal val="#ppt_h"/>
                                          </p:val>
                                        </p:tav>
                                      </p:tavLst>
                                    </p:anim>
                                    <p:animEffect transition="in" filter="fade">
                                      <p:cBhvr>
                                        <p:cTn id="18" dur="1000"/>
                                        <p:tgtEl>
                                          <p:spTgt spid="3">
                                            <p:txEl>
                                              <p:pRg st="0" end="0"/>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50" presetClass="entr" presetSubtype="0" decel="100000" fill="hold" nodeType="clickEffect">
                                  <p:stCondLst>
                                    <p:cond delay="0"/>
                                  </p:stCondLst>
                                  <p:childTnLst>
                                    <p:set>
                                      <p:cBhvr>
                                        <p:cTn id="22" dur="1" fill="hold">
                                          <p:stCondLst>
                                            <p:cond delay="0"/>
                                          </p:stCondLst>
                                        </p:cTn>
                                        <p:tgtEl>
                                          <p:spTgt spid="3">
                                            <p:txEl>
                                              <p:pRg st="1" end="1"/>
                                            </p:txEl>
                                          </p:spTgt>
                                        </p:tgtEl>
                                        <p:attrNameLst>
                                          <p:attrName>style.visibility</p:attrName>
                                        </p:attrNameLst>
                                      </p:cBhvr>
                                      <p:to>
                                        <p:strVal val="visible"/>
                                      </p:to>
                                    </p:set>
                                    <p:anim calcmode="lin" valueType="num">
                                      <p:cBhvr>
                                        <p:cTn id="23" dur="1000" fill="hold"/>
                                        <p:tgtEl>
                                          <p:spTgt spid="3">
                                            <p:txEl>
                                              <p:pRg st="1" end="1"/>
                                            </p:txEl>
                                          </p:spTgt>
                                        </p:tgtEl>
                                        <p:attrNameLst>
                                          <p:attrName>ppt_w</p:attrName>
                                        </p:attrNameLst>
                                      </p:cBhvr>
                                      <p:tavLst>
                                        <p:tav tm="0">
                                          <p:val>
                                            <p:strVal val="#ppt_w+.3"/>
                                          </p:val>
                                        </p:tav>
                                        <p:tav tm="100000">
                                          <p:val>
                                            <p:strVal val="#ppt_w"/>
                                          </p:val>
                                        </p:tav>
                                      </p:tavLst>
                                    </p:anim>
                                    <p:anim calcmode="lin" valueType="num">
                                      <p:cBhvr>
                                        <p:cTn id="24" dur="1000" fill="hold"/>
                                        <p:tgtEl>
                                          <p:spTgt spid="3">
                                            <p:txEl>
                                              <p:pRg st="1" end="1"/>
                                            </p:txEl>
                                          </p:spTgt>
                                        </p:tgtEl>
                                        <p:attrNameLst>
                                          <p:attrName>ppt_h</p:attrName>
                                        </p:attrNameLst>
                                      </p:cBhvr>
                                      <p:tavLst>
                                        <p:tav tm="0">
                                          <p:val>
                                            <p:strVal val="#ppt_h"/>
                                          </p:val>
                                        </p:tav>
                                        <p:tav tm="100000">
                                          <p:val>
                                            <p:strVal val="#ppt_h"/>
                                          </p:val>
                                        </p:tav>
                                      </p:tavLst>
                                    </p:anim>
                                    <p:animEffect transition="in" filter="fade">
                                      <p:cBhvr>
                                        <p:cTn id="25" dur="1000"/>
                                        <p:tgtEl>
                                          <p:spTgt spid="3">
                                            <p:txEl>
                                              <p:pRg st="1" end="1"/>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50" presetClass="entr" presetSubtype="0" decel="100000" fill="hold" nodeType="clickEffect">
                                  <p:stCondLst>
                                    <p:cond delay="0"/>
                                  </p:stCondLst>
                                  <p:childTnLst>
                                    <p:set>
                                      <p:cBhvr>
                                        <p:cTn id="29" dur="1" fill="hold">
                                          <p:stCondLst>
                                            <p:cond delay="0"/>
                                          </p:stCondLst>
                                        </p:cTn>
                                        <p:tgtEl>
                                          <p:spTgt spid="3">
                                            <p:txEl>
                                              <p:pRg st="2" end="2"/>
                                            </p:txEl>
                                          </p:spTgt>
                                        </p:tgtEl>
                                        <p:attrNameLst>
                                          <p:attrName>style.visibility</p:attrName>
                                        </p:attrNameLst>
                                      </p:cBhvr>
                                      <p:to>
                                        <p:strVal val="visible"/>
                                      </p:to>
                                    </p:set>
                                    <p:anim calcmode="lin" valueType="num">
                                      <p:cBhvr>
                                        <p:cTn id="30" dur="1000" fill="hold"/>
                                        <p:tgtEl>
                                          <p:spTgt spid="3">
                                            <p:txEl>
                                              <p:pRg st="2" end="2"/>
                                            </p:txEl>
                                          </p:spTgt>
                                        </p:tgtEl>
                                        <p:attrNameLst>
                                          <p:attrName>ppt_w</p:attrName>
                                        </p:attrNameLst>
                                      </p:cBhvr>
                                      <p:tavLst>
                                        <p:tav tm="0">
                                          <p:val>
                                            <p:strVal val="#ppt_w+.3"/>
                                          </p:val>
                                        </p:tav>
                                        <p:tav tm="100000">
                                          <p:val>
                                            <p:strVal val="#ppt_w"/>
                                          </p:val>
                                        </p:tav>
                                      </p:tavLst>
                                    </p:anim>
                                    <p:anim calcmode="lin" valueType="num">
                                      <p:cBhvr>
                                        <p:cTn id="31" dur="1000" fill="hold"/>
                                        <p:tgtEl>
                                          <p:spTgt spid="3">
                                            <p:txEl>
                                              <p:pRg st="2" end="2"/>
                                            </p:txEl>
                                          </p:spTgt>
                                        </p:tgtEl>
                                        <p:attrNameLst>
                                          <p:attrName>ppt_h</p:attrName>
                                        </p:attrNameLst>
                                      </p:cBhvr>
                                      <p:tavLst>
                                        <p:tav tm="0">
                                          <p:val>
                                            <p:strVal val="#ppt_h"/>
                                          </p:val>
                                        </p:tav>
                                        <p:tav tm="100000">
                                          <p:val>
                                            <p:strVal val="#ppt_h"/>
                                          </p:val>
                                        </p:tav>
                                      </p:tavLst>
                                    </p:anim>
                                    <p:animEffect transition="in" filter="fade">
                                      <p:cBhvr>
                                        <p:cTn id="32" dur="10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286747"/>
            <a:ext cx="10515600" cy="1325563"/>
          </a:xfrm>
        </p:spPr>
        <p:txBody>
          <a:bodyPr/>
          <a:lstStyle/>
          <a:p>
            <a:pPr algn="ctr"/>
            <a:r>
              <a:rPr lang="id-ID" b="1" dirty="0" smtClean="0">
                <a:latin typeface="Comic Sans MS" panose="030F0702030302020204" pitchFamily="66" charset="0"/>
              </a:rPr>
              <a:t>APA ITU PARAFRASA?</a:t>
            </a:r>
            <a:endParaRPr lang="id-ID" b="1" dirty="0">
              <a:latin typeface="Comic Sans MS" panose="030F0702030302020204" pitchFamily="66" charset="0"/>
            </a:endParaRPr>
          </a:p>
        </p:txBody>
      </p:sp>
      <p:sp>
        <p:nvSpPr>
          <p:cNvPr id="3" name="Content Placeholder 2"/>
          <p:cNvSpPr>
            <a:spLocks noGrp="1"/>
          </p:cNvSpPr>
          <p:nvPr>
            <p:ph idx="1"/>
          </p:nvPr>
        </p:nvSpPr>
        <p:spPr>
          <a:xfrm>
            <a:off x="838200" y="1586475"/>
            <a:ext cx="10950526" cy="4856528"/>
          </a:xfrm>
        </p:spPr>
        <p:style>
          <a:lnRef idx="2">
            <a:schemeClr val="accent2"/>
          </a:lnRef>
          <a:fillRef idx="1">
            <a:schemeClr val="lt1"/>
          </a:fillRef>
          <a:effectRef idx="0">
            <a:schemeClr val="accent2"/>
          </a:effectRef>
          <a:fontRef idx="minor">
            <a:schemeClr val="dk1"/>
          </a:fontRef>
        </p:style>
        <p:txBody>
          <a:bodyPr>
            <a:noAutofit/>
          </a:bodyPr>
          <a:lstStyle/>
          <a:p>
            <a:pPr algn="just"/>
            <a:r>
              <a:rPr lang="id-ID" sz="3600" dirty="0" smtClean="0">
                <a:latin typeface="Comic Sans MS" panose="030F0702030302020204" pitchFamily="66" charset="0"/>
              </a:rPr>
              <a:t>Parafrasa adalah cara </a:t>
            </a:r>
            <a:r>
              <a:rPr lang="id-ID" sz="3600" dirty="0">
                <a:latin typeface="Comic Sans MS" panose="030F0702030302020204" pitchFamily="66" charset="0"/>
              </a:rPr>
              <a:t>mengekspresikan apa yang telah ditulis dan dikatakan oleh orang lain dengan menggunakan kata-kata yang berbeda agar membuatnya lebih mudah untuk </a:t>
            </a:r>
            <a:r>
              <a:rPr lang="id-ID" sz="3600" dirty="0" smtClean="0">
                <a:latin typeface="Comic Sans MS" panose="030F0702030302020204" pitchFamily="66" charset="0"/>
              </a:rPr>
              <a:t>dimengerti.</a:t>
            </a:r>
          </a:p>
          <a:p>
            <a:pPr marL="0" indent="0" algn="just">
              <a:buNone/>
            </a:pPr>
            <a:endParaRPr lang="id-ID" sz="3600" dirty="0" smtClean="0">
              <a:latin typeface="Comic Sans MS" panose="030F0702030302020204" pitchFamily="66" charset="0"/>
            </a:endParaRPr>
          </a:p>
          <a:p>
            <a:pPr algn="just"/>
            <a:r>
              <a:rPr lang="id-ID" sz="3600" dirty="0">
                <a:latin typeface="Comic Sans MS" panose="030F0702030302020204" pitchFamily="66" charset="0"/>
              </a:rPr>
              <a:t>P</a:t>
            </a:r>
            <a:r>
              <a:rPr lang="id-ID" sz="3600" dirty="0" smtClean="0">
                <a:latin typeface="Comic Sans MS" panose="030F0702030302020204" pitchFamily="66" charset="0"/>
              </a:rPr>
              <a:t>engutipan </a:t>
            </a:r>
            <a:r>
              <a:rPr lang="id-ID" sz="3600" dirty="0">
                <a:latin typeface="Comic Sans MS" panose="030F0702030302020204" pitchFamily="66" charset="0"/>
              </a:rPr>
              <a:t>yang dilakukan dalam teknik menulis parafrase merupakan kutipan yang menggunakan kata-kata sendiri untuk mengungkapkan ide yang sama. </a:t>
            </a:r>
          </a:p>
        </p:txBody>
      </p:sp>
    </p:spTree>
    <p:extLst>
      <p:ext uri="{BB962C8B-B14F-4D97-AF65-F5344CB8AC3E}">
        <p14:creationId xmlns:p14="http://schemas.microsoft.com/office/powerpoint/2010/main" val="45530652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ractur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50" presetClass="entr" presetSubtype="0" decel="100000" fill="hold"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 calcmode="lin" valueType="num">
                                      <p:cBhvr>
                                        <p:cTn id="14" dur="1000" fill="hold"/>
                                        <p:tgtEl>
                                          <p:spTgt spid="3">
                                            <p:txEl>
                                              <p:pRg st="0" end="0"/>
                                            </p:txEl>
                                          </p:spTgt>
                                        </p:tgtEl>
                                        <p:attrNameLst>
                                          <p:attrName>ppt_w</p:attrName>
                                        </p:attrNameLst>
                                      </p:cBhvr>
                                      <p:tavLst>
                                        <p:tav tm="0">
                                          <p:val>
                                            <p:strVal val="#ppt_w+.3"/>
                                          </p:val>
                                        </p:tav>
                                        <p:tav tm="100000">
                                          <p:val>
                                            <p:strVal val="#ppt_w"/>
                                          </p:val>
                                        </p:tav>
                                      </p:tavLst>
                                    </p:anim>
                                    <p:anim calcmode="lin" valueType="num">
                                      <p:cBhvr>
                                        <p:cTn id="15" dur="1000" fill="hold"/>
                                        <p:tgtEl>
                                          <p:spTgt spid="3">
                                            <p:txEl>
                                              <p:pRg st="0" end="0"/>
                                            </p:txEl>
                                          </p:spTgt>
                                        </p:tgtEl>
                                        <p:attrNameLst>
                                          <p:attrName>ppt_h</p:attrName>
                                        </p:attrNameLst>
                                      </p:cBhvr>
                                      <p:tavLst>
                                        <p:tav tm="0">
                                          <p:val>
                                            <p:strVal val="#ppt_h"/>
                                          </p:val>
                                        </p:tav>
                                        <p:tav tm="100000">
                                          <p:val>
                                            <p:strVal val="#ppt_h"/>
                                          </p:val>
                                        </p:tav>
                                      </p:tavLst>
                                    </p:anim>
                                    <p:animEffect transition="in" filter="fade">
                                      <p:cBhvr>
                                        <p:cTn id="16" dur="1000"/>
                                        <p:tgtEl>
                                          <p:spTgt spid="3">
                                            <p:txEl>
                                              <p:pRg st="0" end="0"/>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0" presetClass="entr" presetSubtype="0" decel="100000" fill="hold"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 calcmode="lin" valueType="num">
                                      <p:cBhvr>
                                        <p:cTn id="21" dur="1000" fill="hold"/>
                                        <p:tgtEl>
                                          <p:spTgt spid="3">
                                            <p:txEl>
                                              <p:pRg st="2" end="2"/>
                                            </p:txEl>
                                          </p:spTgt>
                                        </p:tgtEl>
                                        <p:attrNameLst>
                                          <p:attrName>ppt_w</p:attrName>
                                        </p:attrNameLst>
                                      </p:cBhvr>
                                      <p:tavLst>
                                        <p:tav tm="0">
                                          <p:val>
                                            <p:strVal val="#ppt_w+.3"/>
                                          </p:val>
                                        </p:tav>
                                        <p:tav tm="100000">
                                          <p:val>
                                            <p:strVal val="#ppt_w"/>
                                          </p:val>
                                        </p:tav>
                                      </p:tavLst>
                                    </p:anim>
                                    <p:anim calcmode="lin" valueType="num">
                                      <p:cBhvr>
                                        <p:cTn id="22" dur="1000" fill="hold"/>
                                        <p:tgtEl>
                                          <p:spTgt spid="3">
                                            <p:txEl>
                                              <p:pRg st="2" end="2"/>
                                            </p:txEl>
                                          </p:spTgt>
                                        </p:tgtEl>
                                        <p:attrNameLst>
                                          <p:attrName>ppt_h</p:attrName>
                                        </p:attrNameLst>
                                      </p:cBhvr>
                                      <p:tavLst>
                                        <p:tav tm="0">
                                          <p:val>
                                            <p:strVal val="#ppt_h"/>
                                          </p:val>
                                        </p:tav>
                                        <p:tav tm="100000">
                                          <p:val>
                                            <p:strVal val="#ppt_h"/>
                                          </p:val>
                                        </p:tav>
                                      </p:tavLst>
                                    </p:anim>
                                    <p:animEffect transition="in" filter="fade">
                                      <p:cBhvr>
                                        <p:cTn id="23" dur="10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3000" b="-13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659986" y="365125"/>
            <a:ext cx="8483991" cy="1055712"/>
          </a:xfrm>
        </p:spPr>
        <p:txBody>
          <a:bodyPr/>
          <a:lstStyle/>
          <a:p>
            <a:pPr algn="ctr"/>
            <a:r>
              <a:rPr lang="id-ID" b="1" dirty="0" smtClean="0">
                <a:latin typeface="Bodoni MT" panose="02070603080606020203" pitchFamily="18" charset="0"/>
              </a:rPr>
              <a:t>TEKNIK PARAFRASA</a:t>
            </a:r>
            <a:endParaRPr lang="id-ID" b="1" dirty="0">
              <a:latin typeface="Bodoni MT" panose="02070603080606020203" pitchFamily="18" charset="0"/>
            </a:endParaRPr>
          </a:p>
        </p:txBody>
      </p:sp>
      <p:sp>
        <p:nvSpPr>
          <p:cNvPr id="3" name="Content Placeholder 2"/>
          <p:cNvSpPr>
            <a:spLocks noGrp="1"/>
          </p:cNvSpPr>
          <p:nvPr>
            <p:ph idx="1"/>
          </p:nvPr>
        </p:nvSpPr>
        <p:spPr>
          <a:xfrm>
            <a:off x="838200" y="1420837"/>
            <a:ext cx="10515600" cy="5148775"/>
          </a:xfrm>
        </p:spPr>
        <p:style>
          <a:lnRef idx="1">
            <a:schemeClr val="accent4"/>
          </a:lnRef>
          <a:fillRef idx="2">
            <a:schemeClr val="accent4"/>
          </a:fillRef>
          <a:effectRef idx="1">
            <a:schemeClr val="accent4"/>
          </a:effectRef>
          <a:fontRef idx="minor">
            <a:schemeClr val="dk1"/>
          </a:fontRef>
        </p:style>
        <p:txBody>
          <a:bodyPr>
            <a:normAutofit fontScale="92500" lnSpcReduction="20000"/>
          </a:bodyPr>
          <a:lstStyle/>
          <a:p>
            <a:pPr marL="514350" indent="-514350">
              <a:buFont typeface="+mj-lt"/>
              <a:buAutoNum type="arabicPeriod"/>
            </a:pPr>
            <a:r>
              <a:rPr lang="id-ID" sz="3100" dirty="0">
                <a:latin typeface="Bell MT" panose="02020503060305020303" pitchFamily="18" charset="0"/>
              </a:rPr>
              <a:t>Bacalah kembali teks sumber sampai Anda </a:t>
            </a:r>
            <a:r>
              <a:rPr lang="id-ID" sz="3100" dirty="0" smtClean="0">
                <a:latin typeface="Bell MT" panose="02020503060305020303" pitchFamily="18" charset="0"/>
              </a:rPr>
              <a:t>paham</a:t>
            </a:r>
          </a:p>
          <a:p>
            <a:pPr marL="514350" indent="-514350">
              <a:buFont typeface="+mj-lt"/>
              <a:buAutoNum type="arabicPeriod"/>
            </a:pPr>
            <a:r>
              <a:rPr lang="id-ID" sz="3100" dirty="0" smtClean="0">
                <a:latin typeface="Bell MT" panose="02020503060305020303" pitchFamily="18" charset="0"/>
              </a:rPr>
              <a:t>Singkirkan </a:t>
            </a:r>
            <a:r>
              <a:rPr lang="id-ID" sz="3100" dirty="0">
                <a:latin typeface="Bell MT" panose="02020503060305020303" pitchFamily="18" charset="0"/>
              </a:rPr>
              <a:t>teks/naskah asli tersebut dan tulislah ulang </a:t>
            </a:r>
            <a:r>
              <a:rPr lang="id-ID" sz="3100" dirty="0" smtClean="0">
                <a:latin typeface="Bell MT" panose="02020503060305020303" pitchFamily="18" charset="0"/>
              </a:rPr>
              <a:t>dalam kertas</a:t>
            </a:r>
          </a:p>
          <a:p>
            <a:pPr marL="514350" indent="-514350">
              <a:buFont typeface="+mj-lt"/>
              <a:buAutoNum type="arabicPeriod"/>
            </a:pPr>
            <a:r>
              <a:rPr lang="id-ID" sz="3100" dirty="0" smtClean="0">
                <a:latin typeface="Bell MT" panose="02020503060305020303" pitchFamily="18" charset="0"/>
              </a:rPr>
              <a:t>Dalam kartu </a:t>
            </a:r>
            <a:r>
              <a:rPr lang="id-ID" sz="3100" dirty="0">
                <a:latin typeface="Bell MT" panose="02020503060305020303" pitchFamily="18" charset="0"/>
              </a:rPr>
              <a:t>catatan tadi, tuliskan kata kunci yang menunjukkan subjek atau tema parafrase </a:t>
            </a:r>
            <a:r>
              <a:rPr lang="id-ID" sz="3100" dirty="0" smtClean="0">
                <a:latin typeface="Bell MT" panose="02020503060305020303" pitchFamily="18" charset="0"/>
              </a:rPr>
              <a:t>Anda.</a:t>
            </a:r>
          </a:p>
          <a:p>
            <a:pPr marL="514350" indent="-514350">
              <a:buFont typeface="+mj-lt"/>
              <a:buAutoNum type="arabicPeriod"/>
            </a:pPr>
            <a:r>
              <a:rPr lang="id-ID" sz="3100" dirty="0" smtClean="0">
                <a:latin typeface="Bell MT" panose="02020503060305020303" pitchFamily="18" charset="0"/>
              </a:rPr>
              <a:t>Ubahlah kata benda menjadi kata kerja atau sebaliknya. Aktif menjadi pasif atau sebaliknya </a:t>
            </a:r>
          </a:p>
          <a:p>
            <a:pPr marL="514350" indent="-514350">
              <a:buFont typeface="+mj-lt"/>
              <a:buAutoNum type="arabicPeriod"/>
            </a:pPr>
            <a:r>
              <a:rPr lang="id-ID" sz="3100" dirty="0" smtClean="0">
                <a:latin typeface="Bell MT" panose="02020503060305020303" pitchFamily="18" charset="0"/>
              </a:rPr>
              <a:t>Bandingkan </a:t>
            </a:r>
            <a:r>
              <a:rPr lang="id-ID" sz="3100" dirty="0">
                <a:latin typeface="Bell MT" panose="02020503060305020303" pitchFamily="18" charset="0"/>
              </a:rPr>
              <a:t>tulisan parafrase Anda tadi dengan naskah aslinya </a:t>
            </a:r>
            <a:r>
              <a:rPr lang="id-ID" sz="3100" dirty="0" smtClean="0">
                <a:latin typeface="Bell MT" panose="02020503060305020303" pitchFamily="18" charset="0"/>
              </a:rPr>
              <a:t>untuk mengecek gagasan. </a:t>
            </a:r>
          </a:p>
          <a:p>
            <a:pPr marL="514350" indent="-514350">
              <a:buFont typeface="+mj-lt"/>
              <a:buAutoNum type="arabicPeriod"/>
            </a:pPr>
            <a:r>
              <a:rPr lang="id-ID" sz="3100" dirty="0" smtClean="0">
                <a:latin typeface="Bell MT" panose="02020503060305020303" pitchFamily="18" charset="0"/>
              </a:rPr>
              <a:t>Gunakan </a:t>
            </a:r>
            <a:r>
              <a:rPr lang="id-ID" sz="3100" dirty="0">
                <a:latin typeface="Bell MT" panose="02020503060305020303" pitchFamily="18" charset="0"/>
              </a:rPr>
              <a:t>tanda petik ganda untuk mengidentifikasi istilah-istilah khusus, terminologi, atau frase yang Anda pinjam dari naskah asli, dan yang Anda ambil sama pesis dengan naskah </a:t>
            </a:r>
            <a:r>
              <a:rPr lang="id-ID" sz="3100" dirty="0" smtClean="0">
                <a:latin typeface="Bell MT" panose="02020503060305020303" pitchFamily="18" charset="0"/>
              </a:rPr>
              <a:t>asli.</a:t>
            </a:r>
          </a:p>
          <a:p>
            <a:pPr marL="514350" indent="-514350">
              <a:buFont typeface="+mj-lt"/>
              <a:buAutoNum type="arabicPeriod"/>
            </a:pPr>
            <a:r>
              <a:rPr lang="id-ID" sz="3100" dirty="0" smtClean="0">
                <a:latin typeface="Bell MT" panose="02020503060305020303" pitchFamily="18" charset="0"/>
              </a:rPr>
              <a:t>Tuliskan </a:t>
            </a:r>
            <a:r>
              <a:rPr lang="id-ID" sz="3100" dirty="0">
                <a:latin typeface="Bell MT" panose="02020503060305020303" pitchFamily="18" charset="0"/>
              </a:rPr>
              <a:t>sumber (termasuk halaman</a:t>
            </a:r>
            <a:r>
              <a:rPr lang="id-ID" sz="3100" dirty="0" smtClean="0">
                <a:latin typeface="Bell MT" panose="02020503060305020303" pitchFamily="18" charset="0"/>
              </a:rPr>
              <a:t>)</a:t>
            </a:r>
            <a:endParaRPr lang="id-ID" dirty="0"/>
          </a:p>
        </p:txBody>
      </p:sp>
    </p:spTree>
    <p:extLst>
      <p:ext uri="{BB962C8B-B14F-4D97-AF65-F5344CB8AC3E}">
        <p14:creationId xmlns:p14="http://schemas.microsoft.com/office/powerpoint/2010/main" val="191394811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prestig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3"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
                                        <p:tgtEl>
                                          <p:spTgt spid="2"/>
                                        </p:tgtEl>
                                      </p:cBhvr>
                                    </p:animEffect>
                                    <p:anim calcmode="lin" valueType="num">
                                      <p:cBhvr>
                                        <p:cTn id="8" dur="400" fill="hold"/>
                                        <p:tgtEl>
                                          <p:spTgt spid="2"/>
                                        </p:tgtEl>
                                        <p:attrNameLst>
                                          <p:attrName>ppt_x</p:attrName>
                                        </p:attrNameLst>
                                      </p:cBhvr>
                                      <p:tavLst>
                                        <p:tav tm="0">
                                          <p:val>
                                            <p:strVal val="#ppt_x"/>
                                          </p:val>
                                        </p:tav>
                                        <p:tav tm="100000">
                                          <p:val>
                                            <p:strVal val="#ppt_x"/>
                                          </p:val>
                                        </p:tav>
                                      </p:tavLst>
                                    </p:anim>
                                    <p:anim calcmode="lin" valueType="num">
                                      <p:cBhvr>
                                        <p:cTn id="9" dur="400" fill="hold"/>
                                        <p:tgtEl>
                                          <p:spTgt spid="2"/>
                                        </p:tgtEl>
                                        <p:attrNameLst>
                                          <p:attrName>ppt_y</p:attrName>
                                        </p:attrNameLst>
                                      </p:cBhvr>
                                      <p:tavLst>
                                        <p:tav tm="0">
                                          <p:val>
                                            <p:strVal val="#ppt_y+0.31"/>
                                          </p:val>
                                        </p:tav>
                                        <p:tav tm="100000">
                                          <p:val>
                                            <p:strVal val="#ppt_y+0.31"/>
                                          </p:val>
                                        </p:tav>
                                      </p:tavLst>
                                    </p:anim>
                                    <p:anim calcmode="lin" valueType="num">
                                      <p:cBhvr>
                                        <p:cTn id="10" dur="600" decel="50000" fill="hold">
                                          <p:stCondLst>
                                            <p:cond delay="400"/>
                                          </p:stCondLst>
                                        </p:cTn>
                                        <p:tgtEl>
                                          <p:spTgt spid="2"/>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1" dur="600" decel="50000" fill="hold">
                                          <p:stCondLst>
                                            <p:cond delay="400"/>
                                          </p:stCondLst>
                                        </p:cTn>
                                        <p:tgtEl>
                                          <p:spTgt spid="2"/>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12" fill="hold">
                      <p:stCondLst>
                        <p:cond delay="indefinite"/>
                      </p:stCondLst>
                      <p:childTnLst>
                        <p:par>
                          <p:cTn id="13" fill="hold">
                            <p:stCondLst>
                              <p:cond delay="0"/>
                            </p:stCondLst>
                            <p:childTnLst>
                              <p:par>
                                <p:cTn id="14" presetID="42" presetClass="entr" presetSubtype="0" fill="hold" nodeType="clickEffect">
                                  <p:stCondLst>
                                    <p:cond delay="0"/>
                                  </p:stCondLst>
                                  <p:childTnLst>
                                    <p:set>
                                      <p:cBhvr>
                                        <p:cTn id="15" dur="1" fill="hold">
                                          <p:stCondLst>
                                            <p:cond delay="0"/>
                                          </p:stCondLst>
                                        </p:cTn>
                                        <p:tgtEl>
                                          <p:spTgt spid="3">
                                            <p:txEl>
                                              <p:pRg st="0" end="0"/>
                                            </p:txEl>
                                          </p:spTgt>
                                        </p:tgtEl>
                                        <p:attrNameLst>
                                          <p:attrName>style.visibility</p:attrName>
                                        </p:attrNameLst>
                                      </p:cBhvr>
                                      <p:to>
                                        <p:strVal val="visible"/>
                                      </p:to>
                                    </p:set>
                                    <p:animEffect transition="in" filter="fade">
                                      <p:cBhvr>
                                        <p:cTn id="16" dur="1000"/>
                                        <p:tgtEl>
                                          <p:spTgt spid="3">
                                            <p:txEl>
                                              <p:pRg st="0" end="0"/>
                                            </p:txEl>
                                          </p:spTgt>
                                        </p:tgtEl>
                                      </p:cBhvr>
                                    </p:animEffect>
                                    <p:anim calcmode="lin" valueType="num">
                                      <p:cBhvr>
                                        <p:cTn id="17"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8"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42" presetClass="entr" presetSubtype="0" fill="hold" nodeType="clickEffect">
                                  <p:stCondLst>
                                    <p:cond delay="0"/>
                                  </p:stCondLst>
                                  <p:childTnLst>
                                    <p:set>
                                      <p:cBhvr>
                                        <p:cTn id="22" dur="1" fill="hold">
                                          <p:stCondLst>
                                            <p:cond delay="0"/>
                                          </p:stCondLst>
                                        </p:cTn>
                                        <p:tgtEl>
                                          <p:spTgt spid="3">
                                            <p:txEl>
                                              <p:pRg st="1" end="1"/>
                                            </p:txEl>
                                          </p:spTgt>
                                        </p:tgtEl>
                                        <p:attrNameLst>
                                          <p:attrName>style.visibility</p:attrName>
                                        </p:attrNameLst>
                                      </p:cBhvr>
                                      <p:to>
                                        <p:strVal val="visible"/>
                                      </p:to>
                                    </p:set>
                                    <p:animEffect transition="in" filter="fade">
                                      <p:cBhvr>
                                        <p:cTn id="23" dur="1000"/>
                                        <p:tgtEl>
                                          <p:spTgt spid="3">
                                            <p:txEl>
                                              <p:pRg st="1" end="1"/>
                                            </p:txEl>
                                          </p:spTgt>
                                        </p:tgtEl>
                                      </p:cBhvr>
                                    </p:animEffect>
                                    <p:anim calcmode="lin" valueType="num">
                                      <p:cBhvr>
                                        <p:cTn id="24"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25"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42" presetClass="entr" presetSubtype="0" fill="hold" nodeType="clickEffect">
                                  <p:stCondLst>
                                    <p:cond delay="0"/>
                                  </p:stCondLst>
                                  <p:childTnLst>
                                    <p:set>
                                      <p:cBhvr>
                                        <p:cTn id="29" dur="1" fill="hold">
                                          <p:stCondLst>
                                            <p:cond delay="0"/>
                                          </p:stCondLst>
                                        </p:cTn>
                                        <p:tgtEl>
                                          <p:spTgt spid="3">
                                            <p:txEl>
                                              <p:pRg st="2" end="2"/>
                                            </p:txEl>
                                          </p:spTgt>
                                        </p:tgtEl>
                                        <p:attrNameLst>
                                          <p:attrName>style.visibility</p:attrName>
                                        </p:attrNameLst>
                                      </p:cBhvr>
                                      <p:to>
                                        <p:strVal val="visible"/>
                                      </p:to>
                                    </p:set>
                                    <p:animEffect transition="in" filter="fade">
                                      <p:cBhvr>
                                        <p:cTn id="30" dur="1000"/>
                                        <p:tgtEl>
                                          <p:spTgt spid="3">
                                            <p:txEl>
                                              <p:pRg st="2" end="2"/>
                                            </p:txEl>
                                          </p:spTgt>
                                        </p:tgtEl>
                                      </p:cBhvr>
                                    </p:animEffect>
                                    <p:anim calcmode="lin" valueType="num">
                                      <p:cBhvr>
                                        <p:cTn id="31"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32"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42" presetClass="entr" presetSubtype="0" fill="hold" nodeType="clickEffect">
                                  <p:stCondLst>
                                    <p:cond delay="0"/>
                                  </p:stCondLst>
                                  <p:childTnLst>
                                    <p:set>
                                      <p:cBhvr>
                                        <p:cTn id="36" dur="1" fill="hold">
                                          <p:stCondLst>
                                            <p:cond delay="0"/>
                                          </p:stCondLst>
                                        </p:cTn>
                                        <p:tgtEl>
                                          <p:spTgt spid="3">
                                            <p:txEl>
                                              <p:pRg st="3" end="3"/>
                                            </p:txEl>
                                          </p:spTgt>
                                        </p:tgtEl>
                                        <p:attrNameLst>
                                          <p:attrName>style.visibility</p:attrName>
                                        </p:attrNameLst>
                                      </p:cBhvr>
                                      <p:to>
                                        <p:strVal val="visible"/>
                                      </p:to>
                                    </p:set>
                                    <p:animEffect transition="in" filter="fade">
                                      <p:cBhvr>
                                        <p:cTn id="37" dur="1000"/>
                                        <p:tgtEl>
                                          <p:spTgt spid="3">
                                            <p:txEl>
                                              <p:pRg st="3" end="3"/>
                                            </p:txEl>
                                          </p:spTgt>
                                        </p:tgtEl>
                                      </p:cBhvr>
                                    </p:animEffect>
                                    <p:anim calcmode="lin" valueType="num">
                                      <p:cBhvr>
                                        <p:cTn id="38"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9"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42" presetClass="entr" presetSubtype="0" fill="hold" nodeType="clickEffect">
                                  <p:stCondLst>
                                    <p:cond delay="0"/>
                                  </p:stCondLst>
                                  <p:childTnLst>
                                    <p:set>
                                      <p:cBhvr>
                                        <p:cTn id="43" dur="1" fill="hold">
                                          <p:stCondLst>
                                            <p:cond delay="0"/>
                                          </p:stCondLst>
                                        </p:cTn>
                                        <p:tgtEl>
                                          <p:spTgt spid="3">
                                            <p:txEl>
                                              <p:pRg st="4" end="4"/>
                                            </p:txEl>
                                          </p:spTgt>
                                        </p:tgtEl>
                                        <p:attrNameLst>
                                          <p:attrName>style.visibility</p:attrName>
                                        </p:attrNameLst>
                                      </p:cBhvr>
                                      <p:to>
                                        <p:strVal val="visible"/>
                                      </p:to>
                                    </p:set>
                                    <p:animEffect transition="in" filter="fade">
                                      <p:cBhvr>
                                        <p:cTn id="44" dur="1000"/>
                                        <p:tgtEl>
                                          <p:spTgt spid="3">
                                            <p:txEl>
                                              <p:pRg st="4" end="4"/>
                                            </p:txEl>
                                          </p:spTgt>
                                        </p:tgtEl>
                                      </p:cBhvr>
                                    </p:animEffect>
                                    <p:anim calcmode="lin" valueType="num">
                                      <p:cBhvr>
                                        <p:cTn id="45"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46"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42" presetClass="entr" presetSubtype="0" fill="hold" nodeType="clickEffect">
                                  <p:stCondLst>
                                    <p:cond delay="0"/>
                                  </p:stCondLst>
                                  <p:childTnLst>
                                    <p:set>
                                      <p:cBhvr>
                                        <p:cTn id="50" dur="1" fill="hold">
                                          <p:stCondLst>
                                            <p:cond delay="0"/>
                                          </p:stCondLst>
                                        </p:cTn>
                                        <p:tgtEl>
                                          <p:spTgt spid="3">
                                            <p:txEl>
                                              <p:pRg st="5" end="5"/>
                                            </p:txEl>
                                          </p:spTgt>
                                        </p:tgtEl>
                                        <p:attrNameLst>
                                          <p:attrName>style.visibility</p:attrName>
                                        </p:attrNameLst>
                                      </p:cBhvr>
                                      <p:to>
                                        <p:strVal val="visible"/>
                                      </p:to>
                                    </p:set>
                                    <p:animEffect transition="in" filter="fade">
                                      <p:cBhvr>
                                        <p:cTn id="51" dur="1000"/>
                                        <p:tgtEl>
                                          <p:spTgt spid="3">
                                            <p:txEl>
                                              <p:pRg st="5" end="5"/>
                                            </p:txEl>
                                          </p:spTgt>
                                        </p:tgtEl>
                                      </p:cBhvr>
                                    </p:animEffect>
                                    <p:anim calcmode="lin" valueType="num">
                                      <p:cBhvr>
                                        <p:cTn id="52"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53"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54" fill="hold">
                      <p:stCondLst>
                        <p:cond delay="indefinite"/>
                      </p:stCondLst>
                      <p:childTnLst>
                        <p:par>
                          <p:cTn id="55" fill="hold">
                            <p:stCondLst>
                              <p:cond delay="0"/>
                            </p:stCondLst>
                            <p:childTnLst>
                              <p:par>
                                <p:cTn id="56" presetID="42" presetClass="entr" presetSubtype="0" fill="hold" nodeType="clickEffect">
                                  <p:stCondLst>
                                    <p:cond delay="0"/>
                                  </p:stCondLst>
                                  <p:childTnLst>
                                    <p:set>
                                      <p:cBhvr>
                                        <p:cTn id="57" dur="1" fill="hold">
                                          <p:stCondLst>
                                            <p:cond delay="0"/>
                                          </p:stCondLst>
                                        </p:cTn>
                                        <p:tgtEl>
                                          <p:spTgt spid="3">
                                            <p:txEl>
                                              <p:pRg st="6" end="6"/>
                                            </p:txEl>
                                          </p:spTgt>
                                        </p:tgtEl>
                                        <p:attrNameLst>
                                          <p:attrName>style.visibility</p:attrName>
                                        </p:attrNameLst>
                                      </p:cBhvr>
                                      <p:to>
                                        <p:strVal val="visible"/>
                                      </p:to>
                                    </p:set>
                                    <p:animEffect transition="in" filter="fade">
                                      <p:cBhvr>
                                        <p:cTn id="58" dur="1000"/>
                                        <p:tgtEl>
                                          <p:spTgt spid="3">
                                            <p:txEl>
                                              <p:pRg st="6" end="6"/>
                                            </p:txEl>
                                          </p:spTgt>
                                        </p:tgtEl>
                                      </p:cBhvr>
                                    </p:animEffect>
                                    <p:anim calcmode="lin" valueType="num">
                                      <p:cBhvr>
                                        <p:cTn id="59"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60"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id-ID" sz="2800" b="1" dirty="0" smtClean="0">
                <a:solidFill>
                  <a:srgbClr val="00B0F0"/>
                </a:solidFill>
                <a:latin typeface="Comic Sans MS" panose="030F0702030302020204" pitchFamily="66" charset="0"/>
              </a:rPr>
              <a:t>CONTOH PARAFRASA KALIMAT dan PARAGRAF </a:t>
            </a:r>
            <a:endParaRPr lang="id-ID" sz="2800" b="1" dirty="0">
              <a:solidFill>
                <a:srgbClr val="00B0F0"/>
              </a:solidFill>
              <a:latin typeface="Comic Sans MS" panose="030F0702030302020204" pitchFamily="66" charset="0"/>
            </a:endParaRPr>
          </a:p>
        </p:txBody>
      </p:sp>
      <p:sp>
        <p:nvSpPr>
          <p:cNvPr id="3" name="Content Placeholder 2"/>
          <p:cNvSpPr>
            <a:spLocks noGrp="1"/>
          </p:cNvSpPr>
          <p:nvPr>
            <p:ph idx="1"/>
          </p:nvPr>
        </p:nvSpPr>
        <p:spPr/>
        <p:style>
          <a:lnRef idx="2">
            <a:schemeClr val="accent1"/>
          </a:lnRef>
          <a:fillRef idx="1">
            <a:schemeClr val="lt1"/>
          </a:fillRef>
          <a:effectRef idx="0">
            <a:schemeClr val="accent1"/>
          </a:effectRef>
          <a:fontRef idx="minor">
            <a:schemeClr val="dk1"/>
          </a:fontRef>
        </p:style>
        <p:txBody>
          <a:bodyPr>
            <a:normAutofit/>
          </a:bodyPr>
          <a:lstStyle/>
          <a:p>
            <a:pPr marL="0" indent="0" algn="just">
              <a:buNone/>
            </a:pPr>
            <a:r>
              <a:rPr lang="id-ID" dirty="0" smtClean="0"/>
              <a:t>“</a:t>
            </a:r>
            <a:r>
              <a:rPr lang="id-ID" sz="3200" u="sng" dirty="0" smtClean="0">
                <a:latin typeface="Comic Sans MS" panose="030F0702030302020204" pitchFamily="66" charset="0"/>
              </a:rPr>
              <a:t>Sebuah </a:t>
            </a:r>
            <a:r>
              <a:rPr lang="id-ID" sz="3200" u="sng" dirty="0">
                <a:latin typeface="Comic Sans MS" panose="030F0702030302020204" pitchFamily="66" charset="0"/>
              </a:rPr>
              <a:t>kejutan </a:t>
            </a:r>
            <a:r>
              <a:rPr lang="id-ID" sz="3200" dirty="0">
                <a:latin typeface="Comic Sans MS" panose="030F0702030302020204" pitchFamily="66" charset="0"/>
              </a:rPr>
              <a:t>di bidang </a:t>
            </a:r>
            <a:r>
              <a:rPr lang="id-ID" sz="3200" u="sng" dirty="0">
                <a:latin typeface="Comic Sans MS" panose="030F0702030302020204" pitchFamily="66" charset="0"/>
              </a:rPr>
              <a:t>realita maya </a:t>
            </a:r>
            <a:r>
              <a:rPr lang="id-ID" sz="3200" dirty="0">
                <a:latin typeface="Comic Sans MS" panose="030F0702030302020204" pitchFamily="66" charset="0"/>
              </a:rPr>
              <a:t>(virtual reality) terjadi pada tahun 1961 dengan kemunculan </a:t>
            </a:r>
            <a:r>
              <a:rPr lang="id-ID" sz="3200" i="1" u="sng" dirty="0" smtClean="0">
                <a:latin typeface="Comic Sans MS" panose="030F0702030302020204" pitchFamily="66" charset="0"/>
              </a:rPr>
              <a:t>Sensorama</a:t>
            </a:r>
            <a:r>
              <a:rPr lang="id-ID" sz="3200" i="1" dirty="0" smtClean="0">
                <a:latin typeface="Comic Sans MS" panose="030F0702030302020204" pitchFamily="66" charset="0"/>
              </a:rPr>
              <a:t>-</a:t>
            </a:r>
            <a:r>
              <a:rPr lang="id-ID" sz="3200" dirty="0" smtClean="0">
                <a:latin typeface="Comic Sans MS" panose="030F0702030302020204" pitchFamily="66" charset="0"/>
              </a:rPr>
              <a:t>nya </a:t>
            </a:r>
            <a:r>
              <a:rPr lang="id-ID" sz="3200" u="sng" dirty="0" smtClean="0">
                <a:latin typeface="Comic Sans MS" panose="030F0702030302020204" pitchFamily="66" charset="0"/>
              </a:rPr>
              <a:t>Heilig</a:t>
            </a:r>
            <a:r>
              <a:rPr lang="id-ID" sz="3200" dirty="0" smtClean="0">
                <a:latin typeface="Comic Sans MS" panose="030F0702030302020204" pitchFamily="66" charset="0"/>
              </a:rPr>
              <a:t>” (Krisnawati</a:t>
            </a:r>
            <a:r>
              <a:rPr lang="id-ID" sz="3200" dirty="0">
                <a:latin typeface="Comic Sans MS" panose="030F0702030302020204" pitchFamily="66" charset="0"/>
              </a:rPr>
              <a:t>, </a:t>
            </a:r>
            <a:r>
              <a:rPr lang="id-ID" sz="3200" dirty="0" smtClean="0">
                <a:latin typeface="Comic Sans MS" panose="030F0702030302020204" pitchFamily="66" charset="0"/>
              </a:rPr>
              <a:t>2000</a:t>
            </a:r>
            <a:r>
              <a:rPr lang="id-ID" sz="3200" dirty="0">
                <a:latin typeface="Comic Sans MS" panose="030F0702030302020204" pitchFamily="66" charset="0"/>
              </a:rPr>
              <a:t>:</a:t>
            </a:r>
            <a:r>
              <a:rPr lang="id-ID" sz="3200" dirty="0" smtClean="0">
                <a:latin typeface="Comic Sans MS" panose="030F0702030302020204" pitchFamily="66" charset="0"/>
              </a:rPr>
              <a:t> </a:t>
            </a:r>
            <a:r>
              <a:rPr lang="id-ID" sz="3200" dirty="0">
                <a:latin typeface="Comic Sans MS" panose="030F0702030302020204" pitchFamily="66" charset="0"/>
              </a:rPr>
              <a:t>55</a:t>
            </a:r>
            <a:r>
              <a:rPr lang="id-ID" sz="3200" dirty="0" smtClean="0">
                <a:latin typeface="Comic Sans MS" panose="030F0702030302020204" pitchFamily="66" charset="0"/>
              </a:rPr>
              <a:t>).</a:t>
            </a:r>
          </a:p>
          <a:p>
            <a:pPr marL="0" indent="0" algn="just">
              <a:buNone/>
            </a:pPr>
            <a:endParaRPr lang="id-ID" sz="3200" dirty="0" smtClean="0">
              <a:latin typeface="Comic Sans MS" panose="030F0702030302020204" pitchFamily="66" charset="0"/>
            </a:endParaRPr>
          </a:p>
          <a:p>
            <a:pPr marL="0" indent="0" algn="just">
              <a:buNone/>
            </a:pPr>
            <a:r>
              <a:rPr lang="id-ID" sz="3200" dirty="0" smtClean="0">
                <a:solidFill>
                  <a:srgbClr val="00B0F0"/>
                </a:solidFill>
                <a:latin typeface="Comic Sans MS" panose="030F0702030302020204" pitchFamily="66" charset="0"/>
              </a:rPr>
              <a:t>Parafrase</a:t>
            </a:r>
            <a:r>
              <a:rPr lang="id-ID" sz="3200" dirty="0">
                <a:solidFill>
                  <a:srgbClr val="00B0F0"/>
                </a:solidFill>
                <a:latin typeface="Comic Sans MS" panose="030F0702030302020204" pitchFamily="66" charset="0"/>
              </a:rPr>
              <a:t>   </a:t>
            </a:r>
            <a:r>
              <a:rPr lang="id-ID" sz="3200" dirty="0">
                <a:latin typeface="Comic Sans MS" panose="030F0702030302020204" pitchFamily="66" charset="0"/>
              </a:rPr>
              <a:t>         </a:t>
            </a:r>
          </a:p>
          <a:p>
            <a:pPr marL="0" indent="0" algn="just">
              <a:buNone/>
            </a:pPr>
            <a:r>
              <a:rPr lang="id-ID" sz="3200" dirty="0" smtClean="0">
                <a:latin typeface="Comic Sans MS" panose="030F0702030302020204" pitchFamily="66" charset="0"/>
              </a:rPr>
              <a:t>Hasil </a:t>
            </a:r>
            <a:r>
              <a:rPr lang="id-ID" sz="3200" dirty="0">
                <a:latin typeface="Comic Sans MS" panose="030F0702030302020204" pitchFamily="66" charset="0"/>
              </a:rPr>
              <a:t>karya </a:t>
            </a:r>
            <a:r>
              <a:rPr lang="id-ID" sz="3200" u="sng" dirty="0">
                <a:latin typeface="Comic Sans MS" panose="030F0702030302020204" pitchFamily="66" charset="0"/>
              </a:rPr>
              <a:t>Heillig</a:t>
            </a:r>
            <a:r>
              <a:rPr lang="id-ID" sz="3200" dirty="0">
                <a:latin typeface="Comic Sans MS" panose="030F0702030302020204" pitchFamily="66" charset="0"/>
              </a:rPr>
              <a:t> yang dikenal dengan nama </a:t>
            </a:r>
            <a:r>
              <a:rPr lang="id-ID" sz="3200" i="1" u="sng" dirty="0">
                <a:latin typeface="Comic Sans MS" panose="030F0702030302020204" pitchFamily="66" charset="0"/>
              </a:rPr>
              <a:t>Sensorama</a:t>
            </a:r>
            <a:r>
              <a:rPr lang="id-ID" sz="3200" dirty="0">
                <a:latin typeface="Comic Sans MS" panose="030F0702030302020204" pitchFamily="66" charset="0"/>
              </a:rPr>
              <a:t> membawa </a:t>
            </a:r>
            <a:r>
              <a:rPr lang="id-ID" sz="3200" u="sng" dirty="0">
                <a:latin typeface="Comic Sans MS" panose="030F0702030302020204" pitchFamily="66" charset="0"/>
              </a:rPr>
              <a:t>perubahan yang signifikan </a:t>
            </a:r>
            <a:r>
              <a:rPr lang="id-ID" sz="3200" dirty="0">
                <a:latin typeface="Comic Sans MS" panose="030F0702030302020204" pitchFamily="66" charset="0"/>
              </a:rPr>
              <a:t>dalam </a:t>
            </a:r>
            <a:r>
              <a:rPr lang="en-US" sz="3200" dirty="0" err="1" smtClean="0">
                <a:latin typeface="Comic Sans MS" panose="030F0702030302020204" pitchFamily="66" charset="0"/>
              </a:rPr>
              <a:t>bidang</a:t>
            </a:r>
            <a:r>
              <a:rPr lang="id-ID" sz="3200" dirty="0" smtClean="0">
                <a:latin typeface="Comic Sans MS" panose="030F0702030302020204" pitchFamily="66" charset="0"/>
              </a:rPr>
              <a:t> </a:t>
            </a:r>
            <a:r>
              <a:rPr lang="id-ID" sz="3200" u="sng" dirty="0">
                <a:latin typeface="Comic Sans MS" panose="030F0702030302020204" pitchFamily="66" charset="0"/>
              </a:rPr>
              <a:t>realita maya </a:t>
            </a:r>
            <a:r>
              <a:rPr lang="id-ID" sz="3200" dirty="0" smtClean="0">
                <a:latin typeface="Comic Sans MS" panose="030F0702030302020204" pitchFamily="66" charset="0"/>
              </a:rPr>
              <a:t>(</a:t>
            </a:r>
            <a:r>
              <a:rPr lang="en-US" sz="3200" dirty="0" smtClean="0">
                <a:latin typeface="Comic Sans MS" panose="030F0702030302020204" pitchFamily="66" charset="0"/>
              </a:rPr>
              <a:t>K</a:t>
            </a:r>
            <a:r>
              <a:rPr lang="id-ID" sz="3200" dirty="0" smtClean="0">
                <a:latin typeface="Comic Sans MS" panose="030F0702030302020204" pitchFamily="66" charset="0"/>
              </a:rPr>
              <a:t>risnawati</a:t>
            </a:r>
            <a:r>
              <a:rPr lang="id-ID" sz="3200" dirty="0">
                <a:latin typeface="Comic Sans MS" panose="030F0702030302020204" pitchFamily="66" charset="0"/>
              </a:rPr>
              <a:t>, </a:t>
            </a:r>
            <a:r>
              <a:rPr lang="id-ID" sz="3200" dirty="0" smtClean="0">
                <a:latin typeface="Comic Sans MS" panose="030F0702030302020204" pitchFamily="66" charset="0"/>
              </a:rPr>
              <a:t>2000</a:t>
            </a:r>
            <a:r>
              <a:rPr lang="id-ID" sz="3200" dirty="0">
                <a:latin typeface="Comic Sans MS" panose="030F0702030302020204" pitchFamily="66" charset="0"/>
              </a:rPr>
              <a:t>:</a:t>
            </a:r>
            <a:r>
              <a:rPr lang="id-ID" sz="3200" dirty="0" smtClean="0">
                <a:latin typeface="Comic Sans MS" panose="030F0702030302020204" pitchFamily="66" charset="0"/>
              </a:rPr>
              <a:t> </a:t>
            </a:r>
            <a:r>
              <a:rPr lang="id-ID" sz="3200" dirty="0">
                <a:latin typeface="Comic Sans MS" panose="030F0702030302020204" pitchFamily="66" charset="0"/>
              </a:rPr>
              <a:t>55</a:t>
            </a:r>
            <a:r>
              <a:rPr lang="id-ID" sz="3200" dirty="0" smtClean="0">
                <a:latin typeface="Comic Sans MS" panose="030F0702030302020204" pitchFamily="66" charset="0"/>
              </a:rPr>
              <a:t>).</a:t>
            </a:r>
          </a:p>
          <a:p>
            <a:pPr marL="0" indent="0">
              <a:buNone/>
            </a:pPr>
            <a:endParaRPr lang="id-ID" dirty="0"/>
          </a:p>
          <a:p>
            <a:endParaRPr lang="id-ID" dirty="0"/>
          </a:p>
        </p:txBody>
      </p:sp>
    </p:spTree>
    <p:extLst>
      <p:ext uri="{BB962C8B-B14F-4D97-AF65-F5344CB8AC3E}">
        <p14:creationId xmlns:p14="http://schemas.microsoft.com/office/powerpoint/2010/main" val="105079685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wind"/>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p:tgtEl>
                                          <p:spTgt spid="2"/>
                                        </p:tgtEl>
                                        <p:attrNameLst>
                                          <p:attrName>ppt_y</p:attrName>
                                        </p:attrNameLst>
                                      </p:cBhvr>
                                      <p:tavLst>
                                        <p:tav tm="0">
                                          <p:val>
                                            <p:strVal val="#ppt_y+#ppt_h*1.125000"/>
                                          </p:val>
                                        </p:tav>
                                        <p:tav tm="100000">
                                          <p:val>
                                            <p:strVal val="#ppt_y"/>
                                          </p:val>
                                        </p:tav>
                                      </p:tavLst>
                                    </p:anim>
                                    <p:animEffect transition="in" filter="wipe(up)">
                                      <p:cBhvr>
                                        <p:cTn id="8" dur="500"/>
                                        <p:tgtEl>
                                          <p:spTgt spid="2"/>
                                        </p:tgtEl>
                                      </p:cBhvr>
                                    </p:animEffect>
                                  </p:childTnLst>
                                </p:cTn>
                              </p:par>
                            </p:childTnLst>
                          </p:cTn>
                        </p:par>
                      </p:childTnLst>
                    </p:cTn>
                  </p:par>
                  <p:par>
                    <p:cTn id="9" fill="hold">
                      <p:stCondLst>
                        <p:cond delay="indefinite"/>
                      </p:stCondLst>
                      <p:childTnLst>
                        <p:par>
                          <p:cTn id="10" fill="hold">
                            <p:stCondLst>
                              <p:cond delay="0"/>
                            </p:stCondLst>
                            <p:childTnLst>
                              <p:par>
                                <p:cTn id="11" presetID="12" presetClass="entr" presetSubtype="4"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p:tgtEl>
                                          <p:spTgt spid="3">
                                            <p:txEl>
                                              <p:pRg st="0" end="0"/>
                                            </p:txEl>
                                          </p:spTgt>
                                        </p:tgtEl>
                                        <p:attrNameLst>
                                          <p:attrName>ppt_y</p:attrName>
                                        </p:attrNameLst>
                                      </p:cBhvr>
                                      <p:tavLst>
                                        <p:tav tm="0">
                                          <p:val>
                                            <p:strVal val="#ppt_y+#ppt_h*1.125000"/>
                                          </p:val>
                                        </p:tav>
                                        <p:tav tm="100000">
                                          <p:val>
                                            <p:strVal val="#ppt_y"/>
                                          </p:val>
                                        </p:tav>
                                      </p:tavLst>
                                    </p:anim>
                                    <p:animEffect transition="in" filter="wipe(up)">
                                      <p:cBhvr>
                                        <p:cTn id="14" dur="500"/>
                                        <p:tgtEl>
                                          <p:spTgt spid="3">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p:tgtEl>
                                          <p:spTgt spid="3">
                                            <p:txEl>
                                              <p:pRg st="2" end="2"/>
                                            </p:txEl>
                                          </p:spTgt>
                                        </p:tgtEl>
                                        <p:attrNameLst>
                                          <p:attrName>ppt_y</p:attrName>
                                        </p:attrNameLst>
                                      </p:cBhvr>
                                      <p:tavLst>
                                        <p:tav tm="0">
                                          <p:val>
                                            <p:strVal val="#ppt_y+#ppt_h*1.125000"/>
                                          </p:val>
                                        </p:tav>
                                        <p:tav tm="100000">
                                          <p:val>
                                            <p:strVal val="#ppt_y"/>
                                          </p:val>
                                        </p:tav>
                                      </p:tavLst>
                                    </p:anim>
                                    <p:animEffect transition="in" filter="wipe(up)">
                                      <p:cBhvr>
                                        <p:cTn id="20" dur="500"/>
                                        <p:tgtEl>
                                          <p:spTgt spid="3">
                                            <p:txEl>
                                              <p:pRg st="2" end="2"/>
                                            </p:txEl>
                                          </p:spTgt>
                                        </p:tgtEl>
                                      </p:cBhvr>
                                    </p:animEffect>
                                  </p:childTnLst>
                                </p:cTn>
                              </p:par>
                              <p:par>
                                <p:cTn id="21" presetID="12" presetClass="entr" presetSubtype="4" fill="hold" nodeType="with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anim calcmode="lin" valueType="num">
                                      <p:cBhvr additive="base">
                                        <p:cTn id="23" dur="500"/>
                                        <p:tgtEl>
                                          <p:spTgt spid="3">
                                            <p:txEl>
                                              <p:pRg st="3" end="3"/>
                                            </p:txEl>
                                          </p:spTgt>
                                        </p:tgtEl>
                                        <p:attrNameLst>
                                          <p:attrName>ppt_y</p:attrName>
                                        </p:attrNameLst>
                                      </p:cBhvr>
                                      <p:tavLst>
                                        <p:tav tm="0">
                                          <p:val>
                                            <p:strVal val="#ppt_y+#ppt_h*1.125000"/>
                                          </p:val>
                                        </p:tav>
                                        <p:tav tm="100000">
                                          <p:val>
                                            <p:strVal val="#ppt_y"/>
                                          </p:val>
                                        </p:tav>
                                      </p:tavLst>
                                    </p:anim>
                                    <p:animEffect transition="in" filter="wipe(up)">
                                      <p:cBhvr>
                                        <p:cTn id="24"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id-ID" b="1" dirty="0" smtClean="0">
                <a:solidFill>
                  <a:srgbClr val="00B0F0"/>
                </a:solidFill>
                <a:latin typeface="Comic Sans MS" panose="030F0702030302020204" pitchFamily="66" charset="0"/>
              </a:rPr>
              <a:t>SINTESIS</a:t>
            </a:r>
            <a:endParaRPr lang="id-ID" b="1" dirty="0">
              <a:solidFill>
                <a:srgbClr val="00B0F0"/>
              </a:solidFill>
              <a:latin typeface="Comic Sans MS" panose="030F0702030302020204" pitchFamily="66" charset="0"/>
            </a:endParaRPr>
          </a:p>
        </p:txBody>
      </p:sp>
      <p:sp>
        <p:nvSpPr>
          <p:cNvPr id="3" name="Content Placeholder 2"/>
          <p:cNvSpPr>
            <a:spLocks noGrp="1"/>
          </p:cNvSpPr>
          <p:nvPr>
            <p:ph idx="1"/>
          </p:nvPr>
        </p:nvSpPr>
        <p:spPr/>
        <p:txBody>
          <a:bodyPr/>
          <a:lstStyle/>
          <a:p>
            <a:r>
              <a:rPr lang="id-ID" dirty="0" smtClean="0">
                <a:latin typeface="Comic Sans MS" panose="030F0702030302020204" pitchFamily="66" charset="0"/>
              </a:rPr>
              <a:t>Merangkum </a:t>
            </a:r>
            <a:r>
              <a:rPr lang="id-ID" dirty="0">
                <a:latin typeface="Comic Sans MS" panose="030F0702030302020204" pitchFamily="66" charset="0"/>
              </a:rPr>
              <a:t>intisari bacaan yang berasal dari beberapa </a:t>
            </a:r>
            <a:r>
              <a:rPr lang="id-ID" dirty="0" smtClean="0">
                <a:latin typeface="Comic Sans MS" panose="030F0702030302020204" pitchFamily="66" charset="0"/>
              </a:rPr>
              <a:t>sumber.</a:t>
            </a:r>
          </a:p>
          <a:p>
            <a:r>
              <a:rPr lang="id-ID" dirty="0">
                <a:latin typeface="Comic Sans MS" panose="030F0702030302020204" pitchFamily="66" charset="0"/>
              </a:rPr>
              <a:t>Menggabungkan </a:t>
            </a:r>
            <a:r>
              <a:rPr lang="id-ID" dirty="0" smtClean="0">
                <a:latin typeface="Comic Sans MS" panose="030F0702030302020204" pitchFamily="66" charset="0"/>
              </a:rPr>
              <a:t>pernyataan dari sumber satu </a:t>
            </a:r>
            <a:r>
              <a:rPr lang="id-ID" dirty="0">
                <a:latin typeface="Comic Sans MS" panose="030F0702030302020204" pitchFamily="66" charset="0"/>
              </a:rPr>
              <a:t>kepada </a:t>
            </a:r>
            <a:r>
              <a:rPr lang="id-ID" dirty="0" smtClean="0">
                <a:latin typeface="Comic Sans MS" panose="030F0702030302020204" pitchFamily="66" charset="0"/>
              </a:rPr>
              <a:t>pernyataan sumber </a:t>
            </a:r>
            <a:r>
              <a:rPr lang="id-ID" dirty="0">
                <a:latin typeface="Comic Sans MS" panose="030F0702030302020204" pitchFamily="66" charset="0"/>
              </a:rPr>
              <a:t>lain untuk memperoleh kesimpulan yang komprehensif. </a:t>
            </a:r>
          </a:p>
        </p:txBody>
      </p:sp>
    </p:spTree>
    <p:extLst>
      <p:ext uri="{BB962C8B-B14F-4D97-AF65-F5344CB8AC3E}">
        <p14:creationId xmlns:p14="http://schemas.microsoft.com/office/powerpoint/2010/main" val="319709934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 calcmode="lin" valueType="num">
                                      <p:cBhvr>
                                        <p:cTn id="9" dur="1000" fill="hold"/>
                                        <p:tgtEl>
                                          <p:spTgt spid="2"/>
                                        </p:tgtEl>
                                        <p:attrNameLst>
                                          <p:attrName>style.rotation</p:attrName>
                                        </p:attrNameLst>
                                      </p:cBhvr>
                                      <p:tavLst>
                                        <p:tav tm="0">
                                          <p:val>
                                            <p:fltVal val="90"/>
                                          </p:val>
                                        </p:tav>
                                        <p:tav tm="100000">
                                          <p:val>
                                            <p:fltVal val="0"/>
                                          </p:val>
                                        </p:tav>
                                      </p:tavLst>
                                    </p:anim>
                                    <p:animEffect transition="in" filter="fade">
                                      <p:cBhvr>
                                        <p:cTn id="10" dur="10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31" presetClass="entr" presetSubtype="0" fill="hold" nodeType="clickEffect">
                                  <p:stCondLst>
                                    <p:cond delay="0"/>
                                  </p:stCondLst>
                                  <p:childTnLst>
                                    <p:set>
                                      <p:cBhvr>
                                        <p:cTn id="14" dur="1" fill="hold">
                                          <p:stCondLst>
                                            <p:cond delay="0"/>
                                          </p:stCondLst>
                                        </p:cTn>
                                        <p:tgtEl>
                                          <p:spTgt spid="3">
                                            <p:txEl>
                                              <p:pRg st="0" end="0"/>
                                            </p:txEl>
                                          </p:spTgt>
                                        </p:tgtEl>
                                        <p:attrNameLst>
                                          <p:attrName>style.visibility</p:attrName>
                                        </p:attrNameLst>
                                      </p:cBhvr>
                                      <p:to>
                                        <p:strVal val="visible"/>
                                      </p:to>
                                    </p:set>
                                    <p:anim calcmode="lin" valueType="num">
                                      <p:cBhvr>
                                        <p:cTn id="15" dur="1000" fill="hold"/>
                                        <p:tgtEl>
                                          <p:spTgt spid="3">
                                            <p:txEl>
                                              <p:pRg st="0" end="0"/>
                                            </p:txEl>
                                          </p:spTgt>
                                        </p:tgtEl>
                                        <p:attrNameLst>
                                          <p:attrName>ppt_w</p:attrName>
                                        </p:attrNameLst>
                                      </p:cBhvr>
                                      <p:tavLst>
                                        <p:tav tm="0">
                                          <p:val>
                                            <p:fltVal val="0"/>
                                          </p:val>
                                        </p:tav>
                                        <p:tav tm="100000">
                                          <p:val>
                                            <p:strVal val="#ppt_w"/>
                                          </p:val>
                                        </p:tav>
                                      </p:tavLst>
                                    </p:anim>
                                    <p:anim calcmode="lin" valueType="num">
                                      <p:cBhvr>
                                        <p:cTn id="16" dur="1000" fill="hold"/>
                                        <p:tgtEl>
                                          <p:spTgt spid="3">
                                            <p:txEl>
                                              <p:pRg st="0" end="0"/>
                                            </p:txEl>
                                          </p:spTgt>
                                        </p:tgtEl>
                                        <p:attrNameLst>
                                          <p:attrName>ppt_h</p:attrName>
                                        </p:attrNameLst>
                                      </p:cBhvr>
                                      <p:tavLst>
                                        <p:tav tm="0">
                                          <p:val>
                                            <p:fltVal val="0"/>
                                          </p:val>
                                        </p:tav>
                                        <p:tav tm="100000">
                                          <p:val>
                                            <p:strVal val="#ppt_h"/>
                                          </p:val>
                                        </p:tav>
                                      </p:tavLst>
                                    </p:anim>
                                    <p:anim calcmode="lin" valueType="num">
                                      <p:cBhvr>
                                        <p:cTn id="17" dur="1000" fill="hold"/>
                                        <p:tgtEl>
                                          <p:spTgt spid="3">
                                            <p:txEl>
                                              <p:pRg st="0" end="0"/>
                                            </p:txEl>
                                          </p:spTgt>
                                        </p:tgtEl>
                                        <p:attrNameLst>
                                          <p:attrName>style.rotation</p:attrName>
                                        </p:attrNameLst>
                                      </p:cBhvr>
                                      <p:tavLst>
                                        <p:tav tm="0">
                                          <p:val>
                                            <p:fltVal val="90"/>
                                          </p:val>
                                        </p:tav>
                                        <p:tav tm="100000">
                                          <p:val>
                                            <p:fltVal val="0"/>
                                          </p:val>
                                        </p:tav>
                                      </p:tavLst>
                                    </p:anim>
                                    <p:animEffect transition="in" filter="fade">
                                      <p:cBhvr>
                                        <p:cTn id="18" dur="1000"/>
                                        <p:tgtEl>
                                          <p:spTgt spid="3">
                                            <p:txEl>
                                              <p:pRg st="0" end="0"/>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31" presetClass="entr" presetSubtype="0" fill="hold" nodeType="clickEffect">
                                  <p:stCondLst>
                                    <p:cond delay="0"/>
                                  </p:stCondLst>
                                  <p:childTnLst>
                                    <p:set>
                                      <p:cBhvr>
                                        <p:cTn id="22" dur="1" fill="hold">
                                          <p:stCondLst>
                                            <p:cond delay="0"/>
                                          </p:stCondLst>
                                        </p:cTn>
                                        <p:tgtEl>
                                          <p:spTgt spid="3">
                                            <p:txEl>
                                              <p:pRg st="1" end="1"/>
                                            </p:txEl>
                                          </p:spTgt>
                                        </p:tgtEl>
                                        <p:attrNameLst>
                                          <p:attrName>style.visibility</p:attrName>
                                        </p:attrNameLst>
                                      </p:cBhvr>
                                      <p:to>
                                        <p:strVal val="visible"/>
                                      </p:to>
                                    </p:set>
                                    <p:anim calcmode="lin" valueType="num">
                                      <p:cBhvr>
                                        <p:cTn id="23" dur="1000" fill="hold"/>
                                        <p:tgtEl>
                                          <p:spTgt spid="3">
                                            <p:txEl>
                                              <p:pRg st="1" end="1"/>
                                            </p:txEl>
                                          </p:spTgt>
                                        </p:tgtEl>
                                        <p:attrNameLst>
                                          <p:attrName>ppt_w</p:attrName>
                                        </p:attrNameLst>
                                      </p:cBhvr>
                                      <p:tavLst>
                                        <p:tav tm="0">
                                          <p:val>
                                            <p:fltVal val="0"/>
                                          </p:val>
                                        </p:tav>
                                        <p:tav tm="100000">
                                          <p:val>
                                            <p:strVal val="#ppt_w"/>
                                          </p:val>
                                        </p:tav>
                                      </p:tavLst>
                                    </p:anim>
                                    <p:anim calcmode="lin" valueType="num">
                                      <p:cBhvr>
                                        <p:cTn id="24" dur="1000" fill="hold"/>
                                        <p:tgtEl>
                                          <p:spTgt spid="3">
                                            <p:txEl>
                                              <p:pRg st="1" end="1"/>
                                            </p:txEl>
                                          </p:spTgt>
                                        </p:tgtEl>
                                        <p:attrNameLst>
                                          <p:attrName>ppt_h</p:attrName>
                                        </p:attrNameLst>
                                      </p:cBhvr>
                                      <p:tavLst>
                                        <p:tav tm="0">
                                          <p:val>
                                            <p:fltVal val="0"/>
                                          </p:val>
                                        </p:tav>
                                        <p:tav tm="100000">
                                          <p:val>
                                            <p:strVal val="#ppt_h"/>
                                          </p:val>
                                        </p:tav>
                                      </p:tavLst>
                                    </p:anim>
                                    <p:anim calcmode="lin" valueType="num">
                                      <p:cBhvr>
                                        <p:cTn id="25" dur="1000" fill="hold"/>
                                        <p:tgtEl>
                                          <p:spTgt spid="3">
                                            <p:txEl>
                                              <p:pRg st="1" end="1"/>
                                            </p:txEl>
                                          </p:spTgt>
                                        </p:tgtEl>
                                        <p:attrNameLst>
                                          <p:attrName>style.rotation</p:attrName>
                                        </p:attrNameLst>
                                      </p:cBhvr>
                                      <p:tavLst>
                                        <p:tav tm="0">
                                          <p:val>
                                            <p:fltVal val="90"/>
                                          </p:val>
                                        </p:tav>
                                        <p:tav tm="100000">
                                          <p:val>
                                            <p:fltVal val="0"/>
                                          </p:val>
                                        </p:tav>
                                      </p:tavLst>
                                    </p:anim>
                                    <p:animEffect transition="in" filter="fade">
                                      <p:cBhvr>
                                        <p:cTn id="26" dur="10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id-ID" b="1" dirty="0" smtClean="0">
                <a:latin typeface="Comic Sans MS" panose="030F0702030302020204" pitchFamily="66" charset="0"/>
              </a:rPr>
              <a:t>CONTOH SINTESIS</a:t>
            </a:r>
            <a:endParaRPr lang="id-ID" b="1" dirty="0">
              <a:latin typeface="Comic Sans MS" panose="030F0702030302020204" pitchFamily="66" charset="0"/>
            </a:endParaRPr>
          </a:p>
        </p:txBody>
      </p:sp>
      <p:sp>
        <p:nvSpPr>
          <p:cNvPr id="3" name="Content Placeholder 2"/>
          <p:cNvSpPr>
            <a:spLocks noGrp="1"/>
          </p:cNvSpPr>
          <p:nvPr>
            <p:ph idx="1"/>
          </p:nvPr>
        </p:nvSpPr>
        <p:spPr>
          <a:xfrm>
            <a:off x="838200" y="1463040"/>
            <a:ext cx="10515600" cy="5394960"/>
          </a:xfrm>
        </p:spPr>
        <p:txBody>
          <a:bodyPr>
            <a:normAutofit fontScale="92500" lnSpcReduction="10000"/>
          </a:bodyPr>
          <a:lstStyle/>
          <a:p>
            <a:pPr marL="514350" indent="-514350" algn="just">
              <a:buFont typeface="+mj-lt"/>
              <a:buAutoNum type="arabicPeriod"/>
            </a:pPr>
            <a:r>
              <a:rPr lang="id-ID" sz="2600" dirty="0" smtClean="0">
                <a:latin typeface="Bodoni MT" panose="02070603080606020203" pitchFamily="18" charset="0"/>
              </a:rPr>
              <a:t> (</a:t>
            </a:r>
            <a:r>
              <a:rPr lang="id-ID" sz="2600" dirty="0" smtClean="0">
                <a:latin typeface="Comic Sans MS" panose="030F0702030302020204" pitchFamily="66" charset="0"/>
              </a:rPr>
              <a:t>James </a:t>
            </a:r>
            <a:r>
              <a:rPr lang="id-ID" sz="2600" dirty="0">
                <a:latin typeface="Comic Sans MS" panose="030F0702030302020204" pitchFamily="66" charset="0"/>
              </a:rPr>
              <a:t>A.F. </a:t>
            </a:r>
            <a:r>
              <a:rPr lang="id-ID" sz="2600" dirty="0" smtClean="0">
                <a:latin typeface="Comic Sans MS" panose="030F0702030302020204" pitchFamily="66" charset="0"/>
              </a:rPr>
              <a:t>Stoner: 1990: 4) “Manajemen adalah </a:t>
            </a:r>
            <a:r>
              <a:rPr lang="id-ID" sz="2600" dirty="0">
                <a:latin typeface="Comic Sans MS" panose="030F0702030302020204" pitchFamily="66" charset="0"/>
              </a:rPr>
              <a:t>proses perencanaan, pengorganisasian dan penggunaan terhadap sumberdaya organisasi lainnya supaya tujuan organisasi dapat tercapai sesuai dengan yang </a:t>
            </a:r>
            <a:r>
              <a:rPr lang="id-ID" sz="2600" dirty="0" smtClean="0">
                <a:latin typeface="Comic Sans MS" panose="030F0702030302020204" pitchFamily="66" charset="0"/>
              </a:rPr>
              <a:t>ditetapkan.”</a:t>
            </a:r>
          </a:p>
          <a:p>
            <a:pPr marL="514350" indent="-514350" algn="just">
              <a:buFont typeface="+mj-lt"/>
              <a:buAutoNum type="arabicPeriod"/>
            </a:pPr>
            <a:r>
              <a:rPr lang="id-ID" sz="2600" dirty="0" smtClean="0">
                <a:latin typeface="Comic Sans MS" panose="030F0702030302020204" pitchFamily="66" charset="0"/>
              </a:rPr>
              <a:t>(Liang Lee: 1991: 677) “Manajemen </a:t>
            </a:r>
            <a:r>
              <a:rPr lang="id-ID" sz="2600" dirty="0">
                <a:latin typeface="Comic Sans MS" panose="030F0702030302020204" pitchFamily="66" charset="0"/>
              </a:rPr>
              <a:t>adalah ilmu dalam perencanaan, pengorganisasian, penyusunan, pengarahan dan pengawasan dari manusia untuk menentukan capaian tujuan sebagaimana yang telah ditetapkan</a:t>
            </a:r>
            <a:r>
              <a:rPr lang="id-ID" sz="2600" dirty="0" smtClean="0">
                <a:latin typeface="Comic Sans MS" panose="030F0702030302020204" pitchFamily="66" charset="0"/>
              </a:rPr>
              <a:t>.”</a:t>
            </a:r>
          </a:p>
          <a:p>
            <a:pPr marL="514350" indent="-514350" algn="just">
              <a:buFont typeface="+mj-lt"/>
              <a:buAutoNum type="arabicPeriod"/>
            </a:pPr>
            <a:r>
              <a:rPr lang="id-ID" sz="2600" dirty="0" smtClean="0">
                <a:latin typeface="Comic Sans MS" panose="030F0702030302020204" pitchFamily="66" charset="0"/>
              </a:rPr>
              <a:t>“R</a:t>
            </a:r>
            <a:r>
              <a:rPr lang="id-ID" sz="2600" dirty="0">
                <a:latin typeface="Comic Sans MS" panose="030F0702030302020204" pitchFamily="66" charset="0"/>
              </a:rPr>
              <a:t>. Terry adalah suatu proses khas terdiri tindakan-tindakan perencanaan, pengorganisasian, penggerakan dan pengontrolan yang dilakukan dalam menentukan serta mencapai target yang sudah ditetapkan lewat pemanfaatan sumberdaya manusia dan lainnya</a:t>
            </a:r>
            <a:r>
              <a:rPr lang="id-ID" sz="2600" dirty="0" smtClean="0">
                <a:latin typeface="Comic Sans MS" panose="030F0702030302020204" pitchFamily="66" charset="0"/>
              </a:rPr>
              <a:t>.” </a:t>
            </a:r>
          </a:p>
          <a:p>
            <a:pPr marL="0" indent="0" algn="just">
              <a:buNone/>
            </a:pPr>
            <a:r>
              <a:rPr lang="id-ID" sz="3000" dirty="0" smtClean="0">
                <a:solidFill>
                  <a:srgbClr val="FF0000"/>
                </a:solidFill>
                <a:latin typeface="Comic Sans MS" panose="030F0702030302020204" pitchFamily="66" charset="0"/>
              </a:rPr>
              <a:t>Dari </a:t>
            </a:r>
            <a:r>
              <a:rPr lang="id-ID" sz="3000" dirty="0">
                <a:solidFill>
                  <a:srgbClr val="FF0000"/>
                </a:solidFill>
                <a:latin typeface="Comic Sans MS" panose="030F0702030302020204" pitchFamily="66" charset="0"/>
              </a:rPr>
              <a:t>pengertian manajemen menurut ketiga para ahli di </a:t>
            </a:r>
            <a:r>
              <a:rPr lang="id-ID" sz="3000" dirty="0" smtClean="0">
                <a:solidFill>
                  <a:srgbClr val="FF0000"/>
                </a:solidFill>
                <a:latin typeface="Comic Sans MS" panose="030F0702030302020204" pitchFamily="66" charset="0"/>
              </a:rPr>
              <a:t>atas </a:t>
            </a:r>
            <a:r>
              <a:rPr lang="id-ID" sz="3000" dirty="0">
                <a:solidFill>
                  <a:srgbClr val="FF0000"/>
                </a:solidFill>
                <a:latin typeface="Comic Sans MS" panose="030F0702030302020204" pitchFamily="66" charset="0"/>
              </a:rPr>
              <a:t>bahwa manajemen adalah suatu proses yang terdiri dari perencanaan dan pengorganisasian untuk mencapai tujuan yang sudah </a:t>
            </a:r>
            <a:r>
              <a:rPr lang="id-ID" sz="3000" dirty="0" smtClean="0">
                <a:solidFill>
                  <a:srgbClr val="FF0000"/>
                </a:solidFill>
                <a:latin typeface="Comic Sans MS" panose="030F0702030302020204" pitchFamily="66" charset="0"/>
              </a:rPr>
              <a:t>ditetapkan</a:t>
            </a:r>
            <a:endParaRPr lang="id-ID" sz="3000" dirty="0">
              <a:solidFill>
                <a:srgbClr val="FF0000"/>
              </a:solidFill>
              <a:latin typeface="Comic Sans MS" panose="030F0702030302020204" pitchFamily="66" charset="0"/>
            </a:endParaRPr>
          </a:p>
        </p:txBody>
      </p:sp>
    </p:spTree>
    <p:extLst>
      <p:ext uri="{BB962C8B-B14F-4D97-AF65-F5344CB8AC3E}">
        <p14:creationId xmlns:p14="http://schemas.microsoft.com/office/powerpoint/2010/main" val="50617789"/>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ppt_w*0.70"/>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animEffect transition="in" filter="fade">
                                      <p:cBhvr>
                                        <p:cTn id="9" dur="10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55" presetClass="entr" presetSubtype="0" fill="hold"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 calcmode="lin" valueType="num">
                                      <p:cBhvr>
                                        <p:cTn id="14" dur="1000" fill="hold"/>
                                        <p:tgtEl>
                                          <p:spTgt spid="3">
                                            <p:txEl>
                                              <p:pRg st="0" end="0"/>
                                            </p:txEl>
                                          </p:spTgt>
                                        </p:tgtEl>
                                        <p:attrNameLst>
                                          <p:attrName>ppt_w</p:attrName>
                                        </p:attrNameLst>
                                      </p:cBhvr>
                                      <p:tavLst>
                                        <p:tav tm="0">
                                          <p:val>
                                            <p:strVal val="#ppt_w*0.70"/>
                                          </p:val>
                                        </p:tav>
                                        <p:tav tm="100000">
                                          <p:val>
                                            <p:strVal val="#ppt_w"/>
                                          </p:val>
                                        </p:tav>
                                      </p:tavLst>
                                    </p:anim>
                                    <p:anim calcmode="lin" valueType="num">
                                      <p:cBhvr>
                                        <p:cTn id="15" dur="1000" fill="hold"/>
                                        <p:tgtEl>
                                          <p:spTgt spid="3">
                                            <p:txEl>
                                              <p:pRg st="0" end="0"/>
                                            </p:txEl>
                                          </p:spTgt>
                                        </p:tgtEl>
                                        <p:attrNameLst>
                                          <p:attrName>ppt_h</p:attrName>
                                        </p:attrNameLst>
                                      </p:cBhvr>
                                      <p:tavLst>
                                        <p:tav tm="0">
                                          <p:val>
                                            <p:strVal val="#ppt_h"/>
                                          </p:val>
                                        </p:tav>
                                        <p:tav tm="100000">
                                          <p:val>
                                            <p:strVal val="#ppt_h"/>
                                          </p:val>
                                        </p:tav>
                                      </p:tavLst>
                                    </p:anim>
                                    <p:animEffect transition="in" filter="fade">
                                      <p:cBhvr>
                                        <p:cTn id="16" dur="1000"/>
                                        <p:tgtEl>
                                          <p:spTgt spid="3">
                                            <p:txEl>
                                              <p:pRg st="0" end="0"/>
                                            </p:txEl>
                                          </p:spTgt>
                                        </p:tgtEl>
                                      </p:cBhvr>
                                    </p:animEffect>
                                  </p:childTnLst>
                                </p:cTn>
                              </p:par>
                              <p:par>
                                <p:cTn id="17" presetID="55" presetClass="entr" presetSubtype="0" fill="hold" nodeType="with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p:cTn id="19" dur="1000" fill="hold"/>
                                        <p:tgtEl>
                                          <p:spTgt spid="3">
                                            <p:txEl>
                                              <p:pRg st="1" end="1"/>
                                            </p:txEl>
                                          </p:spTgt>
                                        </p:tgtEl>
                                        <p:attrNameLst>
                                          <p:attrName>ppt_w</p:attrName>
                                        </p:attrNameLst>
                                      </p:cBhvr>
                                      <p:tavLst>
                                        <p:tav tm="0">
                                          <p:val>
                                            <p:strVal val="#ppt_w*0.70"/>
                                          </p:val>
                                        </p:tav>
                                        <p:tav tm="100000">
                                          <p:val>
                                            <p:strVal val="#ppt_w"/>
                                          </p:val>
                                        </p:tav>
                                      </p:tavLst>
                                    </p:anim>
                                    <p:anim calcmode="lin" valueType="num">
                                      <p:cBhvr>
                                        <p:cTn id="20" dur="1000" fill="hold"/>
                                        <p:tgtEl>
                                          <p:spTgt spid="3">
                                            <p:txEl>
                                              <p:pRg st="1" end="1"/>
                                            </p:txEl>
                                          </p:spTgt>
                                        </p:tgtEl>
                                        <p:attrNameLst>
                                          <p:attrName>ppt_h</p:attrName>
                                        </p:attrNameLst>
                                      </p:cBhvr>
                                      <p:tavLst>
                                        <p:tav tm="0">
                                          <p:val>
                                            <p:strVal val="#ppt_h"/>
                                          </p:val>
                                        </p:tav>
                                        <p:tav tm="100000">
                                          <p:val>
                                            <p:strVal val="#ppt_h"/>
                                          </p:val>
                                        </p:tav>
                                      </p:tavLst>
                                    </p:anim>
                                    <p:animEffect transition="in" filter="fade">
                                      <p:cBhvr>
                                        <p:cTn id="21" dur="1000"/>
                                        <p:tgtEl>
                                          <p:spTgt spid="3">
                                            <p:txEl>
                                              <p:pRg st="1" end="1"/>
                                            </p:txEl>
                                          </p:spTgt>
                                        </p:tgtEl>
                                      </p:cBhvr>
                                    </p:animEffect>
                                  </p:childTnLst>
                                </p:cTn>
                              </p:par>
                              <p:par>
                                <p:cTn id="22" presetID="55" presetClass="entr" presetSubtype="0" fill="hold" nodeType="withEffect">
                                  <p:stCondLst>
                                    <p:cond delay="0"/>
                                  </p:stCondLst>
                                  <p:childTnLst>
                                    <p:set>
                                      <p:cBhvr>
                                        <p:cTn id="23" dur="1" fill="hold">
                                          <p:stCondLst>
                                            <p:cond delay="0"/>
                                          </p:stCondLst>
                                        </p:cTn>
                                        <p:tgtEl>
                                          <p:spTgt spid="3">
                                            <p:txEl>
                                              <p:pRg st="2" end="2"/>
                                            </p:txEl>
                                          </p:spTgt>
                                        </p:tgtEl>
                                        <p:attrNameLst>
                                          <p:attrName>style.visibility</p:attrName>
                                        </p:attrNameLst>
                                      </p:cBhvr>
                                      <p:to>
                                        <p:strVal val="visible"/>
                                      </p:to>
                                    </p:set>
                                    <p:anim calcmode="lin" valueType="num">
                                      <p:cBhvr>
                                        <p:cTn id="24" dur="1000" fill="hold"/>
                                        <p:tgtEl>
                                          <p:spTgt spid="3">
                                            <p:txEl>
                                              <p:pRg st="2" end="2"/>
                                            </p:txEl>
                                          </p:spTgt>
                                        </p:tgtEl>
                                        <p:attrNameLst>
                                          <p:attrName>ppt_w</p:attrName>
                                        </p:attrNameLst>
                                      </p:cBhvr>
                                      <p:tavLst>
                                        <p:tav tm="0">
                                          <p:val>
                                            <p:strVal val="#ppt_w*0.70"/>
                                          </p:val>
                                        </p:tav>
                                        <p:tav tm="100000">
                                          <p:val>
                                            <p:strVal val="#ppt_w"/>
                                          </p:val>
                                        </p:tav>
                                      </p:tavLst>
                                    </p:anim>
                                    <p:anim calcmode="lin" valueType="num">
                                      <p:cBhvr>
                                        <p:cTn id="25" dur="1000" fill="hold"/>
                                        <p:tgtEl>
                                          <p:spTgt spid="3">
                                            <p:txEl>
                                              <p:pRg st="2" end="2"/>
                                            </p:txEl>
                                          </p:spTgt>
                                        </p:tgtEl>
                                        <p:attrNameLst>
                                          <p:attrName>ppt_h</p:attrName>
                                        </p:attrNameLst>
                                      </p:cBhvr>
                                      <p:tavLst>
                                        <p:tav tm="0">
                                          <p:val>
                                            <p:strVal val="#ppt_h"/>
                                          </p:val>
                                        </p:tav>
                                        <p:tav tm="100000">
                                          <p:val>
                                            <p:strVal val="#ppt_h"/>
                                          </p:val>
                                        </p:tav>
                                      </p:tavLst>
                                    </p:anim>
                                    <p:animEffect transition="in" filter="fade">
                                      <p:cBhvr>
                                        <p:cTn id="26" dur="1000"/>
                                        <p:tgtEl>
                                          <p:spTgt spid="3">
                                            <p:txEl>
                                              <p:pRg st="2" end="2"/>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37" presetClass="entr" presetSubtype="0" fill="hold"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Effect transition="in" filter="fade">
                                      <p:cBhvr>
                                        <p:cTn id="31" dur="1000"/>
                                        <p:tgtEl>
                                          <p:spTgt spid="3">
                                            <p:txEl>
                                              <p:pRg st="3" end="3"/>
                                            </p:txEl>
                                          </p:spTgt>
                                        </p:tgtEl>
                                      </p:cBhvr>
                                    </p:animEffect>
                                    <p:anim calcmode="lin" valueType="num">
                                      <p:cBhvr>
                                        <p:cTn id="32"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3" dur="900" decel="100000" fill="hold"/>
                                        <p:tgtEl>
                                          <p:spTgt spid="3">
                                            <p:txEl>
                                              <p:pRg st="3" end="3"/>
                                            </p:txEl>
                                          </p:spTgt>
                                        </p:tgtEl>
                                        <p:attrNameLst>
                                          <p:attrName>ppt_y</p:attrName>
                                        </p:attrNameLst>
                                      </p:cBhvr>
                                      <p:tavLst>
                                        <p:tav tm="0">
                                          <p:val>
                                            <p:strVal val="#ppt_y+1"/>
                                          </p:val>
                                        </p:tav>
                                        <p:tav tm="100000">
                                          <p:val>
                                            <p:strVal val="#ppt_y-.03"/>
                                          </p:val>
                                        </p:tav>
                                      </p:tavLst>
                                    </p:anim>
                                    <p:anim calcmode="lin" valueType="num">
                                      <p:cBhvr>
                                        <p:cTn id="34" dur="100" accel="100000" fill="hold">
                                          <p:stCondLst>
                                            <p:cond delay="900"/>
                                          </p:stCondLst>
                                        </p:cTn>
                                        <p:tgtEl>
                                          <p:spTgt spid="3">
                                            <p:txEl>
                                              <p:pRg st="3" end="3"/>
                                            </p:txEl>
                                          </p:spTgt>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646712" y="951016"/>
            <a:ext cx="10889566" cy="4635968"/>
          </a:xfrm>
        </p:spPr>
        <p:style>
          <a:lnRef idx="2">
            <a:schemeClr val="accent1"/>
          </a:lnRef>
          <a:fillRef idx="1">
            <a:schemeClr val="lt1"/>
          </a:fillRef>
          <a:effectRef idx="0">
            <a:schemeClr val="accent1"/>
          </a:effectRef>
          <a:fontRef idx="minor">
            <a:schemeClr val="dk1"/>
          </a:fontRef>
        </p:style>
        <p:txBody>
          <a:bodyPr>
            <a:noAutofit/>
          </a:bodyPr>
          <a:lstStyle/>
          <a:p>
            <a:pPr marL="0" indent="0">
              <a:buNone/>
            </a:pPr>
            <a:r>
              <a:rPr lang="en-US" sz="1800" b="1" dirty="0" err="1" smtClean="0">
                <a:latin typeface="Comic Sans MS" panose="030F0702030302020204" pitchFamily="66" charset="0"/>
              </a:rPr>
              <a:t>Buatlah</a:t>
            </a:r>
            <a:r>
              <a:rPr lang="en-US" sz="1800" b="1" dirty="0" smtClean="0">
                <a:latin typeface="Comic Sans MS" panose="030F0702030302020204" pitchFamily="66" charset="0"/>
              </a:rPr>
              <a:t> </a:t>
            </a:r>
            <a:r>
              <a:rPr lang="en-US" sz="1800" b="1" dirty="0" err="1" smtClean="0">
                <a:latin typeface="Comic Sans MS" panose="030F0702030302020204" pitchFamily="66" charset="0"/>
              </a:rPr>
              <a:t>Tulisan</a:t>
            </a:r>
            <a:r>
              <a:rPr lang="en-US" sz="1800" b="1" dirty="0" smtClean="0">
                <a:latin typeface="Comic Sans MS" panose="030F0702030302020204" pitchFamily="66" charset="0"/>
              </a:rPr>
              <a:t> </a:t>
            </a:r>
            <a:r>
              <a:rPr lang="en-US" sz="1800" b="1" dirty="0" err="1" smtClean="0">
                <a:latin typeface="Comic Sans MS" panose="030F0702030302020204" pitchFamily="66" charset="0"/>
              </a:rPr>
              <a:t>Ilmiah</a:t>
            </a:r>
            <a:r>
              <a:rPr lang="en-US" sz="1800" b="1" dirty="0" smtClean="0">
                <a:latin typeface="Comic Sans MS" panose="030F0702030302020204" pitchFamily="66" charset="0"/>
              </a:rPr>
              <a:t> / </a:t>
            </a:r>
            <a:r>
              <a:rPr lang="en-US" sz="1800" b="1" dirty="0" err="1" smtClean="0">
                <a:latin typeface="Comic Sans MS" panose="030F0702030302020204" pitchFamily="66" charset="0"/>
              </a:rPr>
              <a:t>Akademis</a:t>
            </a:r>
            <a:r>
              <a:rPr lang="en-US" sz="1800" b="1" dirty="0" smtClean="0">
                <a:latin typeface="Comic Sans MS" panose="030F0702030302020204" pitchFamily="66" charset="0"/>
              </a:rPr>
              <a:t> </a:t>
            </a:r>
            <a:r>
              <a:rPr lang="en-US" sz="1800" b="1" u="sng" dirty="0" smtClean="0">
                <a:latin typeface="Comic Sans MS" panose="030F0702030302020204" pitchFamily="66" charset="0"/>
              </a:rPr>
              <a:t>yang </a:t>
            </a:r>
            <a:r>
              <a:rPr lang="en-US" sz="1800" b="1" u="sng" dirty="0" err="1" smtClean="0">
                <a:latin typeface="Comic Sans MS" panose="030F0702030302020204" pitchFamily="66" charset="0"/>
              </a:rPr>
              <a:t>mengandung</a:t>
            </a:r>
            <a:r>
              <a:rPr lang="en-US" sz="1800" b="1" u="sng" dirty="0" smtClean="0">
                <a:latin typeface="Comic Sans MS" panose="030F0702030302020204" pitchFamily="66" charset="0"/>
              </a:rPr>
              <a:t> </a:t>
            </a:r>
            <a:r>
              <a:rPr lang="en-US" sz="1800" b="1" dirty="0" smtClean="0">
                <a:latin typeface="Comic Sans MS" panose="030F0702030302020204" pitchFamily="66" charset="0"/>
              </a:rPr>
              <a:t>:</a:t>
            </a:r>
          </a:p>
          <a:p>
            <a:pPr marL="514350" indent="-514350">
              <a:buFont typeface="+mj-lt"/>
              <a:buAutoNum type="arabicPeriod"/>
            </a:pPr>
            <a:r>
              <a:rPr lang="en-US" sz="1800" b="1" dirty="0" err="1" smtClean="0">
                <a:latin typeface="Comic Sans MS" panose="030F0702030302020204" pitchFamily="66" charset="0"/>
              </a:rPr>
              <a:t>pengutipan</a:t>
            </a:r>
            <a:r>
              <a:rPr lang="en-US" sz="1800" b="1" dirty="0" smtClean="0">
                <a:latin typeface="Comic Sans MS" panose="030F0702030302020204" pitchFamily="66" charset="0"/>
              </a:rPr>
              <a:t> </a:t>
            </a:r>
            <a:r>
              <a:rPr lang="en-US" sz="1800" b="1" dirty="0" err="1" smtClean="0">
                <a:latin typeface="Comic Sans MS" panose="030F0702030302020204" pitchFamily="66" charset="0"/>
              </a:rPr>
              <a:t>dari</a:t>
            </a:r>
            <a:r>
              <a:rPr lang="en-US" sz="1800" b="1" dirty="0" smtClean="0">
                <a:latin typeface="Comic Sans MS" panose="030F0702030302020204" pitchFamily="66" charset="0"/>
              </a:rPr>
              <a:t> </a:t>
            </a:r>
            <a:r>
              <a:rPr lang="en-US" sz="1800" b="1" dirty="0" err="1" smtClean="0">
                <a:latin typeface="Comic Sans MS" panose="030F0702030302020204" pitchFamily="66" charset="0"/>
              </a:rPr>
              <a:t>buku</a:t>
            </a:r>
            <a:r>
              <a:rPr lang="en-US" sz="1800" b="1" dirty="0" smtClean="0">
                <a:latin typeface="Comic Sans MS" panose="030F0702030302020204" pitchFamily="66" charset="0"/>
              </a:rPr>
              <a:t> </a:t>
            </a:r>
            <a:r>
              <a:rPr lang="en-US" sz="1800" b="1" dirty="0" err="1" smtClean="0">
                <a:latin typeface="Comic Sans MS" panose="030F0702030302020204" pitchFamily="66" charset="0"/>
              </a:rPr>
              <a:t>dalam</a:t>
            </a:r>
            <a:r>
              <a:rPr lang="en-US" sz="1800" b="1" dirty="0" smtClean="0">
                <a:latin typeface="Comic Sans MS" panose="030F0702030302020204" pitchFamily="66" charset="0"/>
              </a:rPr>
              <a:t> </a:t>
            </a:r>
            <a:r>
              <a:rPr lang="en-US" sz="1800" b="1" dirty="0" err="1" smtClean="0">
                <a:latin typeface="Comic Sans MS" panose="030F0702030302020204" pitchFamily="66" charset="0"/>
              </a:rPr>
              <a:t>bentuk</a:t>
            </a:r>
            <a:r>
              <a:rPr lang="en-US" sz="1800" b="1" dirty="0" smtClean="0">
                <a:latin typeface="Comic Sans MS" panose="030F0702030302020204" pitchFamily="66" charset="0"/>
              </a:rPr>
              <a:t> </a:t>
            </a:r>
            <a:r>
              <a:rPr lang="en-US" sz="1800" b="1" dirty="0" err="1" smtClean="0">
                <a:latin typeface="Comic Sans MS" panose="030F0702030302020204" pitchFamily="66" charset="0"/>
              </a:rPr>
              <a:t>bodynote</a:t>
            </a:r>
            <a:endParaRPr lang="id-ID" sz="1800" b="1" dirty="0" smtClean="0">
              <a:latin typeface="Comic Sans MS" panose="030F0702030302020204" pitchFamily="66" charset="0"/>
            </a:endParaRPr>
          </a:p>
          <a:p>
            <a:pPr marL="514350" indent="-514350">
              <a:buFont typeface="+mj-lt"/>
              <a:buAutoNum type="arabicPeriod"/>
            </a:pPr>
            <a:r>
              <a:rPr lang="en-US" sz="1800" b="1" dirty="0" err="1">
                <a:latin typeface="Comic Sans MS" panose="030F0702030302020204" pitchFamily="66" charset="0"/>
              </a:rPr>
              <a:t>pengutipan</a:t>
            </a:r>
            <a:r>
              <a:rPr lang="en-US" sz="1800" b="1" dirty="0">
                <a:latin typeface="Comic Sans MS" panose="030F0702030302020204" pitchFamily="66" charset="0"/>
              </a:rPr>
              <a:t> </a:t>
            </a:r>
            <a:r>
              <a:rPr lang="en-US" sz="1800" b="1" dirty="0" err="1">
                <a:latin typeface="Comic Sans MS" panose="030F0702030302020204" pitchFamily="66" charset="0"/>
              </a:rPr>
              <a:t>dari</a:t>
            </a:r>
            <a:r>
              <a:rPr lang="en-US" sz="1800" b="1" dirty="0">
                <a:latin typeface="Comic Sans MS" panose="030F0702030302020204" pitchFamily="66" charset="0"/>
              </a:rPr>
              <a:t> </a:t>
            </a:r>
            <a:r>
              <a:rPr lang="en-US" sz="1800" b="1" dirty="0" err="1">
                <a:latin typeface="Comic Sans MS" panose="030F0702030302020204" pitchFamily="66" charset="0"/>
              </a:rPr>
              <a:t>buku</a:t>
            </a:r>
            <a:r>
              <a:rPr lang="en-US" sz="1800" b="1" dirty="0">
                <a:latin typeface="Comic Sans MS" panose="030F0702030302020204" pitchFamily="66" charset="0"/>
              </a:rPr>
              <a:t> </a:t>
            </a:r>
            <a:r>
              <a:rPr lang="en-US" sz="1800" b="1" dirty="0" err="1">
                <a:latin typeface="Comic Sans MS" panose="030F0702030302020204" pitchFamily="66" charset="0"/>
              </a:rPr>
              <a:t>dalam</a:t>
            </a:r>
            <a:r>
              <a:rPr lang="en-US" sz="1800" b="1" dirty="0">
                <a:latin typeface="Comic Sans MS" panose="030F0702030302020204" pitchFamily="66" charset="0"/>
              </a:rPr>
              <a:t> </a:t>
            </a:r>
            <a:r>
              <a:rPr lang="en-US" sz="1800" b="1" dirty="0" err="1" smtClean="0">
                <a:latin typeface="Comic Sans MS" panose="030F0702030302020204" pitchFamily="66" charset="0"/>
              </a:rPr>
              <a:t>bentuk</a:t>
            </a:r>
            <a:r>
              <a:rPr lang="en-US" sz="1800" b="1" dirty="0" smtClean="0">
                <a:latin typeface="Comic Sans MS" panose="030F0702030302020204" pitchFamily="66" charset="0"/>
              </a:rPr>
              <a:t> footnote</a:t>
            </a:r>
          </a:p>
          <a:p>
            <a:pPr marL="514350" indent="-514350">
              <a:buFont typeface="+mj-lt"/>
              <a:buAutoNum type="arabicPeriod"/>
            </a:pPr>
            <a:r>
              <a:rPr lang="en-US" sz="1800" b="1" dirty="0" err="1" smtClean="0">
                <a:latin typeface="Comic Sans MS" panose="030F0702030302020204" pitchFamily="66" charset="0"/>
              </a:rPr>
              <a:t>Kutipan</a:t>
            </a:r>
            <a:r>
              <a:rPr lang="en-US" sz="1800" b="1" dirty="0" smtClean="0">
                <a:latin typeface="Comic Sans MS" panose="030F0702030302020204" pitchFamily="66" charset="0"/>
              </a:rPr>
              <a:t> </a:t>
            </a:r>
            <a:r>
              <a:rPr lang="en-US" sz="1800" b="1" dirty="0" err="1" smtClean="0">
                <a:latin typeface="Comic Sans MS" panose="030F0702030302020204" pitchFamily="66" charset="0"/>
              </a:rPr>
              <a:t>langsung</a:t>
            </a:r>
            <a:r>
              <a:rPr lang="en-US" sz="1800" b="1" dirty="0" smtClean="0">
                <a:latin typeface="Comic Sans MS" panose="030F0702030302020204" pitchFamily="66" charset="0"/>
              </a:rPr>
              <a:t> </a:t>
            </a:r>
            <a:r>
              <a:rPr lang="en-US" sz="1800" b="1" dirty="0" err="1" smtClean="0">
                <a:latin typeface="Comic Sans MS" panose="030F0702030302020204" pitchFamily="66" charset="0"/>
              </a:rPr>
              <a:t>dan</a:t>
            </a:r>
            <a:r>
              <a:rPr lang="en-US" sz="1800" b="1" dirty="0" smtClean="0">
                <a:latin typeface="Comic Sans MS" panose="030F0702030302020204" pitchFamily="66" charset="0"/>
              </a:rPr>
              <a:t> </a:t>
            </a:r>
            <a:r>
              <a:rPr lang="en-US" sz="1800" b="1" dirty="0" err="1" smtClean="0">
                <a:latin typeface="Comic Sans MS" panose="030F0702030302020204" pitchFamily="66" charset="0"/>
              </a:rPr>
              <a:t>tak</a:t>
            </a:r>
            <a:r>
              <a:rPr lang="en-US" sz="1800" b="1" dirty="0" smtClean="0">
                <a:latin typeface="Comic Sans MS" panose="030F0702030302020204" pitchFamily="66" charset="0"/>
              </a:rPr>
              <a:t> </a:t>
            </a:r>
            <a:r>
              <a:rPr lang="en-US" sz="1800" b="1" dirty="0" err="1" smtClean="0">
                <a:latin typeface="Comic Sans MS" panose="030F0702030302020204" pitchFamily="66" charset="0"/>
              </a:rPr>
              <a:t>langsung</a:t>
            </a:r>
            <a:endParaRPr lang="en-US" sz="1800" b="1" dirty="0" smtClean="0">
              <a:latin typeface="Comic Sans MS" panose="030F0702030302020204" pitchFamily="66" charset="0"/>
            </a:endParaRPr>
          </a:p>
          <a:p>
            <a:pPr marL="514350" indent="-514350">
              <a:buFont typeface="+mj-lt"/>
              <a:buAutoNum type="arabicPeriod"/>
            </a:pPr>
            <a:r>
              <a:rPr lang="en-US" sz="1800" b="1" dirty="0" err="1" smtClean="0">
                <a:latin typeface="Comic Sans MS" panose="030F0702030302020204" pitchFamily="66" charset="0"/>
              </a:rPr>
              <a:t>Parafrase</a:t>
            </a:r>
            <a:endParaRPr lang="en-US" sz="1800" b="1" dirty="0" smtClean="0">
              <a:latin typeface="Comic Sans MS" panose="030F0702030302020204" pitchFamily="66" charset="0"/>
            </a:endParaRPr>
          </a:p>
          <a:p>
            <a:pPr marL="514350" indent="-514350">
              <a:buFont typeface="+mj-lt"/>
              <a:buAutoNum type="arabicPeriod"/>
            </a:pPr>
            <a:r>
              <a:rPr lang="en-US" sz="1800" b="1" dirty="0" err="1" smtClean="0">
                <a:latin typeface="Comic Sans MS" panose="030F0702030302020204" pitchFamily="66" charset="0"/>
              </a:rPr>
              <a:t>Sintesis</a:t>
            </a:r>
            <a:r>
              <a:rPr lang="en-US" sz="1800" b="1" dirty="0" smtClean="0">
                <a:latin typeface="Comic Sans MS" panose="030F0702030302020204" pitchFamily="66" charset="0"/>
              </a:rPr>
              <a:t> : </a:t>
            </a:r>
            <a:r>
              <a:rPr lang="en-US" sz="1800" b="1" dirty="0" err="1" smtClean="0">
                <a:latin typeface="Comic Sans MS" panose="030F0702030302020204" pitchFamily="66" charset="0"/>
              </a:rPr>
              <a:t>intisari</a:t>
            </a:r>
            <a:r>
              <a:rPr lang="en-US" sz="1800" b="1" dirty="0" smtClean="0">
                <a:latin typeface="Comic Sans MS" panose="030F0702030302020204" pitchFamily="66" charset="0"/>
              </a:rPr>
              <a:t> </a:t>
            </a:r>
            <a:endParaRPr lang="en-US" sz="1800" b="1" dirty="0" smtClean="0">
              <a:latin typeface="Comic Sans MS" panose="030F0702030302020204" pitchFamily="66" charset="0"/>
            </a:endParaRPr>
          </a:p>
          <a:p>
            <a:pPr marL="0" indent="0">
              <a:buNone/>
            </a:pPr>
            <a:endParaRPr lang="en-US" sz="1800" b="1" dirty="0">
              <a:latin typeface="Comic Sans MS" panose="030F0702030302020204" pitchFamily="66" charset="0"/>
            </a:endParaRPr>
          </a:p>
          <a:p>
            <a:pPr>
              <a:buFont typeface="Wingdings" panose="05000000000000000000" pitchFamily="2" charset="2"/>
              <a:buChar char="q"/>
            </a:pPr>
            <a:r>
              <a:rPr lang="en-US" sz="1800" b="1" dirty="0" err="1" smtClean="0">
                <a:latin typeface="Comic Sans MS" panose="030F0702030302020204" pitchFamily="66" charset="0"/>
              </a:rPr>
              <a:t>Tugas</a:t>
            </a:r>
            <a:r>
              <a:rPr lang="en-US" sz="1800" b="1" dirty="0" smtClean="0">
                <a:latin typeface="Comic Sans MS" panose="030F0702030302020204" pitchFamily="66" charset="0"/>
              </a:rPr>
              <a:t> </a:t>
            </a:r>
            <a:r>
              <a:rPr lang="en-US" sz="1800" b="1" dirty="0" err="1" smtClean="0">
                <a:latin typeface="Comic Sans MS" panose="030F0702030302020204" pitchFamily="66" charset="0"/>
              </a:rPr>
              <a:t>diketik</a:t>
            </a:r>
            <a:r>
              <a:rPr lang="en-US" sz="1800" b="1" dirty="0" smtClean="0">
                <a:latin typeface="Comic Sans MS" panose="030F0702030302020204" pitchFamily="66" charset="0"/>
              </a:rPr>
              <a:t> </a:t>
            </a:r>
            <a:r>
              <a:rPr lang="en-US" sz="1800" b="1" dirty="0" err="1" smtClean="0">
                <a:latin typeface="Comic Sans MS" panose="030F0702030302020204" pitchFamily="66" charset="0"/>
              </a:rPr>
              <a:t>rapi</a:t>
            </a:r>
            <a:r>
              <a:rPr lang="en-US" sz="1800" b="1" dirty="0" smtClean="0">
                <a:latin typeface="Comic Sans MS" panose="030F0702030302020204" pitchFamily="66" charset="0"/>
              </a:rPr>
              <a:t> </a:t>
            </a:r>
            <a:r>
              <a:rPr lang="en-US" sz="1800" b="1" dirty="0" err="1" smtClean="0">
                <a:latin typeface="Comic Sans MS" panose="030F0702030302020204" pitchFamily="66" charset="0"/>
              </a:rPr>
              <a:t>dengan</a:t>
            </a:r>
            <a:r>
              <a:rPr lang="en-US" sz="1800" b="1" dirty="0" smtClean="0">
                <a:latin typeface="Comic Sans MS" panose="030F0702030302020204" pitchFamily="66" charset="0"/>
              </a:rPr>
              <a:t> </a:t>
            </a:r>
            <a:r>
              <a:rPr lang="en-US" sz="1800" b="1" dirty="0" err="1" smtClean="0">
                <a:latin typeface="Comic Sans MS" panose="030F0702030302020204" pitchFamily="66" charset="0"/>
              </a:rPr>
              <a:t>Judul</a:t>
            </a:r>
            <a:r>
              <a:rPr lang="en-US" sz="1800" b="1" dirty="0" smtClean="0">
                <a:latin typeface="Comic Sans MS" panose="030F0702030302020204" pitchFamily="66" charset="0"/>
              </a:rPr>
              <a:t> </a:t>
            </a:r>
            <a:r>
              <a:rPr lang="en-US" sz="1800" b="1" dirty="0" err="1" smtClean="0">
                <a:latin typeface="Comic Sans MS" panose="030F0702030302020204" pitchFamily="66" charset="0"/>
              </a:rPr>
              <a:t>atau</a:t>
            </a:r>
            <a:r>
              <a:rPr lang="en-US" sz="1800" b="1" dirty="0" smtClean="0">
                <a:latin typeface="Comic Sans MS" panose="030F0702030302020204" pitchFamily="66" charset="0"/>
              </a:rPr>
              <a:t> </a:t>
            </a:r>
            <a:r>
              <a:rPr lang="en-US" sz="1800" b="1" dirty="0" err="1" smtClean="0">
                <a:latin typeface="Comic Sans MS" panose="030F0702030302020204" pitchFamily="66" charset="0"/>
              </a:rPr>
              <a:t>Tema</a:t>
            </a:r>
            <a:r>
              <a:rPr lang="en-US" sz="1800" b="1" dirty="0" smtClean="0">
                <a:latin typeface="Comic Sans MS" panose="030F0702030302020204" pitchFamily="66" charset="0"/>
              </a:rPr>
              <a:t> </a:t>
            </a:r>
            <a:r>
              <a:rPr lang="en-US" sz="1800" b="1" dirty="0" err="1" smtClean="0">
                <a:latin typeface="Comic Sans MS" panose="030F0702030302020204" pitchFamily="66" charset="0"/>
              </a:rPr>
              <a:t>sembarang</a:t>
            </a:r>
            <a:r>
              <a:rPr lang="en-US" sz="1800" b="1" dirty="0" smtClean="0">
                <a:latin typeface="Comic Sans MS" panose="030F0702030302020204" pitchFamily="66" charset="0"/>
              </a:rPr>
              <a:t> </a:t>
            </a:r>
            <a:r>
              <a:rPr lang="en-US" sz="1800" b="1" dirty="0" err="1" smtClean="0">
                <a:latin typeface="Comic Sans MS" panose="030F0702030302020204" pitchFamily="66" charset="0"/>
              </a:rPr>
              <a:t>namun</a:t>
            </a:r>
            <a:r>
              <a:rPr lang="en-US" sz="1800" b="1" dirty="0" smtClean="0">
                <a:latin typeface="Comic Sans MS" panose="030F0702030302020204" pitchFamily="66" charset="0"/>
              </a:rPr>
              <a:t> </a:t>
            </a:r>
            <a:r>
              <a:rPr lang="en-US" sz="1800" b="1" dirty="0" err="1" smtClean="0">
                <a:latin typeface="Comic Sans MS" panose="030F0702030302020204" pitchFamily="66" charset="0"/>
              </a:rPr>
              <a:t>mempunyai</a:t>
            </a:r>
            <a:r>
              <a:rPr lang="en-US" sz="1800" b="1" dirty="0" smtClean="0">
                <a:latin typeface="Comic Sans MS" panose="030F0702030302020204" pitchFamily="66" charset="0"/>
              </a:rPr>
              <a:t> </a:t>
            </a:r>
            <a:r>
              <a:rPr lang="en-US" sz="1800" b="1" dirty="0" err="1" smtClean="0">
                <a:latin typeface="Comic Sans MS" panose="030F0702030302020204" pitchFamily="66" charset="0"/>
              </a:rPr>
              <a:t>manfaat</a:t>
            </a:r>
            <a:r>
              <a:rPr lang="en-US" sz="1800" b="1" dirty="0" smtClean="0">
                <a:latin typeface="Comic Sans MS" panose="030F0702030302020204" pitchFamily="66" charset="0"/>
              </a:rPr>
              <a:t> </a:t>
            </a:r>
            <a:r>
              <a:rPr lang="en-US" sz="1800" b="1" dirty="0" err="1" smtClean="0">
                <a:latin typeface="Comic Sans MS" panose="030F0702030302020204" pitchFamily="66" charset="0"/>
              </a:rPr>
              <a:t>bagi</a:t>
            </a:r>
            <a:r>
              <a:rPr lang="en-US" sz="1800" b="1" dirty="0" smtClean="0">
                <a:latin typeface="Comic Sans MS" panose="030F0702030302020204" pitchFamily="66" charset="0"/>
              </a:rPr>
              <a:t> </a:t>
            </a:r>
            <a:r>
              <a:rPr lang="en-US" sz="1800" b="1" dirty="0" err="1" smtClean="0">
                <a:latin typeface="Comic Sans MS" panose="030F0702030302020204" pitchFamily="66" charset="0"/>
              </a:rPr>
              <a:t>dunia</a:t>
            </a:r>
            <a:r>
              <a:rPr lang="en-US" sz="1800" b="1" dirty="0" smtClean="0">
                <a:latin typeface="Comic Sans MS" panose="030F0702030302020204" pitchFamily="66" charset="0"/>
              </a:rPr>
              <a:t> </a:t>
            </a:r>
            <a:r>
              <a:rPr lang="en-US" sz="1800" b="1" dirty="0" err="1" smtClean="0">
                <a:latin typeface="Comic Sans MS" panose="030F0702030302020204" pitchFamily="66" charset="0"/>
              </a:rPr>
              <a:t>akademik</a:t>
            </a:r>
            <a:r>
              <a:rPr lang="en-US" sz="1800" b="1" dirty="0" smtClean="0">
                <a:latin typeface="Comic Sans MS" panose="030F0702030302020204" pitchFamily="66" charset="0"/>
              </a:rPr>
              <a:t> </a:t>
            </a:r>
            <a:r>
              <a:rPr lang="en-US" sz="1800" b="1" dirty="0" err="1" smtClean="0">
                <a:latin typeface="Comic Sans MS" panose="030F0702030302020204" pitchFamily="66" charset="0"/>
              </a:rPr>
              <a:t>khususnya</a:t>
            </a:r>
            <a:r>
              <a:rPr lang="en-US" sz="1800" b="1" dirty="0" smtClean="0">
                <a:latin typeface="Comic Sans MS" panose="030F0702030302020204" pitchFamily="66" charset="0"/>
              </a:rPr>
              <a:t> </a:t>
            </a:r>
            <a:r>
              <a:rPr lang="en-US" sz="1800" b="1" dirty="0" err="1" smtClean="0">
                <a:latin typeface="Comic Sans MS" panose="030F0702030302020204" pitchFamily="66" charset="0"/>
              </a:rPr>
              <a:t>bagi</a:t>
            </a:r>
            <a:r>
              <a:rPr lang="en-US" sz="1800" b="1" dirty="0" smtClean="0">
                <a:latin typeface="Comic Sans MS" panose="030F0702030302020204" pitchFamily="66" charset="0"/>
              </a:rPr>
              <a:t> </a:t>
            </a:r>
            <a:r>
              <a:rPr lang="en-US" sz="1800" b="1" dirty="0" err="1" smtClean="0">
                <a:latin typeface="Comic Sans MS" panose="030F0702030302020204" pitchFamily="66" charset="0"/>
              </a:rPr>
              <a:t>mahasiswa</a:t>
            </a:r>
            <a:r>
              <a:rPr lang="en-US" sz="1800" b="1" dirty="0" smtClean="0">
                <a:latin typeface="Comic Sans MS" panose="030F0702030302020204" pitchFamily="66" charset="0"/>
              </a:rPr>
              <a:t>.</a:t>
            </a:r>
          </a:p>
          <a:p>
            <a:pPr>
              <a:buFont typeface="Wingdings" panose="05000000000000000000" pitchFamily="2" charset="2"/>
              <a:buChar char="q"/>
            </a:pPr>
            <a:r>
              <a:rPr lang="en-US" sz="1800" b="1" dirty="0" err="1" smtClean="0">
                <a:latin typeface="Comic Sans MS" panose="030F0702030302020204" pitchFamily="66" charset="0"/>
              </a:rPr>
              <a:t>Maksimal</a:t>
            </a:r>
            <a:r>
              <a:rPr lang="en-US" sz="1800" b="1" dirty="0" smtClean="0">
                <a:latin typeface="Comic Sans MS" panose="030F0702030302020204" pitchFamily="66" charset="0"/>
              </a:rPr>
              <a:t> </a:t>
            </a:r>
            <a:r>
              <a:rPr lang="en-US" sz="1800" b="1" dirty="0">
                <a:latin typeface="Comic Sans MS" panose="030F0702030302020204" pitchFamily="66" charset="0"/>
              </a:rPr>
              <a:t>2</a:t>
            </a:r>
            <a:r>
              <a:rPr lang="en-US" sz="1800" b="1" dirty="0" smtClean="0">
                <a:latin typeface="Comic Sans MS" panose="030F0702030302020204" pitchFamily="66" charset="0"/>
              </a:rPr>
              <a:t> </a:t>
            </a:r>
            <a:r>
              <a:rPr lang="en-US" sz="1800" b="1" dirty="0" err="1" smtClean="0">
                <a:latin typeface="Comic Sans MS" panose="030F0702030302020204" pitchFamily="66" charset="0"/>
              </a:rPr>
              <a:t>halaman</a:t>
            </a:r>
            <a:r>
              <a:rPr lang="en-US" sz="1800" b="1" dirty="0" smtClean="0">
                <a:latin typeface="Comic Sans MS" panose="030F0702030302020204" pitchFamily="66" charset="0"/>
              </a:rPr>
              <a:t> : </a:t>
            </a:r>
            <a:r>
              <a:rPr lang="en-US" sz="1800" b="1" dirty="0" err="1" smtClean="0">
                <a:latin typeface="Comic Sans MS" panose="030F0702030302020204" pitchFamily="66" charset="0"/>
              </a:rPr>
              <a:t>jarak</a:t>
            </a:r>
            <a:r>
              <a:rPr lang="en-US" sz="1800" b="1" dirty="0" smtClean="0">
                <a:latin typeface="Comic Sans MS" panose="030F0702030302020204" pitchFamily="66" charset="0"/>
              </a:rPr>
              <a:t> 1,5 </a:t>
            </a:r>
            <a:r>
              <a:rPr lang="en-US" sz="1800" b="1" dirty="0" err="1" smtClean="0">
                <a:latin typeface="Comic Sans MS" panose="030F0702030302020204" pitchFamily="66" charset="0"/>
              </a:rPr>
              <a:t>spasi</a:t>
            </a:r>
            <a:r>
              <a:rPr lang="en-US" sz="1800" b="1" dirty="0" smtClean="0">
                <a:latin typeface="Comic Sans MS" panose="030F0702030302020204" pitchFamily="66" charset="0"/>
              </a:rPr>
              <a:t>, Times New Roman, size 12</a:t>
            </a:r>
            <a:endParaRPr lang="en-US" sz="1800" b="1" dirty="0" smtClean="0">
              <a:latin typeface="Comic Sans MS" panose="030F0702030302020204" pitchFamily="66" charset="0"/>
            </a:endParaRPr>
          </a:p>
          <a:p>
            <a:pPr>
              <a:buFont typeface="Wingdings" panose="05000000000000000000" pitchFamily="2" charset="2"/>
              <a:buChar char="q"/>
            </a:pPr>
            <a:r>
              <a:rPr lang="en-US" sz="1800" b="1" dirty="0" err="1" smtClean="0">
                <a:latin typeface="Comic Sans MS" panose="030F0702030302020204" pitchFamily="66" charset="0"/>
              </a:rPr>
              <a:t>Jangan</a:t>
            </a:r>
            <a:r>
              <a:rPr lang="en-US" sz="1800" b="1" dirty="0" smtClean="0">
                <a:latin typeface="Comic Sans MS" panose="030F0702030302020204" pitchFamily="66" charset="0"/>
              </a:rPr>
              <a:t> </a:t>
            </a:r>
            <a:r>
              <a:rPr lang="en-US" sz="1800" b="1" dirty="0" err="1" smtClean="0">
                <a:latin typeface="Comic Sans MS" panose="030F0702030302020204" pitchFamily="66" charset="0"/>
              </a:rPr>
              <a:t>lupa</a:t>
            </a:r>
            <a:r>
              <a:rPr lang="en-US" sz="1800" b="1" dirty="0" smtClean="0">
                <a:latin typeface="Comic Sans MS" panose="030F0702030302020204" pitchFamily="66" charset="0"/>
              </a:rPr>
              <a:t> </a:t>
            </a:r>
            <a:r>
              <a:rPr lang="en-US" sz="1800" b="1" dirty="0" err="1" smtClean="0">
                <a:latin typeface="Comic Sans MS" panose="030F0702030302020204" pitchFamily="66" charset="0"/>
              </a:rPr>
              <a:t>pada</a:t>
            </a:r>
            <a:r>
              <a:rPr lang="en-US" sz="1800" b="1" dirty="0" smtClean="0">
                <a:latin typeface="Comic Sans MS" panose="030F0702030302020204" pitchFamily="66" charset="0"/>
              </a:rPr>
              <a:t> </a:t>
            </a:r>
            <a:r>
              <a:rPr lang="en-US" sz="1800" b="1" dirty="0" err="1" smtClean="0">
                <a:latin typeface="Comic Sans MS" panose="030F0702030302020204" pitchFamily="66" charset="0"/>
              </a:rPr>
              <a:t>bagian</a:t>
            </a:r>
            <a:r>
              <a:rPr lang="en-US" sz="1800" b="1" dirty="0" smtClean="0">
                <a:latin typeface="Comic Sans MS" panose="030F0702030302020204" pitchFamily="66" charset="0"/>
              </a:rPr>
              <a:t> </a:t>
            </a:r>
            <a:r>
              <a:rPr lang="en-US" sz="1800" b="1" dirty="0" err="1" smtClean="0">
                <a:latin typeface="Comic Sans MS" panose="030F0702030302020204" pitchFamily="66" charset="0"/>
              </a:rPr>
              <a:t>akhir</a:t>
            </a:r>
            <a:r>
              <a:rPr lang="en-US" sz="1800" b="1" dirty="0" smtClean="0">
                <a:latin typeface="Comic Sans MS" panose="030F0702030302020204" pitchFamily="66" charset="0"/>
              </a:rPr>
              <a:t> </a:t>
            </a:r>
            <a:r>
              <a:rPr lang="en-US" sz="1800" b="1" dirty="0" err="1" smtClean="0">
                <a:latin typeface="Comic Sans MS" panose="030F0702030302020204" pitchFamily="66" charset="0"/>
              </a:rPr>
              <a:t>dituliskan</a:t>
            </a:r>
            <a:r>
              <a:rPr lang="en-US" sz="1800" b="1" dirty="0" smtClean="0">
                <a:latin typeface="Comic Sans MS" panose="030F0702030302020204" pitchFamily="66" charset="0"/>
              </a:rPr>
              <a:t> </a:t>
            </a:r>
            <a:r>
              <a:rPr lang="en-US" sz="1800" b="1" dirty="0" err="1">
                <a:latin typeface="Comic Sans MS" panose="030F0702030302020204" pitchFamily="66" charset="0"/>
              </a:rPr>
              <a:t>D</a:t>
            </a:r>
            <a:r>
              <a:rPr lang="en-US" sz="1800" b="1" dirty="0" err="1" smtClean="0">
                <a:latin typeface="Comic Sans MS" panose="030F0702030302020204" pitchFamily="66" charset="0"/>
              </a:rPr>
              <a:t>aftar</a:t>
            </a:r>
            <a:r>
              <a:rPr lang="en-US" sz="1800" b="1" dirty="0" smtClean="0">
                <a:latin typeface="Comic Sans MS" panose="030F0702030302020204" pitchFamily="66" charset="0"/>
              </a:rPr>
              <a:t> </a:t>
            </a:r>
            <a:r>
              <a:rPr lang="en-US" sz="1800" b="1" dirty="0" err="1" smtClean="0">
                <a:latin typeface="Comic Sans MS" panose="030F0702030302020204" pitchFamily="66" charset="0"/>
              </a:rPr>
              <a:t>Pustakanya</a:t>
            </a:r>
            <a:endParaRPr lang="en-US" sz="1800" b="1" dirty="0" smtClean="0">
              <a:latin typeface="Comic Sans MS" panose="030F0702030302020204" pitchFamily="66" charset="0"/>
            </a:endParaRPr>
          </a:p>
          <a:p>
            <a:pPr>
              <a:buFont typeface="Wingdings" panose="05000000000000000000" pitchFamily="2" charset="2"/>
              <a:buChar char="q"/>
            </a:pPr>
            <a:r>
              <a:rPr lang="en-US" sz="1800" b="1" u="sng" dirty="0" err="1">
                <a:latin typeface="Comic Sans MS" panose="030F0702030302020204" pitchFamily="66" charset="0"/>
              </a:rPr>
              <a:t>Sumber</a:t>
            </a:r>
            <a:r>
              <a:rPr lang="en-US" sz="1800" b="1" u="sng" dirty="0">
                <a:latin typeface="Comic Sans MS" panose="030F0702030302020204" pitchFamily="66" charset="0"/>
              </a:rPr>
              <a:t> </a:t>
            </a:r>
            <a:r>
              <a:rPr lang="en-US" sz="1800" b="1" u="sng" dirty="0" err="1">
                <a:latin typeface="Comic Sans MS" panose="030F0702030302020204" pitchFamily="66" charset="0"/>
              </a:rPr>
              <a:t>Pustaka</a:t>
            </a:r>
            <a:r>
              <a:rPr lang="en-US" sz="1800" b="1" u="sng" dirty="0">
                <a:latin typeface="Comic Sans MS" panose="030F0702030302020204" pitchFamily="66" charset="0"/>
              </a:rPr>
              <a:t> </a:t>
            </a:r>
            <a:r>
              <a:rPr lang="en-US" sz="1800" b="1" u="sng" dirty="0" err="1">
                <a:latin typeface="Comic Sans MS" panose="030F0702030302020204" pitchFamily="66" charset="0"/>
              </a:rPr>
              <a:t>dari</a:t>
            </a:r>
            <a:r>
              <a:rPr lang="en-US" sz="1800" b="1" u="sng" dirty="0">
                <a:latin typeface="Comic Sans MS" panose="030F0702030302020204" pitchFamily="66" charset="0"/>
              </a:rPr>
              <a:t> </a:t>
            </a:r>
            <a:r>
              <a:rPr lang="en-US" sz="1800" b="1" u="sng" dirty="0" err="1">
                <a:latin typeface="Comic Sans MS" panose="030F0702030302020204" pitchFamily="66" charset="0"/>
              </a:rPr>
              <a:t>Jurnal</a:t>
            </a:r>
            <a:r>
              <a:rPr lang="en-US" sz="1800" b="1" u="sng" dirty="0">
                <a:latin typeface="Comic Sans MS" panose="030F0702030302020204" pitchFamily="66" charset="0"/>
              </a:rPr>
              <a:t> </a:t>
            </a:r>
            <a:r>
              <a:rPr lang="en-US" sz="1800" b="1" u="sng" dirty="0" err="1">
                <a:latin typeface="Comic Sans MS" panose="030F0702030302020204" pitchFamily="66" charset="0"/>
              </a:rPr>
              <a:t>Ilmiah</a:t>
            </a:r>
            <a:r>
              <a:rPr lang="en-US" sz="1800" b="1" u="sng" dirty="0">
                <a:latin typeface="Comic Sans MS" panose="030F0702030302020204" pitchFamily="66" charset="0"/>
              </a:rPr>
              <a:t> </a:t>
            </a:r>
            <a:r>
              <a:rPr lang="en-US" sz="1800" b="1" u="sng" dirty="0" err="1">
                <a:latin typeface="Comic Sans MS" panose="030F0702030302020204" pitchFamily="66" charset="0"/>
              </a:rPr>
              <a:t>Terindek</a:t>
            </a:r>
            <a:r>
              <a:rPr lang="en-US" sz="1800" b="1" u="sng" dirty="0">
                <a:latin typeface="Comic Sans MS" panose="030F0702030302020204" pitchFamily="66" charset="0"/>
              </a:rPr>
              <a:t> </a:t>
            </a:r>
            <a:r>
              <a:rPr lang="en-US" sz="1800" b="1" u="sng" dirty="0" err="1">
                <a:latin typeface="Comic Sans MS" panose="030F0702030302020204" pitchFamily="66" charset="0"/>
              </a:rPr>
              <a:t>Sinta</a:t>
            </a:r>
            <a:r>
              <a:rPr lang="en-US" sz="1800" b="1" u="sng" dirty="0">
                <a:latin typeface="Comic Sans MS" panose="030F0702030302020204" pitchFamily="66" charset="0"/>
              </a:rPr>
              <a:t> 1, 2 </a:t>
            </a:r>
            <a:r>
              <a:rPr lang="en-US" sz="1800" b="1" u="sng" dirty="0" err="1">
                <a:latin typeface="Comic Sans MS" panose="030F0702030302020204" pitchFamily="66" charset="0"/>
              </a:rPr>
              <a:t>dan</a:t>
            </a:r>
            <a:r>
              <a:rPr lang="en-US" sz="1800" b="1" u="sng" dirty="0">
                <a:latin typeface="Comic Sans MS" panose="030F0702030302020204" pitchFamily="66" charset="0"/>
              </a:rPr>
              <a:t> 3 </a:t>
            </a:r>
            <a:r>
              <a:rPr lang="en-US" sz="2000" b="1" u="sng" dirty="0" err="1">
                <a:latin typeface="Comic Sans MS" panose="030F0702030302020204" pitchFamily="66" charset="0"/>
              </a:rPr>
              <a:t>lebih</a:t>
            </a:r>
            <a:r>
              <a:rPr lang="en-US" sz="2000" b="1" u="sng" dirty="0">
                <a:latin typeface="Comic Sans MS" panose="030F0702030302020204" pitchFamily="66" charset="0"/>
              </a:rPr>
              <a:t> </a:t>
            </a:r>
            <a:r>
              <a:rPr lang="en-US" sz="2000" b="1" u="sng" dirty="0" err="1" smtClean="0">
                <a:latin typeface="Comic Sans MS" panose="030F0702030302020204" pitchFamily="66" charset="0"/>
              </a:rPr>
              <a:t>diutamakan</a:t>
            </a:r>
            <a:endParaRPr lang="en-US" sz="2000" b="1" dirty="0" smtClean="0">
              <a:latin typeface="Comic Sans MS" panose="030F0702030302020204" pitchFamily="66" charset="0"/>
            </a:endParaRPr>
          </a:p>
          <a:p>
            <a:pPr>
              <a:buFont typeface="Wingdings" panose="05000000000000000000" pitchFamily="2" charset="2"/>
              <a:buChar char="q"/>
            </a:pPr>
            <a:r>
              <a:rPr lang="en-US" sz="1800" b="1" dirty="0" err="1" smtClean="0">
                <a:latin typeface="Comic Sans MS" panose="030F0702030302020204" pitchFamily="66" charset="0"/>
              </a:rPr>
              <a:t>Dikumpulkan</a:t>
            </a:r>
            <a:r>
              <a:rPr lang="en-US" sz="1800" b="1" dirty="0" smtClean="0">
                <a:latin typeface="Comic Sans MS" panose="030F0702030302020204" pitchFamily="66" charset="0"/>
              </a:rPr>
              <a:t> </a:t>
            </a:r>
            <a:r>
              <a:rPr lang="en-US" sz="1800" b="1" dirty="0" err="1" smtClean="0">
                <a:latin typeface="Comic Sans MS" panose="030F0702030302020204" pitchFamily="66" charset="0"/>
              </a:rPr>
              <a:t>minggu</a:t>
            </a:r>
            <a:r>
              <a:rPr lang="en-US" sz="1800" b="1" dirty="0" smtClean="0">
                <a:latin typeface="Comic Sans MS" panose="030F0702030302020204" pitchFamily="66" charset="0"/>
              </a:rPr>
              <a:t> </a:t>
            </a:r>
            <a:r>
              <a:rPr lang="en-US" sz="1800" b="1" dirty="0" err="1" smtClean="0">
                <a:latin typeface="Comic Sans MS" panose="030F0702030302020204" pitchFamily="66" charset="0"/>
              </a:rPr>
              <a:t>depan</a:t>
            </a:r>
            <a:r>
              <a:rPr lang="en-US" sz="1800" b="1" dirty="0" smtClean="0">
                <a:latin typeface="Comic Sans MS" panose="030F0702030302020204" pitchFamily="66" charset="0"/>
              </a:rPr>
              <a:t> di </a:t>
            </a:r>
            <a:r>
              <a:rPr lang="en-US" sz="1800" b="1" dirty="0" err="1" smtClean="0">
                <a:latin typeface="Comic Sans MS" panose="030F0702030302020204" pitchFamily="66" charset="0"/>
              </a:rPr>
              <a:t>Googledrive</a:t>
            </a:r>
            <a:endParaRPr lang="en-US" sz="1800" b="1" dirty="0" smtClean="0">
              <a:latin typeface="Comic Sans MS" panose="030F0702030302020204" pitchFamily="66" charset="0"/>
            </a:endParaRPr>
          </a:p>
          <a:p>
            <a:pPr marL="0" indent="0">
              <a:buNone/>
            </a:pPr>
            <a:endParaRPr lang="en-ID" sz="1800" b="1" i="1" dirty="0" smtClean="0">
              <a:latin typeface="Comic Sans MS" panose="030F0702030302020204" pitchFamily="66" charset="0"/>
            </a:endParaRPr>
          </a:p>
          <a:p>
            <a:pPr marL="0" indent="0">
              <a:buNone/>
            </a:pPr>
            <a:endParaRPr lang="id-ID" sz="1800" dirty="0"/>
          </a:p>
        </p:txBody>
      </p:sp>
      <p:sp>
        <p:nvSpPr>
          <p:cNvPr id="2" name="TextBox 1"/>
          <p:cNvSpPr txBox="1"/>
          <p:nvPr/>
        </p:nvSpPr>
        <p:spPr>
          <a:xfrm>
            <a:off x="1481328" y="228600"/>
            <a:ext cx="2314544" cy="523220"/>
          </a:xfrm>
          <a:prstGeom prst="rect">
            <a:avLst/>
          </a:prstGeom>
          <a:noFill/>
        </p:spPr>
        <p:txBody>
          <a:bodyPr wrap="none" rtlCol="0">
            <a:spAutoFit/>
          </a:bodyPr>
          <a:lstStyle/>
          <a:p>
            <a:r>
              <a:rPr lang="en-US" sz="2800" b="1" dirty="0" err="1" smtClean="0"/>
              <a:t>Tugas</a:t>
            </a:r>
            <a:r>
              <a:rPr lang="en-US" sz="2800" b="1" dirty="0" smtClean="0"/>
              <a:t> </a:t>
            </a:r>
            <a:r>
              <a:rPr lang="en-US" sz="2800" b="1" dirty="0" err="1" smtClean="0"/>
              <a:t>Individu</a:t>
            </a:r>
            <a:endParaRPr lang="en-US" sz="2800" b="1" dirty="0"/>
          </a:p>
        </p:txBody>
      </p:sp>
    </p:spTree>
    <p:extLst>
      <p:ext uri="{BB962C8B-B14F-4D97-AF65-F5344CB8AC3E}">
        <p14:creationId xmlns:p14="http://schemas.microsoft.com/office/powerpoint/2010/main" val="347667759"/>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4" name="Picture 3"/>
          <p:cNvPicPr>
            <a:picLocks noChangeAspect="1"/>
          </p:cNvPicPr>
          <p:nvPr/>
        </p:nvPicPr>
        <p:blipFill rotWithShape="1">
          <a:blip r:embed="rId2"/>
          <a:srcRect t="4276" b="7437"/>
          <a:stretch/>
        </p:blipFill>
        <p:spPr>
          <a:xfrm>
            <a:off x="401216" y="466343"/>
            <a:ext cx="11120535" cy="5266945"/>
          </a:xfrm>
          <a:prstGeom prst="rect">
            <a:avLst/>
          </a:prstGeom>
        </p:spPr>
      </p:pic>
      <p:sp>
        <p:nvSpPr>
          <p:cNvPr id="5" name="Rounded Rectangle 4"/>
          <p:cNvSpPr/>
          <p:nvPr/>
        </p:nvSpPr>
        <p:spPr>
          <a:xfrm>
            <a:off x="1517904" y="4001294"/>
            <a:ext cx="3694176" cy="826738"/>
          </a:xfrm>
          <a:prstGeom prst="roundRect">
            <a:avLst/>
          </a:prstGeom>
          <a:noFill/>
          <a:ln w="28575">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41403081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dirty="0" smtClean="0"/>
          </a:p>
          <a:p>
            <a:endParaRPr lang="en-US" dirty="0"/>
          </a:p>
          <a:p>
            <a:endParaRPr lang="en-US" dirty="0" smtClean="0"/>
          </a:p>
          <a:p>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38200" y="1577340"/>
            <a:ext cx="4857750" cy="2720340"/>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739128" y="1825624"/>
            <a:ext cx="3693414" cy="3077845"/>
          </a:xfrm>
          <a:prstGeom prst="rect">
            <a:avLst/>
          </a:prstGeom>
        </p:spPr>
      </p:pic>
    </p:spTree>
    <p:extLst>
      <p:ext uri="{BB962C8B-B14F-4D97-AF65-F5344CB8AC3E}">
        <p14:creationId xmlns:p14="http://schemas.microsoft.com/office/powerpoint/2010/main" val="362388858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4" name="Picture 3"/>
          <p:cNvPicPr>
            <a:picLocks noChangeAspect="1"/>
          </p:cNvPicPr>
          <p:nvPr/>
        </p:nvPicPr>
        <p:blipFill rotWithShape="1">
          <a:blip r:embed="rId2"/>
          <a:srcRect l="6268" t="4056" r="8552" b="51063"/>
          <a:stretch/>
        </p:blipFill>
        <p:spPr>
          <a:xfrm>
            <a:off x="64008" y="1161288"/>
            <a:ext cx="11631167" cy="4133087"/>
          </a:xfrm>
          <a:prstGeom prst="rect">
            <a:avLst/>
          </a:prstGeom>
        </p:spPr>
      </p:pic>
    </p:spTree>
    <p:extLst>
      <p:ext uri="{BB962C8B-B14F-4D97-AF65-F5344CB8AC3E}">
        <p14:creationId xmlns:p14="http://schemas.microsoft.com/office/powerpoint/2010/main" val="337515452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8200" y="246843"/>
            <a:ext cx="10515600" cy="1325563"/>
          </a:xfrm>
        </p:spPr>
        <p:txBody>
          <a:bodyPr/>
          <a:lstStyle/>
          <a:p>
            <a:pPr algn="ctr"/>
            <a:r>
              <a:rPr lang="id-ID" b="1" dirty="0" smtClean="0">
                <a:solidFill>
                  <a:srgbClr val="FFFF00"/>
                </a:solidFill>
                <a:latin typeface="Baskerville Old Face" panose="02020602080505020303" pitchFamily="18" charset="0"/>
              </a:rPr>
              <a:t>RUANG LINGKUP PLAGIARISME</a:t>
            </a:r>
            <a:endParaRPr lang="id-ID" b="1" dirty="0">
              <a:solidFill>
                <a:srgbClr val="FFFF00"/>
              </a:solidFill>
              <a:latin typeface="Baskerville Old Face" panose="02020602080505020303" pitchFamily="18" charset="0"/>
            </a:endParaRPr>
          </a:p>
        </p:txBody>
      </p:sp>
      <p:sp>
        <p:nvSpPr>
          <p:cNvPr id="3" name="Content Placeholder 2"/>
          <p:cNvSpPr>
            <a:spLocks noGrp="1"/>
          </p:cNvSpPr>
          <p:nvPr>
            <p:ph idx="1"/>
          </p:nvPr>
        </p:nvSpPr>
        <p:spPr>
          <a:xfrm>
            <a:off x="838200" y="1856936"/>
            <a:ext cx="10515600" cy="4417255"/>
          </a:xfrm>
        </p:spPr>
        <p:style>
          <a:lnRef idx="2">
            <a:schemeClr val="accent1"/>
          </a:lnRef>
          <a:fillRef idx="1">
            <a:schemeClr val="lt1"/>
          </a:fillRef>
          <a:effectRef idx="0">
            <a:schemeClr val="accent1"/>
          </a:effectRef>
          <a:fontRef idx="minor">
            <a:schemeClr val="dk1"/>
          </a:fontRef>
        </p:style>
        <p:txBody>
          <a:bodyPr>
            <a:noAutofit/>
          </a:bodyPr>
          <a:lstStyle/>
          <a:p>
            <a:pPr marL="514350" indent="-514350">
              <a:buFont typeface="+mj-lt"/>
              <a:buAutoNum type="arabicPeriod"/>
            </a:pPr>
            <a:r>
              <a:rPr lang="id-ID" b="1" dirty="0" smtClean="0">
                <a:latin typeface="Bookman Old Style" panose="02050604050505020204" pitchFamily="18" charset="0"/>
              </a:rPr>
              <a:t>Mengutip</a:t>
            </a:r>
            <a:r>
              <a:rPr lang="id-ID" b="1" dirty="0">
                <a:latin typeface="Bookman Old Style" panose="02050604050505020204" pitchFamily="18" charset="0"/>
              </a:rPr>
              <a:t> kata‐kata atau kalimat orang lain</a:t>
            </a:r>
            <a:r>
              <a:rPr lang="id-ID" dirty="0">
                <a:latin typeface="Bookman Old Style" panose="02050604050505020204" pitchFamily="18" charset="0"/>
              </a:rPr>
              <a:t> </a:t>
            </a:r>
            <a:r>
              <a:rPr lang="id-ID" dirty="0" smtClean="0">
                <a:latin typeface="Bookman Old Style" panose="02050604050505020204" pitchFamily="18" charset="0"/>
              </a:rPr>
              <a:t>tanpa menggunakan tanda kutip dan sumbernya.</a:t>
            </a:r>
          </a:p>
          <a:p>
            <a:pPr marL="514350" indent="-514350">
              <a:buFont typeface="+mj-lt"/>
              <a:buAutoNum type="arabicPeriod"/>
            </a:pPr>
            <a:r>
              <a:rPr lang="id-ID" b="1" dirty="0" smtClean="0">
                <a:latin typeface="Bookman Old Style" panose="02050604050505020204" pitchFamily="18" charset="0"/>
              </a:rPr>
              <a:t>Menggunakan</a:t>
            </a:r>
            <a:r>
              <a:rPr lang="id-ID" b="1" dirty="0">
                <a:latin typeface="Bookman Old Style" panose="02050604050505020204" pitchFamily="18" charset="0"/>
              </a:rPr>
              <a:t>  gagasan,  pandangan </a:t>
            </a:r>
            <a:r>
              <a:rPr lang="id-ID" dirty="0" smtClean="0">
                <a:latin typeface="Bookman Old Style" panose="02050604050505020204" pitchFamily="18" charset="0"/>
              </a:rPr>
              <a:t>atau teori orang lain tanpa menyebutkan sumbernya.</a:t>
            </a:r>
          </a:p>
          <a:p>
            <a:pPr marL="514350" indent="-514350">
              <a:buFont typeface="+mj-lt"/>
              <a:buAutoNum type="arabicPeriod"/>
            </a:pPr>
            <a:r>
              <a:rPr lang="id-ID" b="1" dirty="0" smtClean="0">
                <a:latin typeface="Bookman Old Style" panose="02050604050505020204" pitchFamily="18" charset="0"/>
              </a:rPr>
              <a:t>Menggunakan</a:t>
            </a:r>
            <a:r>
              <a:rPr lang="id-ID" b="1" dirty="0">
                <a:latin typeface="Bookman Old Style" panose="02050604050505020204" pitchFamily="18" charset="0"/>
              </a:rPr>
              <a:t>  fakta</a:t>
            </a:r>
            <a:r>
              <a:rPr lang="id-ID" dirty="0">
                <a:latin typeface="Bookman Old Style" panose="02050604050505020204" pitchFamily="18" charset="0"/>
              </a:rPr>
              <a:t>  (data,  </a:t>
            </a:r>
            <a:r>
              <a:rPr lang="id-ID" dirty="0" smtClean="0">
                <a:latin typeface="Bookman Old Style" panose="02050604050505020204" pitchFamily="18" charset="0"/>
              </a:rPr>
              <a:t>informasi)milik orang lain tanpa menyebutkan identias sumbernya.</a:t>
            </a:r>
            <a:endParaRPr lang="id-ID" dirty="0">
              <a:latin typeface="Bookman Old Style" panose="02050604050505020204" pitchFamily="18" charset="0"/>
            </a:endParaRPr>
          </a:p>
          <a:p>
            <a:pPr marL="514350" indent="-514350">
              <a:buFont typeface="+mj-lt"/>
              <a:buAutoNum type="arabicPeriod"/>
            </a:pPr>
            <a:r>
              <a:rPr lang="id-ID" b="1" dirty="0" smtClean="0">
                <a:latin typeface="Bookman Old Style" panose="02050604050505020204" pitchFamily="18" charset="0"/>
              </a:rPr>
              <a:t>Mengakui</a:t>
            </a:r>
            <a:r>
              <a:rPr lang="id-ID" b="1" dirty="0">
                <a:latin typeface="Bookman Old Style" panose="02050604050505020204" pitchFamily="18" charset="0"/>
              </a:rPr>
              <a:t> tulisan orang lain sebagai tulisan sendiri. </a:t>
            </a:r>
            <a:endParaRPr lang="id-ID" b="1" dirty="0" smtClean="0">
              <a:latin typeface="Bookman Old Style" panose="02050604050505020204" pitchFamily="18" charset="0"/>
            </a:endParaRPr>
          </a:p>
          <a:p>
            <a:pPr marL="514350" indent="-514350">
              <a:buFont typeface="+mj-lt"/>
              <a:buAutoNum type="arabicPeriod"/>
            </a:pPr>
            <a:r>
              <a:rPr lang="id-ID" b="1" dirty="0" smtClean="0">
                <a:latin typeface="Bookman Old Style" panose="02050604050505020204" pitchFamily="18" charset="0"/>
              </a:rPr>
              <a:t>Melakukan</a:t>
            </a:r>
            <a:r>
              <a:rPr lang="id-ID" b="1" dirty="0">
                <a:latin typeface="Bookman Old Style" panose="02050604050505020204" pitchFamily="18" charset="0"/>
              </a:rPr>
              <a:t> parafrase</a:t>
            </a:r>
            <a:r>
              <a:rPr lang="id-ID" dirty="0">
                <a:latin typeface="Bookman Old Style" panose="02050604050505020204" pitchFamily="18" charset="0"/>
              </a:rPr>
              <a:t> </a:t>
            </a:r>
            <a:r>
              <a:rPr lang="id-ID" dirty="0" smtClean="0">
                <a:latin typeface="Bookman Old Style" panose="02050604050505020204" pitchFamily="18" charset="0"/>
              </a:rPr>
              <a:t>tanpa menyebutkan  sumbernya </a:t>
            </a:r>
            <a:endParaRPr lang="id-ID" b="1" dirty="0" smtClean="0">
              <a:latin typeface="Bookman Old Style" panose="02050604050505020204" pitchFamily="18" charset="0"/>
            </a:endParaRPr>
          </a:p>
        </p:txBody>
      </p:sp>
    </p:spTree>
    <p:extLst>
      <p:ext uri="{BB962C8B-B14F-4D97-AF65-F5344CB8AC3E}">
        <p14:creationId xmlns:p14="http://schemas.microsoft.com/office/powerpoint/2010/main" val="2951148435"/>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p:tgtEl>
                                          <p:spTgt spid="2"/>
                                        </p:tgtEl>
                                        <p:attrNameLst>
                                          <p:attrName>ppt_y</p:attrName>
                                        </p:attrNameLst>
                                      </p:cBhvr>
                                      <p:tavLst>
                                        <p:tav tm="0">
                                          <p:val>
                                            <p:strVal val="#ppt_y+#ppt_h*1.125000"/>
                                          </p:val>
                                        </p:tav>
                                        <p:tav tm="100000">
                                          <p:val>
                                            <p:strVal val="#ppt_y"/>
                                          </p:val>
                                        </p:tav>
                                      </p:tavLst>
                                    </p:anim>
                                    <p:animEffect transition="in" filter="wipe(up)">
                                      <p:cBhvr>
                                        <p:cTn id="8" dur="500"/>
                                        <p:tgtEl>
                                          <p:spTgt spid="2"/>
                                        </p:tgtEl>
                                      </p:cBhvr>
                                    </p:animEffect>
                                  </p:childTnLst>
                                </p:cTn>
                              </p:par>
                            </p:childTnLst>
                          </p:cTn>
                        </p:par>
                      </p:childTnLst>
                    </p:cTn>
                  </p:par>
                  <p:par>
                    <p:cTn id="9" fill="hold">
                      <p:stCondLst>
                        <p:cond delay="indefinite"/>
                      </p:stCondLst>
                      <p:childTnLst>
                        <p:par>
                          <p:cTn id="10" fill="hold">
                            <p:stCondLst>
                              <p:cond delay="0"/>
                            </p:stCondLst>
                            <p:childTnLst>
                              <p:par>
                                <p:cTn id="11" presetID="12" presetClass="entr" presetSubtype="4"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p:tgtEl>
                                          <p:spTgt spid="3">
                                            <p:txEl>
                                              <p:pRg st="0" end="0"/>
                                            </p:txEl>
                                          </p:spTgt>
                                        </p:tgtEl>
                                        <p:attrNameLst>
                                          <p:attrName>ppt_y</p:attrName>
                                        </p:attrNameLst>
                                      </p:cBhvr>
                                      <p:tavLst>
                                        <p:tav tm="0">
                                          <p:val>
                                            <p:strVal val="#ppt_y+#ppt_h*1.125000"/>
                                          </p:val>
                                        </p:tav>
                                        <p:tav tm="100000">
                                          <p:val>
                                            <p:strVal val="#ppt_y"/>
                                          </p:val>
                                        </p:tav>
                                      </p:tavLst>
                                    </p:anim>
                                    <p:animEffect transition="in" filter="wipe(up)">
                                      <p:cBhvr>
                                        <p:cTn id="14" dur="500"/>
                                        <p:tgtEl>
                                          <p:spTgt spid="3">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2" presetClass="entr" presetSubtype="4" fill="hold"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p:tgtEl>
                                          <p:spTgt spid="3">
                                            <p:txEl>
                                              <p:pRg st="1" end="1"/>
                                            </p:txEl>
                                          </p:spTgt>
                                        </p:tgtEl>
                                        <p:attrNameLst>
                                          <p:attrName>ppt_y</p:attrName>
                                        </p:attrNameLst>
                                      </p:cBhvr>
                                      <p:tavLst>
                                        <p:tav tm="0">
                                          <p:val>
                                            <p:strVal val="#ppt_y+#ppt_h*1.125000"/>
                                          </p:val>
                                        </p:tav>
                                        <p:tav tm="100000">
                                          <p:val>
                                            <p:strVal val="#ppt_y"/>
                                          </p:val>
                                        </p:tav>
                                      </p:tavLst>
                                    </p:anim>
                                    <p:animEffect transition="in" filter="wipe(up)">
                                      <p:cBhvr>
                                        <p:cTn id="20" dur="500"/>
                                        <p:tgtEl>
                                          <p:spTgt spid="3">
                                            <p:txEl>
                                              <p:pRg st="1" end="1"/>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2" presetClass="entr" presetSubtype="4" fill="hold"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additive="base">
                                        <p:cTn id="25" dur="500"/>
                                        <p:tgtEl>
                                          <p:spTgt spid="3">
                                            <p:txEl>
                                              <p:pRg st="2" end="2"/>
                                            </p:txEl>
                                          </p:spTgt>
                                        </p:tgtEl>
                                        <p:attrNameLst>
                                          <p:attrName>ppt_y</p:attrName>
                                        </p:attrNameLst>
                                      </p:cBhvr>
                                      <p:tavLst>
                                        <p:tav tm="0">
                                          <p:val>
                                            <p:strVal val="#ppt_y+#ppt_h*1.125000"/>
                                          </p:val>
                                        </p:tav>
                                        <p:tav tm="100000">
                                          <p:val>
                                            <p:strVal val="#ppt_y"/>
                                          </p:val>
                                        </p:tav>
                                      </p:tavLst>
                                    </p:anim>
                                    <p:animEffect transition="in" filter="wipe(up)">
                                      <p:cBhvr>
                                        <p:cTn id="26" dur="500"/>
                                        <p:tgtEl>
                                          <p:spTgt spid="3">
                                            <p:txEl>
                                              <p:pRg st="2" end="2"/>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12" presetClass="entr" presetSubtype="4" fill="hold"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 calcmode="lin" valueType="num">
                                      <p:cBhvr additive="base">
                                        <p:cTn id="31" dur="500"/>
                                        <p:tgtEl>
                                          <p:spTgt spid="3">
                                            <p:txEl>
                                              <p:pRg st="3" end="3"/>
                                            </p:txEl>
                                          </p:spTgt>
                                        </p:tgtEl>
                                        <p:attrNameLst>
                                          <p:attrName>ppt_y</p:attrName>
                                        </p:attrNameLst>
                                      </p:cBhvr>
                                      <p:tavLst>
                                        <p:tav tm="0">
                                          <p:val>
                                            <p:strVal val="#ppt_y+#ppt_h*1.125000"/>
                                          </p:val>
                                        </p:tav>
                                        <p:tav tm="100000">
                                          <p:val>
                                            <p:strVal val="#ppt_y"/>
                                          </p:val>
                                        </p:tav>
                                      </p:tavLst>
                                    </p:anim>
                                    <p:animEffect transition="in" filter="wipe(up)">
                                      <p:cBhvr>
                                        <p:cTn id="32" dur="500"/>
                                        <p:tgtEl>
                                          <p:spTgt spid="3">
                                            <p:txEl>
                                              <p:pRg st="3" end="3"/>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2" presetClass="entr" presetSubtype="4" fill="hold" nodeType="clickEffect">
                                  <p:stCondLst>
                                    <p:cond delay="0"/>
                                  </p:stCondLst>
                                  <p:childTnLst>
                                    <p:set>
                                      <p:cBhvr>
                                        <p:cTn id="36" dur="1" fill="hold">
                                          <p:stCondLst>
                                            <p:cond delay="0"/>
                                          </p:stCondLst>
                                        </p:cTn>
                                        <p:tgtEl>
                                          <p:spTgt spid="3">
                                            <p:txEl>
                                              <p:pRg st="4" end="4"/>
                                            </p:txEl>
                                          </p:spTgt>
                                        </p:tgtEl>
                                        <p:attrNameLst>
                                          <p:attrName>style.visibility</p:attrName>
                                        </p:attrNameLst>
                                      </p:cBhvr>
                                      <p:to>
                                        <p:strVal val="visible"/>
                                      </p:to>
                                    </p:set>
                                    <p:anim calcmode="lin" valueType="num">
                                      <p:cBhvr additive="base">
                                        <p:cTn id="37" dur="500"/>
                                        <p:tgtEl>
                                          <p:spTgt spid="3">
                                            <p:txEl>
                                              <p:pRg st="4" end="4"/>
                                            </p:txEl>
                                          </p:spTgt>
                                        </p:tgtEl>
                                        <p:attrNameLst>
                                          <p:attrName>ppt_y</p:attrName>
                                        </p:attrNameLst>
                                      </p:cBhvr>
                                      <p:tavLst>
                                        <p:tav tm="0">
                                          <p:val>
                                            <p:strVal val="#ppt_y+#ppt_h*1.125000"/>
                                          </p:val>
                                        </p:tav>
                                        <p:tav tm="100000">
                                          <p:val>
                                            <p:strVal val="#ppt_y"/>
                                          </p:val>
                                        </p:tav>
                                      </p:tavLst>
                                    </p:anim>
                                    <p:animEffect transition="in" filter="wipe(up)">
                                      <p:cBhvr>
                                        <p:cTn id="38"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7000" b="-17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2644725" y="379193"/>
            <a:ext cx="8849751" cy="1325563"/>
          </a:xfrm>
        </p:spPr>
        <p:txBody>
          <a:bodyPr>
            <a:normAutofit/>
          </a:bodyPr>
          <a:lstStyle/>
          <a:p>
            <a:pPr algn="ctr"/>
            <a:r>
              <a:rPr lang="id-ID" sz="5400" dirty="0" smtClean="0">
                <a:solidFill>
                  <a:srgbClr val="00B0F0"/>
                </a:solidFill>
                <a:latin typeface="Aharoni" panose="02010803020104030203" pitchFamily="2" charset="-79"/>
                <a:cs typeface="Aharoni" panose="02010803020104030203" pitchFamily="2" charset="-79"/>
              </a:rPr>
              <a:t>TIPE PLAGIARISME</a:t>
            </a:r>
            <a:endParaRPr lang="id-ID" sz="5400" dirty="0">
              <a:solidFill>
                <a:srgbClr val="00B0F0"/>
              </a:solidFill>
              <a:latin typeface="Aharoni" panose="02010803020104030203" pitchFamily="2" charset="-79"/>
              <a:cs typeface="Aharoni" panose="02010803020104030203" pitchFamily="2" charset="-79"/>
            </a:endParaRPr>
          </a:p>
        </p:txBody>
      </p:sp>
      <p:sp>
        <p:nvSpPr>
          <p:cNvPr id="3" name="Content Placeholder 2"/>
          <p:cNvSpPr>
            <a:spLocks noGrp="1"/>
          </p:cNvSpPr>
          <p:nvPr>
            <p:ph idx="1"/>
          </p:nvPr>
        </p:nvSpPr>
        <p:spPr/>
        <p:txBody>
          <a:bodyPr>
            <a:normAutofit/>
          </a:bodyPr>
          <a:lstStyle/>
          <a:p>
            <a:pPr marL="0" indent="0">
              <a:buNone/>
            </a:pPr>
            <a:r>
              <a:rPr lang="id-ID" sz="3600" dirty="0" smtClean="0"/>
              <a:t>Menurut</a:t>
            </a:r>
            <a:r>
              <a:rPr lang="id-ID" sz="3600" dirty="0"/>
              <a:t> Soelistyo (2011) ada beberapa tipe </a:t>
            </a:r>
            <a:r>
              <a:rPr lang="id-ID" sz="3600" dirty="0" smtClean="0"/>
              <a:t>plagiarise</a:t>
            </a:r>
            <a:r>
              <a:rPr lang="id-ID" sz="3600" dirty="0"/>
              <a:t>: </a:t>
            </a:r>
            <a:endParaRPr lang="id-ID" sz="3600" dirty="0" smtClean="0"/>
          </a:p>
          <a:p>
            <a:pPr marL="971550" lvl="1" indent="-514350">
              <a:buFont typeface="+mj-lt"/>
              <a:buAutoNum type="arabicPeriod"/>
            </a:pPr>
            <a:r>
              <a:rPr lang="id-ID" sz="3600" dirty="0" smtClean="0"/>
              <a:t>Plagiarisme</a:t>
            </a:r>
            <a:r>
              <a:rPr lang="id-ID" sz="3600" dirty="0"/>
              <a:t> Kata demi </a:t>
            </a:r>
            <a:r>
              <a:rPr lang="id-ID" sz="3600" dirty="0" smtClean="0"/>
              <a:t>Kata</a:t>
            </a:r>
            <a:endParaRPr lang="id-ID" sz="3600" dirty="0"/>
          </a:p>
          <a:p>
            <a:pPr marL="971550" lvl="1" indent="-514350">
              <a:buFont typeface="+mj-lt"/>
              <a:buAutoNum type="arabicPeriod"/>
            </a:pPr>
            <a:r>
              <a:rPr lang="id-ID" sz="3600" dirty="0" smtClean="0"/>
              <a:t>Plagiarisme</a:t>
            </a:r>
            <a:r>
              <a:rPr lang="id-ID" sz="3600" dirty="0"/>
              <a:t> atas sumber (</a:t>
            </a:r>
            <a:r>
              <a:rPr lang="id-ID" sz="3600" i="1" dirty="0"/>
              <a:t>Plagiarism of Source</a:t>
            </a:r>
            <a:r>
              <a:rPr lang="id-ID" sz="3600" dirty="0"/>
              <a:t>). </a:t>
            </a:r>
            <a:endParaRPr lang="id-ID" sz="3600" dirty="0" smtClean="0"/>
          </a:p>
          <a:p>
            <a:pPr marL="971550" lvl="1" indent="-514350">
              <a:buFont typeface="+mj-lt"/>
              <a:buAutoNum type="arabicPeriod"/>
            </a:pPr>
            <a:r>
              <a:rPr lang="id-ID" sz="3600" dirty="0" smtClean="0"/>
              <a:t>Plagiarisme</a:t>
            </a:r>
            <a:r>
              <a:rPr lang="id-ID" sz="3600" dirty="0"/>
              <a:t> Kepengarangan </a:t>
            </a:r>
            <a:endParaRPr lang="id-ID" sz="3600" dirty="0" smtClean="0"/>
          </a:p>
          <a:p>
            <a:pPr marL="971550" lvl="1" indent="-514350">
              <a:buFont typeface="+mj-lt"/>
              <a:buAutoNum type="arabicPeriod"/>
            </a:pPr>
            <a:r>
              <a:rPr lang="id-ID" sz="3600" dirty="0" smtClean="0"/>
              <a:t>Self</a:t>
            </a:r>
            <a:r>
              <a:rPr lang="id-ID" sz="3600" dirty="0"/>
              <a:t> Plagiarism. </a:t>
            </a:r>
          </a:p>
        </p:txBody>
      </p:sp>
    </p:spTree>
    <p:extLst>
      <p:ext uri="{BB962C8B-B14F-4D97-AF65-F5344CB8AC3E}">
        <p14:creationId xmlns:p14="http://schemas.microsoft.com/office/powerpoint/2010/main" val="1673028712"/>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barn(inVertical)">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barn(inVertical)">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barn(inVertical)">
                                      <p:cBhvr>
                                        <p:cTn id="22" dur="5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barn(inVertical)">
                                      <p:cBhvr>
                                        <p:cTn id="27" dur="500"/>
                                        <p:tgtEl>
                                          <p:spTgt spid="3">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nodeType="click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Effect transition="in" filter="barn(inVertical)">
                                      <p:cBhvr>
                                        <p:cTn id="32"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7000" b="-17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2118360" y="632411"/>
            <a:ext cx="9782908" cy="1325563"/>
          </a:xfrm>
        </p:spPr>
        <p:txBody>
          <a:bodyPr/>
          <a:lstStyle/>
          <a:p>
            <a:r>
              <a:rPr lang="id-ID" b="1" dirty="0" smtClean="0">
                <a:solidFill>
                  <a:srgbClr val="00B050"/>
                </a:solidFill>
                <a:latin typeface="Aharoni" panose="02010803020104030203" pitchFamily="2" charset="-79"/>
                <a:cs typeface="Aharoni" panose="02010803020104030203" pitchFamily="2" charset="-79"/>
              </a:rPr>
              <a:t>MENGAPA TERJADI PLAGIARISME?</a:t>
            </a:r>
            <a:endParaRPr lang="id-ID" b="1" dirty="0">
              <a:solidFill>
                <a:srgbClr val="00B050"/>
              </a:solidFill>
              <a:latin typeface="Aharoni" panose="02010803020104030203" pitchFamily="2" charset="-79"/>
              <a:cs typeface="Aharoni" panose="02010803020104030203" pitchFamily="2" charset="-79"/>
            </a:endParaRPr>
          </a:p>
        </p:txBody>
      </p:sp>
      <p:sp>
        <p:nvSpPr>
          <p:cNvPr id="3" name="Content Placeholder 2"/>
          <p:cNvSpPr>
            <a:spLocks noGrp="1"/>
          </p:cNvSpPr>
          <p:nvPr>
            <p:ph idx="1"/>
          </p:nvPr>
        </p:nvSpPr>
        <p:spPr>
          <a:xfrm>
            <a:off x="780522" y="1893966"/>
            <a:ext cx="10626969" cy="4351338"/>
          </a:xfrm>
        </p:spPr>
        <p:txBody>
          <a:bodyPr/>
          <a:lstStyle/>
          <a:p>
            <a:pPr marL="514350" indent="-514350">
              <a:buFont typeface="+mj-lt"/>
              <a:buAutoNum type="arabicPeriod"/>
            </a:pPr>
            <a:r>
              <a:rPr lang="id-ID" sz="3200" b="1" dirty="0" smtClean="0">
                <a:latin typeface="Arial" panose="020B0604020202020204" pitchFamily="34" charset="0"/>
                <a:cs typeface="Arial" panose="020B0604020202020204" pitchFamily="34" charset="0"/>
              </a:rPr>
              <a:t>Terbatasnya</a:t>
            </a:r>
            <a:r>
              <a:rPr lang="id-ID" sz="3200" b="1" dirty="0">
                <a:latin typeface="Arial" panose="020B0604020202020204" pitchFamily="34" charset="0"/>
                <a:cs typeface="Arial" panose="020B0604020202020204" pitchFamily="34" charset="0"/>
              </a:rPr>
              <a:t>  </a:t>
            </a:r>
            <a:r>
              <a:rPr lang="id-ID" sz="3200" b="1" dirty="0" smtClean="0">
                <a:latin typeface="Arial" panose="020B0604020202020204" pitchFamily="34" charset="0"/>
                <a:cs typeface="Arial" panose="020B0604020202020204" pitchFamily="34" charset="0"/>
              </a:rPr>
              <a:t>waktu</a:t>
            </a:r>
            <a:r>
              <a:rPr lang="id-ID" sz="3200" dirty="0" smtClean="0">
                <a:latin typeface="Arial" panose="020B0604020202020204" pitchFamily="34" charset="0"/>
                <a:cs typeface="Arial" panose="020B0604020202020204" pitchFamily="34" charset="0"/>
              </a:rPr>
              <a:t>, sehingga terdorong </a:t>
            </a:r>
            <a:r>
              <a:rPr lang="id-ID" sz="3200" i="1" dirty="0" smtClean="0">
                <a:latin typeface="Arial" panose="020B0604020202020204" pitchFamily="34" charset="0"/>
                <a:cs typeface="Arial" panose="020B0604020202020204" pitchFamily="34" charset="0"/>
              </a:rPr>
              <a:t>copy-paste </a:t>
            </a:r>
            <a:r>
              <a:rPr lang="id-ID" sz="3200" dirty="0" smtClean="0">
                <a:latin typeface="Arial" panose="020B0604020202020204" pitchFamily="34" charset="0"/>
                <a:cs typeface="Arial" panose="020B0604020202020204" pitchFamily="34" charset="0"/>
              </a:rPr>
              <a:t>atas karya orang lain. </a:t>
            </a:r>
            <a:r>
              <a:rPr lang="id-ID" sz="3200" dirty="0">
                <a:latin typeface="Arial" panose="020B0604020202020204" pitchFamily="34" charset="0"/>
                <a:cs typeface="Arial" panose="020B0604020202020204" pitchFamily="34" charset="0"/>
              </a:rPr>
              <a:t>  </a:t>
            </a:r>
            <a:endParaRPr lang="id-ID" sz="3200" dirty="0" smtClean="0">
              <a:latin typeface="Arial" panose="020B0604020202020204" pitchFamily="34" charset="0"/>
              <a:cs typeface="Arial" panose="020B0604020202020204" pitchFamily="34" charset="0"/>
            </a:endParaRPr>
          </a:p>
          <a:p>
            <a:pPr marL="514350" indent="-514350">
              <a:buFont typeface="+mj-lt"/>
              <a:buAutoNum type="arabicPeriod"/>
            </a:pPr>
            <a:r>
              <a:rPr lang="id-ID" sz="3200" b="1" dirty="0" smtClean="0">
                <a:latin typeface="Arial" panose="020B0604020202020204" pitchFamily="34" charset="0"/>
                <a:cs typeface="Arial" panose="020B0604020202020204" pitchFamily="34" charset="0"/>
              </a:rPr>
              <a:t>Rendahnya</a:t>
            </a:r>
            <a:r>
              <a:rPr lang="id-ID" sz="3200" b="1" dirty="0">
                <a:latin typeface="Arial" panose="020B0604020202020204" pitchFamily="34" charset="0"/>
                <a:cs typeface="Arial" panose="020B0604020202020204" pitchFamily="34" charset="0"/>
              </a:rPr>
              <a:t> minat baca</a:t>
            </a:r>
            <a:r>
              <a:rPr lang="id-ID" sz="3200" dirty="0">
                <a:latin typeface="Arial" panose="020B0604020202020204" pitchFamily="34" charset="0"/>
                <a:cs typeface="Arial" panose="020B0604020202020204" pitchFamily="34" charset="0"/>
              </a:rPr>
              <a:t> dan minat melakukan analisis terhadap </a:t>
            </a:r>
            <a:r>
              <a:rPr lang="id-ID" sz="3200" dirty="0" smtClean="0">
                <a:latin typeface="Arial" panose="020B0604020202020204" pitchFamily="34" charset="0"/>
                <a:cs typeface="Arial" panose="020B0604020202020204" pitchFamily="34" charset="0"/>
              </a:rPr>
              <a:t>sumber referensi</a:t>
            </a:r>
            <a:r>
              <a:rPr lang="id-ID" sz="3200" dirty="0">
                <a:latin typeface="Arial" panose="020B0604020202020204" pitchFamily="34" charset="0"/>
                <a:cs typeface="Arial" panose="020B0604020202020204" pitchFamily="34" charset="0"/>
              </a:rPr>
              <a:t>  yang dimiliki.  </a:t>
            </a:r>
            <a:endParaRPr lang="id-ID" sz="3200" dirty="0" smtClean="0">
              <a:latin typeface="Arial" panose="020B0604020202020204" pitchFamily="34" charset="0"/>
              <a:cs typeface="Arial" panose="020B0604020202020204" pitchFamily="34" charset="0"/>
            </a:endParaRPr>
          </a:p>
          <a:p>
            <a:pPr marL="514350" indent="-514350">
              <a:buFont typeface="+mj-lt"/>
              <a:buAutoNum type="arabicPeriod"/>
            </a:pPr>
            <a:r>
              <a:rPr lang="id-ID" sz="3200" b="1" dirty="0" smtClean="0">
                <a:latin typeface="Arial" panose="020B0604020202020204" pitchFamily="34" charset="0"/>
                <a:cs typeface="Arial" panose="020B0604020202020204" pitchFamily="34" charset="0"/>
              </a:rPr>
              <a:t>Kurangnya</a:t>
            </a:r>
            <a:r>
              <a:rPr lang="id-ID" sz="3200" b="1" dirty="0">
                <a:latin typeface="Arial" panose="020B0604020202020204" pitchFamily="34" charset="0"/>
                <a:cs typeface="Arial" panose="020B0604020202020204" pitchFamily="34" charset="0"/>
              </a:rPr>
              <a:t>  pemahaman</a:t>
            </a:r>
            <a:r>
              <a:rPr lang="id-ID" sz="3200" dirty="0">
                <a:latin typeface="Arial" panose="020B0604020202020204" pitchFamily="34" charset="0"/>
                <a:cs typeface="Arial" panose="020B0604020202020204" pitchFamily="34" charset="0"/>
              </a:rPr>
              <a:t>  </a:t>
            </a:r>
            <a:r>
              <a:rPr lang="id-ID" sz="3200" dirty="0" smtClean="0">
                <a:latin typeface="Arial" panose="020B0604020202020204" pitchFamily="34" charset="0"/>
                <a:cs typeface="Arial" panose="020B0604020202020204" pitchFamily="34" charset="0"/>
              </a:rPr>
              <a:t>tentang</a:t>
            </a:r>
            <a:r>
              <a:rPr lang="id-ID" sz="3200" dirty="0">
                <a:latin typeface="Arial" panose="020B0604020202020204" pitchFamily="34" charset="0"/>
                <a:cs typeface="Arial" panose="020B0604020202020204" pitchFamily="34" charset="0"/>
              </a:rPr>
              <a:t> </a:t>
            </a:r>
            <a:r>
              <a:rPr lang="id-ID" sz="3200" dirty="0" smtClean="0">
                <a:latin typeface="Arial" panose="020B0604020202020204" pitchFamily="34" charset="0"/>
                <a:cs typeface="Arial" panose="020B0604020202020204" pitchFamily="34" charset="0"/>
              </a:rPr>
              <a:t>kapan dan bagaimana harus melakukan kutipan. </a:t>
            </a:r>
          </a:p>
          <a:p>
            <a:pPr marL="0" indent="0">
              <a:buNone/>
            </a:pPr>
            <a:endParaRPr lang="id-ID" dirty="0"/>
          </a:p>
        </p:txBody>
      </p:sp>
      <p:sp>
        <p:nvSpPr>
          <p:cNvPr id="4" name="TextBox 3"/>
          <p:cNvSpPr txBox="1"/>
          <p:nvPr/>
        </p:nvSpPr>
        <p:spPr>
          <a:xfrm>
            <a:off x="3136392" y="5541264"/>
            <a:ext cx="5747792" cy="400110"/>
          </a:xfrm>
          <a:prstGeom prst="rect">
            <a:avLst/>
          </a:prstGeom>
          <a:solidFill>
            <a:srgbClr val="FFFF00"/>
          </a:solidFill>
        </p:spPr>
        <p:txBody>
          <a:bodyPr wrap="none" rtlCol="0">
            <a:spAutoFit/>
          </a:bodyPr>
          <a:lstStyle/>
          <a:p>
            <a:r>
              <a:rPr lang="en-US" sz="2000" b="1" dirty="0" smtClean="0">
                <a:latin typeface="Arial Black" panose="020B0A04020102020204" pitchFamily="34" charset="0"/>
              </a:rPr>
              <a:t>ANDA HARUS MENGHINDARINYA……..!!!</a:t>
            </a:r>
            <a:endParaRPr lang="en-US" sz="2000" b="1" dirty="0">
              <a:latin typeface="Arial Black" panose="020B0A04020102020204" pitchFamily="34" charset="0"/>
            </a:endParaRPr>
          </a:p>
        </p:txBody>
      </p:sp>
    </p:spTree>
    <p:extLst>
      <p:ext uri="{BB962C8B-B14F-4D97-AF65-F5344CB8AC3E}">
        <p14:creationId xmlns:p14="http://schemas.microsoft.com/office/powerpoint/2010/main" val="3822758064"/>
      </p:ext>
    </p:extLst>
  </p:cSld>
  <p:clrMapOvr>
    <a:masterClrMapping/>
  </p:clrMapOvr>
  <p:transition spd="slow">
    <p:comb/>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strips(downLeft)">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8" presetClass="entr" presetSubtype="12"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strips(downLeft)">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8" presetClass="entr" presetSubtype="12"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strips(downLeft)">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8" presetClass="entr" presetSubtype="12" fill="hold"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strips(downLeft)">
                                      <p:cBhvr>
                                        <p:cTn id="22"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7000" b="-17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718625" y="238518"/>
            <a:ext cx="6884963" cy="1322998"/>
          </a:xfrm>
          <a:ln>
            <a:solidFill>
              <a:srgbClr val="FFFF00"/>
            </a:solidFill>
          </a:ln>
        </p:spPr>
        <p:txBody>
          <a:bodyPr/>
          <a:lstStyle/>
          <a:p>
            <a:pPr algn="ctr"/>
            <a:r>
              <a:rPr lang="id-ID" b="1" dirty="0" smtClean="0">
                <a:solidFill>
                  <a:srgbClr val="FFFF00"/>
                </a:solidFill>
                <a:latin typeface="Aharoni" panose="02010803020104030203" pitchFamily="2" charset="-79"/>
                <a:cs typeface="Aharoni" panose="02010803020104030203" pitchFamily="2" charset="-79"/>
              </a:rPr>
              <a:t>SANKSI PLAGIARISME</a:t>
            </a:r>
            <a:endParaRPr lang="id-ID" b="1" dirty="0">
              <a:solidFill>
                <a:srgbClr val="FFFF00"/>
              </a:solidFill>
              <a:latin typeface="Aharoni" panose="02010803020104030203" pitchFamily="2" charset="-79"/>
              <a:cs typeface="Aharoni" panose="02010803020104030203" pitchFamily="2" charset="-79"/>
            </a:endParaRPr>
          </a:p>
        </p:txBody>
      </p:sp>
      <p:sp>
        <p:nvSpPr>
          <p:cNvPr id="3" name="Content Placeholder 2"/>
          <p:cNvSpPr>
            <a:spLocks noGrp="1"/>
          </p:cNvSpPr>
          <p:nvPr>
            <p:ph idx="1"/>
          </p:nvPr>
        </p:nvSpPr>
        <p:spPr>
          <a:xfrm>
            <a:off x="177020" y="1674057"/>
            <a:ext cx="7968174" cy="4629515"/>
          </a:xfrm>
        </p:spPr>
        <p:style>
          <a:lnRef idx="2">
            <a:schemeClr val="accent2"/>
          </a:lnRef>
          <a:fillRef idx="1">
            <a:schemeClr val="lt1"/>
          </a:fillRef>
          <a:effectRef idx="0">
            <a:schemeClr val="accent2"/>
          </a:effectRef>
          <a:fontRef idx="minor">
            <a:schemeClr val="dk1"/>
          </a:fontRef>
        </p:style>
        <p:txBody>
          <a:bodyPr>
            <a:normAutofit fontScale="92500" lnSpcReduction="10000"/>
          </a:bodyPr>
          <a:lstStyle/>
          <a:p>
            <a:pPr algn="just"/>
            <a:r>
              <a:rPr lang="id-ID" sz="3200" dirty="0" smtClean="0">
                <a:latin typeface="Arial" panose="020B0604020202020204" pitchFamily="34" charset="0"/>
                <a:cs typeface="Arial" panose="020B0604020202020204" pitchFamily="34" charset="0"/>
              </a:rPr>
              <a:t>Undang‐Undang</a:t>
            </a:r>
            <a:r>
              <a:rPr lang="id-ID" sz="3200" dirty="0">
                <a:latin typeface="Arial" panose="020B0604020202020204" pitchFamily="34" charset="0"/>
                <a:cs typeface="Arial" panose="020B0604020202020204" pitchFamily="34" charset="0"/>
              </a:rPr>
              <a:t> No. 20 Tahun 2003 tentang </a:t>
            </a:r>
            <a:r>
              <a:rPr lang="id-ID" sz="3200" dirty="0" smtClean="0">
                <a:latin typeface="Arial" panose="020B0604020202020204" pitchFamily="34" charset="0"/>
                <a:cs typeface="Arial" panose="020B0604020202020204" pitchFamily="34" charset="0"/>
              </a:rPr>
              <a:t>Sistem Pendidikan Nasional pasal 25 ayat 2 dan pasal 70 mengatur sanksi bagi masyarakat yang melakukan plagiat, sebagai berikut:</a:t>
            </a:r>
          </a:p>
          <a:p>
            <a:pPr algn="just"/>
            <a:endParaRPr lang="id-ID" sz="3200" dirty="0" smtClean="0">
              <a:latin typeface="Arial" panose="020B0604020202020204" pitchFamily="34" charset="0"/>
              <a:cs typeface="Arial" panose="020B0604020202020204" pitchFamily="34" charset="0"/>
            </a:endParaRPr>
          </a:p>
          <a:p>
            <a:pPr marL="0" indent="0" algn="just">
              <a:buNone/>
            </a:pPr>
            <a:r>
              <a:rPr lang="id-ID" sz="3200" dirty="0" smtClean="0">
                <a:latin typeface="Arial" panose="020B0604020202020204" pitchFamily="34" charset="0"/>
                <a:cs typeface="Arial" panose="020B0604020202020204" pitchFamily="34" charset="0"/>
              </a:rPr>
              <a:t>(</a:t>
            </a:r>
            <a:r>
              <a:rPr lang="id-ID" sz="3200" dirty="0">
                <a:latin typeface="Arial" panose="020B0604020202020204" pitchFamily="34" charset="0"/>
                <a:cs typeface="Arial" panose="020B0604020202020204" pitchFamily="34" charset="0"/>
              </a:rPr>
              <a:t>Pasal 25) ayat 2: </a:t>
            </a:r>
          </a:p>
          <a:p>
            <a:pPr algn="just"/>
            <a:r>
              <a:rPr lang="id-ID" sz="3200" dirty="0">
                <a:latin typeface="Arial" panose="020B0604020202020204" pitchFamily="34" charset="0"/>
                <a:cs typeface="Arial" panose="020B0604020202020204" pitchFamily="34" charset="0"/>
              </a:rPr>
              <a:t>Lulusan perguruan tinggi yang karya </a:t>
            </a:r>
            <a:r>
              <a:rPr lang="id-ID" sz="3200" dirty="0" smtClean="0">
                <a:latin typeface="Arial" panose="020B0604020202020204" pitchFamily="34" charset="0"/>
                <a:cs typeface="Arial" panose="020B0604020202020204" pitchFamily="34" charset="0"/>
              </a:rPr>
              <a:t>ilmiah</a:t>
            </a:r>
            <a:r>
              <a:rPr lang="en-ID" sz="3200" dirty="0" smtClean="0">
                <a:latin typeface="Arial" panose="020B0604020202020204" pitchFamily="34" charset="0"/>
                <a:cs typeface="Arial" panose="020B0604020202020204" pitchFamily="34" charset="0"/>
              </a:rPr>
              <a:t>-</a:t>
            </a:r>
            <a:r>
              <a:rPr lang="id-ID" sz="3200" dirty="0" smtClean="0">
                <a:latin typeface="Arial" panose="020B0604020202020204" pitchFamily="34" charset="0"/>
                <a:cs typeface="Arial" panose="020B0604020202020204" pitchFamily="34" charset="0"/>
              </a:rPr>
              <a:t>nya</a:t>
            </a:r>
            <a:r>
              <a:rPr lang="id-ID" sz="3200" dirty="0">
                <a:latin typeface="Arial" panose="020B0604020202020204" pitchFamily="34" charset="0"/>
                <a:cs typeface="Arial" panose="020B0604020202020204" pitchFamily="34" charset="0"/>
              </a:rPr>
              <a:t> </a:t>
            </a:r>
            <a:r>
              <a:rPr lang="id-ID" sz="3200" dirty="0" smtClean="0">
                <a:latin typeface="Arial" panose="020B0604020202020204" pitchFamily="34" charset="0"/>
                <a:cs typeface="Arial" panose="020B0604020202020204" pitchFamily="34" charset="0"/>
              </a:rPr>
              <a:t>digunakan untuk memperoleh gelar akademik, profesi, atau vokasi terbukti jiplakan </a:t>
            </a:r>
            <a:r>
              <a:rPr lang="id-ID" sz="3200" b="1" dirty="0" smtClean="0">
                <a:latin typeface="Arial" panose="020B0604020202020204" pitchFamily="34" charset="0"/>
                <a:cs typeface="Arial" panose="020B0604020202020204" pitchFamily="34" charset="0"/>
              </a:rPr>
              <a:t>dicabut gelarnya</a:t>
            </a:r>
          </a:p>
          <a:p>
            <a:endParaRPr lang="id-ID" dirty="0"/>
          </a:p>
        </p:txBody>
      </p:sp>
    </p:spTree>
    <p:extLst>
      <p:ext uri="{BB962C8B-B14F-4D97-AF65-F5344CB8AC3E}">
        <p14:creationId xmlns:p14="http://schemas.microsoft.com/office/powerpoint/2010/main" val="1394076316"/>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4" name="Picture 3"/>
          <p:cNvPicPr>
            <a:picLocks noChangeAspect="1"/>
          </p:cNvPicPr>
          <p:nvPr/>
        </p:nvPicPr>
        <p:blipFill rotWithShape="1">
          <a:blip r:embed="rId2"/>
          <a:srcRect l="6200" t="4256" r="39239" b="5773"/>
          <a:stretch/>
        </p:blipFill>
        <p:spPr>
          <a:xfrm>
            <a:off x="0" y="1"/>
            <a:ext cx="7434072" cy="4407408"/>
          </a:xfrm>
          <a:prstGeom prst="rect">
            <a:avLst/>
          </a:prstGeom>
        </p:spPr>
      </p:pic>
      <p:pic>
        <p:nvPicPr>
          <p:cNvPr id="5" name="Picture 4"/>
          <p:cNvPicPr>
            <a:picLocks noChangeAspect="1"/>
          </p:cNvPicPr>
          <p:nvPr/>
        </p:nvPicPr>
        <p:blipFill rotWithShape="1">
          <a:blip r:embed="rId3"/>
          <a:srcRect l="6541" t="4266" r="37643" b="6366"/>
          <a:stretch/>
        </p:blipFill>
        <p:spPr>
          <a:xfrm>
            <a:off x="5849112" y="1778698"/>
            <a:ext cx="6138672" cy="4868989"/>
          </a:xfrm>
          <a:prstGeom prst="rect">
            <a:avLst/>
          </a:prstGeom>
        </p:spPr>
      </p:pic>
    </p:spTree>
    <p:extLst>
      <p:ext uri="{BB962C8B-B14F-4D97-AF65-F5344CB8AC3E}">
        <p14:creationId xmlns:p14="http://schemas.microsoft.com/office/powerpoint/2010/main" val="137195977"/>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2196</TotalTime>
  <Words>1396</Words>
  <Application>Microsoft Office PowerPoint</Application>
  <PresentationFormat>Widescreen</PresentationFormat>
  <Paragraphs>189</Paragraphs>
  <Slides>39</Slides>
  <Notes>0</Notes>
  <HiddenSlides>0</HiddenSlides>
  <MMClips>0</MMClips>
  <ScaleCrop>false</ScaleCrop>
  <HeadingPairs>
    <vt:vector size="6" baseType="variant">
      <vt:variant>
        <vt:lpstr>Fonts Used</vt:lpstr>
      </vt:variant>
      <vt:variant>
        <vt:i4>13</vt:i4>
      </vt:variant>
      <vt:variant>
        <vt:lpstr>Theme</vt:lpstr>
      </vt:variant>
      <vt:variant>
        <vt:i4>1</vt:i4>
      </vt:variant>
      <vt:variant>
        <vt:lpstr>Slide Titles</vt:lpstr>
      </vt:variant>
      <vt:variant>
        <vt:i4>39</vt:i4>
      </vt:variant>
    </vt:vector>
  </HeadingPairs>
  <TitlesOfParts>
    <vt:vector size="53" baseType="lpstr">
      <vt:lpstr>Adobe Garamond Pro</vt:lpstr>
      <vt:lpstr>Aharoni</vt:lpstr>
      <vt:lpstr>Algerian</vt:lpstr>
      <vt:lpstr>Arial</vt:lpstr>
      <vt:lpstr>Arial Black</vt:lpstr>
      <vt:lpstr>Baskerville Old Face</vt:lpstr>
      <vt:lpstr>Bell MT</vt:lpstr>
      <vt:lpstr>Bodoni MT</vt:lpstr>
      <vt:lpstr>Bookman Old Style</vt:lpstr>
      <vt:lpstr>Calibri</vt:lpstr>
      <vt:lpstr>Calibri Light</vt:lpstr>
      <vt:lpstr>Comic Sans MS</vt:lpstr>
      <vt:lpstr>Wingdings</vt:lpstr>
      <vt:lpstr>Office Theme</vt:lpstr>
      <vt:lpstr>PLAGIARISME DAN CARA MENGHINDARINYA   </vt:lpstr>
      <vt:lpstr>TUJUAN PEMBELAJARAN </vt:lpstr>
      <vt:lpstr>PLAGIAT</vt:lpstr>
      <vt:lpstr>PowerPoint Presentation</vt:lpstr>
      <vt:lpstr>RUANG LINGKUP PLAGIARISME</vt:lpstr>
      <vt:lpstr>TIPE PLAGIARISME</vt:lpstr>
      <vt:lpstr>MENGAPA TERJADI PLAGIARISME?</vt:lpstr>
      <vt:lpstr>SANKSI PLAGIARISME</vt:lpstr>
      <vt:lpstr>PowerPoint Presentation</vt:lpstr>
      <vt:lpstr>PowerPoint Presentation</vt:lpstr>
      <vt:lpstr>PENCEGAHAN PLAGIARISME</vt:lpstr>
      <vt:lpstr>PowerPoint Presentation</vt:lpstr>
      <vt:lpstr>Contoh Parafrase</vt:lpstr>
      <vt:lpstr>PENGUTIPAN</vt:lpstr>
      <vt:lpstr>PENGUTIPAN DARI UCAPAN LISAN </vt:lpstr>
      <vt:lpstr>PENGUTIPAN DARI BUKU</vt:lpstr>
      <vt:lpstr>CONTOH FOOTNOTE</vt:lpstr>
      <vt:lpstr>CONTOH BODYNOTE</vt:lpstr>
      <vt:lpstr>TERDAPAT DUA CARA MENULIS CATATAN TUBUH (BODYNOTE)</vt:lpstr>
      <vt:lpstr>PowerPoint Presentation</vt:lpstr>
      <vt:lpstr>DAFTAR PUSTAKA</vt:lpstr>
      <vt:lpstr>CONTOH DAFTAR PUSTAKA</vt:lpstr>
      <vt:lpstr>PENGUTIPAN</vt:lpstr>
      <vt:lpstr>PENGUTIPAN</vt:lpstr>
      <vt:lpstr>Contoh Kutipan Langsung Kurang dari Empat Baris </vt:lpstr>
      <vt:lpstr>Contoh Kutipan Langsung Lebih dari Empat Baris </vt:lpstr>
      <vt:lpstr>Contoh Kutipan Langsung Lebih dari Empat Baris</vt:lpstr>
      <vt:lpstr>PowerPoint Presentation</vt:lpstr>
      <vt:lpstr>KUTIPAN TIDAK LANGSUNG</vt:lpstr>
      <vt:lpstr>Contoh Kutipan Tidak Langsung </vt:lpstr>
      <vt:lpstr>CARA MENGUTIP TIDAK LANGSUNG </vt:lpstr>
      <vt:lpstr>APA ITU PARAFRASA?</vt:lpstr>
      <vt:lpstr>TEKNIK PARAFRASA</vt:lpstr>
      <vt:lpstr>CONTOH PARAFRASA KALIMAT dan PARAGRAF </vt:lpstr>
      <vt:lpstr>SINTESIS</vt:lpstr>
      <vt:lpstr>CONTOH SINTESIS</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BAHAYA PLAGIAT DAN CARA MENGHINDARINYA PERTEMUAN 8</dc:title>
  <dc:creator>WIN_8</dc:creator>
  <cp:lastModifiedBy>Arif Surtono</cp:lastModifiedBy>
  <cp:revision>85</cp:revision>
  <dcterms:created xsi:type="dcterms:W3CDTF">2017-10-22T15:59:14Z</dcterms:created>
  <dcterms:modified xsi:type="dcterms:W3CDTF">2021-12-08T02:50:51Z</dcterms:modified>
</cp:coreProperties>
</file>