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88" r:id="rId2"/>
    <p:sldId id="289" r:id="rId3"/>
    <p:sldId id="290" r:id="rId4"/>
    <p:sldId id="291" r:id="rId5"/>
    <p:sldId id="292" r:id="rId6"/>
    <p:sldId id="293" r:id="rId7"/>
    <p:sldId id="284" r:id="rId8"/>
    <p:sldId id="285" r:id="rId9"/>
    <p:sldId id="258" r:id="rId10"/>
    <p:sldId id="279" r:id="rId11"/>
    <p:sldId id="283" r:id="rId12"/>
    <p:sldId id="261" r:id="rId13"/>
    <p:sldId id="262" r:id="rId14"/>
    <p:sldId id="278" r:id="rId15"/>
    <p:sldId id="263" r:id="rId16"/>
    <p:sldId id="281" r:id="rId17"/>
    <p:sldId id="282" r:id="rId18"/>
    <p:sldId id="267" r:id="rId19"/>
    <p:sldId id="270" r:id="rId20"/>
    <p:sldId id="275" r:id="rId21"/>
    <p:sldId id="287" r:id="rId22"/>
    <p:sldId id="286" r:id="rId2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48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991B88-3A33-449D-9A0E-6E62437AE472}" type="datetimeFigureOut">
              <a:rPr lang="en-US" smtClean="0"/>
              <a:pPr/>
              <a:t>12/1/2021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F45B8E-BB9D-4F99-91F4-C6945EE8327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991B88-3A33-449D-9A0E-6E62437AE472}" type="datetimeFigureOut">
              <a:rPr lang="en-US" smtClean="0"/>
              <a:pPr/>
              <a:t>12/1/2021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F45B8E-BB9D-4F99-91F4-C6945EE8327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991B88-3A33-449D-9A0E-6E62437AE472}" type="datetimeFigureOut">
              <a:rPr lang="en-US" smtClean="0"/>
              <a:pPr/>
              <a:t>12/1/2021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F45B8E-BB9D-4F99-91F4-C6945EE8327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C3FA17-4A02-4587-A0AF-3E7213110C9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991B88-3A33-449D-9A0E-6E62437AE472}" type="datetimeFigureOut">
              <a:rPr lang="en-US" smtClean="0"/>
              <a:pPr/>
              <a:t>12/1/2021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F45B8E-BB9D-4F99-91F4-C6945EE8327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991B88-3A33-449D-9A0E-6E62437AE472}" type="datetimeFigureOut">
              <a:rPr lang="en-US" smtClean="0"/>
              <a:pPr/>
              <a:t>12/1/2021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F45B8E-BB9D-4F99-91F4-C6945EE8327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991B88-3A33-449D-9A0E-6E62437AE472}" type="datetimeFigureOut">
              <a:rPr lang="en-US" smtClean="0"/>
              <a:pPr/>
              <a:t>12/1/2021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F45B8E-BB9D-4F99-91F4-C6945EE8327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991B88-3A33-449D-9A0E-6E62437AE472}" type="datetimeFigureOut">
              <a:rPr lang="en-US" smtClean="0"/>
              <a:pPr/>
              <a:t>12/1/2021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F45B8E-BB9D-4F99-91F4-C6945EE8327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991B88-3A33-449D-9A0E-6E62437AE472}" type="datetimeFigureOut">
              <a:rPr lang="en-US" smtClean="0"/>
              <a:pPr/>
              <a:t>12/1/2021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F45B8E-BB9D-4F99-91F4-C6945EE8327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991B88-3A33-449D-9A0E-6E62437AE472}" type="datetimeFigureOut">
              <a:rPr lang="en-US" smtClean="0"/>
              <a:pPr/>
              <a:t>12/1/2021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F45B8E-BB9D-4F99-91F4-C6945EE8327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991B88-3A33-449D-9A0E-6E62437AE472}" type="datetimeFigureOut">
              <a:rPr lang="en-US" smtClean="0"/>
              <a:pPr/>
              <a:t>12/1/2021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F45B8E-BB9D-4F99-91F4-C6945EE8327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991B88-3A33-449D-9A0E-6E62437AE472}" type="datetimeFigureOut">
              <a:rPr lang="en-US" smtClean="0"/>
              <a:pPr/>
              <a:t>12/1/2021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19F45B8E-BB9D-4F99-91F4-C6945EE8327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EA991B88-3A33-449D-9A0E-6E62437AE472}" type="datetimeFigureOut">
              <a:rPr lang="en-US" smtClean="0"/>
              <a:pPr/>
              <a:t>12/1/2021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9F45B8E-BB9D-4F99-91F4-C6945EE83275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  <p:sldLayoutId id="2147483696" r:id="rId12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0042"/>
            <a:ext cx="8229600" cy="1347046"/>
          </a:xfrm>
        </p:spPr>
        <p:txBody>
          <a:bodyPr>
            <a:normAutofit fontScale="90000"/>
          </a:bodyPr>
          <a:lstStyle/>
          <a:p>
            <a:pPr algn="ctr"/>
            <a:r>
              <a:rPr lang="id-ID" b="1" dirty="0" smtClean="0"/>
              <a:t>PENGENALAN ILMU REPRODUKSI TERNAK</a:t>
            </a:r>
            <a:endParaRPr lang="id-ID" b="1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714348" y="2071678"/>
            <a:ext cx="3861514" cy="22860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857752" y="3540395"/>
            <a:ext cx="3605222" cy="24270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Gejala Estrus</a:t>
            </a:r>
          </a:p>
        </p:txBody>
      </p:sp>
      <p:sp>
        <p:nvSpPr>
          <p:cNvPr id="20483" name="Rectangle 4"/>
          <p:cNvSpPr>
            <a:spLocks noGrp="1" noChangeArrowheads="1"/>
          </p:cNvSpPr>
          <p:nvPr>
            <p:ph sz="half" idx="1"/>
          </p:nvPr>
        </p:nvSpPr>
        <p:spPr>
          <a:xfrm>
            <a:off x="457200" y="1295400"/>
            <a:ext cx="4953000" cy="4830763"/>
          </a:xfrm>
        </p:spPr>
        <p:txBody>
          <a:bodyPr>
            <a:normAutofit/>
          </a:bodyPr>
          <a:lstStyle/>
          <a:p>
            <a:pPr eaLnBrk="1" hangingPunct="1">
              <a:buFontTx/>
              <a:buNone/>
            </a:pPr>
            <a:endParaRPr lang="id-ID" b="1" dirty="0" smtClean="0">
              <a:solidFill>
                <a:srgbClr val="003300"/>
              </a:solidFill>
            </a:endParaRPr>
          </a:p>
          <a:p>
            <a:pPr eaLnBrk="1" hangingPunct="1">
              <a:buFontTx/>
              <a:buNone/>
            </a:pPr>
            <a:endParaRPr lang="en-US" b="1" dirty="0" smtClean="0">
              <a:solidFill>
                <a:srgbClr val="003300"/>
              </a:solidFill>
            </a:endParaRPr>
          </a:p>
          <a:p>
            <a:pPr eaLnBrk="1" hangingPunct="1"/>
            <a:r>
              <a:rPr lang="en-US" sz="2400" b="1" dirty="0" err="1" smtClean="0"/>
              <a:t>Sangat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tidak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tenang</a:t>
            </a:r>
            <a:r>
              <a:rPr lang="en-US" sz="2400" b="1" dirty="0" smtClean="0"/>
              <a:t>, </a:t>
            </a:r>
            <a:r>
              <a:rPr lang="en-US" sz="2400" b="1" dirty="0" err="1" smtClean="0"/>
              <a:t>nafsu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makan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turun</a:t>
            </a:r>
            <a:endParaRPr lang="en-US" sz="2400" b="1" dirty="0" smtClean="0"/>
          </a:p>
          <a:p>
            <a:pPr eaLnBrk="1" hangingPunct="1"/>
            <a:r>
              <a:rPr lang="en-US" sz="2400" b="1" dirty="0" err="1" smtClean="0"/>
              <a:t>Mencari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pejantan</a:t>
            </a:r>
            <a:endParaRPr lang="en-US" sz="2400" b="1" dirty="0" smtClean="0"/>
          </a:p>
          <a:p>
            <a:pPr eaLnBrk="1" hangingPunct="1"/>
            <a:r>
              <a:rPr lang="en-US" sz="2400" b="1" dirty="0" err="1" smtClean="0"/>
              <a:t>Mencoba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menaiki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betina</a:t>
            </a:r>
            <a:r>
              <a:rPr lang="en-US" sz="2400" b="1" dirty="0" smtClean="0"/>
              <a:t> lain </a:t>
            </a:r>
            <a:r>
              <a:rPr lang="en-US" sz="2400" b="1" dirty="0" err="1" smtClean="0"/>
              <a:t>dan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akan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diam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berdiri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bila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dinaiki</a:t>
            </a:r>
            <a:r>
              <a:rPr lang="en-US" sz="2400" b="1" dirty="0" smtClean="0"/>
              <a:t> (</a:t>
            </a:r>
            <a:r>
              <a:rPr lang="en-US" sz="2400" b="1" dirty="0" err="1" smtClean="0"/>
              <a:t>pejantan</a:t>
            </a:r>
            <a:r>
              <a:rPr lang="en-US" sz="2400" b="1" dirty="0" smtClean="0"/>
              <a:t> / </a:t>
            </a:r>
            <a:r>
              <a:rPr lang="en-US" sz="2400" b="1" dirty="0" err="1" smtClean="0"/>
              <a:t>betina</a:t>
            </a:r>
            <a:r>
              <a:rPr lang="en-US" sz="2400" b="1" dirty="0" smtClean="0"/>
              <a:t> lain)</a:t>
            </a:r>
          </a:p>
          <a:p>
            <a:pPr eaLnBrk="1" hangingPunct="1"/>
            <a:r>
              <a:rPr lang="en-US" sz="2400" b="1" dirty="0" smtClean="0"/>
              <a:t>Vulva </a:t>
            </a:r>
            <a:r>
              <a:rPr lang="en-US" sz="2400" b="1" dirty="0" err="1" smtClean="0"/>
              <a:t>bengkak</a:t>
            </a:r>
            <a:r>
              <a:rPr lang="en-US" sz="2400" b="1" dirty="0" smtClean="0"/>
              <a:t>, </a:t>
            </a:r>
            <a:r>
              <a:rPr lang="en-US" sz="2400" b="1" dirty="0" err="1" smtClean="0"/>
              <a:t>merah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dan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berlendir</a:t>
            </a:r>
            <a:r>
              <a:rPr lang="en-US" sz="2400" b="1" dirty="0" smtClean="0"/>
              <a:t> (mucus </a:t>
            </a:r>
            <a:r>
              <a:rPr lang="en-US" sz="2400" b="1" dirty="0" err="1" smtClean="0"/>
              <a:t>transparan</a:t>
            </a:r>
            <a:r>
              <a:rPr lang="en-US" sz="2400" dirty="0" smtClean="0"/>
              <a:t>)</a:t>
            </a:r>
          </a:p>
        </p:txBody>
      </p:sp>
      <p:pic>
        <p:nvPicPr>
          <p:cNvPr id="20484" name="Picture 6" descr="ESTRUS-9"/>
          <p:cNvPicPr>
            <a:picLocks noChangeAspect="1" noChangeArrowheads="1"/>
          </p:cNvPicPr>
          <p:nvPr/>
        </p:nvPicPr>
        <p:blipFill>
          <a:blip r:embed="rId2">
            <a:lum contrast="30000"/>
          </a:blip>
          <a:srcRect/>
          <a:stretch>
            <a:fillRect/>
          </a:stretch>
        </p:blipFill>
        <p:spPr bwMode="auto">
          <a:xfrm>
            <a:off x="5105400" y="3810000"/>
            <a:ext cx="3276600" cy="2154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485" name="Picture 7" descr="ESTRUS-2"/>
          <p:cNvPicPr>
            <a:picLocks noChangeAspect="1" noChangeArrowheads="1"/>
          </p:cNvPicPr>
          <p:nvPr/>
        </p:nvPicPr>
        <p:blipFill>
          <a:blip r:embed="rId3">
            <a:lum contrast="24000"/>
          </a:blip>
          <a:srcRect/>
          <a:stretch>
            <a:fillRect/>
          </a:stretch>
        </p:blipFill>
        <p:spPr bwMode="auto">
          <a:xfrm>
            <a:off x="5257800" y="1600200"/>
            <a:ext cx="2971800" cy="1922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sz="4000" smtClean="0"/>
              <a:t>Periode Siklus Estrus pada Berbagai Ternak</a:t>
            </a:r>
          </a:p>
        </p:txBody>
      </p:sp>
      <p:graphicFrame>
        <p:nvGraphicFramePr>
          <p:cNvPr id="17472" name="Group 64"/>
          <p:cNvGraphicFramePr>
            <a:graphicFrameLocks noGrp="1"/>
          </p:cNvGraphicFramePr>
          <p:nvPr>
            <p:ph idx="1"/>
          </p:nvPr>
        </p:nvGraphicFramePr>
        <p:xfrm>
          <a:off x="457200" y="1935163"/>
          <a:ext cx="8229600" cy="4008438"/>
        </p:xfrm>
        <a:graphic>
          <a:graphicData uri="http://schemas.openxmlformats.org/drawingml/2006/table">
            <a:tbl>
              <a:tblPr/>
              <a:tblGrid>
                <a:gridCol w="1646238"/>
                <a:gridCol w="1647825"/>
                <a:gridCol w="1644650"/>
                <a:gridCol w="1644650"/>
                <a:gridCol w="1646237"/>
              </a:tblGrid>
              <a:tr h="9906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Jenis Ternak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Proestrus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(hari)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Estrus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Metestrus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(hari)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Diestrus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(hari)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556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Sapi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12-24 jam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3-5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540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Kuda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4-7 hari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3-5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6-10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52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Babi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2-4 hari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3-4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9-13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556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Domba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1-2 hari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3-5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7-10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90800" y="1219200"/>
            <a:ext cx="3962400" cy="480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19200" y="838200"/>
            <a:ext cx="5638800" cy="533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66800" y="1524000"/>
            <a:ext cx="5257800" cy="419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8596" y="0"/>
            <a:ext cx="8229600" cy="1143000"/>
          </a:xfrm>
        </p:spPr>
        <p:txBody>
          <a:bodyPr/>
          <a:lstStyle/>
          <a:p>
            <a:pPr algn="ctr"/>
            <a:r>
              <a:rPr lang="en-US" dirty="0" smtClean="0"/>
              <a:t>WAKTU OPTIMUM</a:t>
            </a:r>
            <a:r>
              <a:rPr lang="id-ID" dirty="0" smtClean="0"/>
              <a:t> IB</a:t>
            </a:r>
            <a:endParaRPr lang="en-US" dirty="0"/>
          </a:p>
        </p:txBody>
      </p:sp>
      <p:pic>
        <p:nvPicPr>
          <p:cNvPr id="4" name="Content Placeholder 3"/>
          <p:cNvPicPr>
            <a:picLocks noGrp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642910" y="1428736"/>
            <a:ext cx="7929618" cy="48577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KESUBURAN OVA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304800" y="1219200"/>
          <a:ext cx="8229600" cy="4389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d-ID" sz="2400" b="1" dirty="0">
                          <a:latin typeface="Times New Roman"/>
                          <a:ea typeface="Times New Roman"/>
                          <a:cs typeface="Times New Roman"/>
                        </a:rPr>
                        <a:t>Hewan</a:t>
                      </a:r>
                      <a:endParaRPr lang="en-US" sz="2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d-ID" sz="2400" b="1">
                          <a:latin typeface="Times New Roman"/>
                          <a:ea typeface="Times New Roman"/>
                          <a:cs typeface="Times New Roman"/>
                        </a:rPr>
                        <a:t>Umur kesuburan (jam)</a:t>
                      </a:r>
                      <a:endParaRPr lang="en-US" sz="2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d-ID" sz="2400" dirty="0">
                          <a:latin typeface="Times New Roman"/>
                          <a:ea typeface="Times New Roman"/>
                          <a:cs typeface="Times New Roman"/>
                        </a:rPr>
                        <a:t>Mencit</a:t>
                      </a:r>
                      <a:endParaRPr lang="en-US" sz="24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d-ID" sz="2400" dirty="0">
                          <a:latin typeface="Times New Roman"/>
                          <a:ea typeface="Times New Roman"/>
                          <a:cs typeface="Times New Roman"/>
                        </a:rPr>
                        <a:t>Tikus</a:t>
                      </a:r>
                      <a:endParaRPr lang="en-US" sz="24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d-ID" sz="2400" dirty="0">
                          <a:latin typeface="Times New Roman"/>
                          <a:ea typeface="Times New Roman"/>
                          <a:cs typeface="Times New Roman"/>
                        </a:rPr>
                        <a:t>Kelinci</a:t>
                      </a:r>
                      <a:endParaRPr lang="en-US" sz="24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d-ID" sz="2400" dirty="0">
                          <a:latin typeface="Times New Roman"/>
                          <a:ea typeface="Times New Roman"/>
                          <a:cs typeface="Times New Roman"/>
                        </a:rPr>
                        <a:t>Sapi</a:t>
                      </a:r>
                      <a:endParaRPr lang="en-US" sz="24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d-ID" sz="2400" dirty="0">
                          <a:latin typeface="Times New Roman"/>
                          <a:ea typeface="Times New Roman"/>
                          <a:cs typeface="Times New Roman"/>
                        </a:rPr>
                        <a:t>Domba</a:t>
                      </a:r>
                      <a:endParaRPr lang="en-US" sz="24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d-ID" sz="2400" dirty="0">
                          <a:latin typeface="Times New Roman"/>
                          <a:ea typeface="Times New Roman"/>
                          <a:cs typeface="Times New Roman"/>
                        </a:rPr>
                        <a:t>Babi</a:t>
                      </a:r>
                      <a:endParaRPr lang="en-US" sz="24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d-ID" sz="2400" dirty="0">
                          <a:latin typeface="Times New Roman"/>
                          <a:ea typeface="Times New Roman"/>
                          <a:cs typeface="Times New Roman"/>
                        </a:rPr>
                        <a:t>Manusia </a:t>
                      </a:r>
                      <a:endParaRPr lang="en-US" sz="2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466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d-ID" sz="2400" dirty="0">
                          <a:latin typeface="Times New Roman"/>
                          <a:ea typeface="Times New Roman"/>
                          <a:cs typeface="Times New Roman"/>
                        </a:rPr>
                        <a:t>8--12 </a:t>
                      </a:r>
                      <a:r>
                        <a:rPr lang="id-ID" sz="2400" baseline="30000" dirty="0">
                          <a:latin typeface="Times New Roman"/>
                          <a:ea typeface="Times New Roman"/>
                          <a:cs typeface="Times New Roman"/>
                        </a:rPr>
                        <a:t>*)</a:t>
                      </a:r>
                      <a:endParaRPr lang="en-US" sz="24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indent="45466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d-ID" sz="2400" dirty="0">
                          <a:latin typeface="Times New Roman"/>
                          <a:ea typeface="Times New Roman"/>
                          <a:cs typeface="Times New Roman"/>
                        </a:rPr>
                        <a:t>12--14 </a:t>
                      </a:r>
                      <a:r>
                        <a:rPr lang="id-ID" sz="2400" baseline="30000" dirty="0">
                          <a:latin typeface="Times New Roman"/>
                          <a:ea typeface="Times New Roman"/>
                          <a:cs typeface="Times New Roman"/>
                        </a:rPr>
                        <a:t>*)</a:t>
                      </a:r>
                      <a:endParaRPr lang="en-US" sz="24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indent="45466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d-ID" sz="2400" dirty="0">
                          <a:latin typeface="Times New Roman"/>
                          <a:ea typeface="Times New Roman"/>
                          <a:cs typeface="Times New Roman"/>
                        </a:rPr>
                        <a:t>6--8 </a:t>
                      </a:r>
                      <a:r>
                        <a:rPr lang="id-ID" sz="2400" baseline="30000" dirty="0">
                          <a:latin typeface="Times New Roman"/>
                          <a:ea typeface="Times New Roman"/>
                          <a:cs typeface="Times New Roman"/>
                        </a:rPr>
                        <a:t>*)</a:t>
                      </a:r>
                      <a:endParaRPr lang="en-US" sz="24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indent="45466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d-ID" sz="2400" dirty="0">
                          <a:latin typeface="Times New Roman"/>
                          <a:ea typeface="Times New Roman"/>
                          <a:cs typeface="Times New Roman"/>
                        </a:rPr>
                        <a:t>22--24 </a:t>
                      </a:r>
                      <a:r>
                        <a:rPr lang="id-ID" sz="2400" baseline="30000" dirty="0">
                          <a:latin typeface="Times New Roman"/>
                          <a:ea typeface="Times New Roman"/>
                          <a:cs typeface="Times New Roman"/>
                        </a:rPr>
                        <a:t>*)</a:t>
                      </a:r>
                      <a:r>
                        <a:rPr lang="id-ID" sz="2400" dirty="0">
                          <a:latin typeface="Times New Roman"/>
                          <a:ea typeface="Times New Roman"/>
                          <a:cs typeface="Times New Roman"/>
                        </a:rPr>
                        <a:t>    18--20 </a:t>
                      </a:r>
                      <a:r>
                        <a:rPr lang="id-ID" sz="2400" baseline="30000" dirty="0">
                          <a:latin typeface="Times New Roman"/>
                          <a:ea typeface="Times New Roman"/>
                          <a:cs typeface="Times New Roman"/>
                        </a:rPr>
                        <a:t>**)</a:t>
                      </a:r>
                      <a:endParaRPr lang="en-US" sz="24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indent="45466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d-ID" sz="2400" dirty="0">
                          <a:latin typeface="Times New Roman"/>
                          <a:ea typeface="Times New Roman"/>
                          <a:cs typeface="Times New Roman"/>
                        </a:rPr>
                        <a:t>15--24 </a:t>
                      </a:r>
                      <a:r>
                        <a:rPr lang="id-ID" sz="2400" baseline="30000" dirty="0">
                          <a:latin typeface="Times New Roman"/>
                          <a:ea typeface="Times New Roman"/>
                          <a:cs typeface="Times New Roman"/>
                        </a:rPr>
                        <a:t>*)</a:t>
                      </a:r>
                      <a:r>
                        <a:rPr lang="id-ID" sz="2400" dirty="0">
                          <a:latin typeface="Times New Roman"/>
                          <a:ea typeface="Times New Roman"/>
                          <a:cs typeface="Times New Roman"/>
                        </a:rPr>
                        <a:t>    12--24 </a:t>
                      </a:r>
                      <a:r>
                        <a:rPr lang="id-ID" sz="2400" baseline="30000" dirty="0">
                          <a:latin typeface="Times New Roman"/>
                          <a:ea typeface="Times New Roman"/>
                          <a:cs typeface="Times New Roman"/>
                        </a:rPr>
                        <a:t>**)</a:t>
                      </a:r>
                      <a:endParaRPr lang="en-US" sz="24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indent="45466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d-ID" sz="2400" dirty="0">
                          <a:latin typeface="Times New Roman"/>
                          <a:ea typeface="Times New Roman"/>
                          <a:cs typeface="Times New Roman"/>
                        </a:rPr>
                        <a:t>20 </a:t>
                      </a:r>
                      <a:r>
                        <a:rPr lang="id-ID" sz="2400" baseline="30000" dirty="0">
                          <a:latin typeface="Times New Roman"/>
                          <a:ea typeface="Times New Roman"/>
                          <a:cs typeface="Times New Roman"/>
                        </a:rPr>
                        <a:t>*)</a:t>
                      </a:r>
                      <a:r>
                        <a:rPr lang="id-ID" sz="2400" dirty="0">
                          <a:latin typeface="Times New Roman"/>
                          <a:ea typeface="Times New Roman"/>
                          <a:cs typeface="Times New Roman"/>
                        </a:rPr>
                        <a:t>            12--24 </a:t>
                      </a:r>
                      <a:r>
                        <a:rPr lang="id-ID" sz="2400" baseline="30000" dirty="0">
                          <a:latin typeface="Times New Roman"/>
                          <a:ea typeface="Times New Roman"/>
                          <a:cs typeface="Times New Roman"/>
                        </a:rPr>
                        <a:t>**)</a:t>
                      </a:r>
                      <a:endParaRPr lang="en-US" sz="24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indent="45466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d-ID" sz="2400" dirty="0">
                          <a:latin typeface="Times New Roman"/>
                          <a:ea typeface="Times New Roman"/>
                          <a:cs typeface="Times New Roman"/>
                        </a:rPr>
                        <a:t>24 </a:t>
                      </a:r>
                      <a:r>
                        <a:rPr lang="id-ID" sz="2400" baseline="30000" dirty="0">
                          <a:latin typeface="Times New Roman"/>
                          <a:ea typeface="Times New Roman"/>
                          <a:cs typeface="Times New Roman"/>
                        </a:rPr>
                        <a:t>*)</a:t>
                      </a:r>
                      <a:endParaRPr lang="en-US" sz="2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KESUBURAN SPERMA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152400" y="1219200"/>
          <a:ext cx="8229600" cy="5120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d-ID" sz="2800" b="1" dirty="0">
                          <a:latin typeface="Times New Roman"/>
                          <a:ea typeface="Times New Roman"/>
                          <a:cs typeface="Times New Roman"/>
                        </a:rPr>
                        <a:t>Spesies </a:t>
                      </a:r>
                      <a:endParaRPr lang="en-US" sz="2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d-ID" sz="2800" b="1">
                          <a:latin typeface="Times New Roman"/>
                          <a:ea typeface="Times New Roman"/>
                          <a:cs typeface="Times New Roman"/>
                        </a:rPr>
                        <a:t>Masa fertil (jam)</a:t>
                      </a:r>
                      <a:endParaRPr lang="en-US" sz="2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indent="80010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d-ID" sz="2800" dirty="0">
                          <a:latin typeface="Times New Roman"/>
                          <a:ea typeface="Times New Roman"/>
                          <a:cs typeface="Times New Roman"/>
                        </a:rPr>
                        <a:t>Mencit</a:t>
                      </a:r>
                      <a:endParaRPr lang="en-US" sz="28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indent="80010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d-ID" sz="2800" dirty="0">
                          <a:latin typeface="Times New Roman"/>
                          <a:ea typeface="Times New Roman"/>
                          <a:cs typeface="Times New Roman"/>
                        </a:rPr>
                        <a:t>Tikus</a:t>
                      </a:r>
                      <a:endParaRPr lang="en-US" sz="28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indent="80010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d-ID" sz="2800" dirty="0">
                          <a:latin typeface="Times New Roman"/>
                          <a:ea typeface="Times New Roman"/>
                          <a:cs typeface="Times New Roman"/>
                        </a:rPr>
                        <a:t>Kelinci </a:t>
                      </a:r>
                      <a:endParaRPr lang="en-US" sz="28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indent="80010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d-ID" sz="2800" dirty="0">
                          <a:latin typeface="Times New Roman"/>
                          <a:ea typeface="Times New Roman"/>
                          <a:cs typeface="Times New Roman"/>
                        </a:rPr>
                        <a:t>Sapi </a:t>
                      </a:r>
                      <a:endParaRPr lang="en-US" sz="28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indent="80010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d-ID" sz="2800" dirty="0">
                          <a:latin typeface="Times New Roman"/>
                          <a:ea typeface="Times New Roman"/>
                          <a:cs typeface="Times New Roman"/>
                        </a:rPr>
                        <a:t>Domba</a:t>
                      </a:r>
                      <a:endParaRPr lang="en-US" sz="28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indent="80010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d-ID" sz="2800" dirty="0">
                          <a:latin typeface="Times New Roman"/>
                          <a:ea typeface="Times New Roman"/>
                          <a:cs typeface="Times New Roman"/>
                        </a:rPr>
                        <a:t>Kuda </a:t>
                      </a:r>
                      <a:endParaRPr lang="en-US" sz="28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indent="80010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d-ID" sz="2800" dirty="0">
                          <a:latin typeface="Times New Roman"/>
                          <a:ea typeface="Times New Roman"/>
                          <a:cs typeface="Times New Roman"/>
                        </a:rPr>
                        <a:t>Manusia </a:t>
                      </a:r>
                      <a:endParaRPr lang="en-US" sz="2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d-ID" sz="2800" dirty="0">
                          <a:latin typeface="Times New Roman"/>
                          <a:ea typeface="Times New Roman"/>
                          <a:cs typeface="Times New Roman"/>
                        </a:rPr>
                        <a:t>6</a:t>
                      </a:r>
                      <a:endParaRPr lang="en-US" sz="28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d-ID" sz="2800" dirty="0">
                          <a:latin typeface="Times New Roman"/>
                          <a:ea typeface="Times New Roman"/>
                          <a:cs typeface="Times New Roman"/>
                        </a:rPr>
                        <a:t>14</a:t>
                      </a:r>
                      <a:endParaRPr lang="en-US" sz="28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d-ID" sz="2800" dirty="0">
                          <a:latin typeface="Times New Roman"/>
                          <a:ea typeface="Times New Roman"/>
                          <a:cs typeface="Times New Roman"/>
                        </a:rPr>
                        <a:t>30--32</a:t>
                      </a:r>
                      <a:endParaRPr lang="en-US" sz="28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d-ID" sz="2800" dirty="0">
                          <a:latin typeface="Times New Roman"/>
                          <a:ea typeface="Times New Roman"/>
                          <a:cs typeface="Times New Roman"/>
                        </a:rPr>
                        <a:t>28--50</a:t>
                      </a:r>
                      <a:endParaRPr lang="en-US" sz="28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d-ID" sz="2800" dirty="0">
                          <a:latin typeface="Times New Roman"/>
                          <a:ea typeface="Times New Roman"/>
                          <a:cs typeface="Times New Roman"/>
                        </a:rPr>
                        <a:t>30--48</a:t>
                      </a:r>
                      <a:endParaRPr lang="en-US" sz="28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d-ID" sz="2800" dirty="0">
                          <a:latin typeface="Times New Roman"/>
                          <a:ea typeface="Times New Roman"/>
                          <a:cs typeface="Times New Roman"/>
                        </a:rPr>
                        <a:t>5--6 hari </a:t>
                      </a:r>
                      <a:r>
                        <a:rPr lang="id-ID" sz="2800" baseline="30000" dirty="0">
                          <a:latin typeface="Times New Roman"/>
                          <a:ea typeface="Times New Roman"/>
                          <a:cs typeface="Times New Roman"/>
                        </a:rPr>
                        <a:t>*)</a:t>
                      </a:r>
                      <a:endParaRPr lang="en-US" sz="28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d-ID" sz="2800" dirty="0">
                          <a:latin typeface="Times New Roman"/>
                          <a:ea typeface="Times New Roman"/>
                          <a:cs typeface="Times New Roman"/>
                        </a:rPr>
                        <a:t>28--48 </a:t>
                      </a:r>
                      <a:endParaRPr lang="en-US" sz="2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Content Placeholder 3"/>
          <p:cNvPicPr>
            <a:picLocks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38200" y="1524000"/>
            <a:ext cx="6781800" cy="42671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66800" y="1524000"/>
            <a:ext cx="6705600" cy="39623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/>
          </p:cNvSpPr>
          <p:nvPr>
            <p:ph type="title"/>
          </p:nvPr>
        </p:nvSpPr>
        <p:spPr>
          <a:xfrm>
            <a:off x="468313" y="404813"/>
            <a:ext cx="8229600" cy="639762"/>
          </a:xfrm>
        </p:spPr>
        <p:txBody>
          <a:bodyPr/>
          <a:lstStyle/>
          <a:p>
            <a:pPr algn="ctr" eaLnBrk="1" hangingPunct="1"/>
            <a:r>
              <a:rPr lang="en-US" sz="2800" b="1" dirty="0" smtClean="0"/>
              <a:t>REPRODUKSI PADA </a:t>
            </a:r>
            <a:r>
              <a:rPr lang="id-ID" sz="2800" b="1" dirty="0" smtClean="0"/>
              <a:t>TERNAK</a:t>
            </a:r>
            <a:endParaRPr lang="en-GB" sz="2800" b="1" dirty="0" smtClean="0"/>
          </a:p>
        </p:txBody>
      </p:sp>
      <p:sp>
        <p:nvSpPr>
          <p:cNvPr id="47107" name="Rectangle 3"/>
          <p:cNvSpPr>
            <a:spLocks noGrp="1"/>
          </p:cNvSpPr>
          <p:nvPr>
            <p:ph type="body" sz="half" idx="1"/>
          </p:nvPr>
        </p:nvSpPr>
        <p:spPr>
          <a:xfrm>
            <a:off x="827088" y="1557338"/>
            <a:ext cx="2027237" cy="4389437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 2" pitchFamily="18" charset="2"/>
              <a:buNone/>
            </a:pPr>
            <a:r>
              <a:rPr lang="en-US" sz="2400" b="1" dirty="0" err="1" smtClean="0"/>
              <a:t>Reproduksi</a:t>
            </a:r>
            <a:r>
              <a:rPr lang="en-US" sz="2400" b="1" dirty="0" smtClean="0"/>
              <a:t> :</a:t>
            </a:r>
            <a:r>
              <a:rPr lang="en-US" sz="2400" dirty="0" smtClean="0"/>
              <a:t> </a:t>
            </a:r>
            <a:endParaRPr lang="en-GB" sz="2400" dirty="0" smtClean="0"/>
          </a:p>
        </p:txBody>
      </p:sp>
      <p:sp>
        <p:nvSpPr>
          <p:cNvPr id="47108" name="Rectangle 5"/>
          <p:cNvSpPr>
            <a:spLocks noGrp="1"/>
          </p:cNvSpPr>
          <p:nvPr>
            <p:ph type="body" sz="half" idx="2"/>
          </p:nvPr>
        </p:nvSpPr>
        <p:spPr>
          <a:xfrm>
            <a:off x="2771775" y="1557338"/>
            <a:ext cx="5545138" cy="4389437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 2" pitchFamily="18" charset="2"/>
              <a:buNone/>
            </a:pPr>
            <a:r>
              <a:rPr lang="en-US" sz="2200" smtClean="0"/>
              <a:t>    </a:t>
            </a:r>
            <a:r>
              <a:rPr lang="en-US" sz="2200" b="1" smtClean="0"/>
              <a:t>Rangkaian kejadian biologi kelamin yang berlangsung secara sambung menyambung sehingga terlahir generasi baru dari suatu makhluk hidup. Siklus reproduksi meliputi :</a:t>
            </a:r>
          </a:p>
          <a:p>
            <a:pPr eaLnBrk="1" hangingPunct="1">
              <a:lnSpc>
                <a:spcPct val="90000"/>
              </a:lnSpc>
              <a:buFont typeface="Wingdings 2" pitchFamily="18" charset="2"/>
              <a:buNone/>
            </a:pPr>
            <a:r>
              <a:rPr lang="en-US" sz="2200" b="1" smtClean="0"/>
              <a:t>   - Pubertas/dewasa kelamin</a:t>
            </a:r>
          </a:p>
          <a:p>
            <a:pPr eaLnBrk="1" hangingPunct="1">
              <a:lnSpc>
                <a:spcPct val="90000"/>
              </a:lnSpc>
              <a:buFont typeface="Wingdings 2" pitchFamily="18" charset="2"/>
              <a:buNone/>
            </a:pPr>
            <a:r>
              <a:rPr lang="en-US" sz="2200" b="1" smtClean="0"/>
              <a:t>   - Musim kawin</a:t>
            </a:r>
          </a:p>
          <a:p>
            <a:pPr eaLnBrk="1" hangingPunct="1">
              <a:lnSpc>
                <a:spcPct val="90000"/>
              </a:lnSpc>
              <a:buFont typeface="Wingdings 2" pitchFamily="18" charset="2"/>
              <a:buNone/>
            </a:pPr>
            <a:r>
              <a:rPr lang="en-US" sz="2200" b="1" smtClean="0"/>
              <a:t>   - Estrus</a:t>
            </a:r>
          </a:p>
          <a:p>
            <a:pPr eaLnBrk="1" hangingPunct="1">
              <a:lnSpc>
                <a:spcPct val="90000"/>
              </a:lnSpc>
              <a:buFont typeface="Wingdings 2" pitchFamily="18" charset="2"/>
              <a:buNone/>
            </a:pPr>
            <a:r>
              <a:rPr lang="en-US" sz="2200" b="1" smtClean="0"/>
              <a:t>   - Fertilisasi</a:t>
            </a:r>
          </a:p>
          <a:p>
            <a:pPr eaLnBrk="1" hangingPunct="1">
              <a:lnSpc>
                <a:spcPct val="90000"/>
              </a:lnSpc>
              <a:buFont typeface="Wingdings 2" pitchFamily="18" charset="2"/>
              <a:buNone/>
            </a:pPr>
            <a:r>
              <a:rPr lang="en-US" sz="2200" b="1" smtClean="0"/>
              <a:t>   - Kebuntingan</a:t>
            </a:r>
          </a:p>
          <a:p>
            <a:pPr eaLnBrk="1" hangingPunct="1">
              <a:lnSpc>
                <a:spcPct val="90000"/>
              </a:lnSpc>
              <a:buFont typeface="Wingdings 2" pitchFamily="18" charset="2"/>
              <a:buNone/>
            </a:pPr>
            <a:r>
              <a:rPr lang="en-US" sz="2200" b="1" smtClean="0"/>
              <a:t>   - Kelahiran</a:t>
            </a:r>
          </a:p>
          <a:p>
            <a:pPr eaLnBrk="1" hangingPunct="1">
              <a:lnSpc>
                <a:spcPct val="90000"/>
              </a:lnSpc>
              <a:buFont typeface="Wingdings 2" pitchFamily="18" charset="2"/>
              <a:buNone/>
            </a:pPr>
            <a:r>
              <a:rPr lang="en-US" sz="2200" b="1" smtClean="0"/>
              <a:t>   - Menyusui</a:t>
            </a:r>
          </a:p>
          <a:p>
            <a:pPr eaLnBrk="1" hangingPunct="1">
              <a:lnSpc>
                <a:spcPct val="90000"/>
              </a:lnSpc>
              <a:buFont typeface="Wingdings 2" pitchFamily="18" charset="2"/>
              <a:buNone/>
            </a:pPr>
            <a:endParaRPr lang="en-GB" sz="2200" b="1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43712"/>
          </a:xfrm>
        </p:spPr>
        <p:txBody>
          <a:bodyPr>
            <a:normAutofit/>
          </a:bodyPr>
          <a:lstStyle/>
          <a:p>
            <a:r>
              <a:rPr lang="en-US" sz="3600" dirty="0" smtClean="0"/>
              <a:t>PENILAIAN IB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800600"/>
          </a:xfrm>
        </p:spPr>
        <p:txBody>
          <a:bodyPr>
            <a:normAutofit/>
          </a:bodyPr>
          <a:lstStyle/>
          <a:p>
            <a:r>
              <a:rPr lang="en-US" dirty="0" smtClean="0"/>
              <a:t>NR (Non-Return Rate) 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/>
              <a:t>Jumlah</a:t>
            </a:r>
            <a:r>
              <a:rPr lang="en-US" dirty="0" smtClean="0"/>
              <a:t> </a:t>
            </a:r>
            <a:r>
              <a:rPr lang="en-US" dirty="0" err="1" smtClean="0"/>
              <a:t>betina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minta</a:t>
            </a:r>
            <a:r>
              <a:rPr lang="en-US" dirty="0" smtClean="0"/>
              <a:t> IB </a:t>
            </a:r>
            <a:r>
              <a:rPr lang="en-US" dirty="0" err="1" smtClean="0"/>
              <a:t>lagi</a:t>
            </a:r>
            <a:r>
              <a:rPr lang="en-US" dirty="0" smtClean="0"/>
              <a:t> 60 -90 </a:t>
            </a:r>
            <a:r>
              <a:rPr lang="en-US" dirty="0" err="1" smtClean="0"/>
              <a:t>hari</a:t>
            </a:r>
            <a:r>
              <a:rPr lang="en-US" dirty="0" smtClean="0"/>
              <a:t> </a:t>
            </a:r>
            <a:r>
              <a:rPr lang="en-US" dirty="0" err="1" smtClean="0"/>
              <a:t>postIB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/>
              <a:t>kurang</a:t>
            </a:r>
            <a:r>
              <a:rPr lang="en-US" dirty="0" smtClean="0"/>
              <a:t> </a:t>
            </a:r>
            <a:r>
              <a:rPr lang="en-US" dirty="0" err="1" smtClean="0"/>
              <a:t>akurat</a:t>
            </a:r>
            <a:r>
              <a:rPr lang="en-US" dirty="0" smtClean="0"/>
              <a:t> --- </a:t>
            </a:r>
            <a:r>
              <a:rPr lang="en-US" dirty="0" err="1" smtClean="0"/>
              <a:t>sapi</a:t>
            </a:r>
            <a:r>
              <a:rPr lang="en-US" dirty="0" smtClean="0"/>
              <a:t> </a:t>
            </a:r>
            <a:r>
              <a:rPr lang="en-US" dirty="0" err="1" smtClean="0"/>
              <a:t>dijual</a:t>
            </a:r>
            <a:r>
              <a:rPr lang="en-US" dirty="0" smtClean="0"/>
              <a:t>, </a:t>
            </a:r>
            <a:r>
              <a:rPr lang="en-US" dirty="0" err="1" smtClean="0"/>
              <a:t>birahi</a:t>
            </a:r>
            <a:r>
              <a:rPr lang="en-US" dirty="0" smtClean="0"/>
              <a:t> </a:t>
            </a:r>
            <a:r>
              <a:rPr lang="en-US" dirty="0" err="1" smtClean="0"/>
              <a:t>tenang</a:t>
            </a:r>
            <a:r>
              <a:rPr lang="en-US" dirty="0" smtClean="0"/>
              <a:t>, </a:t>
            </a:r>
            <a:r>
              <a:rPr lang="en-US" dirty="0" err="1" smtClean="0"/>
              <a:t>dipotong</a:t>
            </a:r>
            <a:endParaRPr lang="en-US" dirty="0" smtClean="0"/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CR (Conception Rate)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/>
              <a:t>prosentase</a:t>
            </a:r>
            <a:r>
              <a:rPr lang="en-US" dirty="0" smtClean="0"/>
              <a:t> </a:t>
            </a:r>
            <a:r>
              <a:rPr lang="en-US" dirty="0" err="1" smtClean="0"/>
              <a:t>betina</a:t>
            </a:r>
            <a:r>
              <a:rPr lang="en-US" dirty="0" smtClean="0"/>
              <a:t> bunting </a:t>
            </a:r>
            <a:r>
              <a:rPr lang="en-US" dirty="0" err="1" smtClean="0"/>
              <a:t>pada</a:t>
            </a:r>
            <a:r>
              <a:rPr lang="en-US" dirty="0" smtClean="0"/>
              <a:t> IB </a:t>
            </a:r>
            <a:r>
              <a:rPr lang="en-US" dirty="0" err="1" smtClean="0"/>
              <a:t>pertama</a:t>
            </a:r>
            <a:r>
              <a:rPr lang="en-US" dirty="0" smtClean="0"/>
              <a:t> </a:t>
            </a:r>
            <a:r>
              <a:rPr lang="en-US" dirty="0" err="1" smtClean="0"/>
              <a:t>berdasarkan</a:t>
            </a:r>
            <a:r>
              <a:rPr lang="en-US" dirty="0" smtClean="0"/>
              <a:t> PKB 40-60 </a:t>
            </a:r>
            <a:r>
              <a:rPr lang="en-US" dirty="0" err="1" smtClean="0"/>
              <a:t>hari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	Normal = 65% -- 75%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/>
              <a:t>Faktor</a:t>
            </a:r>
            <a:r>
              <a:rPr lang="en-US" dirty="0" smtClean="0"/>
              <a:t> : </a:t>
            </a:r>
            <a:r>
              <a:rPr lang="en-US" dirty="0" err="1" smtClean="0"/>
              <a:t>kesuburan</a:t>
            </a:r>
            <a:r>
              <a:rPr lang="en-US" dirty="0" smtClean="0"/>
              <a:t> </a:t>
            </a:r>
            <a:r>
              <a:rPr lang="en-US" dirty="0" err="1" smtClean="0"/>
              <a:t>jantan</a:t>
            </a:r>
            <a:r>
              <a:rPr lang="en-US" dirty="0" smtClean="0"/>
              <a:t>, </a:t>
            </a:r>
            <a:r>
              <a:rPr lang="en-US" dirty="0" err="1" smtClean="0"/>
              <a:t>betina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Inseminator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5315712"/>
          </a:xfrm>
        </p:spPr>
        <p:txBody>
          <a:bodyPr>
            <a:normAutofit fontScale="90000"/>
          </a:bodyPr>
          <a:lstStyle/>
          <a:p>
            <a:pPr>
              <a:buFont typeface="Arial" pitchFamily="34" charset="0"/>
              <a:buChar char="•"/>
            </a:pPr>
            <a:r>
              <a:rPr lang="en-US" sz="3600" dirty="0" smtClean="0"/>
              <a:t>SC (Service per Conception)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3200" dirty="0" err="1" smtClean="0"/>
              <a:t>Jumlah</a:t>
            </a:r>
            <a:r>
              <a:rPr lang="en-US" dirty="0" smtClean="0"/>
              <a:t> </a:t>
            </a:r>
            <a:r>
              <a:rPr lang="en-US" sz="3200" dirty="0" err="1" smtClean="0"/>
              <a:t>pelayanan</a:t>
            </a:r>
            <a:r>
              <a:rPr lang="en-US" sz="3200" dirty="0" smtClean="0"/>
              <a:t> IB </a:t>
            </a:r>
            <a:r>
              <a:rPr lang="en-US" sz="3200" dirty="0" err="1" smtClean="0"/>
              <a:t>yg</a:t>
            </a:r>
            <a:r>
              <a:rPr lang="en-US" sz="3200" dirty="0" smtClean="0"/>
              <a:t> </a:t>
            </a:r>
            <a:r>
              <a:rPr lang="en-US" sz="3200" dirty="0" err="1" smtClean="0"/>
              <a:t>dibutuhkan</a:t>
            </a:r>
            <a:r>
              <a:rPr lang="en-US" sz="3200" dirty="0" smtClean="0"/>
              <a:t> </a:t>
            </a:r>
            <a:r>
              <a:rPr lang="en-US" sz="3200" dirty="0" err="1" smtClean="0"/>
              <a:t>oleh</a:t>
            </a:r>
            <a:r>
              <a:rPr lang="en-US" sz="3200" dirty="0" smtClean="0"/>
              <a:t> </a:t>
            </a:r>
            <a:r>
              <a:rPr lang="en-US" sz="3200" dirty="0" err="1" smtClean="0"/>
              <a:t>seekor</a:t>
            </a:r>
            <a:r>
              <a:rPr lang="en-US" sz="3200" dirty="0" smtClean="0"/>
              <a:t> </a:t>
            </a:r>
            <a:r>
              <a:rPr lang="en-US" sz="3200" dirty="0" err="1" smtClean="0"/>
              <a:t>betina</a:t>
            </a:r>
            <a:r>
              <a:rPr lang="en-US" sz="3200" dirty="0" smtClean="0"/>
              <a:t> </a:t>
            </a:r>
            <a:r>
              <a:rPr lang="en-US" sz="3200" dirty="0" err="1" smtClean="0"/>
              <a:t>sampai</a:t>
            </a:r>
            <a:r>
              <a:rPr lang="en-US" sz="3200" dirty="0" smtClean="0"/>
              <a:t> </a:t>
            </a:r>
            <a:r>
              <a:rPr lang="en-US" sz="3200" dirty="0" err="1" smtClean="0"/>
              <a:t>terjadi</a:t>
            </a:r>
            <a:r>
              <a:rPr lang="en-US" sz="3200" dirty="0" smtClean="0"/>
              <a:t> </a:t>
            </a:r>
            <a:r>
              <a:rPr lang="en-US" sz="3200" dirty="0" err="1" smtClean="0"/>
              <a:t>kebuntingan</a:t>
            </a:r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3200" dirty="0" smtClean="0"/>
              <a:t>Normal = 1,6 – 2, </a:t>
            </a:r>
            <a:r>
              <a:rPr lang="en-US" sz="3200" dirty="0" err="1" smtClean="0"/>
              <a:t>makin</a:t>
            </a:r>
            <a:r>
              <a:rPr lang="en-US" sz="3200" dirty="0" smtClean="0"/>
              <a:t> </a:t>
            </a:r>
            <a:r>
              <a:rPr lang="en-US" sz="3200" dirty="0" err="1" smtClean="0"/>
              <a:t>kecil</a:t>
            </a:r>
            <a:r>
              <a:rPr lang="en-US" sz="3200" dirty="0" smtClean="0"/>
              <a:t> </a:t>
            </a:r>
            <a:r>
              <a:rPr lang="en-US" sz="3200" dirty="0" err="1" smtClean="0"/>
              <a:t>makin</a:t>
            </a:r>
            <a:r>
              <a:rPr lang="en-US" sz="3200" dirty="0" smtClean="0"/>
              <a:t> </a:t>
            </a:r>
            <a:r>
              <a:rPr lang="en-US" sz="3200" dirty="0" err="1" smtClean="0"/>
              <a:t>baik</a:t>
            </a:r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3200" dirty="0" smtClean="0"/>
              <a:t>Calving Rate</a:t>
            </a:r>
            <a:br>
              <a:rPr lang="en-US" sz="3200" dirty="0" smtClean="0"/>
            </a:br>
            <a:r>
              <a:rPr lang="en-US" sz="3200" dirty="0" err="1" smtClean="0"/>
              <a:t>prosentase</a:t>
            </a:r>
            <a:r>
              <a:rPr lang="en-US" sz="3200" dirty="0" smtClean="0"/>
              <a:t> </a:t>
            </a:r>
            <a:r>
              <a:rPr lang="en-US" sz="3200" dirty="0" err="1" smtClean="0"/>
              <a:t>jumlah</a:t>
            </a:r>
            <a:r>
              <a:rPr lang="en-US" sz="3200" dirty="0" smtClean="0"/>
              <a:t> </a:t>
            </a:r>
            <a:r>
              <a:rPr lang="en-US" sz="3200" dirty="0" err="1" smtClean="0"/>
              <a:t>anak</a:t>
            </a:r>
            <a:r>
              <a:rPr lang="en-US" sz="3200" dirty="0" smtClean="0"/>
              <a:t> </a:t>
            </a:r>
            <a:r>
              <a:rPr lang="en-US" sz="3200" dirty="0" err="1" smtClean="0"/>
              <a:t>yg</a:t>
            </a:r>
            <a:r>
              <a:rPr lang="en-US" sz="3200" dirty="0" smtClean="0"/>
              <a:t> </a:t>
            </a:r>
            <a:r>
              <a:rPr lang="en-US" sz="3200" dirty="0" err="1" smtClean="0"/>
              <a:t>lahir</a:t>
            </a:r>
            <a:r>
              <a:rPr lang="en-US" sz="3200" dirty="0" smtClean="0"/>
              <a:t> </a:t>
            </a:r>
            <a:r>
              <a:rPr lang="en-US" sz="3200" dirty="0" err="1" smtClean="0"/>
              <a:t>dari</a:t>
            </a:r>
            <a:r>
              <a:rPr lang="en-US" sz="3200" dirty="0" smtClean="0"/>
              <a:t> </a:t>
            </a:r>
            <a:r>
              <a:rPr lang="en-US" sz="3200" dirty="0" err="1" smtClean="0"/>
              <a:t>hasil</a:t>
            </a:r>
            <a:r>
              <a:rPr lang="en-US" sz="3200" dirty="0" smtClean="0"/>
              <a:t> </a:t>
            </a:r>
            <a:r>
              <a:rPr lang="en-US" sz="3200" dirty="0" err="1" smtClean="0"/>
              <a:t>satu</a:t>
            </a:r>
            <a:r>
              <a:rPr lang="en-US" sz="3200" dirty="0" smtClean="0"/>
              <a:t> kali IB</a:t>
            </a:r>
            <a:br>
              <a:rPr lang="en-US" sz="3200" dirty="0" smtClean="0"/>
            </a:br>
            <a:r>
              <a:rPr lang="en-US" sz="3200" dirty="0" smtClean="0"/>
              <a:t>normal 65 %, </a:t>
            </a:r>
            <a:r>
              <a:rPr lang="en-US" sz="3200" dirty="0" err="1" smtClean="0"/>
              <a:t>makin</a:t>
            </a:r>
            <a:r>
              <a:rPr lang="en-US" sz="3200" dirty="0" smtClean="0"/>
              <a:t> </a:t>
            </a:r>
            <a:r>
              <a:rPr lang="en-US" sz="3200" dirty="0" err="1" smtClean="0"/>
              <a:t>besar</a:t>
            </a:r>
            <a:r>
              <a:rPr lang="en-US" sz="3200" dirty="0" smtClean="0"/>
              <a:t> </a:t>
            </a:r>
            <a:r>
              <a:rPr lang="en-US" sz="3200" dirty="0" err="1" smtClean="0"/>
              <a:t>makin</a:t>
            </a:r>
            <a:r>
              <a:rPr lang="en-US" sz="3200" dirty="0" smtClean="0"/>
              <a:t> </a:t>
            </a:r>
            <a:r>
              <a:rPr lang="en-US" sz="3200" dirty="0" err="1" smtClean="0"/>
              <a:t>baik</a:t>
            </a:r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5158715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638800"/>
          </a:xfrm>
        </p:spPr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id-ID" dirty="0" smtClean="0"/>
              <a:t> PEMERIKSAAN KEBUNTINGAN</a:t>
            </a:r>
          </a:p>
          <a:p>
            <a:pPr marL="0" indent="0">
              <a:buNone/>
            </a:pPr>
            <a:r>
              <a:rPr lang="id-ID" dirty="0"/>
              <a:t> </a:t>
            </a:r>
            <a:r>
              <a:rPr lang="id-ID" dirty="0" smtClean="0"/>
              <a:t>    Manfaat :</a:t>
            </a:r>
          </a:p>
          <a:p>
            <a:pPr marL="0" indent="0">
              <a:buNone/>
            </a:pPr>
            <a:r>
              <a:rPr lang="id-ID" dirty="0" smtClean="0"/>
              <a:t>1. Menentukan bunting tidaknya setelah perkawinan</a:t>
            </a:r>
          </a:p>
          <a:p>
            <a:pPr marL="0" indent="0">
              <a:buNone/>
            </a:pPr>
            <a:r>
              <a:rPr lang="id-ID" dirty="0" smtClean="0"/>
              <a:t>2. Menanggulangi problema infertilitas</a:t>
            </a:r>
          </a:p>
          <a:p>
            <a:pPr marL="0" indent="0">
              <a:buNone/>
            </a:pPr>
            <a:r>
              <a:rPr lang="id-ID" dirty="0" smtClean="0"/>
              <a:t>3. Meningkatkan efisiensi reproduksi</a:t>
            </a:r>
          </a:p>
          <a:p>
            <a:pPr>
              <a:buFont typeface="Wingdings" pitchFamily="2" charset="2"/>
              <a:buChar char="Ø"/>
            </a:pPr>
            <a:endParaRPr lang="id-ID" dirty="0"/>
          </a:p>
        </p:txBody>
      </p:sp>
    </p:spTree>
    <p:extLst>
      <p:ext uri="{BB962C8B-B14F-4D97-AF65-F5344CB8AC3E}">
        <p14:creationId xmlns="" xmlns:p14="http://schemas.microsoft.com/office/powerpoint/2010/main" val="967129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5"/>
          <p:cNvSpPr>
            <a:spLocks noGrp="1"/>
          </p:cNvSpPr>
          <p:nvPr>
            <p:ph type="title"/>
          </p:nvPr>
        </p:nvSpPr>
        <p:spPr>
          <a:xfrm>
            <a:off x="571472" y="285728"/>
            <a:ext cx="8229600" cy="852488"/>
          </a:xfrm>
        </p:spPr>
        <p:txBody>
          <a:bodyPr/>
          <a:lstStyle/>
          <a:p>
            <a:pPr eaLnBrk="1" hangingPunct="1"/>
            <a:r>
              <a:rPr lang="en-US" sz="3200" b="1" dirty="0" err="1" smtClean="0"/>
              <a:t>Pubertas</a:t>
            </a:r>
            <a:r>
              <a:rPr lang="en-US" sz="3200" b="1" dirty="0" smtClean="0"/>
              <a:t>/</a:t>
            </a:r>
            <a:r>
              <a:rPr lang="en-US" sz="3200" b="1" dirty="0" err="1" smtClean="0"/>
              <a:t>Dewasa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kelamin</a:t>
            </a:r>
            <a:endParaRPr lang="en-GB" sz="3200" b="1" dirty="0" smtClean="0"/>
          </a:p>
        </p:txBody>
      </p:sp>
      <p:sp>
        <p:nvSpPr>
          <p:cNvPr id="48131" name="Rectangle 6"/>
          <p:cNvSpPr>
            <a:spLocks noGrp="1"/>
          </p:cNvSpPr>
          <p:nvPr>
            <p:ph type="body" idx="1"/>
          </p:nvPr>
        </p:nvSpPr>
        <p:spPr>
          <a:xfrm>
            <a:off x="714348" y="1428737"/>
            <a:ext cx="7643865" cy="4895864"/>
          </a:xfrm>
        </p:spPr>
        <p:txBody>
          <a:bodyPr/>
          <a:lstStyle/>
          <a:p>
            <a:pPr eaLnBrk="1" hangingPunct="1">
              <a:buFont typeface="Wingdings 2" pitchFamily="18" charset="2"/>
              <a:buNone/>
            </a:pPr>
            <a:r>
              <a:rPr lang="en-US" dirty="0" smtClean="0"/>
              <a:t>   </a:t>
            </a:r>
            <a:r>
              <a:rPr lang="en-US" dirty="0" err="1" smtClean="0">
                <a:solidFill>
                  <a:schemeClr val="tx2"/>
                </a:solidFill>
              </a:rPr>
              <a:t>Setiap</a:t>
            </a:r>
            <a:r>
              <a:rPr lang="en-US" dirty="0" smtClean="0">
                <a:solidFill>
                  <a:schemeClr val="tx2"/>
                </a:solidFill>
              </a:rPr>
              <a:t> </a:t>
            </a:r>
            <a:r>
              <a:rPr lang="en-US" dirty="0" err="1" smtClean="0">
                <a:solidFill>
                  <a:schemeClr val="tx2"/>
                </a:solidFill>
              </a:rPr>
              <a:t>hewan</a:t>
            </a:r>
            <a:r>
              <a:rPr lang="en-US" dirty="0" smtClean="0">
                <a:solidFill>
                  <a:schemeClr val="tx2"/>
                </a:solidFill>
              </a:rPr>
              <a:t> </a:t>
            </a:r>
            <a:r>
              <a:rPr lang="en-US" dirty="0" err="1" smtClean="0">
                <a:solidFill>
                  <a:schemeClr val="tx2"/>
                </a:solidFill>
              </a:rPr>
              <a:t>berbeda</a:t>
            </a:r>
            <a:r>
              <a:rPr lang="en-US" dirty="0" smtClean="0">
                <a:solidFill>
                  <a:schemeClr val="tx2"/>
                </a:solidFill>
              </a:rPr>
              <a:t>, </a:t>
            </a:r>
            <a:r>
              <a:rPr lang="en-US" dirty="0" err="1" smtClean="0">
                <a:solidFill>
                  <a:schemeClr val="tx2"/>
                </a:solidFill>
              </a:rPr>
              <a:t>karena</a:t>
            </a:r>
            <a:r>
              <a:rPr lang="en-US" dirty="0" smtClean="0">
                <a:solidFill>
                  <a:schemeClr val="tx2"/>
                </a:solidFill>
              </a:rPr>
              <a:t> </a:t>
            </a:r>
            <a:r>
              <a:rPr lang="en-US" dirty="0" err="1" smtClean="0">
                <a:solidFill>
                  <a:schemeClr val="tx2"/>
                </a:solidFill>
              </a:rPr>
              <a:t>dipengaruhi</a:t>
            </a:r>
            <a:r>
              <a:rPr lang="en-US" dirty="0" smtClean="0">
                <a:solidFill>
                  <a:schemeClr val="tx2"/>
                </a:solidFill>
              </a:rPr>
              <a:t> </a:t>
            </a:r>
            <a:r>
              <a:rPr lang="en-US" dirty="0" err="1" smtClean="0">
                <a:solidFill>
                  <a:schemeClr val="tx2"/>
                </a:solidFill>
              </a:rPr>
              <a:t>oleh</a:t>
            </a:r>
            <a:r>
              <a:rPr lang="en-US" dirty="0" smtClean="0">
                <a:solidFill>
                  <a:schemeClr val="tx2"/>
                </a:solidFill>
              </a:rPr>
              <a:t> </a:t>
            </a:r>
            <a:r>
              <a:rPr lang="en-US" dirty="0" err="1" smtClean="0">
                <a:solidFill>
                  <a:schemeClr val="tx2"/>
                </a:solidFill>
              </a:rPr>
              <a:t>faktor</a:t>
            </a:r>
            <a:r>
              <a:rPr lang="en-US" dirty="0" smtClean="0">
                <a:solidFill>
                  <a:schemeClr val="tx2"/>
                </a:solidFill>
              </a:rPr>
              <a:t> </a:t>
            </a:r>
            <a:r>
              <a:rPr lang="en-US" dirty="0" err="1" smtClean="0">
                <a:solidFill>
                  <a:schemeClr val="tx2"/>
                </a:solidFill>
              </a:rPr>
              <a:t>genetik</a:t>
            </a:r>
            <a:r>
              <a:rPr lang="en-US" dirty="0" smtClean="0">
                <a:solidFill>
                  <a:schemeClr val="tx2"/>
                </a:solidFill>
              </a:rPr>
              <a:t>, </a:t>
            </a:r>
            <a:r>
              <a:rPr lang="en-US" dirty="0" err="1" smtClean="0">
                <a:solidFill>
                  <a:schemeClr val="tx2"/>
                </a:solidFill>
              </a:rPr>
              <a:t>iklim</a:t>
            </a:r>
            <a:r>
              <a:rPr lang="en-US" dirty="0" smtClean="0">
                <a:solidFill>
                  <a:schemeClr val="tx2"/>
                </a:solidFill>
              </a:rPr>
              <a:t>/</a:t>
            </a:r>
            <a:r>
              <a:rPr lang="en-US" dirty="0" err="1" smtClean="0">
                <a:solidFill>
                  <a:schemeClr val="tx2"/>
                </a:solidFill>
              </a:rPr>
              <a:t>musim</a:t>
            </a:r>
            <a:r>
              <a:rPr lang="en-US" dirty="0" smtClean="0">
                <a:solidFill>
                  <a:schemeClr val="tx2"/>
                </a:solidFill>
              </a:rPr>
              <a:t>/ </a:t>
            </a:r>
            <a:r>
              <a:rPr lang="en-US" dirty="0" err="1" smtClean="0">
                <a:solidFill>
                  <a:schemeClr val="tx2"/>
                </a:solidFill>
              </a:rPr>
              <a:t>sosial</a:t>
            </a:r>
            <a:r>
              <a:rPr lang="en-US" dirty="0" smtClean="0">
                <a:solidFill>
                  <a:schemeClr val="tx2"/>
                </a:solidFill>
              </a:rPr>
              <a:t>, </a:t>
            </a:r>
            <a:r>
              <a:rPr lang="en-US" dirty="0" err="1" smtClean="0">
                <a:solidFill>
                  <a:schemeClr val="tx2"/>
                </a:solidFill>
              </a:rPr>
              <a:t>dan</a:t>
            </a:r>
            <a:r>
              <a:rPr lang="en-US" dirty="0" smtClean="0">
                <a:solidFill>
                  <a:schemeClr val="tx2"/>
                </a:solidFill>
              </a:rPr>
              <a:t> </a:t>
            </a:r>
            <a:r>
              <a:rPr lang="en-US" dirty="0" err="1" smtClean="0">
                <a:solidFill>
                  <a:schemeClr val="tx2"/>
                </a:solidFill>
              </a:rPr>
              <a:t>pakan</a:t>
            </a:r>
            <a:r>
              <a:rPr lang="en-US" dirty="0" smtClean="0">
                <a:solidFill>
                  <a:schemeClr val="tx2"/>
                </a:solidFill>
              </a:rPr>
              <a:t>. </a:t>
            </a:r>
            <a:r>
              <a:rPr lang="en-US" dirty="0" err="1" smtClean="0">
                <a:solidFill>
                  <a:schemeClr val="tx2"/>
                </a:solidFill>
              </a:rPr>
              <a:t>Dewasa</a:t>
            </a:r>
            <a:r>
              <a:rPr lang="en-US" dirty="0" smtClean="0">
                <a:solidFill>
                  <a:schemeClr val="tx2"/>
                </a:solidFill>
              </a:rPr>
              <a:t> </a:t>
            </a:r>
            <a:r>
              <a:rPr lang="en-US" dirty="0" err="1" smtClean="0">
                <a:solidFill>
                  <a:schemeClr val="tx2"/>
                </a:solidFill>
              </a:rPr>
              <a:t>kelamin</a:t>
            </a:r>
            <a:r>
              <a:rPr lang="en-US" dirty="0" smtClean="0">
                <a:solidFill>
                  <a:schemeClr val="tx2"/>
                </a:solidFill>
              </a:rPr>
              <a:t>/</a:t>
            </a:r>
            <a:r>
              <a:rPr lang="en-US" dirty="0" err="1" smtClean="0">
                <a:solidFill>
                  <a:schemeClr val="tx2"/>
                </a:solidFill>
              </a:rPr>
              <a:t>pubertas</a:t>
            </a:r>
            <a:r>
              <a:rPr lang="en-US" dirty="0" smtClean="0">
                <a:solidFill>
                  <a:schemeClr val="tx2"/>
                </a:solidFill>
              </a:rPr>
              <a:t>  </a:t>
            </a:r>
            <a:r>
              <a:rPr lang="en-US" dirty="0" err="1" smtClean="0">
                <a:solidFill>
                  <a:schemeClr val="tx2"/>
                </a:solidFill>
              </a:rPr>
              <a:t>pada</a:t>
            </a:r>
            <a:r>
              <a:rPr lang="en-US" dirty="0" smtClean="0">
                <a:solidFill>
                  <a:schemeClr val="tx2"/>
                </a:solidFill>
              </a:rPr>
              <a:t> </a:t>
            </a:r>
            <a:r>
              <a:rPr lang="en-US" dirty="0" err="1" smtClean="0">
                <a:solidFill>
                  <a:schemeClr val="tx2"/>
                </a:solidFill>
              </a:rPr>
              <a:t>sapi</a:t>
            </a:r>
            <a:r>
              <a:rPr lang="en-US" dirty="0" smtClean="0">
                <a:solidFill>
                  <a:schemeClr val="tx2"/>
                </a:solidFill>
              </a:rPr>
              <a:t> </a:t>
            </a:r>
            <a:r>
              <a:rPr lang="en-US" dirty="0" err="1" smtClean="0">
                <a:solidFill>
                  <a:schemeClr val="tx2"/>
                </a:solidFill>
              </a:rPr>
              <a:t>dicapai</a:t>
            </a:r>
            <a:r>
              <a:rPr lang="en-US" dirty="0" smtClean="0">
                <a:solidFill>
                  <a:schemeClr val="tx2"/>
                </a:solidFill>
              </a:rPr>
              <a:t> </a:t>
            </a:r>
            <a:r>
              <a:rPr lang="en-US" dirty="0" err="1" smtClean="0">
                <a:solidFill>
                  <a:schemeClr val="tx2"/>
                </a:solidFill>
              </a:rPr>
              <a:t>pada</a:t>
            </a:r>
            <a:r>
              <a:rPr lang="en-US" dirty="0" smtClean="0">
                <a:solidFill>
                  <a:schemeClr val="tx2"/>
                </a:solidFill>
              </a:rPr>
              <a:t> </a:t>
            </a:r>
            <a:r>
              <a:rPr lang="en-US" dirty="0" err="1" smtClean="0">
                <a:solidFill>
                  <a:schemeClr val="tx2"/>
                </a:solidFill>
              </a:rPr>
              <a:t>umur</a:t>
            </a:r>
            <a:r>
              <a:rPr lang="en-US" dirty="0" smtClean="0">
                <a:solidFill>
                  <a:schemeClr val="tx2"/>
                </a:solidFill>
              </a:rPr>
              <a:t> </a:t>
            </a:r>
            <a:r>
              <a:rPr lang="en-US" dirty="0" smtClean="0">
                <a:solidFill>
                  <a:schemeClr val="tx2"/>
                </a:solidFill>
              </a:rPr>
              <a:t> 10-12 </a:t>
            </a:r>
            <a:r>
              <a:rPr lang="en-US" dirty="0" err="1" smtClean="0">
                <a:solidFill>
                  <a:schemeClr val="tx2"/>
                </a:solidFill>
              </a:rPr>
              <a:t>bulan</a:t>
            </a:r>
            <a:r>
              <a:rPr lang="en-US" dirty="0" smtClean="0">
                <a:solidFill>
                  <a:schemeClr val="tx2"/>
                </a:solidFill>
              </a:rPr>
              <a:t>, </a:t>
            </a:r>
            <a:r>
              <a:rPr lang="en-US" dirty="0" err="1" smtClean="0">
                <a:solidFill>
                  <a:schemeClr val="tx2"/>
                </a:solidFill>
              </a:rPr>
              <a:t>pada</a:t>
            </a:r>
            <a:r>
              <a:rPr lang="en-US" dirty="0" smtClean="0">
                <a:solidFill>
                  <a:schemeClr val="tx2"/>
                </a:solidFill>
              </a:rPr>
              <a:t> </a:t>
            </a:r>
            <a:r>
              <a:rPr lang="en-US" dirty="0" err="1" smtClean="0">
                <a:solidFill>
                  <a:schemeClr val="tx2"/>
                </a:solidFill>
              </a:rPr>
              <a:t>domba</a:t>
            </a:r>
            <a:r>
              <a:rPr lang="en-US" dirty="0" smtClean="0">
                <a:solidFill>
                  <a:schemeClr val="tx2"/>
                </a:solidFill>
              </a:rPr>
              <a:t> </a:t>
            </a:r>
            <a:r>
              <a:rPr lang="en-US" dirty="0" err="1" smtClean="0">
                <a:solidFill>
                  <a:schemeClr val="tx2"/>
                </a:solidFill>
              </a:rPr>
              <a:t>dan</a:t>
            </a:r>
            <a:r>
              <a:rPr lang="en-US" dirty="0" smtClean="0">
                <a:solidFill>
                  <a:schemeClr val="tx2"/>
                </a:solidFill>
              </a:rPr>
              <a:t> </a:t>
            </a:r>
            <a:r>
              <a:rPr lang="en-US" dirty="0" err="1" smtClean="0">
                <a:solidFill>
                  <a:schemeClr val="tx2"/>
                </a:solidFill>
              </a:rPr>
              <a:t>kambing</a:t>
            </a:r>
            <a:r>
              <a:rPr lang="en-US" dirty="0" smtClean="0">
                <a:solidFill>
                  <a:schemeClr val="tx2"/>
                </a:solidFill>
              </a:rPr>
              <a:t> </a:t>
            </a:r>
            <a:r>
              <a:rPr lang="en-US" dirty="0" err="1" smtClean="0">
                <a:solidFill>
                  <a:schemeClr val="tx2"/>
                </a:solidFill>
              </a:rPr>
              <a:t>sekitar</a:t>
            </a:r>
            <a:r>
              <a:rPr lang="en-US" dirty="0" smtClean="0">
                <a:solidFill>
                  <a:schemeClr val="tx2"/>
                </a:solidFill>
              </a:rPr>
              <a:t> 6 </a:t>
            </a:r>
            <a:r>
              <a:rPr lang="en-US" dirty="0" smtClean="0">
                <a:solidFill>
                  <a:schemeClr val="tx2"/>
                </a:solidFill>
              </a:rPr>
              <a:t>– </a:t>
            </a:r>
            <a:r>
              <a:rPr lang="en-US" dirty="0" smtClean="0">
                <a:solidFill>
                  <a:schemeClr val="tx2"/>
                </a:solidFill>
              </a:rPr>
              <a:t>8 </a:t>
            </a:r>
            <a:r>
              <a:rPr lang="en-US" dirty="0" err="1" smtClean="0">
                <a:solidFill>
                  <a:schemeClr val="tx2"/>
                </a:solidFill>
              </a:rPr>
              <a:t>bulan</a:t>
            </a:r>
            <a:r>
              <a:rPr lang="en-US" dirty="0" smtClean="0">
                <a:solidFill>
                  <a:schemeClr val="tx2"/>
                </a:solidFill>
              </a:rPr>
              <a:t> </a:t>
            </a:r>
            <a:r>
              <a:rPr lang="en-US" dirty="0" err="1" smtClean="0">
                <a:solidFill>
                  <a:schemeClr val="tx2"/>
                </a:solidFill>
              </a:rPr>
              <a:t>atau</a:t>
            </a:r>
            <a:r>
              <a:rPr lang="en-US" dirty="0" smtClean="0">
                <a:solidFill>
                  <a:schemeClr val="tx2"/>
                </a:solidFill>
              </a:rPr>
              <a:t> </a:t>
            </a:r>
            <a:r>
              <a:rPr lang="en-US" dirty="0" err="1" smtClean="0">
                <a:solidFill>
                  <a:schemeClr val="tx2"/>
                </a:solidFill>
              </a:rPr>
              <a:t>lebih</a:t>
            </a:r>
            <a:r>
              <a:rPr lang="en-US" dirty="0" smtClean="0">
                <a:solidFill>
                  <a:schemeClr val="tx2"/>
                </a:solidFill>
              </a:rPr>
              <a:t> </a:t>
            </a:r>
            <a:r>
              <a:rPr lang="en-US" dirty="0" err="1" smtClean="0">
                <a:solidFill>
                  <a:schemeClr val="tx2"/>
                </a:solidFill>
              </a:rPr>
              <a:t>bila</a:t>
            </a:r>
            <a:r>
              <a:rPr lang="en-US" dirty="0" smtClean="0">
                <a:solidFill>
                  <a:schemeClr val="tx2"/>
                </a:solidFill>
              </a:rPr>
              <a:t> </a:t>
            </a:r>
            <a:r>
              <a:rPr lang="en-US" dirty="0" err="1" smtClean="0">
                <a:solidFill>
                  <a:schemeClr val="tx2"/>
                </a:solidFill>
              </a:rPr>
              <a:t>kualitas</a:t>
            </a:r>
            <a:r>
              <a:rPr lang="en-US" dirty="0" smtClean="0">
                <a:solidFill>
                  <a:schemeClr val="tx2"/>
                </a:solidFill>
              </a:rPr>
              <a:t> </a:t>
            </a:r>
            <a:r>
              <a:rPr lang="en-US" dirty="0" err="1" smtClean="0">
                <a:solidFill>
                  <a:schemeClr val="tx2"/>
                </a:solidFill>
              </a:rPr>
              <a:t>nutrisi</a:t>
            </a:r>
            <a:r>
              <a:rPr lang="en-US" dirty="0" smtClean="0">
                <a:solidFill>
                  <a:schemeClr val="tx2"/>
                </a:solidFill>
              </a:rPr>
              <a:t> </a:t>
            </a:r>
            <a:r>
              <a:rPr lang="en-US" dirty="0" err="1" smtClean="0">
                <a:solidFill>
                  <a:schemeClr val="tx2"/>
                </a:solidFill>
              </a:rPr>
              <a:t>rendah</a:t>
            </a:r>
            <a:r>
              <a:rPr lang="en-US" dirty="0" smtClean="0">
                <a:solidFill>
                  <a:schemeClr val="tx2"/>
                </a:solidFill>
              </a:rPr>
              <a:t> </a:t>
            </a:r>
            <a:endParaRPr lang="en-GB" dirty="0" smtClean="0">
              <a:solidFill>
                <a:schemeClr val="tx2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2800" b="1" dirty="0" err="1" smtClean="0"/>
              <a:t>Birahi</a:t>
            </a:r>
            <a:r>
              <a:rPr lang="en-US" sz="2800" b="1" dirty="0" smtClean="0"/>
              <a:t>/Estrus</a:t>
            </a:r>
            <a:endParaRPr lang="en-GB" sz="2800" b="1" dirty="0" smtClean="0"/>
          </a:p>
        </p:txBody>
      </p:sp>
      <p:sp>
        <p:nvSpPr>
          <p:cNvPr id="49155" name="Rectangle 3"/>
          <p:cNvSpPr>
            <a:spLocks noGrp="1"/>
          </p:cNvSpPr>
          <p:nvPr>
            <p:ph type="body" idx="1"/>
          </p:nvPr>
        </p:nvSpPr>
        <p:spPr>
          <a:xfrm>
            <a:off x="1187450" y="1989138"/>
            <a:ext cx="6697663" cy="3960812"/>
          </a:xfrm>
        </p:spPr>
        <p:txBody>
          <a:bodyPr>
            <a:normAutofit/>
          </a:bodyPr>
          <a:lstStyle/>
          <a:p>
            <a:pPr eaLnBrk="1" hangingPunct="1">
              <a:buFont typeface="Wingdings 2" pitchFamily="18" charset="2"/>
              <a:buNone/>
            </a:pPr>
            <a:r>
              <a:rPr lang="en-US" dirty="0" smtClean="0"/>
              <a:t>  </a:t>
            </a:r>
            <a:r>
              <a:rPr lang="en-US" dirty="0" err="1" smtClean="0"/>
              <a:t>Tanda-tanda</a:t>
            </a:r>
            <a:r>
              <a:rPr lang="en-US" dirty="0" smtClean="0"/>
              <a:t> </a:t>
            </a:r>
            <a:r>
              <a:rPr lang="en-US" dirty="0" err="1" smtClean="0"/>
              <a:t>birahi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ternak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: </a:t>
            </a:r>
            <a:r>
              <a:rPr lang="en-US" dirty="0" err="1" smtClean="0"/>
              <a:t>gelisah</a:t>
            </a:r>
            <a:r>
              <a:rPr lang="en-US" dirty="0" smtClean="0"/>
              <a:t>, </a:t>
            </a:r>
            <a:r>
              <a:rPr lang="en-US" dirty="0" err="1" smtClean="0"/>
              <a:t>nafsu</a:t>
            </a:r>
            <a:r>
              <a:rPr lang="en-US" dirty="0" smtClean="0"/>
              <a:t> </a:t>
            </a:r>
            <a:r>
              <a:rPr lang="en-US" dirty="0" err="1" smtClean="0"/>
              <a:t>makan</a:t>
            </a:r>
            <a:r>
              <a:rPr lang="en-US" dirty="0" smtClean="0"/>
              <a:t> </a:t>
            </a:r>
            <a:r>
              <a:rPr lang="en-US" dirty="0" err="1" smtClean="0"/>
              <a:t>menurun</a:t>
            </a:r>
            <a:r>
              <a:rPr lang="en-US" dirty="0" smtClean="0"/>
              <a:t>, </a:t>
            </a:r>
            <a:r>
              <a:rPr lang="en-US" dirty="0" err="1" smtClean="0"/>
              <a:t>mengeluarkan</a:t>
            </a:r>
            <a:r>
              <a:rPr lang="en-US" dirty="0" smtClean="0"/>
              <a:t> suara2, </a:t>
            </a:r>
            <a:r>
              <a:rPr lang="en-US" dirty="0" err="1" smtClean="0"/>
              <a:t>mencoba</a:t>
            </a:r>
            <a:r>
              <a:rPr lang="en-US" dirty="0" smtClean="0"/>
              <a:t> </a:t>
            </a:r>
            <a:r>
              <a:rPr lang="en-US" dirty="0" err="1" smtClean="0"/>
              <a:t>menaiki</a:t>
            </a:r>
            <a:r>
              <a:rPr lang="en-US" dirty="0" smtClean="0"/>
              <a:t> </a:t>
            </a:r>
            <a:r>
              <a:rPr lang="en-US" dirty="0" err="1" smtClean="0"/>
              <a:t>hewan</a:t>
            </a:r>
            <a:r>
              <a:rPr lang="en-US" dirty="0" smtClean="0"/>
              <a:t> lain, </a:t>
            </a:r>
            <a:r>
              <a:rPr lang="en-US" dirty="0" err="1" smtClean="0"/>
              <a:t>pangkal</a:t>
            </a:r>
            <a:r>
              <a:rPr lang="en-US" dirty="0" smtClean="0"/>
              <a:t> </a:t>
            </a:r>
            <a:r>
              <a:rPr lang="en-US" dirty="0" err="1" smtClean="0"/>
              <a:t>ekor</a:t>
            </a:r>
            <a:r>
              <a:rPr lang="en-US" dirty="0" smtClean="0"/>
              <a:t> </a:t>
            </a:r>
            <a:r>
              <a:rPr lang="en-US" dirty="0" err="1" smtClean="0"/>
              <a:t>terangkatsedikit</a:t>
            </a:r>
            <a:r>
              <a:rPr lang="en-US" dirty="0" smtClean="0"/>
              <a:t>, vulva </a:t>
            </a:r>
            <a:r>
              <a:rPr lang="en-US" dirty="0" err="1" smtClean="0"/>
              <a:t>kemerahan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sedikit</a:t>
            </a:r>
            <a:r>
              <a:rPr lang="en-US" dirty="0" smtClean="0"/>
              <a:t> </a:t>
            </a:r>
            <a:r>
              <a:rPr lang="en-US" dirty="0" err="1" smtClean="0"/>
              <a:t>keluar</a:t>
            </a:r>
            <a:r>
              <a:rPr lang="en-US" dirty="0" smtClean="0"/>
              <a:t> </a:t>
            </a:r>
            <a:r>
              <a:rPr lang="en-US" dirty="0" err="1" smtClean="0"/>
              <a:t>lendir</a:t>
            </a:r>
            <a:r>
              <a:rPr lang="en-US" dirty="0" smtClean="0"/>
              <a:t>. </a:t>
            </a:r>
            <a:r>
              <a:rPr lang="en-US" dirty="0" smtClean="0"/>
              <a:t>Lama </a:t>
            </a:r>
            <a:r>
              <a:rPr lang="en-US" dirty="0" err="1" smtClean="0"/>
              <a:t>birahi</a:t>
            </a:r>
            <a:r>
              <a:rPr lang="en-US" dirty="0" smtClean="0"/>
              <a:t>: </a:t>
            </a:r>
          </a:p>
          <a:p>
            <a:pPr eaLnBrk="1" hangingPunct="1">
              <a:buFont typeface="Wingdings 2" pitchFamily="18" charset="2"/>
              <a:buNone/>
            </a:pPr>
            <a:r>
              <a:rPr lang="en-US" dirty="0" err="1" smtClean="0"/>
              <a:t>sapi</a:t>
            </a:r>
            <a:r>
              <a:rPr lang="en-US" dirty="0" smtClean="0"/>
              <a:t> : 12-18 jam</a:t>
            </a:r>
            <a:r>
              <a:rPr lang="en-US" dirty="0" smtClean="0"/>
              <a:t>, </a:t>
            </a:r>
            <a:r>
              <a:rPr lang="en-US" dirty="0" err="1" smtClean="0"/>
              <a:t>siklus</a:t>
            </a:r>
            <a:r>
              <a:rPr lang="en-US" dirty="0" smtClean="0"/>
              <a:t> </a:t>
            </a:r>
            <a:r>
              <a:rPr lang="en-US" dirty="0" err="1" smtClean="0"/>
              <a:t>birahi</a:t>
            </a:r>
            <a:r>
              <a:rPr lang="en-US" dirty="0" smtClean="0"/>
              <a:t> </a:t>
            </a:r>
            <a:r>
              <a:rPr lang="en-US" dirty="0" err="1" smtClean="0"/>
              <a:t>rataan</a:t>
            </a:r>
            <a:r>
              <a:rPr lang="en-US" dirty="0" smtClean="0"/>
              <a:t> </a:t>
            </a:r>
            <a:r>
              <a:rPr lang="en-US" dirty="0" smtClean="0"/>
              <a:t>21 </a:t>
            </a:r>
            <a:r>
              <a:rPr lang="en-US" dirty="0" err="1" smtClean="0"/>
              <a:t>hari</a:t>
            </a:r>
            <a:endParaRPr lang="en-US" dirty="0" smtClean="0"/>
          </a:p>
          <a:p>
            <a:pPr eaLnBrk="1" hangingPunct="1">
              <a:buFont typeface="Wingdings 2" pitchFamily="18" charset="2"/>
              <a:buNone/>
            </a:pPr>
            <a:r>
              <a:rPr lang="en-US" dirty="0" err="1" smtClean="0"/>
              <a:t>Kambing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domba</a:t>
            </a:r>
            <a:r>
              <a:rPr lang="en-US" dirty="0" smtClean="0"/>
              <a:t> rata </a:t>
            </a:r>
            <a:r>
              <a:rPr lang="en-US" dirty="0" err="1" smtClean="0"/>
              <a:t>rata</a:t>
            </a:r>
            <a:r>
              <a:rPr lang="en-US" dirty="0" smtClean="0"/>
              <a:t> lama </a:t>
            </a:r>
            <a:r>
              <a:rPr lang="en-US" dirty="0" err="1" smtClean="0"/>
              <a:t>birahi</a:t>
            </a:r>
            <a:r>
              <a:rPr lang="en-US" dirty="0" smtClean="0"/>
              <a:t> 28-30 jam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siklus</a:t>
            </a:r>
            <a:r>
              <a:rPr lang="en-US" dirty="0" smtClean="0"/>
              <a:t> </a:t>
            </a:r>
            <a:r>
              <a:rPr lang="en-US" dirty="0" err="1" smtClean="0"/>
              <a:t>birahi</a:t>
            </a:r>
            <a:r>
              <a:rPr lang="en-US" dirty="0" smtClean="0"/>
              <a:t> rata-rata 17-21 </a:t>
            </a:r>
            <a:r>
              <a:rPr lang="en-US" dirty="0" err="1" smtClean="0"/>
              <a:t>hari</a:t>
            </a:r>
            <a:r>
              <a:rPr lang="en-US" dirty="0" smtClean="0"/>
              <a:t>.</a:t>
            </a:r>
            <a:endParaRPr lang="en-GB" dirty="0" smtClean="0"/>
          </a:p>
        </p:txBody>
      </p:sp>
    </p:spTree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5"/>
          <p:cNvSpPr>
            <a:spLocks noGrp="1"/>
          </p:cNvSpPr>
          <p:nvPr>
            <p:ph type="body" sz="half" idx="1"/>
          </p:nvPr>
        </p:nvSpPr>
        <p:spPr>
          <a:xfrm>
            <a:off x="395288" y="1125538"/>
            <a:ext cx="2736850" cy="4389437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None/>
            </a:pPr>
            <a:r>
              <a:rPr lang="en-US" sz="2800" dirty="0" err="1" smtClean="0"/>
              <a:t>Perkawinan</a:t>
            </a:r>
            <a:endParaRPr lang="en-US" sz="2800" dirty="0" smtClean="0"/>
          </a:p>
          <a:p>
            <a:pPr eaLnBrk="1" hangingPunct="1">
              <a:lnSpc>
                <a:spcPct val="80000"/>
              </a:lnSpc>
            </a:pPr>
            <a:endParaRPr lang="en-US" sz="3200" dirty="0" smtClean="0"/>
          </a:p>
          <a:p>
            <a:pPr eaLnBrk="1" hangingPunct="1">
              <a:lnSpc>
                <a:spcPct val="80000"/>
              </a:lnSpc>
              <a:buNone/>
            </a:pPr>
            <a:endParaRPr lang="en-US" sz="3200" dirty="0" smtClean="0"/>
          </a:p>
          <a:p>
            <a:pPr eaLnBrk="1" hangingPunct="1">
              <a:lnSpc>
                <a:spcPct val="80000"/>
              </a:lnSpc>
              <a:buNone/>
            </a:pPr>
            <a:r>
              <a:rPr lang="en-US" sz="3200" dirty="0" err="1" smtClean="0"/>
              <a:t>Fertilisasi</a:t>
            </a:r>
            <a:endParaRPr lang="en-US" sz="3200" dirty="0" smtClean="0"/>
          </a:p>
          <a:p>
            <a:pPr eaLnBrk="1" hangingPunct="1">
              <a:lnSpc>
                <a:spcPct val="80000"/>
              </a:lnSpc>
              <a:buNone/>
            </a:pPr>
            <a:endParaRPr lang="en-US" sz="3200" dirty="0" smtClean="0"/>
          </a:p>
          <a:p>
            <a:pPr eaLnBrk="1" hangingPunct="1">
              <a:lnSpc>
                <a:spcPct val="80000"/>
              </a:lnSpc>
            </a:pPr>
            <a:endParaRPr lang="en-US" sz="3200" dirty="0" smtClean="0"/>
          </a:p>
          <a:p>
            <a:pPr eaLnBrk="1" hangingPunct="1">
              <a:lnSpc>
                <a:spcPct val="80000"/>
              </a:lnSpc>
              <a:buNone/>
            </a:pPr>
            <a:r>
              <a:rPr lang="en-US" sz="3200" dirty="0" err="1" smtClean="0"/>
              <a:t>Kebuntingan</a:t>
            </a:r>
            <a:endParaRPr lang="en-GB" sz="3200" dirty="0" smtClean="0"/>
          </a:p>
        </p:txBody>
      </p:sp>
      <p:sp>
        <p:nvSpPr>
          <p:cNvPr id="50179" name="Rectangle 6"/>
          <p:cNvSpPr>
            <a:spLocks noGrp="1"/>
          </p:cNvSpPr>
          <p:nvPr>
            <p:ph type="body" sz="half" idx="2"/>
          </p:nvPr>
        </p:nvSpPr>
        <p:spPr>
          <a:xfrm>
            <a:off x="3357553" y="1125538"/>
            <a:ext cx="4527559" cy="4895850"/>
          </a:xfrm>
        </p:spPr>
        <p:txBody>
          <a:bodyPr>
            <a:normAutofit fontScale="92500" lnSpcReduction="10000"/>
          </a:bodyPr>
          <a:lstStyle/>
          <a:p>
            <a:pPr eaLnBrk="1" hangingPunct="1">
              <a:lnSpc>
                <a:spcPct val="80000"/>
              </a:lnSpc>
              <a:buFont typeface="Wingdings 2" pitchFamily="18" charset="2"/>
              <a:buNone/>
            </a:pPr>
            <a:r>
              <a:rPr lang="en-US" sz="2000" b="1" dirty="0" smtClean="0"/>
              <a:t>: </a:t>
            </a:r>
            <a:r>
              <a:rPr lang="en-US" sz="2000" dirty="0" smtClean="0"/>
              <a:t>- </a:t>
            </a:r>
            <a:r>
              <a:rPr lang="en-US" sz="2000" dirty="0" err="1" smtClean="0"/>
              <a:t>Kawin</a:t>
            </a:r>
            <a:r>
              <a:rPr lang="en-US" sz="2000" dirty="0" smtClean="0"/>
              <a:t> </a:t>
            </a:r>
            <a:r>
              <a:rPr lang="en-US" sz="2000" dirty="0" err="1" smtClean="0"/>
              <a:t>alami</a:t>
            </a:r>
            <a:endParaRPr lang="en-US" sz="2000" dirty="0" smtClean="0"/>
          </a:p>
          <a:p>
            <a:pPr eaLnBrk="1" hangingPunct="1">
              <a:lnSpc>
                <a:spcPct val="80000"/>
              </a:lnSpc>
              <a:buFont typeface="Wingdings 2" pitchFamily="18" charset="2"/>
              <a:buNone/>
            </a:pPr>
            <a:r>
              <a:rPr lang="en-US" sz="2000" dirty="0" smtClean="0"/>
              <a:t>  </a:t>
            </a:r>
            <a:r>
              <a:rPr lang="en-US" sz="2000" dirty="0" smtClean="0"/>
              <a:t>- </a:t>
            </a:r>
            <a:r>
              <a:rPr lang="en-US" sz="2000" dirty="0" err="1" smtClean="0"/>
              <a:t>Inseminasi</a:t>
            </a:r>
            <a:r>
              <a:rPr lang="en-US" sz="2000" dirty="0" smtClean="0"/>
              <a:t> </a:t>
            </a:r>
            <a:r>
              <a:rPr lang="en-US" sz="2000" dirty="0" err="1" smtClean="0"/>
              <a:t>Buatan</a:t>
            </a:r>
            <a:endParaRPr lang="en-US" sz="2000" dirty="0" smtClean="0"/>
          </a:p>
          <a:p>
            <a:pPr eaLnBrk="1" hangingPunct="1">
              <a:lnSpc>
                <a:spcPct val="80000"/>
              </a:lnSpc>
              <a:buFont typeface="Wingdings 2" pitchFamily="18" charset="2"/>
              <a:buNone/>
            </a:pPr>
            <a:endParaRPr lang="en-US" sz="2000" b="1" dirty="0" smtClean="0"/>
          </a:p>
          <a:p>
            <a:pPr eaLnBrk="1" hangingPunct="1">
              <a:lnSpc>
                <a:spcPct val="80000"/>
              </a:lnSpc>
              <a:buFont typeface="Wingdings 2" pitchFamily="18" charset="2"/>
              <a:buNone/>
            </a:pPr>
            <a:r>
              <a:rPr lang="en-US" sz="2400" dirty="0" smtClean="0"/>
              <a:t>    </a:t>
            </a:r>
            <a:endParaRPr lang="en-US" sz="2400" dirty="0" smtClean="0"/>
          </a:p>
          <a:p>
            <a:pPr eaLnBrk="1" hangingPunct="1">
              <a:lnSpc>
                <a:spcPct val="80000"/>
              </a:lnSpc>
              <a:buFont typeface="Wingdings 2" pitchFamily="18" charset="2"/>
              <a:buNone/>
            </a:pPr>
            <a:endParaRPr lang="en-US" sz="2400" dirty="0" smtClean="0"/>
          </a:p>
          <a:p>
            <a:pPr eaLnBrk="1" hangingPunct="1">
              <a:lnSpc>
                <a:spcPct val="80000"/>
              </a:lnSpc>
              <a:buFont typeface="Wingdings 2" pitchFamily="18" charset="2"/>
              <a:buNone/>
            </a:pPr>
            <a:r>
              <a:rPr lang="en-US" sz="2400" dirty="0" err="1" smtClean="0"/>
              <a:t>Peristiwa</a:t>
            </a:r>
            <a:r>
              <a:rPr lang="en-US" sz="2400" dirty="0" smtClean="0"/>
              <a:t> </a:t>
            </a:r>
            <a:r>
              <a:rPr lang="en-US" sz="2400" dirty="0" err="1" smtClean="0"/>
              <a:t>bersatunya</a:t>
            </a:r>
            <a:r>
              <a:rPr lang="en-US" sz="2400" dirty="0" smtClean="0"/>
              <a:t> </a:t>
            </a:r>
            <a:r>
              <a:rPr lang="en-US" sz="2400" dirty="0" err="1" smtClean="0"/>
              <a:t>sperma</a:t>
            </a:r>
            <a:r>
              <a:rPr lang="en-US" sz="2400" dirty="0" smtClean="0"/>
              <a:t> </a:t>
            </a:r>
            <a:r>
              <a:rPr lang="en-US" sz="2400" dirty="0" err="1" smtClean="0"/>
              <a:t>dengan</a:t>
            </a:r>
            <a:r>
              <a:rPr lang="en-US" sz="2400" dirty="0" smtClean="0"/>
              <a:t> ovum</a:t>
            </a:r>
          </a:p>
          <a:p>
            <a:pPr eaLnBrk="1" hangingPunct="1">
              <a:lnSpc>
                <a:spcPct val="80000"/>
              </a:lnSpc>
              <a:buFont typeface="Wingdings 2" pitchFamily="18" charset="2"/>
              <a:buNone/>
            </a:pPr>
            <a:endParaRPr lang="en-US" sz="2400" dirty="0" smtClean="0"/>
          </a:p>
          <a:p>
            <a:pPr eaLnBrk="1" hangingPunct="1">
              <a:lnSpc>
                <a:spcPct val="80000"/>
              </a:lnSpc>
              <a:buFont typeface="Wingdings 2" pitchFamily="18" charset="2"/>
              <a:buNone/>
            </a:pPr>
            <a:endParaRPr lang="en-US" sz="2400" dirty="0" smtClean="0"/>
          </a:p>
          <a:p>
            <a:pPr eaLnBrk="1" hangingPunct="1">
              <a:lnSpc>
                <a:spcPct val="80000"/>
              </a:lnSpc>
              <a:buFont typeface="Wingdings 2" pitchFamily="18" charset="2"/>
              <a:buNone/>
            </a:pPr>
            <a:r>
              <a:rPr lang="en-US" sz="2400" dirty="0" smtClean="0"/>
              <a:t>   </a:t>
            </a:r>
            <a:r>
              <a:rPr lang="en-US" sz="2400" dirty="0" err="1" smtClean="0"/>
              <a:t>Tidak</a:t>
            </a:r>
            <a:r>
              <a:rPr lang="en-US" sz="2400" dirty="0" smtClean="0"/>
              <a:t> </a:t>
            </a:r>
            <a:r>
              <a:rPr lang="en-US" sz="2400" dirty="0" err="1" smtClean="0"/>
              <a:t>terlihat</a:t>
            </a:r>
            <a:r>
              <a:rPr lang="en-US" sz="2400" dirty="0" smtClean="0"/>
              <a:t> </a:t>
            </a:r>
            <a:r>
              <a:rPr lang="en-US" sz="2400" dirty="0" err="1" smtClean="0"/>
              <a:t>tanda-tanda</a:t>
            </a:r>
            <a:r>
              <a:rPr lang="en-US" sz="2400" dirty="0" smtClean="0"/>
              <a:t> </a:t>
            </a:r>
            <a:r>
              <a:rPr lang="en-US" sz="2400" dirty="0" err="1" smtClean="0"/>
              <a:t>berahi</a:t>
            </a:r>
            <a:r>
              <a:rPr lang="en-US" sz="2400" dirty="0" smtClean="0"/>
              <a:t> </a:t>
            </a:r>
            <a:r>
              <a:rPr lang="en-US" sz="2400" dirty="0" err="1" smtClean="0"/>
              <a:t>pada</a:t>
            </a:r>
            <a:r>
              <a:rPr lang="en-US" sz="2400" dirty="0" smtClean="0"/>
              <a:t> </a:t>
            </a:r>
            <a:r>
              <a:rPr lang="en-US" sz="2400" dirty="0" err="1" smtClean="0"/>
              <a:t>siklus</a:t>
            </a:r>
            <a:r>
              <a:rPr lang="en-US" sz="2400" dirty="0" smtClean="0"/>
              <a:t> </a:t>
            </a:r>
            <a:r>
              <a:rPr lang="en-US" sz="2400" dirty="0" err="1" smtClean="0"/>
              <a:t>berahi</a:t>
            </a:r>
            <a:r>
              <a:rPr lang="en-US" sz="2400" dirty="0" smtClean="0"/>
              <a:t> </a:t>
            </a:r>
            <a:r>
              <a:rPr lang="en-US" sz="2400" dirty="0" err="1" smtClean="0"/>
              <a:t>berikutnya</a:t>
            </a:r>
            <a:r>
              <a:rPr lang="en-US" sz="2400" dirty="0" smtClean="0"/>
              <a:t>, </a:t>
            </a:r>
            <a:r>
              <a:rPr lang="en-US" sz="2400" dirty="0" err="1" smtClean="0"/>
              <a:t>ambing</a:t>
            </a:r>
            <a:r>
              <a:rPr lang="en-US" sz="2400" dirty="0" smtClean="0"/>
              <a:t> </a:t>
            </a:r>
            <a:r>
              <a:rPr lang="en-US" sz="2400" dirty="0" err="1" smtClean="0"/>
              <a:t>membesar</a:t>
            </a:r>
            <a:r>
              <a:rPr lang="en-US" sz="2400" dirty="0" smtClean="0"/>
              <a:t>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menurun</a:t>
            </a:r>
            <a:r>
              <a:rPr lang="en-US" sz="2400" dirty="0" smtClean="0"/>
              <a:t>, </a:t>
            </a:r>
            <a:r>
              <a:rPr lang="en-US" sz="2400" dirty="0" err="1" smtClean="0"/>
              <a:t>tampak</a:t>
            </a:r>
            <a:r>
              <a:rPr lang="en-US" sz="2400" dirty="0" smtClean="0"/>
              <a:t> </a:t>
            </a:r>
            <a:r>
              <a:rPr lang="en-US" sz="2400" dirty="0" err="1" smtClean="0"/>
              <a:t>lebih</a:t>
            </a:r>
            <a:r>
              <a:rPr lang="en-US" sz="2400" dirty="0" smtClean="0"/>
              <a:t> </a:t>
            </a:r>
            <a:r>
              <a:rPr lang="en-US" sz="2400" dirty="0" err="1" smtClean="0"/>
              <a:t>tenang</a:t>
            </a:r>
            <a:r>
              <a:rPr lang="en-US" sz="2400" dirty="0" smtClean="0"/>
              <a:t>. Lama bunting </a:t>
            </a:r>
            <a:r>
              <a:rPr lang="en-US" sz="2400" dirty="0" err="1" smtClean="0"/>
              <a:t>pada</a:t>
            </a:r>
            <a:r>
              <a:rPr lang="en-US" sz="2400" dirty="0" smtClean="0"/>
              <a:t> </a:t>
            </a:r>
            <a:r>
              <a:rPr lang="en-US" sz="2400" dirty="0" err="1" smtClean="0"/>
              <a:t>sapi</a:t>
            </a:r>
            <a:r>
              <a:rPr lang="en-US" sz="2400" dirty="0" smtClean="0"/>
              <a:t> </a:t>
            </a:r>
            <a:r>
              <a:rPr lang="en-US" sz="2400" dirty="0" err="1" smtClean="0"/>
              <a:t>perah</a:t>
            </a:r>
            <a:r>
              <a:rPr lang="en-US" sz="2400" dirty="0" smtClean="0"/>
              <a:t> 274-279 hr, </a:t>
            </a:r>
            <a:r>
              <a:rPr lang="en-US" sz="2400" dirty="0" err="1" smtClean="0"/>
              <a:t>pada</a:t>
            </a:r>
            <a:r>
              <a:rPr lang="en-US" sz="2400" dirty="0" smtClean="0"/>
              <a:t> </a:t>
            </a:r>
            <a:r>
              <a:rPr lang="en-US" sz="2400" dirty="0" err="1" smtClean="0"/>
              <a:t>sapi</a:t>
            </a:r>
            <a:r>
              <a:rPr lang="en-US" sz="2400" dirty="0" smtClean="0"/>
              <a:t> </a:t>
            </a:r>
            <a:r>
              <a:rPr lang="en-US" sz="2400" dirty="0" err="1" smtClean="0"/>
              <a:t>potong</a:t>
            </a:r>
            <a:r>
              <a:rPr lang="en-US" sz="2400" dirty="0" smtClean="0"/>
              <a:t> 279-292 hr, </a:t>
            </a:r>
            <a:r>
              <a:rPr lang="en-US" sz="2400" dirty="0" err="1" smtClean="0"/>
              <a:t>pada</a:t>
            </a:r>
            <a:r>
              <a:rPr lang="en-US" sz="2400" dirty="0" smtClean="0"/>
              <a:t> </a:t>
            </a:r>
            <a:r>
              <a:rPr lang="en-US" sz="2400" dirty="0" err="1" smtClean="0"/>
              <a:t>domba</a:t>
            </a:r>
            <a:r>
              <a:rPr lang="en-US" sz="2400" dirty="0" smtClean="0"/>
              <a:t>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kambing</a:t>
            </a:r>
            <a:r>
              <a:rPr lang="en-US" sz="2400" dirty="0" smtClean="0"/>
              <a:t> rata-rata </a:t>
            </a:r>
            <a:r>
              <a:rPr lang="en-US" sz="2400" dirty="0" err="1" smtClean="0"/>
              <a:t>sekitar</a:t>
            </a:r>
            <a:r>
              <a:rPr lang="en-US" sz="2400" dirty="0" smtClean="0"/>
              <a:t> 5 </a:t>
            </a:r>
            <a:r>
              <a:rPr lang="en-US" sz="2400" dirty="0" err="1" smtClean="0"/>
              <a:t>bulan</a:t>
            </a:r>
            <a:r>
              <a:rPr lang="en-US" sz="2400" dirty="0" smtClean="0"/>
              <a:t> (145-149 hr).</a:t>
            </a:r>
            <a:endParaRPr lang="en-GB" sz="2400" dirty="0" smtClean="0"/>
          </a:p>
        </p:txBody>
      </p:sp>
    </p:spTree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5"/>
          <p:cNvSpPr>
            <a:spLocks noGrp="1"/>
          </p:cNvSpPr>
          <p:nvPr>
            <p:ph type="body" sz="half" idx="1"/>
          </p:nvPr>
        </p:nvSpPr>
        <p:spPr>
          <a:xfrm>
            <a:off x="611188" y="908050"/>
            <a:ext cx="3460746" cy="4389438"/>
          </a:xfrm>
        </p:spPr>
        <p:txBody>
          <a:bodyPr/>
          <a:lstStyle/>
          <a:p>
            <a:pPr eaLnBrk="1" hangingPunct="1">
              <a:buFont typeface="Wingdings 2" pitchFamily="18" charset="2"/>
              <a:buNone/>
            </a:pPr>
            <a:r>
              <a:rPr lang="en-US" sz="2800" dirty="0" err="1" smtClean="0">
                <a:solidFill>
                  <a:schemeClr val="tx2"/>
                </a:solidFill>
              </a:rPr>
              <a:t>Kelahiran</a:t>
            </a:r>
            <a:endParaRPr lang="en-US" sz="2800" dirty="0" smtClean="0">
              <a:solidFill>
                <a:schemeClr val="tx2"/>
              </a:solidFill>
            </a:endParaRPr>
          </a:p>
          <a:p>
            <a:pPr eaLnBrk="1" hangingPunct="1">
              <a:buFont typeface="Wingdings 2" pitchFamily="18" charset="2"/>
              <a:buNone/>
            </a:pPr>
            <a:endParaRPr lang="en-US" sz="2800" dirty="0" smtClean="0">
              <a:solidFill>
                <a:schemeClr val="tx2"/>
              </a:solidFill>
            </a:endParaRPr>
          </a:p>
          <a:p>
            <a:pPr eaLnBrk="1" hangingPunct="1">
              <a:buFont typeface="Wingdings 2" pitchFamily="18" charset="2"/>
              <a:buNone/>
            </a:pPr>
            <a:endParaRPr lang="en-US" sz="2400" dirty="0" smtClean="0"/>
          </a:p>
          <a:p>
            <a:pPr eaLnBrk="1" hangingPunct="1">
              <a:buFont typeface="Wingdings 2" pitchFamily="18" charset="2"/>
              <a:buNone/>
            </a:pPr>
            <a:endParaRPr lang="en-US" sz="2400" dirty="0" smtClean="0"/>
          </a:p>
          <a:p>
            <a:pPr eaLnBrk="1" hangingPunct="1">
              <a:buFont typeface="Wingdings 2" pitchFamily="18" charset="2"/>
              <a:buNone/>
            </a:pPr>
            <a:endParaRPr lang="en-US" sz="2400" dirty="0" smtClean="0"/>
          </a:p>
          <a:p>
            <a:pPr eaLnBrk="1" hangingPunct="1">
              <a:buFont typeface="Wingdings 2" pitchFamily="18" charset="2"/>
              <a:buNone/>
            </a:pPr>
            <a:endParaRPr lang="en-US" sz="2400" dirty="0" smtClean="0"/>
          </a:p>
          <a:p>
            <a:pPr eaLnBrk="1" hangingPunct="1">
              <a:buFont typeface="Wingdings 2" pitchFamily="18" charset="2"/>
              <a:buNone/>
            </a:pPr>
            <a:endParaRPr lang="en-US" sz="2800" dirty="0" smtClean="0">
              <a:solidFill>
                <a:schemeClr val="tx2"/>
              </a:solidFill>
            </a:endParaRPr>
          </a:p>
          <a:p>
            <a:pPr eaLnBrk="1" hangingPunct="1">
              <a:buFont typeface="Wingdings 2" pitchFamily="18" charset="2"/>
              <a:buNone/>
            </a:pPr>
            <a:r>
              <a:rPr lang="en-US" sz="2800" dirty="0" err="1" smtClean="0">
                <a:solidFill>
                  <a:schemeClr val="tx2"/>
                </a:solidFill>
              </a:rPr>
              <a:t>Laktasi</a:t>
            </a:r>
            <a:r>
              <a:rPr lang="en-US" sz="2800" dirty="0" smtClean="0">
                <a:solidFill>
                  <a:schemeClr val="tx2"/>
                </a:solidFill>
              </a:rPr>
              <a:t>/</a:t>
            </a:r>
            <a:r>
              <a:rPr lang="en-US" sz="2800" dirty="0" err="1" smtClean="0">
                <a:solidFill>
                  <a:schemeClr val="tx2"/>
                </a:solidFill>
              </a:rPr>
              <a:t>menyusui</a:t>
            </a:r>
            <a:endParaRPr lang="en-GB" sz="2800" dirty="0" smtClean="0">
              <a:solidFill>
                <a:schemeClr val="tx2"/>
              </a:solidFill>
            </a:endParaRPr>
          </a:p>
        </p:txBody>
      </p:sp>
      <p:sp>
        <p:nvSpPr>
          <p:cNvPr id="51203" name="Rectangle 6"/>
          <p:cNvSpPr>
            <a:spLocks noGrp="1"/>
          </p:cNvSpPr>
          <p:nvPr>
            <p:ph type="body" sz="half" idx="2"/>
          </p:nvPr>
        </p:nvSpPr>
        <p:spPr>
          <a:xfrm>
            <a:off x="1403350" y="1412875"/>
            <a:ext cx="5473700" cy="4389438"/>
          </a:xfrm>
        </p:spPr>
        <p:txBody>
          <a:bodyPr>
            <a:normAutofit lnSpcReduction="10000"/>
          </a:bodyPr>
          <a:lstStyle/>
          <a:p>
            <a:pPr eaLnBrk="1" hangingPunct="1">
              <a:buFont typeface="Wingdings 2" pitchFamily="18" charset="2"/>
              <a:buNone/>
            </a:pPr>
            <a:r>
              <a:rPr lang="en-US" sz="2200" dirty="0" smtClean="0"/>
              <a:t>   </a:t>
            </a:r>
            <a:r>
              <a:rPr lang="en-US" sz="2200" dirty="0" err="1" smtClean="0"/>
              <a:t>Ditandai</a:t>
            </a:r>
            <a:r>
              <a:rPr lang="en-US" sz="2200" dirty="0" smtClean="0"/>
              <a:t> </a:t>
            </a:r>
            <a:r>
              <a:rPr lang="en-US" sz="2200" dirty="0" err="1" smtClean="0"/>
              <a:t>dengan</a:t>
            </a:r>
            <a:r>
              <a:rPr lang="en-US" sz="2200" dirty="0" smtClean="0"/>
              <a:t> </a:t>
            </a:r>
            <a:r>
              <a:rPr lang="en-US" sz="2200" dirty="0" err="1" smtClean="0"/>
              <a:t>gelisah</a:t>
            </a:r>
            <a:r>
              <a:rPr lang="en-US" sz="2200" dirty="0" smtClean="0"/>
              <a:t>, </a:t>
            </a:r>
            <a:r>
              <a:rPr lang="en-US" sz="2200" dirty="0" err="1" smtClean="0"/>
              <a:t>menggaruk-garuk</a:t>
            </a:r>
            <a:r>
              <a:rPr lang="en-US" sz="2200" dirty="0" smtClean="0"/>
              <a:t> </a:t>
            </a:r>
            <a:r>
              <a:rPr lang="en-US" sz="2200" dirty="0" err="1" smtClean="0"/>
              <a:t>tanah</a:t>
            </a:r>
            <a:r>
              <a:rPr lang="en-US" sz="2200" dirty="0" smtClean="0"/>
              <a:t>/</a:t>
            </a:r>
            <a:r>
              <a:rPr lang="en-US" sz="2200" dirty="0" err="1" smtClean="0"/>
              <a:t>lantai</a:t>
            </a:r>
            <a:r>
              <a:rPr lang="en-US" sz="2200" dirty="0" smtClean="0"/>
              <a:t> </a:t>
            </a:r>
            <a:r>
              <a:rPr lang="en-US" sz="2200" dirty="0" err="1" smtClean="0"/>
              <a:t>kandang</a:t>
            </a:r>
            <a:r>
              <a:rPr lang="en-US" sz="2200" dirty="0" smtClean="0"/>
              <a:t>, </a:t>
            </a:r>
            <a:r>
              <a:rPr lang="en-US" sz="2200" dirty="0" err="1" smtClean="0"/>
              <a:t>mengembik</a:t>
            </a:r>
            <a:r>
              <a:rPr lang="en-US" sz="2200" dirty="0" smtClean="0"/>
              <a:t>, </a:t>
            </a:r>
            <a:r>
              <a:rPr lang="en-US" sz="2200" dirty="0" err="1" smtClean="0"/>
              <a:t>pinggul</a:t>
            </a:r>
            <a:r>
              <a:rPr lang="en-US" sz="2200" dirty="0" smtClean="0"/>
              <a:t> </a:t>
            </a:r>
            <a:r>
              <a:rPr lang="en-US" sz="2200" dirty="0" err="1" smtClean="0"/>
              <a:t>mengendur</a:t>
            </a:r>
            <a:r>
              <a:rPr lang="en-US" sz="2200" dirty="0" smtClean="0"/>
              <a:t>, </a:t>
            </a:r>
            <a:r>
              <a:rPr lang="en-US" sz="2200" dirty="0" err="1" smtClean="0"/>
              <a:t>ambing</a:t>
            </a:r>
            <a:r>
              <a:rPr lang="en-US" sz="2200" dirty="0" smtClean="0"/>
              <a:t> </a:t>
            </a:r>
            <a:r>
              <a:rPr lang="en-US" sz="2200" dirty="0" err="1" smtClean="0"/>
              <a:t>sangat</a:t>
            </a:r>
            <a:r>
              <a:rPr lang="en-US" sz="2200" dirty="0" smtClean="0"/>
              <a:t> </a:t>
            </a:r>
            <a:r>
              <a:rPr lang="en-US" sz="2200" dirty="0" err="1" smtClean="0"/>
              <a:t>besar</a:t>
            </a:r>
            <a:r>
              <a:rPr lang="en-US" sz="2200" dirty="0" smtClean="0"/>
              <a:t> </a:t>
            </a:r>
            <a:r>
              <a:rPr lang="en-US" sz="2200" dirty="0" err="1" smtClean="0"/>
              <a:t>dan</a:t>
            </a:r>
            <a:r>
              <a:rPr lang="en-US" sz="2200" dirty="0" smtClean="0"/>
              <a:t> </a:t>
            </a:r>
            <a:r>
              <a:rPr lang="en-US" sz="2200" dirty="0" err="1" smtClean="0"/>
              <a:t>bila</a:t>
            </a:r>
            <a:r>
              <a:rPr lang="en-US" sz="2200" dirty="0" smtClean="0"/>
              <a:t> </a:t>
            </a:r>
            <a:r>
              <a:rPr lang="en-US" sz="2200" dirty="0" err="1" smtClean="0"/>
              <a:t>dipencet</a:t>
            </a:r>
            <a:r>
              <a:rPr lang="en-US" sz="2200" dirty="0" smtClean="0"/>
              <a:t> </a:t>
            </a:r>
            <a:r>
              <a:rPr lang="en-US" sz="2200" dirty="0" err="1" smtClean="0"/>
              <a:t>keluar</a:t>
            </a:r>
            <a:r>
              <a:rPr lang="en-US" sz="2200" dirty="0" smtClean="0"/>
              <a:t> </a:t>
            </a:r>
            <a:r>
              <a:rPr lang="en-US" sz="2200" dirty="0" err="1" smtClean="0"/>
              <a:t>cairan</a:t>
            </a:r>
            <a:r>
              <a:rPr lang="en-US" sz="2200" dirty="0" smtClean="0"/>
              <a:t> (</a:t>
            </a:r>
            <a:r>
              <a:rPr lang="en-US" sz="2200" dirty="0" err="1" smtClean="0"/>
              <a:t>kolostrum</a:t>
            </a:r>
            <a:r>
              <a:rPr lang="en-US" sz="2200" dirty="0" smtClean="0"/>
              <a:t>), </a:t>
            </a:r>
            <a:r>
              <a:rPr lang="en-US" sz="2200" dirty="0" err="1" smtClean="0"/>
              <a:t>alat</a:t>
            </a:r>
            <a:r>
              <a:rPr lang="en-US" sz="2200" dirty="0" smtClean="0"/>
              <a:t> </a:t>
            </a:r>
            <a:r>
              <a:rPr lang="en-US" sz="2200" dirty="0" err="1" smtClean="0"/>
              <a:t>kelamin</a:t>
            </a:r>
            <a:r>
              <a:rPr lang="en-US" sz="2200" dirty="0" smtClean="0"/>
              <a:t> </a:t>
            </a:r>
            <a:r>
              <a:rPr lang="en-US" sz="2200" dirty="0" err="1" smtClean="0"/>
              <a:t>membengkak</a:t>
            </a:r>
            <a:r>
              <a:rPr lang="en-US" sz="2200" dirty="0" smtClean="0"/>
              <a:t>, </a:t>
            </a:r>
            <a:r>
              <a:rPr lang="en-US" sz="2200" dirty="0" err="1" smtClean="0"/>
              <a:t>nafsu</a:t>
            </a:r>
            <a:r>
              <a:rPr lang="en-US" sz="2200" dirty="0" smtClean="0"/>
              <a:t> </a:t>
            </a:r>
            <a:r>
              <a:rPr lang="en-US" sz="2200" dirty="0" err="1" smtClean="0"/>
              <a:t>makan</a:t>
            </a:r>
            <a:r>
              <a:rPr lang="en-US" sz="2200" dirty="0" smtClean="0"/>
              <a:t> </a:t>
            </a:r>
            <a:r>
              <a:rPr lang="en-US" sz="2200" dirty="0" err="1" smtClean="0"/>
              <a:t>turun</a:t>
            </a:r>
            <a:r>
              <a:rPr lang="en-US" sz="2200" dirty="0" smtClean="0"/>
              <a:t>.</a:t>
            </a:r>
          </a:p>
          <a:p>
            <a:pPr eaLnBrk="1" hangingPunct="1">
              <a:buFont typeface="Wingdings 2" pitchFamily="18" charset="2"/>
              <a:buNone/>
            </a:pPr>
            <a:r>
              <a:rPr lang="en-US" sz="2200" dirty="0" smtClean="0"/>
              <a:t>   Sex ratio </a:t>
            </a:r>
            <a:r>
              <a:rPr lang="en-US" sz="2200" dirty="0" err="1" smtClean="0"/>
              <a:t>kelahiran</a:t>
            </a:r>
            <a:r>
              <a:rPr lang="en-US" sz="2200" dirty="0" smtClean="0"/>
              <a:t> </a:t>
            </a:r>
            <a:r>
              <a:rPr lang="en-US" sz="2200" dirty="0" err="1" smtClean="0"/>
              <a:t>jantan</a:t>
            </a:r>
            <a:r>
              <a:rPr lang="en-US" sz="2200" dirty="0" smtClean="0"/>
              <a:t> </a:t>
            </a:r>
            <a:r>
              <a:rPr lang="en-US" sz="2200" dirty="0" err="1" smtClean="0"/>
              <a:t>dan</a:t>
            </a:r>
            <a:r>
              <a:rPr lang="en-US" sz="2200" dirty="0" smtClean="0"/>
              <a:t> </a:t>
            </a:r>
            <a:r>
              <a:rPr lang="en-US" sz="2200" dirty="0" err="1" smtClean="0"/>
              <a:t>betina</a:t>
            </a:r>
            <a:r>
              <a:rPr lang="en-US" sz="2200" dirty="0" smtClean="0"/>
              <a:t> 1 : 1</a:t>
            </a:r>
          </a:p>
          <a:p>
            <a:pPr eaLnBrk="1" hangingPunct="1">
              <a:buFont typeface="Wingdings 2" pitchFamily="18" charset="2"/>
              <a:buNone/>
            </a:pPr>
            <a:endParaRPr lang="en-US" sz="2200" dirty="0" smtClean="0"/>
          </a:p>
          <a:p>
            <a:pPr eaLnBrk="1" hangingPunct="1">
              <a:buFont typeface="Wingdings 2" pitchFamily="18" charset="2"/>
              <a:buNone/>
            </a:pPr>
            <a:endParaRPr lang="en-US" sz="2200" dirty="0" smtClean="0"/>
          </a:p>
          <a:p>
            <a:pPr eaLnBrk="1" hangingPunct="1">
              <a:buFont typeface="Wingdings 2" pitchFamily="18" charset="2"/>
              <a:buNone/>
            </a:pPr>
            <a:r>
              <a:rPr lang="en-US" sz="2200" dirty="0" smtClean="0"/>
              <a:t>   </a:t>
            </a:r>
            <a:endParaRPr lang="en-US" sz="2200" dirty="0" smtClean="0"/>
          </a:p>
          <a:p>
            <a:pPr eaLnBrk="1" hangingPunct="1">
              <a:buFont typeface="Wingdings 2" pitchFamily="18" charset="2"/>
              <a:buNone/>
            </a:pPr>
            <a:r>
              <a:rPr lang="en-US" sz="2200" dirty="0" err="1" smtClean="0"/>
              <a:t>Lamanya</a:t>
            </a:r>
            <a:r>
              <a:rPr lang="en-US" sz="2200" dirty="0" smtClean="0"/>
              <a:t> </a:t>
            </a:r>
            <a:r>
              <a:rPr lang="en-US" sz="2200" dirty="0" err="1" smtClean="0"/>
              <a:t>menyusui</a:t>
            </a:r>
            <a:r>
              <a:rPr lang="en-US" sz="2200" dirty="0" smtClean="0"/>
              <a:t> 2,5 – 3 </a:t>
            </a:r>
            <a:r>
              <a:rPr lang="en-US" sz="2200" dirty="0" err="1" smtClean="0"/>
              <a:t>bulan</a:t>
            </a:r>
            <a:r>
              <a:rPr lang="en-US" sz="2200" dirty="0" smtClean="0"/>
              <a:t>, </a:t>
            </a:r>
            <a:r>
              <a:rPr lang="en-US" sz="2200" dirty="0" err="1" smtClean="0"/>
              <a:t>pada</a:t>
            </a:r>
            <a:r>
              <a:rPr lang="en-US" sz="2200" dirty="0" smtClean="0"/>
              <a:t> </a:t>
            </a:r>
            <a:r>
              <a:rPr lang="en-US" sz="2200" dirty="0" err="1" smtClean="0"/>
              <a:t>sistem</a:t>
            </a:r>
            <a:r>
              <a:rPr lang="en-US" sz="2200" dirty="0" smtClean="0"/>
              <a:t> </a:t>
            </a:r>
            <a:r>
              <a:rPr lang="en-US" sz="2200" dirty="0" err="1" smtClean="0"/>
              <a:t>peternakan</a:t>
            </a:r>
            <a:r>
              <a:rPr lang="en-US" sz="2200" dirty="0" smtClean="0"/>
              <a:t> </a:t>
            </a:r>
            <a:r>
              <a:rPr lang="en-US" sz="2200" dirty="0" err="1" smtClean="0"/>
              <a:t>tradisional</a:t>
            </a:r>
            <a:r>
              <a:rPr lang="en-US" sz="2200" dirty="0" smtClean="0"/>
              <a:t>  5 – 6 </a:t>
            </a:r>
            <a:r>
              <a:rPr lang="en-US" sz="2200" dirty="0" err="1" smtClean="0"/>
              <a:t>bulan</a:t>
            </a:r>
            <a:endParaRPr lang="en-GB" sz="2200" dirty="0" smtClean="0"/>
          </a:p>
        </p:txBody>
      </p:sp>
    </p:spTree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857232"/>
            <a:ext cx="8763000" cy="546736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id-ID" sz="2700" dirty="0" smtClean="0"/>
              <a:t>Faktor  yang mempengaruhi keberhasilan reproduksi</a:t>
            </a:r>
          </a:p>
          <a:p>
            <a:pPr>
              <a:buFont typeface="Wingdings" pitchFamily="2" charset="2"/>
              <a:buChar char="v"/>
            </a:pPr>
            <a:r>
              <a:rPr lang="id-ID" sz="2700" dirty="0"/>
              <a:t> </a:t>
            </a:r>
            <a:r>
              <a:rPr lang="id-ID" sz="2700" dirty="0" smtClean="0"/>
              <a:t>Genetik          perlu seleksi bibit </a:t>
            </a:r>
          </a:p>
          <a:p>
            <a:pPr>
              <a:buFont typeface="Wingdings" pitchFamily="2" charset="2"/>
              <a:buChar char="v"/>
            </a:pPr>
            <a:r>
              <a:rPr lang="id-ID" sz="2700" dirty="0"/>
              <a:t> </a:t>
            </a:r>
            <a:r>
              <a:rPr lang="id-ID" sz="2700" dirty="0" smtClean="0"/>
              <a:t>Pakan</a:t>
            </a:r>
          </a:p>
          <a:p>
            <a:pPr>
              <a:buFont typeface="Wingdings" pitchFamily="2" charset="2"/>
              <a:buChar char="v"/>
            </a:pPr>
            <a:r>
              <a:rPr lang="id-ID" sz="2700" dirty="0"/>
              <a:t> </a:t>
            </a:r>
            <a:r>
              <a:rPr lang="id-ID" sz="2700" dirty="0" smtClean="0"/>
              <a:t>Manajemen pemeliharaan      </a:t>
            </a:r>
            <a:r>
              <a:rPr lang="id-ID" sz="2700" b="1" dirty="0" smtClean="0"/>
              <a:t>Manajemen reproduksi</a:t>
            </a:r>
          </a:p>
          <a:p>
            <a:pPr marL="0" indent="0">
              <a:buNone/>
            </a:pPr>
            <a:r>
              <a:rPr lang="id-ID" sz="2700" dirty="0"/>
              <a:t>	</a:t>
            </a:r>
            <a:r>
              <a:rPr lang="id-ID" sz="2700" dirty="0" smtClean="0"/>
              <a:t>				   Perawatan ternak</a:t>
            </a:r>
          </a:p>
          <a:p>
            <a:pPr marL="0" indent="0">
              <a:buNone/>
            </a:pPr>
            <a:r>
              <a:rPr lang="id-ID" sz="2700" dirty="0"/>
              <a:t>	</a:t>
            </a:r>
            <a:r>
              <a:rPr lang="id-ID" sz="2700" dirty="0" smtClean="0"/>
              <a:t>				   Perkandangan</a:t>
            </a:r>
          </a:p>
          <a:p>
            <a:pPr marL="0" indent="0">
              <a:buNone/>
            </a:pPr>
            <a:r>
              <a:rPr lang="id-ID" sz="2700" dirty="0"/>
              <a:t>	</a:t>
            </a:r>
            <a:r>
              <a:rPr lang="id-ID" sz="2700" dirty="0" smtClean="0"/>
              <a:t>			</a:t>
            </a:r>
            <a:r>
              <a:rPr lang="id-ID" sz="2700" dirty="0"/>
              <a:t> </a:t>
            </a:r>
            <a:r>
              <a:rPr lang="id-ID" sz="2700" dirty="0" smtClean="0"/>
              <a:t>             Sanitasi kandang</a:t>
            </a:r>
          </a:p>
          <a:p>
            <a:pPr marL="0" indent="0">
              <a:buNone/>
            </a:pPr>
            <a:r>
              <a:rPr lang="id-ID" sz="2700" dirty="0"/>
              <a:t>	</a:t>
            </a:r>
            <a:r>
              <a:rPr lang="id-ID" sz="2700" dirty="0" smtClean="0"/>
              <a:t>				   Pencegahan penyakit</a:t>
            </a:r>
          </a:p>
          <a:p>
            <a:pPr>
              <a:buFont typeface="Wingdings" pitchFamily="2" charset="2"/>
              <a:buChar char="v"/>
            </a:pPr>
            <a:r>
              <a:rPr lang="id-ID" sz="2700" dirty="0"/>
              <a:t> </a:t>
            </a:r>
            <a:r>
              <a:rPr lang="id-ID" sz="2700" dirty="0" smtClean="0"/>
              <a:t>Musim             Ketersediaan pakan</a:t>
            </a:r>
          </a:p>
          <a:p>
            <a:pPr marL="0" indent="0">
              <a:buNone/>
            </a:pPr>
            <a:r>
              <a:rPr lang="id-ID" sz="2800" dirty="0"/>
              <a:t>	</a:t>
            </a:r>
            <a:r>
              <a:rPr lang="id-ID" sz="2800" dirty="0" smtClean="0"/>
              <a:t>	</a:t>
            </a:r>
            <a:endParaRPr lang="id-ID" sz="2800" dirty="0"/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2071670" y="1643050"/>
            <a:ext cx="4572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>
            <a:off x="4572000" y="2643182"/>
            <a:ext cx="4572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>
            <a:off x="1857356" y="5072074"/>
            <a:ext cx="7620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="" xmlns:p14="http://schemas.microsoft.com/office/powerpoint/2010/main" val="42465441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667512"/>
          </a:xfrm>
        </p:spPr>
        <p:txBody>
          <a:bodyPr>
            <a:normAutofit fontScale="90000"/>
          </a:bodyPr>
          <a:lstStyle/>
          <a:p>
            <a:r>
              <a:rPr lang="id-ID" sz="4800" dirty="0" smtClean="0">
                <a:solidFill>
                  <a:srgbClr val="FF0000"/>
                </a:solidFill>
                <a:latin typeface="Bernard MT Condensed" pitchFamily="18" charset="0"/>
              </a:rPr>
              <a:t>MANAJEMEN REPRODUKSI</a:t>
            </a:r>
            <a:endParaRPr lang="en-US" sz="4800" dirty="0">
              <a:solidFill>
                <a:srgbClr val="FF0000"/>
              </a:solidFill>
              <a:latin typeface="Bernard MT Condensed" pitchFamily="18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876800"/>
          </a:xfrm>
        </p:spPr>
        <p:txBody>
          <a:bodyPr/>
          <a:lstStyle/>
          <a:p>
            <a:pPr>
              <a:buNone/>
            </a:pPr>
            <a:endParaRPr lang="id-ID" dirty="0" smtClean="0"/>
          </a:p>
          <a:p>
            <a:pPr>
              <a:buFont typeface="Wingdings" pitchFamily="2" charset="2"/>
              <a:buChar char="Ø"/>
            </a:pPr>
            <a:r>
              <a:rPr lang="id-ID" dirty="0" smtClean="0"/>
              <a:t> PERKAWINAN</a:t>
            </a:r>
          </a:p>
          <a:p>
            <a:pPr marL="0" indent="0">
              <a:buNone/>
            </a:pPr>
            <a:endParaRPr lang="id-ID" dirty="0"/>
          </a:p>
          <a:p>
            <a:pPr>
              <a:buNone/>
            </a:pPr>
            <a:r>
              <a:rPr lang="en-US" dirty="0" smtClean="0"/>
              <a:t>KEBERHASILAN TERGANTUNG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PETERNAK    </a:t>
            </a:r>
            <a:r>
              <a:rPr lang="id-ID" dirty="0" smtClean="0"/>
              <a:t>      </a:t>
            </a:r>
            <a:r>
              <a:rPr lang="en-US" dirty="0" smtClean="0"/>
              <a:t>DETEKSI BIRAHI</a:t>
            </a:r>
            <a:r>
              <a:rPr lang="id-ID" dirty="0" smtClean="0"/>
              <a:t>/ESTRUS</a:t>
            </a:r>
            <a:endParaRPr lang="en-US" dirty="0" smtClean="0"/>
          </a:p>
          <a:p>
            <a:r>
              <a:rPr lang="en-US" dirty="0" smtClean="0"/>
              <a:t>TERNAK </a:t>
            </a:r>
            <a:r>
              <a:rPr lang="id-ID" dirty="0" smtClean="0"/>
              <a:t>              </a:t>
            </a:r>
            <a:r>
              <a:rPr lang="en-US" dirty="0" smtClean="0"/>
              <a:t>KONDISI TUBUH</a:t>
            </a:r>
          </a:p>
          <a:p>
            <a:r>
              <a:rPr lang="en-US" dirty="0" smtClean="0"/>
              <a:t>INSEMINATOR     </a:t>
            </a:r>
            <a:r>
              <a:rPr lang="id-ID" dirty="0" smtClean="0"/>
              <a:t>      </a:t>
            </a:r>
            <a:r>
              <a:rPr lang="en-US" dirty="0" smtClean="0"/>
              <a:t>IB</a:t>
            </a:r>
          </a:p>
          <a:p>
            <a:pPr marL="0" indent="0">
              <a:buNone/>
            </a:pPr>
            <a:endParaRPr lang="en-US" dirty="0" smtClean="0"/>
          </a:p>
          <a:p>
            <a:pPr>
              <a:buNone/>
            </a:pPr>
            <a:endParaRPr lang="en-US" dirty="0"/>
          </a:p>
        </p:txBody>
      </p:sp>
      <p:cxnSp>
        <p:nvCxnSpPr>
          <p:cNvPr id="3" name="Straight Arrow Connector 2"/>
          <p:cNvCxnSpPr/>
          <p:nvPr/>
        </p:nvCxnSpPr>
        <p:spPr>
          <a:xfrm>
            <a:off x="2667000" y="4038600"/>
            <a:ext cx="5334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>
            <a:off x="2667000" y="4572000"/>
            <a:ext cx="5334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>
            <a:off x="3276600" y="5029200"/>
            <a:ext cx="5334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="" xmlns:p14="http://schemas.microsoft.com/office/powerpoint/2010/main" val="36253892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591312"/>
          </a:xfrm>
        </p:spPr>
        <p:txBody>
          <a:bodyPr>
            <a:normAutofit/>
          </a:bodyPr>
          <a:lstStyle/>
          <a:p>
            <a:r>
              <a:rPr lang="en-US" sz="3200" dirty="0" smtClean="0"/>
              <a:t>DETEKSI BIRAHI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dirty="0" smtClean="0"/>
              <a:t>2 X SEHARI --- PEMILIK, PETUGAS</a:t>
            </a:r>
          </a:p>
          <a:p>
            <a:pPr>
              <a:buNone/>
            </a:pPr>
            <a:r>
              <a:rPr lang="en-US" dirty="0" smtClean="0"/>
              <a:t>TANDA-TANDA </a:t>
            </a:r>
            <a:r>
              <a:rPr lang="id-ID" dirty="0" smtClean="0"/>
              <a:t>BIRAHI/</a:t>
            </a:r>
            <a:r>
              <a:rPr lang="en-US" dirty="0" smtClean="0"/>
              <a:t>ESTRUS</a:t>
            </a:r>
          </a:p>
          <a:p>
            <a:r>
              <a:rPr lang="en-US" dirty="0" smtClean="0"/>
              <a:t>DIAM DINAIKI SAPI LAIN</a:t>
            </a:r>
          </a:p>
          <a:p>
            <a:r>
              <a:rPr lang="en-US" dirty="0" smtClean="0"/>
              <a:t>MENAIKI SAPI LAIN</a:t>
            </a:r>
          </a:p>
          <a:p>
            <a:r>
              <a:rPr lang="en-US" dirty="0" smtClean="0"/>
              <a:t>SERING MENGUAK</a:t>
            </a:r>
          </a:p>
          <a:p>
            <a:r>
              <a:rPr lang="en-US" dirty="0" smtClean="0"/>
              <a:t>NAFSU MAKAN TURUN</a:t>
            </a:r>
          </a:p>
          <a:p>
            <a:r>
              <a:rPr lang="en-US" dirty="0" smtClean="0"/>
              <a:t>VULVA BASAH, MERAH, OEDEMATUS</a:t>
            </a:r>
          </a:p>
          <a:p>
            <a:r>
              <a:rPr lang="en-US" dirty="0" smtClean="0"/>
              <a:t>KELUAR LENDIR TRANSPARAN</a:t>
            </a:r>
          </a:p>
          <a:p>
            <a:endParaRPr lang="en-US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104</TotalTime>
  <Words>556</Words>
  <Application>Microsoft Office PowerPoint</Application>
  <PresentationFormat>On-screen Show (4:3)</PresentationFormat>
  <Paragraphs>161</Paragraphs>
  <Slides>22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3" baseType="lpstr">
      <vt:lpstr>Flow</vt:lpstr>
      <vt:lpstr>PENGENALAN ILMU REPRODUKSI TERNAK</vt:lpstr>
      <vt:lpstr>REPRODUKSI PADA TERNAK</vt:lpstr>
      <vt:lpstr>Pubertas/Dewasa kelamin</vt:lpstr>
      <vt:lpstr>Birahi/Estrus</vt:lpstr>
      <vt:lpstr>Slide 5</vt:lpstr>
      <vt:lpstr>Slide 6</vt:lpstr>
      <vt:lpstr>Slide 7</vt:lpstr>
      <vt:lpstr>MANAJEMEN REPRODUKSI</vt:lpstr>
      <vt:lpstr>DETEKSI BIRAHI</vt:lpstr>
      <vt:lpstr>Gejala Estrus</vt:lpstr>
      <vt:lpstr>Periode Siklus Estrus pada Berbagai Ternak</vt:lpstr>
      <vt:lpstr>Slide 12</vt:lpstr>
      <vt:lpstr>Slide 13</vt:lpstr>
      <vt:lpstr>Slide 14</vt:lpstr>
      <vt:lpstr>WAKTU OPTIMUM IB</vt:lpstr>
      <vt:lpstr>KESUBURAN OVA</vt:lpstr>
      <vt:lpstr>KESUBURAN SPERMA</vt:lpstr>
      <vt:lpstr>Slide 18</vt:lpstr>
      <vt:lpstr>Slide 19</vt:lpstr>
      <vt:lpstr>PENILAIAN IB</vt:lpstr>
      <vt:lpstr>SC (Service per Conception) Jumlah pelayanan IB yg dibutuhkan oleh seekor betina sampai terjadi kebuntingan Normal = 1,6 – 2, makin kecil makin baik  Calving Rate prosentase jumlah anak yg lahir dari hasil satu kali IB normal 65 %, makin besar makin baik  </vt:lpstr>
      <vt:lpstr>Slide 22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PERKAWINAN</dc:title>
  <dc:creator>madi hartono</dc:creator>
  <cp:lastModifiedBy>ASUS</cp:lastModifiedBy>
  <cp:revision>23</cp:revision>
  <dcterms:created xsi:type="dcterms:W3CDTF">2016-09-26T00:30:20Z</dcterms:created>
  <dcterms:modified xsi:type="dcterms:W3CDTF">2021-12-01T14:59:28Z</dcterms:modified>
</cp:coreProperties>
</file>