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7D2DF"/>
          </a:solidFill>
        </a:fill>
      </a:tcStyle>
    </a:wholeTbl>
    <a:band2H>
      <a:tcTxStyle b="def" i="def"/>
      <a:tcStyle>
        <a:tcBdr/>
        <a:fill>
          <a:solidFill>
            <a:srgbClr val="ECEA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4"/>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4"/>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4"/>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722312" y="4406900"/>
            <a:ext cx="7772401" cy="1362075"/>
          </a:xfrm>
          <a:prstGeom prst="rect">
            <a:avLst/>
          </a:prstGeom>
        </p:spPr>
        <p:txBody>
          <a:bodyPr anchor="t"/>
          <a:lstStyle>
            <a:lvl1pPr algn="l">
              <a:defRPr b="1" cap="all" sz="4000"/>
            </a:lvl1pPr>
          </a:lstStyle>
          <a:p>
            <a:pPr/>
            <a:r>
              <a:t>Title Text</a:t>
            </a:r>
          </a:p>
        </p:txBody>
      </p:sp>
      <p:sp>
        <p:nvSpPr>
          <p:cNvPr id="30" name="Body Level One…"/>
          <p:cNvSpPr txBox="1"/>
          <p:nvPr>
            <p:ph type="body" sz="quarter" idx="1"/>
          </p:nvPr>
        </p:nvSpPr>
        <p:spPr>
          <a:xfrm>
            <a:off x="722312" y="2906713"/>
            <a:ext cx="7772401" cy="1500189"/>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prstGeom prst="rect">
            <a:avLst/>
          </a:prstGeom>
        </p:spPr>
        <p:txBody>
          <a:bodyPr/>
          <a:lstStyle/>
          <a:p>
            <a:pPr/>
            <a:r>
              <a:t>Title Text</a:t>
            </a:r>
          </a:p>
        </p:txBody>
      </p:sp>
      <p:sp>
        <p:nvSpPr>
          <p:cNvPr id="48" name="Body Level One…"/>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vl1pPr>
            <a:lvl2pPr marL="0" indent="0">
              <a:spcBef>
                <a:spcPts val="500"/>
              </a:spcBef>
              <a:buSzTx/>
              <a:buFontTx/>
              <a:buNone/>
              <a:defRPr b="1" sz="2400"/>
            </a:lvl2pPr>
            <a:lvl3pPr marL="0" indent="0">
              <a:spcBef>
                <a:spcPts val="500"/>
              </a:spcBef>
              <a:buSzTx/>
              <a:buFontTx/>
              <a:buNone/>
              <a:defRPr b="1" sz="2400"/>
            </a:lvl3pPr>
            <a:lvl4pPr marL="0" indent="0">
              <a:spcBef>
                <a:spcPts val="500"/>
              </a:spcBef>
              <a:buSzTx/>
              <a:buFontTx/>
              <a:buNone/>
              <a:defRPr b="1" sz="2400"/>
            </a:lvl4pPr>
            <a:lvl5pPr marL="0" indent="0">
              <a:spcBef>
                <a:spcPts val="500"/>
              </a:spcBef>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4645025" y="1535111"/>
            <a:ext cx="4041775" cy="639765"/>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457200" y="273050"/>
            <a:ext cx="3008315" cy="1162050"/>
          </a:xfrm>
          <a:prstGeom prst="rect">
            <a:avLst/>
          </a:prstGeom>
        </p:spPr>
        <p:txBody>
          <a:bodyPr anchor="b"/>
          <a:lstStyle>
            <a:lvl1pPr algn="l">
              <a:defRPr b="1" sz="2000"/>
            </a:lvl1pPr>
          </a:lstStyle>
          <a:p>
            <a:pPr/>
            <a:r>
              <a:t>Title Text</a:t>
            </a:r>
          </a:p>
        </p:txBody>
      </p:sp>
      <p:sp>
        <p:nvSpPr>
          <p:cNvPr id="73" name="Body Level One…"/>
          <p:cNvSpPr txBox="1"/>
          <p:nvPr>
            <p:ph type="body" idx="1"/>
          </p:nvPr>
        </p:nvSpPr>
        <p:spPr>
          <a:xfrm>
            <a:off x="3575050" y="273050"/>
            <a:ext cx="5111750" cy="585311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half" idx="21"/>
          </p:nvPr>
        </p:nvSpPr>
        <p:spPr>
          <a:xfrm>
            <a:off x="457198" y="1435100"/>
            <a:ext cx="3008316" cy="4691063"/>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1792288" y="4800600"/>
            <a:ext cx="5486402" cy="566738"/>
          </a:xfrm>
          <a:prstGeom prst="rect">
            <a:avLst/>
          </a:prstGeom>
        </p:spPr>
        <p:txBody>
          <a:bodyPr anchor="b"/>
          <a:lstStyle>
            <a:lvl1pPr algn="l">
              <a:defRPr b="1" sz="2000"/>
            </a:lvl1pPr>
          </a:lstStyle>
          <a:p>
            <a:pPr/>
            <a:r>
              <a:t>Title Text</a:t>
            </a:r>
          </a:p>
        </p:txBody>
      </p:sp>
      <p:sp>
        <p:nvSpPr>
          <p:cNvPr id="83" name="Picture Placeholder 2"/>
          <p:cNvSpPr/>
          <p:nvPr>
            <p:ph type="pic" sz="half" idx="21"/>
          </p:nvPr>
        </p:nvSpPr>
        <p:spPr>
          <a:xfrm>
            <a:off x="1792288" y="612775"/>
            <a:ext cx="5486402" cy="4114800"/>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428178" y="6414761"/>
            <a:ext cx="258623" cy="248303"/>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4" name="Title 1"/>
          <p:cNvSpPr txBox="1"/>
          <p:nvPr>
            <p:ph type="ctrTitle"/>
          </p:nvPr>
        </p:nvSpPr>
        <p:spPr>
          <a:prstGeom prst="rect">
            <a:avLst/>
          </a:prstGeom>
        </p:spPr>
        <p:txBody>
          <a:bodyPr/>
          <a:lstStyle/>
          <a:p>
            <a:pPr>
              <a:defRPr sz="6000"/>
            </a:pPr>
          </a:p>
        </p:txBody>
      </p:sp>
      <p:sp>
        <p:nvSpPr>
          <p:cNvPr id="95" name="Subtitle 2"/>
          <p:cNvSpPr txBox="1"/>
          <p:nvPr>
            <p:ph type="subTitle" sz="quarter" idx="1"/>
          </p:nvPr>
        </p:nvSpPr>
        <p:spPr>
          <a:xfrm>
            <a:off x="1371600" y="3276600"/>
            <a:ext cx="6400800" cy="1752600"/>
          </a:xfrm>
          <a:prstGeom prst="rect">
            <a:avLst/>
          </a:prstGeom>
        </p:spPr>
        <p:txBody>
          <a:bodyPr/>
          <a:lstStyle>
            <a:lvl1pPr>
              <a:spcBef>
                <a:spcPts val="1100"/>
              </a:spcBef>
              <a:defRPr sz="4800"/>
            </a:lvl1pPr>
          </a:lstStyle>
          <a:p>
            <a:pPr/>
            <a:r>
              <a:t>Penyelesaian Sengketa WTO</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Double-click to edit"/>
          <p:cNvSpPr txBox="1"/>
          <p:nvPr>
            <p:ph type="title"/>
          </p:nvPr>
        </p:nvSpPr>
        <p:spPr>
          <a:prstGeom prst="rect">
            <a:avLst/>
          </a:prstGeom>
        </p:spPr>
        <p:txBody>
          <a:bodyPr/>
          <a:lstStyle/>
          <a:p>
            <a:pPr/>
          </a:p>
        </p:txBody>
      </p:sp>
      <p:pic>
        <p:nvPicPr>
          <p:cNvPr id="165" name="Untitled 3.png" descr="Untitled 3.png"/>
          <p:cNvPicPr>
            <a:picLocks noChangeAspect="1"/>
          </p:cNvPicPr>
          <p:nvPr/>
        </p:nvPicPr>
        <p:blipFill>
          <a:blip r:embed="rId2">
            <a:extLst/>
          </a:blip>
          <a:stretch>
            <a:fillRect/>
          </a:stretch>
        </p:blipFill>
        <p:spPr>
          <a:xfrm>
            <a:off x="330200" y="984250"/>
            <a:ext cx="8483600" cy="4889500"/>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Title 1"/>
          <p:cNvSpPr txBox="1"/>
          <p:nvPr>
            <p:ph type="title"/>
          </p:nvPr>
        </p:nvSpPr>
        <p:spPr>
          <a:xfrm>
            <a:off x="457200" y="274638"/>
            <a:ext cx="8229600" cy="1143001"/>
          </a:xfrm>
          <a:prstGeom prst="rect">
            <a:avLst/>
          </a:prstGeom>
        </p:spPr>
        <p:txBody>
          <a:bodyPr/>
          <a:lstStyle/>
          <a:p>
            <a:pPr/>
            <a:r>
              <a:t>Panel </a:t>
            </a:r>
          </a:p>
        </p:txBody>
      </p:sp>
      <p:sp>
        <p:nvSpPr>
          <p:cNvPr id="168" name="Content Placeholder 2"/>
          <p:cNvSpPr txBox="1"/>
          <p:nvPr>
            <p:ph type="body" idx="1"/>
          </p:nvPr>
        </p:nvSpPr>
        <p:spPr>
          <a:xfrm>
            <a:off x="457200" y="1600200"/>
            <a:ext cx="8229600" cy="4525963"/>
          </a:xfrm>
          <a:prstGeom prst="rect">
            <a:avLst/>
          </a:prstGeom>
        </p:spPr>
        <p:txBody>
          <a:bodyPr/>
          <a:lstStyle/>
          <a:p>
            <a:pPr/>
            <a:r>
              <a:t>Ps. 8</a:t>
            </a:r>
          </a:p>
          <a:p>
            <a:pPr>
              <a:buFontTx/>
              <a:buChar char="-"/>
            </a:pPr>
            <a:r>
              <a:t>Terdiri atas 3 anggota (par. 5)</a:t>
            </a:r>
          </a:p>
          <a:p>
            <a:pPr>
              <a:buFontTx/>
              <a:buChar char="-"/>
            </a:pPr>
            <a:r>
              <a:t>Ditunjuk secara pribadi, dgn kualifiksi</a:t>
            </a:r>
          </a:p>
          <a:p>
            <a:pPr>
              <a:buFont typeface="Courier New"/>
              <a:buChar char="o"/>
            </a:pPr>
            <a:r>
              <a:t>Berkemampuan tinggi</a:t>
            </a:r>
          </a:p>
          <a:p>
            <a:pPr>
              <a:buFont typeface="Courier New"/>
              <a:buChar char="o"/>
            </a:pPr>
            <a:r>
              <a:t>Berasal dari dalam atau luar pemerintahan</a:t>
            </a:r>
          </a:p>
          <a:p>
            <a:pPr>
              <a:buFont typeface="Courier New"/>
              <a:buChar char="o"/>
            </a:pPr>
            <a:r>
              <a:t>Sekertariat WTO Memiliki daftar indikatif</a:t>
            </a:r>
          </a:p>
          <a:p>
            <a:pPr>
              <a:buSzTx/>
              <a:buNone/>
            </a:pPr>
            <a:r>
              <a:t> </a:t>
            </a:r>
            <a:r>
              <a:rPr>
                <a:latin typeface="Wingdings"/>
                <a:ea typeface="Wingdings"/>
                <a:cs typeface="Wingdings"/>
                <a:sym typeface="Wingdings"/>
              </a:rPr>
              <a:t> </a:t>
            </a:r>
            <a:r>
              <a:t>direktur jendral WTO</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Title 1"/>
          <p:cNvSpPr txBox="1"/>
          <p:nvPr>
            <p:ph type="title"/>
          </p:nvPr>
        </p:nvSpPr>
        <p:spPr>
          <a:xfrm>
            <a:off x="457200" y="274638"/>
            <a:ext cx="8229600" cy="1143001"/>
          </a:xfrm>
          <a:prstGeom prst="rect">
            <a:avLst/>
          </a:prstGeom>
        </p:spPr>
        <p:txBody>
          <a:bodyPr/>
          <a:lstStyle/>
          <a:p>
            <a:pPr/>
            <a:r>
              <a:t>Appeal body </a:t>
            </a:r>
          </a:p>
        </p:txBody>
      </p:sp>
      <p:sp>
        <p:nvSpPr>
          <p:cNvPr id="171" name="Content Placeholder 2"/>
          <p:cNvSpPr txBox="1"/>
          <p:nvPr>
            <p:ph type="body" idx="1"/>
          </p:nvPr>
        </p:nvSpPr>
        <p:spPr>
          <a:xfrm>
            <a:off x="457200" y="1600200"/>
            <a:ext cx="8229600" cy="4525963"/>
          </a:xfrm>
          <a:prstGeom prst="rect">
            <a:avLst/>
          </a:prstGeom>
        </p:spPr>
        <p:txBody>
          <a:bodyPr/>
          <a:lstStyle/>
          <a:p>
            <a:pPr/>
            <a:r>
              <a:t>Ps. 17</a:t>
            </a:r>
          </a:p>
          <a:p>
            <a:pPr>
              <a:buFontTx/>
              <a:buChar char="-"/>
            </a:pPr>
            <a:r>
              <a:t>Masa jabatan 4 tahun dapat di pilih 1 periode lagi </a:t>
            </a:r>
          </a:p>
          <a:p>
            <a:pPr>
              <a:buFontTx/>
              <a:buChar char="-"/>
            </a:pPr>
            <a:r>
              <a:t>Berkedudukan di sekeratiat WTO (Swiss) </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Title 1"/>
          <p:cNvSpPr txBox="1"/>
          <p:nvPr>
            <p:ph type="title"/>
          </p:nvPr>
        </p:nvSpPr>
        <p:spPr>
          <a:xfrm>
            <a:off x="457200" y="274638"/>
            <a:ext cx="8229600" cy="1143001"/>
          </a:xfrm>
          <a:prstGeom prst="rect">
            <a:avLst/>
          </a:prstGeom>
        </p:spPr>
        <p:txBody>
          <a:bodyPr/>
          <a:lstStyle/>
          <a:p>
            <a:pPr/>
            <a:r>
              <a:t>Bentuk keputusan </a:t>
            </a:r>
          </a:p>
        </p:txBody>
      </p:sp>
      <p:sp>
        <p:nvSpPr>
          <p:cNvPr id="174" name="Content Placeholder 2"/>
          <p:cNvSpPr txBox="1"/>
          <p:nvPr>
            <p:ph type="body" idx="1"/>
          </p:nvPr>
        </p:nvSpPr>
        <p:spPr>
          <a:xfrm>
            <a:off x="457200" y="1600200"/>
            <a:ext cx="8229600" cy="4525963"/>
          </a:xfrm>
          <a:prstGeom prst="rect">
            <a:avLst/>
          </a:prstGeom>
        </p:spPr>
        <p:txBody>
          <a:bodyPr/>
          <a:lstStyle/>
          <a:p>
            <a:pPr>
              <a:defRPr i="1"/>
            </a:pPr>
            <a:r>
              <a:t>Ruling</a:t>
            </a:r>
            <a:r>
              <a:rPr i="0"/>
              <a:t> yang dikeluarkan DSB</a:t>
            </a:r>
            <a:endParaRPr i="0"/>
          </a:p>
          <a:p>
            <a:pPr>
              <a:defRPr i="1"/>
            </a:pPr>
            <a:r>
              <a:t>Recommendation</a:t>
            </a:r>
          </a:p>
          <a:p>
            <a:pPr>
              <a:defRPr i="1"/>
            </a:pPr>
            <a:r>
              <a:t>Authorization to suspend obligation</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6" name="Title 1"/>
          <p:cNvSpPr txBox="1"/>
          <p:nvPr>
            <p:ph type="title"/>
          </p:nvPr>
        </p:nvSpPr>
        <p:spPr>
          <a:xfrm>
            <a:off x="457200" y="274638"/>
            <a:ext cx="8229600" cy="1143001"/>
          </a:xfrm>
          <a:prstGeom prst="rect">
            <a:avLst/>
          </a:prstGeom>
        </p:spPr>
        <p:txBody>
          <a:bodyPr/>
          <a:lstStyle/>
          <a:p>
            <a:pPr/>
            <a:r>
              <a:t>Contoh kasus </a:t>
            </a:r>
          </a:p>
        </p:txBody>
      </p:sp>
      <p:sp>
        <p:nvSpPr>
          <p:cNvPr id="177" name="Content Placeholder 2"/>
          <p:cNvSpPr txBox="1"/>
          <p:nvPr>
            <p:ph type="body" idx="1"/>
          </p:nvPr>
        </p:nvSpPr>
        <p:spPr>
          <a:xfrm>
            <a:off x="457200" y="1600200"/>
            <a:ext cx="8229600" cy="4525963"/>
          </a:xfrm>
          <a:prstGeom prst="rect">
            <a:avLst/>
          </a:prstGeom>
        </p:spPr>
        <p:txBody>
          <a:bodyPr/>
          <a:lstStyle/>
          <a:p>
            <a:pPr/>
            <a:r>
              <a:t>Mobil timor </a:t>
            </a:r>
          </a:p>
          <a:p>
            <a:pPr>
              <a:buFontTx/>
              <a:buChar char="à"/>
            </a:pPr>
            <a:r>
              <a:t>Penerapan bea masuk yang rendah </a:t>
            </a:r>
            <a:r>
              <a:rPr>
                <a:latin typeface="Wingdings"/>
                <a:ea typeface="Wingdings"/>
                <a:cs typeface="Wingdings"/>
                <a:sym typeface="Wingdings"/>
              </a:rPr>
              <a:t> </a:t>
            </a:r>
            <a:r>
              <a:t>melanggar prinsip MFN</a:t>
            </a:r>
          </a:p>
          <a:p>
            <a:pPr>
              <a:buFontTx/>
              <a:buChar char="à"/>
            </a:pPr>
            <a:r>
              <a:t>Indonesia v. Jepang, Amerika</a:t>
            </a:r>
          </a:p>
          <a:p>
            <a:pPr/>
            <a:r>
              <a:t>Kasus damping</a:t>
            </a:r>
          </a:p>
          <a:p>
            <a:pPr>
              <a:buFontTx/>
              <a:buChar char="à"/>
            </a:pPr>
            <a:r>
              <a:t>Indonesia v. Korea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Title 1"/>
          <p:cNvSpPr txBox="1"/>
          <p:nvPr>
            <p:ph type="title"/>
          </p:nvPr>
        </p:nvSpPr>
        <p:spPr>
          <a:xfrm>
            <a:off x="457200" y="274638"/>
            <a:ext cx="8229600" cy="1143001"/>
          </a:xfrm>
          <a:prstGeom prst="rect">
            <a:avLst/>
          </a:prstGeom>
        </p:spPr>
        <p:txBody>
          <a:bodyPr/>
          <a:lstStyle>
            <a:lvl1pPr defTabSz="886967">
              <a:defRPr sz="3700"/>
            </a:lvl1pPr>
          </a:lstStyle>
          <a:p>
            <a:pPr/>
            <a:r>
              <a:t>Kerangka skematik isi perjanjian Peny. WTO</a:t>
            </a:r>
          </a:p>
        </p:txBody>
      </p:sp>
      <p:graphicFrame>
        <p:nvGraphicFramePr>
          <p:cNvPr id="98" name="Content Placeholder 4"/>
          <p:cNvGraphicFramePr/>
          <p:nvPr/>
        </p:nvGraphicFramePr>
        <p:xfrm>
          <a:off x="0" y="1600200"/>
          <a:ext cx="8839200" cy="1447800"/>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2209800"/>
                <a:gridCol w="2209800"/>
                <a:gridCol w="2209800"/>
                <a:gridCol w="2209800"/>
              </a:tblGrid>
              <a:tr h="723900">
                <a:tc>
                  <a:txBody>
                    <a:bodyPr/>
                    <a:lstStyle/>
                    <a:p>
                      <a:pPr algn="l">
                        <a:defRPr b="0" sz="1800">
                          <a:solidFill>
                            <a:srgbClr val="000000"/>
                          </a:solidFill>
                        </a:defRPr>
                      </a:pPr>
                      <a:r>
                        <a:rPr b="1">
                          <a:solidFill>
                            <a:srgbClr val="FFFFFF"/>
                          </a:solidFill>
                        </a:rPr>
                        <a:t>Prinsip dan ketentuan umum</a:t>
                      </a:r>
                    </a:p>
                  </a:txBody>
                  <a:tcPr marL="45720" marR="45720" marT="45720" marB="45720" anchor="t" anchorCtr="0" horzOverflow="overflow"/>
                </a:tc>
                <a:tc>
                  <a:txBody>
                    <a:bodyPr/>
                    <a:lstStyle/>
                    <a:p>
                      <a:pPr algn="l">
                        <a:defRPr b="0" sz="1800">
                          <a:solidFill>
                            <a:srgbClr val="000000"/>
                          </a:solidFill>
                        </a:defRPr>
                      </a:pPr>
                      <a:r>
                        <a:rPr b="1">
                          <a:solidFill>
                            <a:srgbClr val="FFFFFF"/>
                          </a:solidFill>
                        </a:rPr>
                        <a:t>Ruang lingkup</a:t>
                      </a:r>
                    </a:p>
                  </a:txBody>
                  <a:tcPr marL="45720" marR="45720" marT="45720" marB="45720" anchor="t" anchorCtr="0" horzOverflow="overflow"/>
                </a:tc>
                <a:tc>
                  <a:txBody>
                    <a:bodyPr/>
                    <a:lstStyle/>
                    <a:p>
                      <a:pPr algn="l">
                        <a:defRPr b="0" sz="1800">
                          <a:solidFill>
                            <a:srgbClr val="000000"/>
                          </a:solidFill>
                        </a:defRPr>
                      </a:pPr>
                      <a:r>
                        <a:rPr b="1">
                          <a:solidFill>
                            <a:srgbClr val="FFFFFF"/>
                          </a:solidFill>
                        </a:rPr>
                        <a:t>Struktur kelembagaan</a:t>
                      </a:r>
                    </a:p>
                  </a:txBody>
                  <a:tcPr marL="45720" marR="45720" marT="45720" marB="45720" anchor="t" anchorCtr="0" horzOverflow="overflow"/>
                </a:tc>
                <a:tc>
                  <a:txBody>
                    <a:bodyPr/>
                    <a:lstStyle/>
                    <a:p>
                      <a:pPr algn="l">
                        <a:defRPr b="0" sz="1800">
                          <a:solidFill>
                            <a:srgbClr val="000000"/>
                          </a:solidFill>
                        </a:defRPr>
                      </a:pPr>
                      <a:r>
                        <a:rPr b="1">
                          <a:solidFill>
                            <a:srgbClr val="FFFFFF"/>
                          </a:solidFill>
                        </a:rPr>
                        <a:t>Prosedur dalam peny. sengketa</a:t>
                      </a:r>
                    </a:p>
                  </a:txBody>
                  <a:tcPr marL="45720" marR="45720" marT="45720" marB="45720" anchor="t" anchorCtr="0" horzOverflow="overflow"/>
                </a:tc>
              </a:tr>
              <a:tr h="723900">
                <a:tc>
                  <a:txBody>
                    <a:bodyPr/>
                    <a:lstStyle/>
                    <a:p>
                      <a:pPr algn="l">
                        <a:defRPr sz="1800"/>
                      </a:pPr>
                      <a:r>
                        <a:t>Sistem penyelesaian sengketa yang telah disempurnakan merupakan sistem yang diterapkan dgn berpegang pada serangkaian prinnsip dan ketentuan umum</a:t>
                      </a:r>
                    </a:p>
                  </a:txBody>
                  <a:tcPr marL="45720" marR="45720" marT="45720" marB="45720" anchor="t" anchorCtr="0" horzOverflow="overflow"/>
                </a:tc>
                <a:tc>
                  <a:txBody>
                    <a:bodyPr/>
                    <a:lstStyle/>
                    <a:p>
                      <a:pPr algn="l">
                        <a:defRPr sz="1800"/>
                      </a:pPr>
                      <a:r>
                        <a:t>Prosedur yang berlaku dalam perjanjian mengenai peny. Sengketa berlaku untuk semua perjanjian dalam final act dengan rincian penerapakn yang mengandung variasi tergantung dari arakteristik dari perjanjian yang disepakati dalam rangka uruguay raound</a:t>
                      </a:r>
                    </a:p>
                  </a:txBody>
                  <a:tcPr marL="45720" marR="45720" marT="45720" marB="45720" anchor="t" anchorCtr="0" horzOverflow="overflow"/>
                </a:tc>
                <a:tc>
                  <a:txBody>
                    <a:bodyPr/>
                    <a:lstStyle/>
                    <a:p>
                      <a:pPr algn="l">
                        <a:defRPr sz="1800"/>
                      </a:pPr>
                      <a:r>
                        <a:t>Perjanjian hasil perundingan UG memberikan struktur kelembagaan di bidang penyelesaian sengketa yang lebih jelas lagi. Pada tingkat ertinggi, general cauncil bertindak selaku DSB apabila mereka bersidang sebagai otorita puncak untuk penyelesaian sengketa.</a:t>
                      </a:r>
                    </a:p>
                  </a:txBody>
                  <a:tcPr marL="45720" marR="45720" marT="45720" marB="45720" anchor="t" anchorCtr="0" horzOverflow="overflow"/>
                </a:tc>
                <a:tc>
                  <a:txBody>
                    <a:bodyPr/>
                    <a:lstStyle/>
                    <a:p>
                      <a:pPr algn="l">
                        <a:defRPr sz="1800"/>
                      </a:pPr>
                      <a:r>
                        <a:t>Sistem penyelesaian sengketa WTO hasil perundingan UG menetapkan prosedur yang dirinci secara rxplisit agar proses peny. Sengketa mempunyai aturan pelaksana yang secara lengkap dtentukan sehingga diharapkan agar menjadi suatu proses yang lebih adil dan transparant</a:t>
                      </a:r>
                    </a:p>
                  </a:txBody>
                  <a:tcPr marL="45720" marR="45720" marT="45720" marB="45720" anchor="t" anchorCtr="0" horzOverflow="overflow"/>
                </a:tc>
              </a:tr>
            </a:tbl>
          </a:graphicData>
        </a:graphic>
      </p:graphicFrame>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0" name="Double-click to edit"/>
          <p:cNvSpPr txBox="1"/>
          <p:nvPr>
            <p:ph type="title"/>
          </p:nvPr>
        </p:nvSpPr>
        <p:spPr>
          <a:prstGeom prst="rect">
            <a:avLst/>
          </a:prstGeom>
        </p:spPr>
        <p:txBody>
          <a:bodyPr/>
          <a:lstStyle/>
          <a:p>
            <a:pPr/>
          </a:p>
        </p:txBody>
      </p:sp>
      <p:sp>
        <p:nvSpPr>
          <p:cNvPr id="101" name="Double-click to edit"/>
          <p:cNvSpPr txBox="1"/>
          <p:nvPr>
            <p:ph type="body" sz="quarter" idx="1"/>
          </p:nvPr>
        </p:nvSpPr>
        <p:spPr>
          <a:prstGeom prst="rect">
            <a:avLst/>
          </a:prstGeom>
        </p:spPr>
        <p:txBody>
          <a:bodyPr/>
          <a:lstStyle/>
          <a:p>
            <a:pPr/>
          </a:p>
        </p:txBody>
      </p:sp>
      <p:sp>
        <p:nvSpPr>
          <p:cNvPr id="102" name="Text Placeholder 4"/>
          <p:cNvSpPr/>
          <p:nvPr>
            <p:ph type="body" idx="21"/>
          </p:nvPr>
        </p:nvSpPr>
        <p:spPr>
          <a:prstGeom prst="rect">
            <a:avLst/>
          </a:prstGeom>
        </p:spPr>
        <p:txBody>
          <a:bodyPr/>
          <a:lstStyle/>
          <a:p>
            <a:pPr/>
          </a:p>
        </p:txBody>
      </p:sp>
      <p:pic>
        <p:nvPicPr>
          <p:cNvPr id="103" name="Untitled.png" descr="Untitled.png"/>
          <p:cNvPicPr>
            <a:picLocks noChangeAspect="1"/>
          </p:cNvPicPr>
          <p:nvPr/>
        </p:nvPicPr>
        <p:blipFill>
          <a:blip r:embed="rId2">
            <a:extLst/>
          </a:blip>
          <a:stretch>
            <a:fillRect/>
          </a:stretch>
        </p:blipFill>
        <p:spPr>
          <a:xfrm>
            <a:off x="0" y="861834"/>
            <a:ext cx="9144000" cy="5134332"/>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 name="Double-click to edit"/>
          <p:cNvSpPr txBox="1"/>
          <p:nvPr>
            <p:ph type="title"/>
          </p:nvPr>
        </p:nvSpPr>
        <p:spPr>
          <a:prstGeom prst="rect">
            <a:avLst/>
          </a:prstGeom>
        </p:spPr>
        <p:txBody>
          <a:bodyPr/>
          <a:lstStyle/>
          <a:p>
            <a:pPr/>
          </a:p>
        </p:txBody>
      </p:sp>
      <p:pic>
        <p:nvPicPr>
          <p:cNvPr id="106" name="Untitled 2.png" descr="Untitled 2.png"/>
          <p:cNvPicPr>
            <a:picLocks noChangeAspect="1"/>
          </p:cNvPicPr>
          <p:nvPr/>
        </p:nvPicPr>
        <p:blipFill>
          <a:blip r:embed="rId2">
            <a:extLst/>
          </a:blip>
          <a:stretch>
            <a:fillRect/>
          </a:stretch>
        </p:blipFill>
        <p:spPr>
          <a:xfrm>
            <a:off x="374650" y="838200"/>
            <a:ext cx="8394700" cy="5181600"/>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 name="Title 1"/>
          <p:cNvSpPr txBox="1"/>
          <p:nvPr>
            <p:ph type="title"/>
          </p:nvPr>
        </p:nvSpPr>
        <p:spPr>
          <a:xfrm>
            <a:off x="457200" y="274638"/>
            <a:ext cx="8229600" cy="1143001"/>
          </a:xfrm>
          <a:prstGeom prst="rect">
            <a:avLst/>
          </a:prstGeom>
        </p:spPr>
        <p:txBody>
          <a:bodyPr/>
          <a:lstStyle/>
          <a:p>
            <a:pPr/>
            <a:r>
              <a:t>Jenis sengketa </a:t>
            </a:r>
          </a:p>
        </p:txBody>
      </p:sp>
      <p:sp>
        <p:nvSpPr>
          <p:cNvPr id="109" name="Content Placeholder 2"/>
          <p:cNvSpPr txBox="1"/>
          <p:nvPr>
            <p:ph type="body" idx="1"/>
          </p:nvPr>
        </p:nvSpPr>
        <p:spPr>
          <a:xfrm>
            <a:off x="457200" y="1600200"/>
            <a:ext cx="8229600" cy="4525963"/>
          </a:xfrm>
          <a:prstGeom prst="rect">
            <a:avLst/>
          </a:prstGeom>
        </p:spPr>
        <p:txBody>
          <a:bodyPr/>
          <a:lstStyle/>
          <a:p>
            <a:pPr>
              <a:defRPr i="1"/>
            </a:pPr>
            <a:r>
              <a:t>Violation complaint </a:t>
            </a:r>
            <a:r>
              <a:rPr i="0"/>
              <a:t>= </a:t>
            </a:r>
            <a:r>
              <a:t>Complaint</a:t>
            </a:r>
            <a:r>
              <a:rPr i="0"/>
              <a:t> akibat </a:t>
            </a:r>
            <a:r>
              <a:rPr b="1" i="0"/>
              <a:t>pelanggaran aturan WTO </a:t>
            </a:r>
            <a:r>
              <a:rPr i="0"/>
              <a:t>yang menimbulkan kerugian terhadap anggota lain</a:t>
            </a:r>
            <a:endParaRPr i="0"/>
          </a:p>
          <a:p>
            <a:pPr/>
            <a:r>
              <a:t>Non violation complaint = kerugian yang diderita akibat </a:t>
            </a:r>
            <a:r>
              <a:rPr b="1"/>
              <a:t>tindakan </a:t>
            </a:r>
            <a:endParaRPr b="1"/>
          </a:p>
          <a:p>
            <a:pPr/>
            <a:r>
              <a:t>Situation complaint = tindakan suatu negara menimbulkan </a:t>
            </a:r>
            <a:r>
              <a:rPr i="1"/>
              <a:t>nullification</a:t>
            </a:r>
            <a:r>
              <a:t> atau </a:t>
            </a:r>
            <a:r>
              <a:rPr i="1"/>
              <a:t>impairment</a:t>
            </a:r>
            <a:r>
              <a:t>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1" name="Title 1"/>
          <p:cNvSpPr txBox="1"/>
          <p:nvPr>
            <p:ph type="title"/>
          </p:nvPr>
        </p:nvSpPr>
        <p:spPr>
          <a:xfrm>
            <a:off x="457200" y="274638"/>
            <a:ext cx="8229600" cy="1143001"/>
          </a:xfrm>
          <a:prstGeom prst="rect">
            <a:avLst/>
          </a:prstGeom>
        </p:spPr>
        <p:txBody>
          <a:bodyPr/>
          <a:lstStyle/>
          <a:p>
            <a:pPr/>
          </a:p>
        </p:txBody>
      </p:sp>
      <p:sp>
        <p:nvSpPr>
          <p:cNvPr id="112" name="Content Placeholder 2"/>
          <p:cNvSpPr txBox="1"/>
          <p:nvPr>
            <p:ph type="body" idx="1"/>
          </p:nvPr>
        </p:nvSpPr>
        <p:spPr>
          <a:xfrm>
            <a:off x="457200" y="1600200"/>
            <a:ext cx="8229600" cy="4525963"/>
          </a:xfrm>
          <a:prstGeom prst="rect">
            <a:avLst/>
          </a:prstGeom>
        </p:spPr>
        <p:txBody>
          <a:bodyPr/>
          <a:lstStyle/>
          <a:p>
            <a:pPr/>
            <a:r>
              <a:t>DSB = BODY nya</a:t>
            </a:r>
          </a:p>
          <a:p>
            <a:pPr/>
            <a:r>
              <a:t>DSU = Prosedurnya</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Title 1"/>
          <p:cNvSpPr txBox="1"/>
          <p:nvPr>
            <p:ph type="title"/>
          </p:nvPr>
        </p:nvSpPr>
        <p:spPr>
          <a:xfrm>
            <a:off x="457200" y="274638"/>
            <a:ext cx="8229600" cy="1143001"/>
          </a:xfrm>
          <a:prstGeom prst="rect">
            <a:avLst/>
          </a:prstGeom>
        </p:spPr>
        <p:txBody>
          <a:bodyPr/>
          <a:lstStyle/>
          <a:p>
            <a:pPr/>
          </a:p>
        </p:txBody>
      </p:sp>
      <p:grpSp>
        <p:nvGrpSpPr>
          <p:cNvPr id="130" name="Content Placeholder 4"/>
          <p:cNvGrpSpPr/>
          <p:nvPr/>
        </p:nvGrpSpPr>
        <p:grpSpPr>
          <a:xfrm>
            <a:off x="457198" y="2562048"/>
            <a:ext cx="8229606" cy="2602269"/>
            <a:chOff x="0" y="0"/>
            <a:chExt cx="8229604" cy="2602267"/>
          </a:xfrm>
        </p:grpSpPr>
        <p:grpSp>
          <p:nvGrpSpPr>
            <p:cNvPr id="117" name="Group"/>
            <p:cNvGrpSpPr/>
            <p:nvPr/>
          </p:nvGrpSpPr>
          <p:grpSpPr>
            <a:xfrm>
              <a:off x="0" y="527673"/>
              <a:ext cx="1546920" cy="1546921"/>
              <a:chOff x="0" y="0"/>
              <a:chExt cx="1546919" cy="1546919"/>
            </a:xfrm>
          </p:grpSpPr>
          <p:sp>
            <p:nvSpPr>
              <p:cNvPr id="115" name="Rounded Rectangle"/>
              <p:cNvSpPr/>
              <p:nvPr/>
            </p:nvSpPr>
            <p:spPr>
              <a:xfrm>
                <a:off x="0" y="-1"/>
                <a:ext cx="1546920" cy="1546921"/>
              </a:xfrm>
              <a:prstGeom prst="roundRect">
                <a:avLst>
                  <a:gd name="adj" fmla="val 7500"/>
                </a:avLst>
              </a:prstGeom>
              <a:gradFill flip="none" rotWithShape="1">
                <a:gsLst>
                  <a:gs pos="0">
                    <a:schemeClr val="accent1">
                      <a:hueOff val="357503"/>
                      <a:satOff val="54545"/>
                      <a:lumOff val="29273"/>
                    </a:schemeClr>
                  </a:gs>
                  <a:gs pos="35000">
                    <a:srgbClr val="BDD4FF"/>
                  </a:gs>
                  <a:gs pos="100000">
                    <a:schemeClr val="accent1">
                      <a:hueOff val="418253"/>
                      <a:satOff val="54545"/>
                      <a:lumOff val="42493"/>
                    </a:schemeClr>
                  </a:gs>
                </a:gsLst>
                <a:lin ang="16200000" scaled="0"/>
              </a:gradFill>
              <a:ln w="12700" cap="flat">
                <a:noFill/>
                <a:miter lim="400000"/>
              </a:ln>
              <a:effectLst>
                <a:outerShdw sx="100000" sy="100000" kx="0" ky="0" algn="b" rotWithShape="0" blurRad="38100" dist="20000" dir="5400000">
                  <a:srgbClr val="000000">
                    <a:alpha val="38000"/>
                  </a:srgbClr>
                </a:outerShdw>
              </a:effectLst>
            </p:spPr>
            <p:txBody>
              <a:bodyPr wrap="square" lIns="45718" tIns="45718" rIns="45718" bIns="45718" numCol="1" anchor="ctr">
                <a:noAutofit/>
              </a:bodyPr>
              <a:lstStyle/>
              <a:p>
                <a:pPr algn="ctr">
                  <a:defRPr sz="2400"/>
                </a:pPr>
              </a:p>
            </p:txBody>
          </p:sp>
          <p:sp>
            <p:nvSpPr>
              <p:cNvPr id="116" name="Konsultasi…"/>
              <p:cNvSpPr txBox="1"/>
              <p:nvPr/>
            </p:nvSpPr>
            <p:spPr>
              <a:xfrm>
                <a:off x="79666" y="393075"/>
                <a:ext cx="1387588" cy="76076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ctr">
                <a:spAutoFit/>
              </a:bodyPr>
              <a:lstStyle/>
              <a:p>
                <a:pPr algn="ctr">
                  <a:defRPr sz="2400"/>
                </a:pPr>
                <a:r>
                  <a:t>Konsultasi </a:t>
                </a:r>
              </a:p>
              <a:p>
                <a:pPr algn="ctr">
                  <a:defRPr sz="2400"/>
                </a:pPr>
                <a:r>
                  <a:t>(ps. 22)</a:t>
                </a:r>
              </a:p>
            </p:txBody>
          </p:sp>
        </p:grpSp>
        <p:sp>
          <p:nvSpPr>
            <p:cNvPr id="118" name="Arrow"/>
            <p:cNvSpPr/>
            <p:nvPr/>
          </p:nvSpPr>
          <p:spPr>
            <a:xfrm>
              <a:off x="1717078" y="1130971"/>
              <a:ext cx="340324" cy="340323"/>
            </a:xfrm>
            <a:prstGeom prst="rightArrow">
              <a:avLst>
                <a:gd name="adj1" fmla="val 64000"/>
                <a:gd name="adj2" fmla="val 50000"/>
              </a:avLst>
            </a:prstGeom>
            <a:gradFill flip="none" rotWithShape="1">
              <a:gsLst>
                <a:gs pos="0">
                  <a:srgbClr val="B1C0DA"/>
                </a:gs>
                <a:gs pos="35000">
                  <a:srgbClr val="B1C0DA"/>
                </a:gs>
                <a:gs pos="100000">
                  <a:srgbClr val="B1C0DA"/>
                </a:gs>
              </a:gsLst>
              <a:lin ang="16200000" scaled="0"/>
            </a:gradFill>
            <a:ln w="12700" cap="flat">
              <a:noFill/>
              <a:miter lim="400000"/>
            </a:ln>
            <a:effectLst>
              <a:outerShdw sx="100000" sy="100000" kx="0" ky="0" algn="b" rotWithShape="0" blurRad="38100" dist="20000" dir="5400000">
                <a:srgbClr val="000000">
                  <a:alpha val="38000"/>
                </a:srgbClr>
              </a:outerShdw>
            </a:effectLst>
          </p:spPr>
          <p:txBody>
            <a:bodyPr wrap="square" lIns="45718" tIns="45718" rIns="45718" bIns="45718" numCol="1" anchor="ctr">
              <a:noAutofit/>
            </a:bodyPr>
            <a:lstStyle/>
            <a:p>
              <a:pPr/>
            </a:p>
          </p:txBody>
        </p:sp>
        <p:grpSp>
          <p:nvGrpSpPr>
            <p:cNvPr id="121" name="Group"/>
            <p:cNvGrpSpPr/>
            <p:nvPr/>
          </p:nvGrpSpPr>
          <p:grpSpPr>
            <a:xfrm>
              <a:off x="2227561" y="-1"/>
              <a:ext cx="1546921" cy="2602269"/>
              <a:chOff x="0" y="0"/>
              <a:chExt cx="1546919" cy="2602267"/>
            </a:xfrm>
          </p:grpSpPr>
          <p:sp>
            <p:nvSpPr>
              <p:cNvPr id="119" name="Rounded Rectangle"/>
              <p:cNvSpPr/>
              <p:nvPr/>
            </p:nvSpPr>
            <p:spPr>
              <a:xfrm>
                <a:off x="0" y="527673"/>
                <a:ext cx="1546920" cy="1546920"/>
              </a:xfrm>
              <a:prstGeom prst="roundRect">
                <a:avLst>
                  <a:gd name="adj" fmla="val 7500"/>
                </a:avLst>
              </a:prstGeom>
              <a:gradFill flip="none" rotWithShape="1">
                <a:gsLst>
                  <a:gs pos="0">
                    <a:schemeClr val="accent1">
                      <a:hueOff val="357503"/>
                      <a:satOff val="54545"/>
                      <a:lumOff val="29273"/>
                    </a:schemeClr>
                  </a:gs>
                  <a:gs pos="35000">
                    <a:srgbClr val="BDD4FF"/>
                  </a:gs>
                  <a:gs pos="100000">
                    <a:schemeClr val="accent1">
                      <a:hueOff val="418253"/>
                      <a:satOff val="54545"/>
                      <a:lumOff val="42493"/>
                    </a:schemeClr>
                  </a:gs>
                </a:gsLst>
                <a:lin ang="16200000" scaled="0"/>
              </a:gradFill>
              <a:ln w="12700" cap="flat">
                <a:noFill/>
                <a:miter lim="400000"/>
              </a:ln>
              <a:effectLst>
                <a:outerShdw sx="100000" sy="100000" kx="0" ky="0" algn="b" rotWithShape="0" blurRad="38100" dist="20000" dir="5400000">
                  <a:srgbClr val="000000">
                    <a:alpha val="38000"/>
                  </a:srgbClr>
                </a:outerShdw>
              </a:effectLst>
            </p:spPr>
            <p:txBody>
              <a:bodyPr wrap="square" lIns="45718" tIns="45718" rIns="45718" bIns="45718" numCol="1" anchor="ctr">
                <a:noAutofit/>
              </a:bodyPr>
              <a:lstStyle/>
              <a:p>
                <a:pPr algn="ctr">
                  <a:defRPr sz="2400"/>
                </a:pPr>
              </a:p>
            </p:txBody>
          </p:sp>
          <p:sp>
            <p:nvSpPr>
              <p:cNvPr id="120" name="a. negosiasi, dll…"/>
              <p:cNvSpPr txBox="1"/>
              <p:nvPr/>
            </p:nvSpPr>
            <p:spPr>
              <a:xfrm>
                <a:off x="79666" y="0"/>
                <a:ext cx="1387588" cy="260226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ctr">
                <a:spAutoFit/>
              </a:bodyPr>
              <a:lstStyle/>
              <a:p>
                <a:pPr algn="ctr">
                  <a:defRPr sz="2400"/>
                </a:pPr>
                <a:r>
                  <a:t>a. negosiasi, dll</a:t>
                </a:r>
              </a:p>
              <a:p>
                <a:pPr algn="ctr">
                  <a:defRPr sz="2400"/>
                </a:pPr>
                <a:r>
                  <a:t>b. Dibentuk panel (ps. 23)</a:t>
                </a:r>
              </a:p>
            </p:txBody>
          </p:sp>
        </p:grpSp>
        <p:sp>
          <p:nvSpPr>
            <p:cNvPr id="122" name="Arrow"/>
            <p:cNvSpPr/>
            <p:nvPr/>
          </p:nvSpPr>
          <p:spPr>
            <a:xfrm>
              <a:off x="3944640" y="1130971"/>
              <a:ext cx="340324" cy="340323"/>
            </a:xfrm>
            <a:prstGeom prst="rightArrow">
              <a:avLst>
                <a:gd name="adj1" fmla="val 64000"/>
                <a:gd name="adj2" fmla="val 50000"/>
              </a:avLst>
            </a:prstGeom>
            <a:gradFill flip="none" rotWithShape="1">
              <a:gsLst>
                <a:gs pos="0">
                  <a:srgbClr val="B1C0DA"/>
                </a:gs>
                <a:gs pos="35000">
                  <a:srgbClr val="B1C0DA"/>
                </a:gs>
                <a:gs pos="100000">
                  <a:srgbClr val="B1C0DA"/>
                </a:gs>
              </a:gsLst>
              <a:lin ang="16200000" scaled="0"/>
            </a:gradFill>
            <a:ln w="12700" cap="flat">
              <a:noFill/>
              <a:miter lim="400000"/>
            </a:ln>
            <a:effectLst>
              <a:outerShdw sx="100000" sy="100000" kx="0" ky="0" algn="b" rotWithShape="0" blurRad="38100" dist="20000" dir="5400000">
                <a:srgbClr val="000000">
                  <a:alpha val="38000"/>
                </a:srgbClr>
              </a:outerShdw>
            </a:effectLst>
          </p:spPr>
          <p:txBody>
            <a:bodyPr wrap="square" lIns="45718" tIns="45718" rIns="45718" bIns="45718" numCol="1" anchor="ctr">
              <a:noAutofit/>
            </a:bodyPr>
            <a:lstStyle/>
            <a:p>
              <a:pPr/>
            </a:p>
          </p:txBody>
        </p:sp>
        <p:grpSp>
          <p:nvGrpSpPr>
            <p:cNvPr id="125" name="Group"/>
            <p:cNvGrpSpPr/>
            <p:nvPr/>
          </p:nvGrpSpPr>
          <p:grpSpPr>
            <a:xfrm>
              <a:off x="4455123" y="527673"/>
              <a:ext cx="1546920" cy="1546921"/>
              <a:chOff x="0" y="0"/>
              <a:chExt cx="1546919" cy="1546919"/>
            </a:xfrm>
          </p:grpSpPr>
          <p:sp>
            <p:nvSpPr>
              <p:cNvPr id="123" name="Rounded Rectangle"/>
              <p:cNvSpPr/>
              <p:nvPr/>
            </p:nvSpPr>
            <p:spPr>
              <a:xfrm>
                <a:off x="0" y="-1"/>
                <a:ext cx="1546920" cy="1546921"/>
              </a:xfrm>
              <a:prstGeom prst="roundRect">
                <a:avLst>
                  <a:gd name="adj" fmla="val 7500"/>
                </a:avLst>
              </a:prstGeom>
              <a:gradFill flip="none" rotWithShape="1">
                <a:gsLst>
                  <a:gs pos="0">
                    <a:schemeClr val="accent1">
                      <a:hueOff val="357503"/>
                      <a:satOff val="54545"/>
                      <a:lumOff val="29273"/>
                    </a:schemeClr>
                  </a:gs>
                  <a:gs pos="35000">
                    <a:srgbClr val="BDD4FF"/>
                  </a:gs>
                  <a:gs pos="100000">
                    <a:schemeClr val="accent1">
                      <a:hueOff val="418253"/>
                      <a:satOff val="54545"/>
                      <a:lumOff val="42493"/>
                    </a:schemeClr>
                  </a:gs>
                </a:gsLst>
                <a:lin ang="16200000" scaled="0"/>
              </a:gradFill>
              <a:ln w="12700" cap="flat">
                <a:noFill/>
                <a:miter lim="400000"/>
              </a:ln>
              <a:effectLst>
                <a:outerShdw sx="100000" sy="100000" kx="0" ky="0" algn="b" rotWithShape="0" blurRad="38100" dist="20000" dir="5400000">
                  <a:srgbClr val="000000">
                    <a:alpha val="38000"/>
                  </a:srgbClr>
                </a:outerShdw>
              </a:effectLst>
            </p:spPr>
            <p:txBody>
              <a:bodyPr wrap="square" lIns="45718" tIns="45718" rIns="45718" bIns="45718" numCol="1" anchor="ctr">
                <a:noAutofit/>
              </a:bodyPr>
              <a:lstStyle/>
              <a:p>
                <a:pPr algn="ctr">
                  <a:defRPr sz="2400"/>
                </a:pPr>
              </a:p>
            </p:txBody>
          </p:sp>
          <p:sp>
            <p:nvSpPr>
              <p:cNvPr id="124" name="Naik banding"/>
              <p:cNvSpPr txBox="1"/>
              <p:nvPr/>
            </p:nvSpPr>
            <p:spPr>
              <a:xfrm>
                <a:off x="79666" y="393075"/>
                <a:ext cx="1387588" cy="76076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ctr">
                <a:spAutoFit/>
              </a:bodyPr>
              <a:lstStyle>
                <a:lvl1pPr algn="ctr">
                  <a:defRPr sz="2400"/>
                </a:lvl1pPr>
              </a:lstStyle>
              <a:p>
                <a:pPr/>
                <a:r>
                  <a:t>Naik banding </a:t>
                </a:r>
              </a:p>
            </p:txBody>
          </p:sp>
        </p:grpSp>
        <p:sp>
          <p:nvSpPr>
            <p:cNvPr id="126" name="Arrow"/>
            <p:cNvSpPr/>
            <p:nvPr/>
          </p:nvSpPr>
          <p:spPr>
            <a:xfrm>
              <a:off x="6172201" y="1130971"/>
              <a:ext cx="340324" cy="340323"/>
            </a:xfrm>
            <a:prstGeom prst="rightArrow">
              <a:avLst>
                <a:gd name="adj1" fmla="val 64000"/>
                <a:gd name="adj2" fmla="val 50000"/>
              </a:avLst>
            </a:prstGeom>
            <a:gradFill flip="none" rotWithShape="1">
              <a:gsLst>
                <a:gs pos="0">
                  <a:srgbClr val="B1C0DA"/>
                </a:gs>
                <a:gs pos="35000">
                  <a:srgbClr val="B1C0DA"/>
                </a:gs>
                <a:gs pos="100000">
                  <a:srgbClr val="B1C0DA"/>
                </a:gs>
              </a:gsLst>
              <a:lin ang="16200000" scaled="0"/>
            </a:gradFill>
            <a:ln w="12700" cap="flat">
              <a:noFill/>
              <a:miter lim="400000"/>
            </a:ln>
            <a:effectLst>
              <a:outerShdw sx="100000" sy="100000" kx="0" ky="0" algn="b" rotWithShape="0" blurRad="38100" dist="20000" dir="5400000">
                <a:srgbClr val="000000">
                  <a:alpha val="38000"/>
                </a:srgbClr>
              </a:outerShdw>
            </a:effectLst>
          </p:spPr>
          <p:txBody>
            <a:bodyPr wrap="square" lIns="45718" tIns="45718" rIns="45718" bIns="45718" numCol="1" anchor="ctr">
              <a:noAutofit/>
            </a:bodyPr>
            <a:lstStyle/>
            <a:p>
              <a:pPr/>
            </a:p>
          </p:txBody>
        </p:sp>
        <p:grpSp>
          <p:nvGrpSpPr>
            <p:cNvPr id="129" name="Group"/>
            <p:cNvGrpSpPr/>
            <p:nvPr/>
          </p:nvGrpSpPr>
          <p:grpSpPr>
            <a:xfrm>
              <a:off x="6682684" y="527673"/>
              <a:ext cx="1546921" cy="1546921"/>
              <a:chOff x="0" y="0"/>
              <a:chExt cx="1546919" cy="1546919"/>
            </a:xfrm>
          </p:grpSpPr>
          <p:sp>
            <p:nvSpPr>
              <p:cNvPr id="127" name="Rounded Rectangle"/>
              <p:cNvSpPr/>
              <p:nvPr/>
            </p:nvSpPr>
            <p:spPr>
              <a:xfrm>
                <a:off x="0" y="-1"/>
                <a:ext cx="1546920" cy="1546921"/>
              </a:xfrm>
              <a:prstGeom prst="roundRect">
                <a:avLst>
                  <a:gd name="adj" fmla="val 7500"/>
                </a:avLst>
              </a:prstGeom>
              <a:gradFill flip="none" rotWithShape="1">
                <a:gsLst>
                  <a:gs pos="0">
                    <a:schemeClr val="accent1">
                      <a:hueOff val="357503"/>
                      <a:satOff val="54545"/>
                      <a:lumOff val="29273"/>
                    </a:schemeClr>
                  </a:gs>
                  <a:gs pos="35000">
                    <a:srgbClr val="BDD4FF"/>
                  </a:gs>
                  <a:gs pos="100000">
                    <a:schemeClr val="accent1">
                      <a:hueOff val="418253"/>
                      <a:satOff val="54545"/>
                      <a:lumOff val="42493"/>
                    </a:schemeClr>
                  </a:gs>
                </a:gsLst>
                <a:lin ang="16200000" scaled="0"/>
              </a:gradFill>
              <a:ln w="12700" cap="flat">
                <a:noFill/>
                <a:miter lim="400000"/>
              </a:ln>
              <a:effectLst>
                <a:outerShdw sx="100000" sy="100000" kx="0" ky="0" algn="b" rotWithShape="0" blurRad="38100" dist="20000" dir="5400000">
                  <a:srgbClr val="000000">
                    <a:alpha val="38000"/>
                  </a:srgbClr>
                </a:outerShdw>
              </a:effectLst>
            </p:spPr>
            <p:txBody>
              <a:bodyPr wrap="square" lIns="45718" tIns="45718" rIns="45718" bIns="45718" numCol="1" anchor="ctr">
                <a:noAutofit/>
              </a:bodyPr>
              <a:lstStyle/>
              <a:p>
                <a:pPr algn="ctr">
                  <a:defRPr sz="2400"/>
                </a:pPr>
              </a:p>
            </p:txBody>
          </p:sp>
          <p:sp>
            <p:nvSpPr>
              <p:cNvPr id="128" name="Retalisasi"/>
              <p:cNvSpPr txBox="1"/>
              <p:nvPr/>
            </p:nvSpPr>
            <p:spPr>
              <a:xfrm>
                <a:off x="79666" y="577225"/>
                <a:ext cx="1387588" cy="39246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ctr">
                <a:spAutoFit/>
              </a:bodyPr>
              <a:lstStyle>
                <a:lvl1pPr algn="ctr">
                  <a:defRPr sz="2400"/>
                </a:lvl1pPr>
              </a:lstStyle>
              <a:p>
                <a:pPr/>
                <a:r>
                  <a:t>Retalisasi </a:t>
                </a:r>
              </a:p>
            </p:txBody>
          </p:sp>
        </p:grpSp>
      </p:gr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Double-click to edit"/>
          <p:cNvSpPr txBox="1"/>
          <p:nvPr>
            <p:ph type="title"/>
          </p:nvPr>
        </p:nvSpPr>
        <p:spPr>
          <a:prstGeom prst="rect">
            <a:avLst/>
          </a:prstGeom>
        </p:spPr>
        <p:txBody>
          <a:bodyPr/>
          <a:lstStyle/>
          <a:p>
            <a:pPr/>
          </a:p>
        </p:txBody>
      </p:sp>
      <p:pic>
        <p:nvPicPr>
          <p:cNvPr id="133" name="Untitled 4.png" descr="Untitled 4.png"/>
          <p:cNvPicPr>
            <a:picLocks noChangeAspect="1"/>
          </p:cNvPicPr>
          <p:nvPr/>
        </p:nvPicPr>
        <p:blipFill>
          <a:blip r:embed="rId2">
            <a:extLst/>
          </a:blip>
          <a:stretch>
            <a:fillRect/>
          </a:stretch>
        </p:blipFill>
        <p:spPr>
          <a:xfrm>
            <a:off x="38100" y="876300"/>
            <a:ext cx="9067800" cy="5105400"/>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Title 1"/>
          <p:cNvSpPr txBox="1"/>
          <p:nvPr>
            <p:ph type="title"/>
          </p:nvPr>
        </p:nvSpPr>
        <p:spPr>
          <a:xfrm>
            <a:off x="457200" y="274638"/>
            <a:ext cx="8229600" cy="1143001"/>
          </a:xfrm>
          <a:prstGeom prst="rect">
            <a:avLst/>
          </a:prstGeom>
        </p:spPr>
        <p:txBody>
          <a:bodyPr/>
          <a:lstStyle/>
          <a:p>
            <a:pPr/>
          </a:p>
        </p:txBody>
      </p:sp>
      <p:grpSp>
        <p:nvGrpSpPr>
          <p:cNvPr id="159" name="Content Placeholder 3"/>
          <p:cNvGrpSpPr/>
          <p:nvPr/>
        </p:nvGrpSpPr>
        <p:grpSpPr>
          <a:xfrm>
            <a:off x="-304802" y="1632284"/>
            <a:ext cx="9982204" cy="4203034"/>
            <a:chOff x="0" y="0"/>
            <a:chExt cx="9982202" cy="4203033"/>
          </a:xfrm>
        </p:grpSpPr>
        <p:grpSp>
          <p:nvGrpSpPr>
            <p:cNvPr id="138" name="Group"/>
            <p:cNvGrpSpPr/>
            <p:nvPr/>
          </p:nvGrpSpPr>
          <p:grpSpPr>
            <a:xfrm>
              <a:off x="-1" y="0"/>
              <a:ext cx="2626898" cy="1576139"/>
              <a:chOff x="0" y="0"/>
              <a:chExt cx="2626896" cy="1576138"/>
            </a:xfrm>
          </p:grpSpPr>
          <p:sp>
            <p:nvSpPr>
              <p:cNvPr id="136" name="Rounded Rectangle"/>
              <p:cNvSpPr/>
              <p:nvPr/>
            </p:nvSpPr>
            <p:spPr>
              <a:xfrm>
                <a:off x="0" y="0"/>
                <a:ext cx="2626897" cy="1576139"/>
              </a:xfrm>
              <a:prstGeom prst="roundRect">
                <a:avLst>
                  <a:gd name="adj" fmla="val 10000"/>
                </a:avLst>
              </a:prstGeom>
              <a:solidFill>
                <a:schemeClr val="accent1"/>
              </a:solidFill>
              <a:ln w="25400" cap="flat">
                <a:solidFill>
                  <a:srgbClr val="FFFFFF"/>
                </a:solidFill>
                <a:prstDash val="solid"/>
                <a:round/>
              </a:ln>
              <a:effectLst/>
            </p:spPr>
            <p:txBody>
              <a:bodyPr wrap="square" lIns="45718" tIns="45718" rIns="45718" bIns="45718" numCol="1" anchor="ctr">
                <a:noAutofit/>
              </a:bodyPr>
              <a:lstStyle/>
              <a:p>
                <a:pPr algn="ctr">
                  <a:defRPr sz="2400">
                    <a:solidFill>
                      <a:srgbClr val="FFFFFF"/>
                    </a:solidFill>
                  </a:defRPr>
                </a:pPr>
              </a:p>
            </p:txBody>
          </p:sp>
          <p:sp>
            <p:nvSpPr>
              <p:cNvPr id="137" name="Tahap I…"/>
              <p:cNvSpPr txBox="1"/>
              <p:nvPr/>
            </p:nvSpPr>
            <p:spPr>
              <a:xfrm>
                <a:off x="104609" y="223535"/>
                <a:ext cx="2417678" cy="112906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ctr">
                <a:spAutoFit/>
              </a:bodyPr>
              <a:lstStyle/>
              <a:p>
                <a:pPr algn="ctr">
                  <a:defRPr sz="2400">
                    <a:solidFill>
                      <a:srgbClr val="FFFFFF"/>
                    </a:solidFill>
                  </a:defRPr>
                </a:pPr>
                <a:r>
                  <a:t>Tahap I</a:t>
                </a:r>
              </a:p>
              <a:p>
                <a:pPr algn="ctr">
                  <a:defRPr sz="2400">
                    <a:solidFill>
                      <a:srgbClr val="FFFFFF"/>
                    </a:solidFill>
                  </a:defRPr>
                </a:pPr>
                <a:r>
                  <a:t>Konsultasi </a:t>
                </a:r>
              </a:p>
              <a:p>
                <a:pPr algn="ctr">
                  <a:defRPr sz="2400">
                    <a:solidFill>
                      <a:srgbClr val="FFFFFF"/>
                    </a:solidFill>
                  </a:defRPr>
                </a:pPr>
                <a:r>
                  <a:t>Ps. 22 </a:t>
                </a:r>
              </a:p>
            </p:txBody>
          </p:sp>
        </p:grpSp>
        <p:sp>
          <p:nvSpPr>
            <p:cNvPr id="139" name="Arrow"/>
            <p:cNvSpPr/>
            <p:nvPr/>
          </p:nvSpPr>
          <p:spPr>
            <a:xfrm>
              <a:off x="2859112" y="462333"/>
              <a:ext cx="586325" cy="651472"/>
            </a:xfrm>
            <a:prstGeom prst="rightArrow">
              <a:avLst>
                <a:gd name="adj1" fmla="val 70000"/>
                <a:gd name="adj2" fmla="val 50000"/>
              </a:avLst>
            </a:prstGeom>
            <a:solidFill>
              <a:srgbClr val="B1C0DA"/>
            </a:solidFill>
            <a:ln w="12700" cap="flat">
              <a:noFill/>
              <a:miter lim="400000"/>
            </a:ln>
            <a:effectLst/>
          </p:spPr>
          <p:txBody>
            <a:bodyPr wrap="square" lIns="45718" tIns="45718" rIns="45718" bIns="45718" numCol="1" anchor="ctr">
              <a:noAutofit/>
            </a:bodyPr>
            <a:lstStyle/>
            <a:p>
              <a:pPr/>
            </a:p>
          </p:txBody>
        </p:sp>
        <p:grpSp>
          <p:nvGrpSpPr>
            <p:cNvPr id="142" name="Group"/>
            <p:cNvGrpSpPr/>
            <p:nvPr/>
          </p:nvGrpSpPr>
          <p:grpSpPr>
            <a:xfrm>
              <a:off x="3677652" y="0"/>
              <a:ext cx="2626899" cy="1576139"/>
              <a:chOff x="0" y="0"/>
              <a:chExt cx="2626897" cy="1576138"/>
            </a:xfrm>
          </p:grpSpPr>
          <p:sp>
            <p:nvSpPr>
              <p:cNvPr id="140" name="Rounded Rectangle"/>
              <p:cNvSpPr/>
              <p:nvPr/>
            </p:nvSpPr>
            <p:spPr>
              <a:xfrm>
                <a:off x="0" y="0"/>
                <a:ext cx="2626898" cy="1576139"/>
              </a:xfrm>
              <a:prstGeom prst="roundRect">
                <a:avLst>
                  <a:gd name="adj" fmla="val 10000"/>
                </a:avLst>
              </a:prstGeom>
              <a:solidFill>
                <a:schemeClr val="accent1"/>
              </a:solidFill>
              <a:ln w="25400" cap="flat">
                <a:solidFill>
                  <a:srgbClr val="FFFFFF"/>
                </a:solidFill>
                <a:prstDash val="solid"/>
                <a:round/>
              </a:ln>
              <a:effectLst/>
            </p:spPr>
            <p:txBody>
              <a:bodyPr wrap="square" lIns="45718" tIns="45718" rIns="45718" bIns="45718" numCol="1" anchor="ctr">
                <a:noAutofit/>
              </a:bodyPr>
              <a:lstStyle/>
              <a:p>
                <a:pPr algn="ctr">
                  <a:defRPr sz="2400">
                    <a:solidFill>
                      <a:srgbClr val="FFFFFF"/>
                    </a:solidFill>
                  </a:defRPr>
                </a:pPr>
              </a:p>
            </p:txBody>
          </p:sp>
          <p:sp>
            <p:nvSpPr>
              <p:cNvPr id="141" name="Penyelesaian di Luar Panel"/>
              <p:cNvSpPr txBox="1"/>
              <p:nvPr/>
            </p:nvSpPr>
            <p:spPr>
              <a:xfrm>
                <a:off x="104609" y="407685"/>
                <a:ext cx="2417680" cy="76076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ctr">
                <a:spAutoFit/>
              </a:bodyPr>
              <a:lstStyle>
                <a:lvl1pPr algn="ctr">
                  <a:defRPr sz="2400">
                    <a:solidFill>
                      <a:srgbClr val="FFFFFF"/>
                    </a:solidFill>
                  </a:defRPr>
                </a:lvl1pPr>
              </a:lstStyle>
              <a:p>
                <a:pPr/>
                <a:r>
                  <a:t>Penyelesaian di Luar Panel </a:t>
                </a:r>
              </a:p>
            </p:txBody>
          </p:sp>
        </p:grpSp>
        <p:sp>
          <p:nvSpPr>
            <p:cNvPr id="143" name="Arrow"/>
            <p:cNvSpPr/>
            <p:nvPr/>
          </p:nvSpPr>
          <p:spPr>
            <a:xfrm>
              <a:off x="6536766" y="462333"/>
              <a:ext cx="586325" cy="651472"/>
            </a:xfrm>
            <a:prstGeom prst="rightArrow">
              <a:avLst>
                <a:gd name="adj1" fmla="val 70000"/>
                <a:gd name="adj2" fmla="val 50000"/>
              </a:avLst>
            </a:prstGeom>
            <a:solidFill>
              <a:srgbClr val="B1C0DA"/>
            </a:solidFill>
            <a:ln w="12700" cap="flat">
              <a:noFill/>
              <a:miter lim="400000"/>
            </a:ln>
            <a:effectLst/>
          </p:spPr>
          <p:txBody>
            <a:bodyPr wrap="square" lIns="45718" tIns="45718" rIns="45718" bIns="45718" numCol="1" anchor="ctr">
              <a:noAutofit/>
            </a:bodyPr>
            <a:lstStyle/>
            <a:p>
              <a:pPr/>
            </a:p>
          </p:txBody>
        </p:sp>
        <p:grpSp>
          <p:nvGrpSpPr>
            <p:cNvPr id="146" name="Group"/>
            <p:cNvGrpSpPr/>
            <p:nvPr/>
          </p:nvGrpSpPr>
          <p:grpSpPr>
            <a:xfrm>
              <a:off x="7355306" y="0"/>
              <a:ext cx="2626897" cy="1576139"/>
              <a:chOff x="0" y="0"/>
              <a:chExt cx="2626896" cy="1576138"/>
            </a:xfrm>
          </p:grpSpPr>
          <p:sp>
            <p:nvSpPr>
              <p:cNvPr id="144" name="Rounded Rectangle"/>
              <p:cNvSpPr/>
              <p:nvPr/>
            </p:nvSpPr>
            <p:spPr>
              <a:xfrm>
                <a:off x="0" y="0"/>
                <a:ext cx="2626897" cy="1576139"/>
              </a:xfrm>
              <a:prstGeom prst="roundRect">
                <a:avLst>
                  <a:gd name="adj" fmla="val 10000"/>
                </a:avLst>
              </a:prstGeom>
              <a:solidFill>
                <a:schemeClr val="accent1"/>
              </a:solidFill>
              <a:ln w="25400" cap="flat">
                <a:solidFill>
                  <a:srgbClr val="FFFFFF"/>
                </a:solidFill>
                <a:prstDash val="solid"/>
                <a:round/>
              </a:ln>
              <a:effectLst/>
            </p:spPr>
            <p:txBody>
              <a:bodyPr wrap="square" lIns="45718" tIns="45718" rIns="45718" bIns="45718" numCol="1" anchor="ctr">
                <a:noAutofit/>
              </a:bodyPr>
              <a:lstStyle/>
              <a:p>
                <a:pPr algn="ctr">
                  <a:defRPr sz="2400">
                    <a:solidFill>
                      <a:srgbClr val="FFFFFF"/>
                    </a:solidFill>
                  </a:defRPr>
                </a:pPr>
              </a:p>
            </p:txBody>
          </p:sp>
          <p:sp>
            <p:nvSpPr>
              <p:cNvPr id="145" name="Penyelesaian sengketa melalui panel"/>
              <p:cNvSpPr txBox="1"/>
              <p:nvPr/>
            </p:nvSpPr>
            <p:spPr>
              <a:xfrm>
                <a:off x="104609" y="223535"/>
                <a:ext cx="2417678" cy="112906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ctr">
                <a:spAutoFit/>
              </a:bodyPr>
              <a:lstStyle>
                <a:lvl1pPr algn="ctr">
                  <a:defRPr sz="2400">
                    <a:solidFill>
                      <a:srgbClr val="FFFFFF"/>
                    </a:solidFill>
                  </a:defRPr>
                </a:lvl1pPr>
              </a:lstStyle>
              <a:p>
                <a:pPr/>
                <a:r>
                  <a:t>Penyelesaian sengketa melalui panel</a:t>
                </a:r>
              </a:p>
            </p:txBody>
          </p:sp>
        </p:grpSp>
        <p:sp>
          <p:nvSpPr>
            <p:cNvPr id="147" name="Arrow"/>
            <p:cNvSpPr/>
            <p:nvPr/>
          </p:nvSpPr>
          <p:spPr>
            <a:xfrm rot="5400000">
              <a:off x="8375592" y="1775780"/>
              <a:ext cx="586324" cy="651472"/>
            </a:xfrm>
            <a:prstGeom prst="rightArrow">
              <a:avLst>
                <a:gd name="adj1" fmla="val 70000"/>
                <a:gd name="adj2" fmla="val 50000"/>
              </a:avLst>
            </a:prstGeom>
            <a:solidFill>
              <a:srgbClr val="B1C0DA"/>
            </a:solidFill>
            <a:ln w="12700" cap="flat">
              <a:noFill/>
              <a:miter lim="400000"/>
            </a:ln>
            <a:effectLst/>
          </p:spPr>
          <p:txBody>
            <a:bodyPr wrap="square" lIns="45718" tIns="45718" rIns="45718" bIns="45718" numCol="1" anchor="ctr">
              <a:noAutofit/>
            </a:bodyPr>
            <a:lstStyle/>
            <a:p>
              <a:pPr/>
            </a:p>
          </p:txBody>
        </p:sp>
        <p:grpSp>
          <p:nvGrpSpPr>
            <p:cNvPr id="150" name="Group"/>
            <p:cNvGrpSpPr/>
            <p:nvPr/>
          </p:nvGrpSpPr>
          <p:grpSpPr>
            <a:xfrm>
              <a:off x="7355306" y="2626894"/>
              <a:ext cx="2626897" cy="1576140"/>
              <a:chOff x="0" y="0"/>
              <a:chExt cx="2626896" cy="1576139"/>
            </a:xfrm>
          </p:grpSpPr>
          <p:sp>
            <p:nvSpPr>
              <p:cNvPr id="148" name="Rounded Rectangle"/>
              <p:cNvSpPr/>
              <p:nvPr/>
            </p:nvSpPr>
            <p:spPr>
              <a:xfrm>
                <a:off x="0" y="-1"/>
                <a:ext cx="2626897" cy="1576141"/>
              </a:xfrm>
              <a:prstGeom prst="roundRect">
                <a:avLst>
                  <a:gd name="adj" fmla="val 10000"/>
                </a:avLst>
              </a:prstGeom>
              <a:solidFill>
                <a:schemeClr val="accent1"/>
              </a:solidFill>
              <a:ln w="25400" cap="flat">
                <a:solidFill>
                  <a:srgbClr val="FFFFFF"/>
                </a:solidFill>
                <a:prstDash val="solid"/>
                <a:round/>
              </a:ln>
              <a:effectLst/>
            </p:spPr>
            <p:txBody>
              <a:bodyPr wrap="square" lIns="45718" tIns="45718" rIns="45718" bIns="45718" numCol="1" anchor="ctr">
                <a:noAutofit/>
              </a:bodyPr>
              <a:lstStyle/>
              <a:p>
                <a:pPr algn="ctr">
                  <a:defRPr sz="2400">
                    <a:solidFill>
                      <a:srgbClr val="FFFFFF"/>
                    </a:solidFill>
                  </a:defRPr>
                </a:pPr>
              </a:p>
            </p:txBody>
          </p:sp>
          <p:sp>
            <p:nvSpPr>
              <p:cNvPr id="149" name="Tahap III…"/>
              <p:cNvSpPr txBox="1"/>
              <p:nvPr/>
            </p:nvSpPr>
            <p:spPr>
              <a:xfrm>
                <a:off x="104609" y="39385"/>
                <a:ext cx="2417678" cy="149736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ctr">
                <a:spAutoFit/>
              </a:bodyPr>
              <a:lstStyle/>
              <a:p>
                <a:pPr algn="ctr">
                  <a:defRPr sz="2400">
                    <a:solidFill>
                      <a:srgbClr val="FFFFFF"/>
                    </a:solidFill>
                  </a:defRPr>
                </a:pPr>
                <a:r>
                  <a:t>Tahap III</a:t>
                </a:r>
              </a:p>
              <a:p>
                <a:pPr algn="ctr">
                  <a:defRPr sz="2400">
                    <a:solidFill>
                      <a:srgbClr val="FFFFFF"/>
                    </a:solidFill>
                  </a:defRPr>
                </a:pPr>
                <a:r>
                  <a:t>Naik banding memalui Appellate Body</a:t>
                </a:r>
              </a:p>
            </p:txBody>
          </p:sp>
        </p:grpSp>
        <p:sp>
          <p:nvSpPr>
            <p:cNvPr id="151" name="Arrow"/>
            <p:cNvSpPr/>
            <p:nvPr/>
          </p:nvSpPr>
          <p:spPr>
            <a:xfrm rot="10800000">
              <a:off x="6536766" y="3089228"/>
              <a:ext cx="586325" cy="651471"/>
            </a:xfrm>
            <a:prstGeom prst="rightArrow">
              <a:avLst>
                <a:gd name="adj1" fmla="val 70000"/>
                <a:gd name="adj2" fmla="val 50000"/>
              </a:avLst>
            </a:prstGeom>
            <a:solidFill>
              <a:srgbClr val="B1C0DA"/>
            </a:solidFill>
            <a:ln w="12700" cap="flat">
              <a:noFill/>
              <a:miter lim="400000"/>
            </a:ln>
            <a:effectLst/>
          </p:spPr>
          <p:txBody>
            <a:bodyPr wrap="square" lIns="45718" tIns="45718" rIns="45718" bIns="45718" numCol="1" anchor="ctr">
              <a:noAutofit/>
            </a:bodyPr>
            <a:lstStyle/>
            <a:p>
              <a:pPr/>
            </a:p>
          </p:txBody>
        </p:sp>
        <p:grpSp>
          <p:nvGrpSpPr>
            <p:cNvPr id="154" name="Group"/>
            <p:cNvGrpSpPr/>
            <p:nvPr/>
          </p:nvGrpSpPr>
          <p:grpSpPr>
            <a:xfrm>
              <a:off x="3677652" y="2626894"/>
              <a:ext cx="2626899" cy="1576140"/>
              <a:chOff x="0" y="0"/>
              <a:chExt cx="2626897" cy="1576139"/>
            </a:xfrm>
          </p:grpSpPr>
          <p:sp>
            <p:nvSpPr>
              <p:cNvPr id="152" name="Rounded Rectangle"/>
              <p:cNvSpPr/>
              <p:nvPr/>
            </p:nvSpPr>
            <p:spPr>
              <a:xfrm>
                <a:off x="0" y="-1"/>
                <a:ext cx="2626898" cy="1576141"/>
              </a:xfrm>
              <a:prstGeom prst="roundRect">
                <a:avLst>
                  <a:gd name="adj" fmla="val 10000"/>
                </a:avLst>
              </a:prstGeom>
              <a:solidFill>
                <a:schemeClr val="accent1"/>
              </a:solidFill>
              <a:ln w="25400" cap="flat">
                <a:solidFill>
                  <a:srgbClr val="FFFFFF"/>
                </a:solidFill>
                <a:prstDash val="solid"/>
                <a:round/>
              </a:ln>
              <a:effectLst/>
            </p:spPr>
            <p:txBody>
              <a:bodyPr wrap="square" lIns="45718" tIns="45718" rIns="45718" bIns="45718" numCol="1" anchor="ctr">
                <a:noAutofit/>
              </a:bodyPr>
              <a:lstStyle/>
              <a:p>
                <a:pPr algn="ctr">
                  <a:defRPr sz="2400">
                    <a:solidFill>
                      <a:srgbClr val="FFFFFF"/>
                    </a:solidFill>
                  </a:defRPr>
                </a:pPr>
              </a:p>
            </p:txBody>
          </p:sp>
          <p:sp>
            <p:nvSpPr>
              <p:cNvPr id="153" name="Notifikasi tentang implementasi"/>
              <p:cNvSpPr txBox="1"/>
              <p:nvPr/>
            </p:nvSpPr>
            <p:spPr>
              <a:xfrm>
                <a:off x="104609" y="407685"/>
                <a:ext cx="2417680" cy="76076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ctr">
                <a:spAutoFit/>
              </a:bodyPr>
              <a:lstStyle>
                <a:lvl1pPr algn="ctr">
                  <a:defRPr sz="2400">
                    <a:solidFill>
                      <a:srgbClr val="FFFFFF"/>
                    </a:solidFill>
                  </a:defRPr>
                </a:lvl1pPr>
              </a:lstStyle>
              <a:p>
                <a:pPr/>
                <a:r>
                  <a:t>Notifikasi tentang implementasi</a:t>
                </a:r>
              </a:p>
            </p:txBody>
          </p:sp>
        </p:grpSp>
        <p:sp>
          <p:nvSpPr>
            <p:cNvPr id="155" name="Arrow"/>
            <p:cNvSpPr/>
            <p:nvPr/>
          </p:nvSpPr>
          <p:spPr>
            <a:xfrm rot="10800000">
              <a:off x="2859112" y="3089228"/>
              <a:ext cx="586325" cy="651471"/>
            </a:xfrm>
            <a:prstGeom prst="rightArrow">
              <a:avLst>
                <a:gd name="adj1" fmla="val 70000"/>
                <a:gd name="adj2" fmla="val 50000"/>
              </a:avLst>
            </a:prstGeom>
            <a:solidFill>
              <a:srgbClr val="B1C0DA"/>
            </a:solidFill>
            <a:ln w="12700" cap="flat">
              <a:noFill/>
              <a:miter lim="400000"/>
            </a:ln>
            <a:effectLst/>
          </p:spPr>
          <p:txBody>
            <a:bodyPr wrap="square" lIns="45718" tIns="45718" rIns="45718" bIns="45718" numCol="1" anchor="ctr">
              <a:noAutofit/>
            </a:bodyPr>
            <a:lstStyle/>
            <a:p>
              <a:pPr/>
            </a:p>
          </p:txBody>
        </p:sp>
        <p:grpSp>
          <p:nvGrpSpPr>
            <p:cNvPr id="158" name="Group"/>
            <p:cNvGrpSpPr/>
            <p:nvPr/>
          </p:nvGrpSpPr>
          <p:grpSpPr>
            <a:xfrm>
              <a:off x="-1" y="2626894"/>
              <a:ext cx="2626898" cy="1576140"/>
              <a:chOff x="0" y="0"/>
              <a:chExt cx="2626896" cy="1576139"/>
            </a:xfrm>
          </p:grpSpPr>
          <p:sp>
            <p:nvSpPr>
              <p:cNvPr id="156" name="Rounded Rectangle"/>
              <p:cNvSpPr/>
              <p:nvPr/>
            </p:nvSpPr>
            <p:spPr>
              <a:xfrm>
                <a:off x="0" y="-1"/>
                <a:ext cx="2626897" cy="1576141"/>
              </a:xfrm>
              <a:prstGeom prst="roundRect">
                <a:avLst>
                  <a:gd name="adj" fmla="val 10000"/>
                </a:avLst>
              </a:prstGeom>
              <a:solidFill>
                <a:schemeClr val="accent1"/>
              </a:solidFill>
              <a:ln w="25400" cap="flat">
                <a:solidFill>
                  <a:srgbClr val="FFFFFF"/>
                </a:solidFill>
                <a:prstDash val="solid"/>
                <a:round/>
              </a:ln>
              <a:effectLst/>
            </p:spPr>
            <p:txBody>
              <a:bodyPr wrap="square" lIns="45718" tIns="45718" rIns="45718" bIns="45718" numCol="1" anchor="ctr">
                <a:noAutofit/>
              </a:bodyPr>
              <a:lstStyle/>
              <a:p>
                <a:pPr algn="ctr">
                  <a:defRPr sz="2400">
                    <a:solidFill>
                      <a:srgbClr val="FFFFFF"/>
                    </a:solidFill>
                  </a:defRPr>
                </a:pPr>
              </a:p>
            </p:txBody>
          </p:sp>
          <p:sp>
            <p:nvSpPr>
              <p:cNvPr id="157" name="Tahap IV…"/>
              <p:cNvSpPr txBox="1"/>
              <p:nvPr/>
            </p:nvSpPr>
            <p:spPr>
              <a:xfrm>
                <a:off x="104609" y="407685"/>
                <a:ext cx="2417678" cy="76076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ctr">
                <a:spAutoFit/>
              </a:bodyPr>
              <a:lstStyle/>
              <a:p>
                <a:pPr algn="ctr">
                  <a:defRPr sz="2400">
                    <a:solidFill>
                      <a:srgbClr val="FFFFFF"/>
                    </a:solidFill>
                  </a:defRPr>
                </a:pPr>
                <a:r>
                  <a:t>Tahap IV</a:t>
                </a:r>
              </a:p>
              <a:p>
                <a:pPr algn="ctr">
                  <a:defRPr sz="2400">
                    <a:solidFill>
                      <a:srgbClr val="FFFFFF"/>
                    </a:solidFill>
                  </a:defRPr>
                </a:pPr>
                <a:r>
                  <a:t>Retalisasi </a:t>
                </a:r>
              </a:p>
            </p:txBody>
          </p:sp>
        </p:grpSp>
      </p:grpSp>
      <p:grpSp>
        <p:nvGrpSpPr>
          <p:cNvPr id="162" name="Rectangle 4"/>
          <p:cNvGrpSpPr/>
          <p:nvPr/>
        </p:nvGrpSpPr>
        <p:grpSpPr>
          <a:xfrm>
            <a:off x="3505200" y="1219200"/>
            <a:ext cx="4191000" cy="381000"/>
            <a:chOff x="0" y="0"/>
            <a:chExt cx="4191000" cy="381000"/>
          </a:xfrm>
        </p:grpSpPr>
        <p:sp>
          <p:nvSpPr>
            <p:cNvPr id="160" name="Rectangle"/>
            <p:cNvSpPr/>
            <p:nvPr/>
          </p:nvSpPr>
          <p:spPr>
            <a:xfrm>
              <a:off x="0" y="0"/>
              <a:ext cx="4191000" cy="381000"/>
            </a:xfrm>
            <a:prstGeom prst="rect">
              <a:avLst/>
            </a:prstGeom>
            <a:solidFill>
              <a:schemeClr val="accent1"/>
            </a:solidFill>
            <a:ln w="25400" cap="flat">
              <a:solidFill>
                <a:srgbClr val="3A5E8A"/>
              </a:solidFill>
              <a:prstDash val="solid"/>
              <a:round/>
            </a:ln>
            <a:effectLst/>
          </p:spPr>
          <p:txBody>
            <a:bodyPr wrap="square" lIns="45718" tIns="45718" rIns="45718" bIns="45718" numCol="1" anchor="ctr">
              <a:noAutofit/>
            </a:bodyPr>
            <a:lstStyle/>
            <a:p>
              <a:pPr algn="ctr">
                <a:defRPr>
                  <a:solidFill>
                    <a:srgbClr val="FFFFFF"/>
                  </a:solidFill>
                </a:defRPr>
              </a:pPr>
            </a:p>
          </p:txBody>
        </p:sp>
        <p:sp>
          <p:nvSpPr>
            <p:cNvPr id="161" name="Tahap II (Ps. 23"/>
            <p:cNvSpPr txBox="1"/>
            <p:nvPr/>
          </p:nvSpPr>
          <p:spPr>
            <a:xfrm>
              <a:off x="58418" y="23955"/>
              <a:ext cx="4074163" cy="33308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8" tIns="45718" rIns="45718" bIns="45718" numCol="1" anchor="ctr">
              <a:spAutoFit/>
            </a:bodyPr>
            <a:lstStyle>
              <a:lvl1pPr algn="ctr">
                <a:defRPr>
                  <a:solidFill>
                    <a:srgbClr val="FFFFFF"/>
                  </a:solidFill>
                </a:defRPr>
              </a:lvl1pPr>
            </a:lstStyle>
            <a:p>
              <a:pPr/>
              <a:r>
                <a:t>Tahap II (Ps. 23</a:t>
              </a:r>
            </a:p>
          </p:txBody>
        </p:sp>
      </p:gr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