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notesMasterIdLst>
    <p:notesMasterId r:id="rId9"/>
  </p:notesMasterIdLst>
  <p:sldIdLst>
    <p:sldId id="256" r:id="rId2"/>
    <p:sldId id="260" r:id="rId3"/>
    <p:sldId id="258" r:id="rId4"/>
    <p:sldId id="259" r:id="rId5"/>
    <p:sldId id="262" r:id="rId6"/>
    <p:sldId id="263"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3" d="100"/>
          <a:sy n="113" d="100"/>
        </p:scale>
        <p:origin x="56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7C6E0-92BF-4A81-96D8-4F70FEC59B44}" type="datetimeFigureOut">
              <a:rPr lang="en-US" smtClean="0"/>
              <a:t>11/1/21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665CA3-DF8E-406D-B780-D21D154CBC1C}" type="slidenum">
              <a:rPr lang="en-US" smtClean="0"/>
              <a:t>‹#›</a:t>
            </a:fld>
            <a:endParaRPr lang="en-US"/>
          </a:p>
        </p:txBody>
      </p:sp>
    </p:spTree>
    <p:extLst>
      <p:ext uri="{BB962C8B-B14F-4D97-AF65-F5344CB8AC3E}">
        <p14:creationId xmlns:p14="http://schemas.microsoft.com/office/powerpoint/2010/main" val="1658542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665CA3-DF8E-406D-B780-D21D154CBC1C}" type="slidenum">
              <a:rPr lang="en-US" smtClean="0"/>
              <a:t>6</a:t>
            </a:fld>
            <a:endParaRPr lang="en-US"/>
          </a:p>
        </p:txBody>
      </p:sp>
    </p:spTree>
    <p:extLst>
      <p:ext uri="{BB962C8B-B14F-4D97-AF65-F5344CB8AC3E}">
        <p14:creationId xmlns:p14="http://schemas.microsoft.com/office/powerpoint/2010/main" val="2836874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A51639-B2D6-4652-B8C3-1B4C224A7BAF}" type="datetimeFigureOut">
              <a:rPr lang="en-US" smtClean="0"/>
              <a:t>11/1/21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0142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11/1/21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34592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11/1/21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88559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11/1/21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80167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4961B7-6B89-48AB-966F-622E2788EECC}" type="datetimeFigureOut">
              <a:rPr lang="en-US" smtClean="0"/>
              <a:t>11/1/21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6574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11/1/21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65078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11/1/21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9226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11/1/21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99433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57002E4-6836-46D1-9DBB-3C27C0DD3A89}" type="datetimeFigureOut">
              <a:rPr lang="en-US" smtClean="0"/>
              <a:t>11/1/21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03371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CF131DD-A141-4471-BCF9-C6073EDD7E20}" type="datetimeFigureOut">
              <a:rPr lang="en-US" smtClean="0"/>
              <a:t>11/1/21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75452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334A90-EB03-42F3-8859-2C2B2724C058}" type="datetimeFigureOut">
              <a:rPr lang="en-US" smtClean="0"/>
              <a:t>11/1/21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88382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BC48EC7-AF6A-48D3-8284-14BACBEBDD84}" type="datetimeFigureOut">
              <a:rPr lang="en-US" smtClean="0"/>
              <a:t>11/1/21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012307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FILSAFAT HUKUM</a:t>
            </a:r>
          </a:p>
        </p:txBody>
      </p:sp>
      <p:sp>
        <p:nvSpPr>
          <p:cNvPr id="3" name="Subtitle 2"/>
          <p:cNvSpPr>
            <a:spLocks noGrp="1"/>
          </p:cNvSpPr>
          <p:nvPr>
            <p:ph type="subTitle" idx="1"/>
          </p:nvPr>
        </p:nvSpPr>
        <p:spPr/>
        <p:txBody>
          <a:bodyPr/>
          <a:lstStyle/>
          <a:p>
            <a:r>
              <a:rPr lang="en-US" dirty="0"/>
              <a:t>SEPRIYADI ADHAN S., S.H., M.H.</a:t>
            </a:r>
          </a:p>
        </p:txBody>
      </p:sp>
    </p:spTree>
    <p:extLst>
      <p:ext uri="{BB962C8B-B14F-4D97-AF65-F5344CB8AC3E}">
        <p14:creationId xmlns:p14="http://schemas.microsoft.com/office/powerpoint/2010/main" val="239813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7630" y="668559"/>
            <a:ext cx="5391797" cy="646331"/>
          </a:xfrm>
          <a:prstGeom prst="rect">
            <a:avLst/>
          </a:prstGeom>
        </p:spPr>
        <p:txBody>
          <a:bodyPr wrap="none">
            <a:spAutoFit/>
          </a:bodyPr>
          <a:lstStyle/>
          <a:p>
            <a:r>
              <a:rPr lang="x-none" sz="3600">
                <a:latin typeface="Arial" charset="0"/>
                <a:ea typeface="Arial" charset="0"/>
              </a:rPr>
              <a:t>ARTI FILSAFAT HUKUM </a:t>
            </a:r>
            <a:endParaRPr lang="en-US" sz="3600"/>
          </a:p>
        </p:txBody>
      </p:sp>
      <p:sp>
        <p:nvSpPr>
          <p:cNvPr id="3" name="Rectangle 2"/>
          <p:cNvSpPr/>
          <p:nvPr/>
        </p:nvSpPr>
        <p:spPr>
          <a:xfrm>
            <a:off x="297326" y="1905237"/>
            <a:ext cx="7383887" cy="3785652"/>
          </a:xfrm>
          <a:prstGeom prst="rect">
            <a:avLst/>
          </a:prstGeom>
        </p:spPr>
        <p:txBody>
          <a:bodyPr wrap="square">
            <a:spAutoFit/>
          </a:bodyPr>
          <a:lstStyle/>
          <a:p>
            <a:r>
              <a:rPr lang="en-US" sz="2400">
                <a:latin typeface="Arial Narrow" panose="020B0606020202030204" pitchFamily="34" charset="0"/>
                <a:ea typeface="Arial" charset="0"/>
              </a:rPr>
              <a:t>“Ilmu Hukum” dan “Filsafat”. Pengertian kata hukum berdasarkan terminologi dalam arti bahasa Arab. Dalam bahasa Arab, hukum berasal dari asal kata haqama-hikmaa-hikmaatun. Berarti hakim, hikmat, bijaksana sedangkan,</a:t>
            </a:r>
          </a:p>
          <a:p>
            <a:endParaRPr lang="en-US" sz="2400">
              <a:latin typeface="Arial Narrow" panose="020B0606020202030204" pitchFamily="34" charset="0"/>
              <a:ea typeface="Arial" charset="0"/>
            </a:endParaRPr>
          </a:p>
          <a:p>
            <a:r>
              <a:rPr lang="en-US" sz="2400">
                <a:latin typeface="Arial Narrow" panose="020B0606020202030204" pitchFamily="34" charset="0"/>
                <a:ea typeface="Arial" charset="0"/>
              </a:rPr>
              <a:t>Menurut asal katanya filsafat berasal dari kata yunani “Filosofia”. Filosofia merupakan kata majemuk terdiri dari dua kata, “Filo” dan “Sophia”. Filo berarti cinta dan Sophia berarti kebijaksanaan. Dengan demikian Filosofia berarti Cinta Akan Kebijaksanaan.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8693238" y="1815084"/>
            <a:ext cx="2771106" cy="3313275"/>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904224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3_100_110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5308" y="2601531"/>
            <a:ext cx="3761092" cy="3586967"/>
          </a:xfrm>
          <a:prstGeom prst="rect">
            <a:avLst/>
          </a:prstGeom>
        </p:spPr>
      </p:pic>
      <p:sp>
        <p:nvSpPr>
          <p:cNvPr id="3076" name="Rectangle 3" descr="#wm#_a_03_100_1100_b_1_1#clear#"/>
          <p:cNvSpPr>
            <a:spLocks noGrp="1"/>
          </p:cNvSpPr>
          <p:nvPr>
            <p:ph type="subTitle" idx="4294967295"/>
          </p:nvPr>
        </p:nvSpPr>
        <p:spPr>
          <a:xfrm>
            <a:off x="166241" y="0"/>
            <a:ext cx="7878762" cy="4179887"/>
          </a:xfrm>
        </p:spPr>
        <p:txBody>
          <a:bodyPr vert="horz" wrap="square" anchor="t">
            <a:normAutofit/>
          </a:bodyPr>
          <a:lstStyle>
            <a:lvl1pPr marL="0" lvl="0" indent="0" algn="ctr" defTabSz="914400" eaLnBrk="1" fontAlgn="base" latinLnBrk="0" hangingPunct="1">
              <a:lnSpc>
                <a:spcPct val="100000"/>
              </a:lnSpc>
              <a:spcBef>
                <a:spcPct val="20000"/>
              </a:spcBef>
              <a:spcAft>
                <a:spcPct val="0"/>
              </a:spcAft>
              <a:buNone/>
              <a:defRPr sz="3200" b="0" i="0" u="none" kern="1200" baseline="0">
                <a:solidFill>
                  <a:schemeClr val="tx1"/>
                </a:solidFill>
                <a:latin typeface="+mn-lt"/>
                <a:ea typeface="+mn-ea"/>
                <a:cs typeface="+mn-cs"/>
              </a:defRPr>
            </a:lvl1pPr>
            <a:lvl2pPr marL="457200" lvl="1" indent="-457200" algn="ctr" defTabSz="914400" eaLnBrk="1" fontAlgn="base" latinLnBrk="0" hangingPunct="1">
              <a:lnSpc>
                <a:spcPct val="100000"/>
              </a:lnSpc>
              <a:spcBef>
                <a:spcPct val="20000"/>
              </a:spcBef>
              <a:spcAft>
                <a:spcPct val="0"/>
              </a:spcAft>
              <a:buNone/>
              <a:defRPr sz="2800" b="0" i="0" u="none" kern="1200" baseline="0">
                <a:solidFill>
                  <a:schemeClr val="tx1"/>
                </a:solidFill>
                <a:latin typeface="+mn-lt"/>
                <a:ea typeface="+mn-ea"/>
                <a:cs typeface="+mn-cs"/>
              </a:defRPr>
            </a:lvl2pPr>
            <a:lvl3pPr marL="914400" lvl="2" indent="-914400" algn="ctr" defTabSz="914400" eaLnBrk="1" fontAlgn="base" latinLnBrk="0" hangingPunct="1">
              <a:lnSpc>
                <a:spcPct val="100000"/>
              </a:lnSpc>
              <a:spcBef>
                <a:spcPct val="20000"/>
              </a:spcBef>
              <a:spcAft>
                <a:spcPct val="0"/>
              </a:spcAft>
              <a:buNone/>
              <a:defRPr sz="2400" b="0" i="0" u="none" kern="1200" baseline="0">
                <a:solidFill>
                  <a:schemeClr val="tx1"/>
                </a:solidFill>
                <a:latin typeface="+mn-lt"/>
                <a:ea typeface="+mn-ea"/>
                <a:cs typeface="+mn-cs"/>
              </a:defRPr>
            </a:lvl3pPr>
            <a:lvl4pPr marL="1371600" lvl="3" indent="-1371600" algn="ctr" defTabSz="914400" eaLnBrk="1" fontAlgn="base" latinLnBrk="0" hangingPunct="1">
              <a:lnSpc>
                <a:spcPct val="100000"/>
              </a:lnSpc>
              <a:spcBef>
                <a:spcPct val="20000"/>
              </a:spcBef>
              <a:spcAft>
                <a:spcPct val="0"/>
              </a:spcAft>
              <a:buNone/>
              <a:defRPr sz="2000" b="0" i="0" u="none" kern="1200" baseline="0">
                <a:solidFill>
                  <a:schemeClr val="tx1"/>
                </a:solidFill>
                <a:latin typeface="+mn-lt"/>
                <a:ea typeface="+mn-ea"/>
                <a:cs typeface="+mn-cs"/>
              </a:defRPr>
            </a:lvl4pPr>
            <a:lvl5pPr marL="1828800" lvl="4" indent="-1828800" algn="ctr" defTabSz="914400" eaLnBrk="1" fontAlgn="base" latinLnBrk="0" hangingPunct="1">
              <a:lnSpc>
                <a:spcPct val="100000"/>
              </a:lnSpc>
              <a:spcBef>
                <a:spcPct val="20000"/>
              </a:spcBef>
              <a:spcAft>
                <a:spcPct val="0"/>
              </a:spcAft>
              <a:buNone/>
              <a:defRPr sz="2000" b="0" i="0" u="none" kern="1200" baseline="0">
                <a:solidFill>
                  <a:schemeClr val="tx1"/>
                </a:solidFill>
                <a:latin typeface="+mn-lt"/>
                <a:ea typeface="+mn-ea"/>
                <a:cs typeface="+mn-cs"/>
              </a:defRPr>
            </a:lvl5pPr>
          </a:lstStyle>
          <a:p>
            <a:pPr lvl="0" algn="l" eaLnBrk="1" hangingPunct="1"/>
            <a:endParaRPr sz="2400">
              <a:latin typeface="Arial Narrow" panose="020B0606020202030204" pitchFamily="34" charset="0"/>
            </a:endParaRPr>
          </a:p>
          <a:p>
            <a:pPr lvl="0" algn="l" eaLnBrk="1" hangingPunct="1"/>
            <a:r>
              <a:rPr sz="2400">
                <a:latin typeface="Arial Narrow" panose="020B0606020202030204" pitchFamily="34" charset="0"/>
              </a:rPr>
              <a:t>“</a:t>
            </a:r>
            <a:r>
              <a:rPr lang="en-US" sz="2400">
                <a:latin typeface="Arial Narrow" panose="020B0606020202030204" pitchFamily="34" charset="0"/>
              </a:rPr>
              <a:t>K</a:t>
            </a:r>
            <a:r>
              <a:rPr sz="2400">
                <a:latin typeface="Arial Narrow" panose="020B0606020202030204" pitchFamily="34" charset="0"/>
              </a:rPr>
              <a:t>ewicaksanaan” dalam filosophia (Sophia) identik dengan arti hukum itu secara terminologi. Substansi terdalam hukum juga adalah dalam pencapaian kebijaksanaan. Bukankah sasaran hukum adalah keadilan, dan keadilan merupakan tujuan utama dari sikap yang bijaksana (Sophia).</a:t>
            </a:r>
          </a:p>
          <a:p>
            <a:pPr lvl="0" algn="l" eaLnBrk="1" hangingPunct="1"/>
            <a:endParaRPr lang="en-US" sz="2400">
              <a:latin typeface="Arial Narrow" panose="020B0606020202030204" pitchFamily="34" charset="0"/>
            </a:endParaRPr>
          </a:p>
          <a:p>
            <a:pPr lvl="0" algn="l" eaLnBrk="1" hangingPunct="1"/>
            <a:r>
              <a:rPr lang="en-US" sz="2400">
                <a:latin typeface="Arial Narrow" panose="020B0606020202030204" pitchFamily="34" charset="0"/>
              </a:rPr>
              <a:t>S</a:t>
            </a:r>
            <a:r>
              <a:rPr sz="2400">
                <a:latin typeface="Arial Narrow" panose="020B0606020202030204" pitchFamily="34" charset="0"/>
              </a:rPr>
              <a:t>ehingga “hukum” itu erat kaitannya dengan filsafat. Oleh karena apa yang dibicarakan oleh filsafat sebagai etika dan moral dapat diserah-terimakan dalan genggaman “hukum”.</a:t>
            </a:r>
          </a:p>
        </p:txBody>
      </p:sp>
    </p:spTree>
    <p:extLst>
      <p:ext uri="{BB962C8B-B14F-4D97-AF65-F5344CB8AC3E}">
        <p14:creationId xmlns:p14="http://schemas.microsoft.com/office/powerpoint/2010/main" val="12029135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3_100_110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3_100_1100_b_1_1#clear#"/>
          <p:cNvSpPr>
            <a:spLocks noGrp="1"/>
          </p:cNvSpPr>
          <p:nvPr>
            <p:ph type="subTitle" idx="4294967295"/>
          </p:nvPr>
        </p:nvSpPr>
        <p:spPr>
          <a:xfrm>
            <a:off x="1442433" y="2253803"/>
            <a:ext cx="9144000" cy="4031087"/>
          </a:xfrm>
        </p:spPr>
        <p:txBody>
          <a:bodyPr vert="horz" wrap="square" anchor="t">
            <a:normAutofit/>
          </a:bodyPr>
          <a:lstStyle>
            <a:lvl1pPr marL="0" lvl="0" indent="0" algn="ctr" defTabSz="914400" eaLnBrk="1" fontAlgn="base" latinLnBrk="0" hangingPunct="1">
              <a:lnSpc>
                <a:spcPct val="100000"/>
              </a:lnSpc>
              <a:spcBef>
                <a:spcPct val="20000"/>
              </a:spcBef>
              <a:spcAft>
                <a:spcPct val="0"/>
              </a:spcAft>
              <a:buNone/>
              <a:defRPr sz="3200" b="0" i="0" u="none" kern="1200" baseline="0">
                <a:solidFill>
                  <a:schemeClr val="tx1"/>
                </a:solidFill>
                <a:latin typeface="+mn-lt"/>
                <a:ea typeface="+mn-ea"/>
                <a:cs typeface="+mn-cs"/>
              </a:defRPr>
            </a:lvl1pPr>
            <a:lvl2pPr marL="457200" lvl="1" indent="-457200" algn="ctr" defTabSz="914400" eaLnBrk="1" fontAlgn="base" latinLnBrk="0" hangingPunct="1">
              <a:lnSpc>
                <a:spcPct val="100000"/>
              </a:lnSpc>
              <a:spcBef>
                <a:spcPct val="20000"/>
              </a:spcBef>
              <a:spcAft>
                <a:spcPct val="0"/>
              </a:spcAft>
              <a:buNone/>
              <a:defRPr sz="2800" b="0" i="0" u="none" kern="1200" baseline="0">
                <a:solidFill>
                  <a:schemeClr val="tx1"/>
                </a:solidFill>
                <a:latin typeface="+mn-lt"/>
                <a:ea typeface="+mn-ea"/>
                <a:cs typeface="+mn-cs"/>
              </a:defRPr>
            </a:lvl2pPr>
            <a:lvl3pPr marL="914400" lvl="2" indent="-914400" algn="ctr" defTabSz="914400" eaLnBrk="1" fontAlgn="base" latinLnBrk="0" hangingPunct="1">
              <a:lnSpc>
                <a:spcPct val="100000"/>
              </a:lnSpc>
              <a:spcBef>
                <a:spcPct val="20000"/>
              </a:spcBef>
              <a:spcAft>
                <a:spcPct val="0"/>
              </a:spcAft>
              <a:buNone/>
              <a:defRPr sz="2400" b="0" i="0" u="none" kern="1200" baseline="0">
                <a:solidFill>
                  <a:schemeClr val="tx1"/>
                </a:solidFill>
                <a:latin typeface="+mn-lt"/>
                <a:ea typeface="+mn-ea"/>
                <a:cs typeface="+mn-cs"/>
              </a:defRPr>
            </a:lvl3pPr>
            <a:lvl4pPr marL="1371600" lvl="3" indent="-1371600" algn="ctr" defTabSz="914400" eaLnBrk="1" fontAlgn="base" latinLnBrk="0" hangingPunct="1">
              <a:lnSpc>
                <a:spcPct val="100000"/>
              </a:lnSpc>
              <a:spcBef>
                <a:spcPct val="20000"/>
              </a:spcBef>
              <a:spcAft>
                <a:spcPct val="0"/>
              </a:spcAft>
              <a:buNone/>
              <a:defRPr sz="2000" b="0" i="0" u="none" kern="1200" baseline="0">
                <a:solidFill>
                  <a:schemeClr val="tx1"/>
                </a:solidFill>
                <a:latin typeface="+mn-lt"/>
                <a:ea typeface="+mn-ea"/>
                <a:cs typeface="+mn-cs"/>
              </a:defRPr>
            </a:lvl4pPr>
            <a:lvl5pPr marL="1828800" lvl="4" indent="-1828800" algn="ctr" defTabSz="914400" eaLnBrk="1" fontAlgn="base" latinLnBrk="0" hangingPunct="1">
              <a:lnSpc>
                <a:spcPct val="100000"/>
              </a:lnSpc>
              <a:spcBef>
                <a:spcPct val="20000"/>
              </a:spcBef>
              <a:spcAft>
                <a:spcPct val="0"/>
              </a:spcAft>
              <a:buNone/>
              <a:defRPr sz="2000" b="0" i="0" u="none" kern="1200" baseline="0">
                <a:solidFill>
                  <a:schemeClr val="tx1"/>
                </a:solidFill>
                <a:latin typeface="+mn-lt"/>
                <a:ea typeface="+mn-ea"/>
                <a:cs typeface="+mn-cs"/>
              </a:defRPr>
            </a:lvl5pPr>
          </a:lstStyle>
          <a:p>
            <a:pPr lvl="0" eaLnBrk="1" hangingPunct="1"/>
            <a:r>
              <a:rPr lang="x-none" sz="2000">
                <a:latin typeface="Arial Narrow" panose="020B0606020202030204" pitchFamily="34" charset="0"/>
              </a:rPr>
              <a:t>Da</a:t>
            </a:r>
            <a:r>
              <a:rPr sz="2000">
                <a:latin typeface="Arial Narrow" panose="020B0606020202030204" pitchFamily="34" charset="0"/>
              </a:rPr>
              <a:t>sar untuk memahami arti filsafat hukum, tetap dikembalikan kepada asal-usul filsafat hukum yakni </a:t>
            </a:r>
            <a:r>
              <a:rPr lang="x-none" sz="2000">
                <a:latin typeface="Arial Narrow" panose="020B0606020202030204" pitchFamily="34" charset="0"/>
              </a:rPr>
              <a:t>filsafat </a:t>
            </a:r>
            <a:r>
              <a:rPr sz="2000">
                <a:latin typeface="Arial Narrow" panose="020B0606020202030204" pitchFamily="34" charset="0"/>
              </a:rPr>
              <a:t>hukum adalah cabang dari filsafat yaitu filsafat etika atau </a:t>
            </a:r>
            <a:r>
              <a:rPr lang="x-none" sz="2000">
                <a:latin typeface="Arial Narrow" panose="020B0606020202030204" pitchFamily="34" charset="0"/>
              </a:rPr>
              <a:t>moral </a:t>
            </a:r>
            <a:r>
              <a:rPr sz="2000">
                <a:latin typeface="Arial Narrow" panose="020B0606020202030204" pitchFamily="34" charset="0"/>
              </a:rPr>
              <a:t>yang mempelajari hakikat hukum. Filsafat hukum memiliki objek yaitu hukum yang dibahas dan dikaji secara mendalam sampai pada inti atau hakikatnya. </a:t>
            </a:r>
          </a:p>
          <a:p>
            <a:pPr lvl="0" algn="l" eaLnBrk="1" hangingPunct="1"/>
            <a:endParaRPr sz="2800">
              <a:latin typeface="Arial Narrow" panose="020B0606020202030204" pitchFamily="34" charset="0"/>
            </a:endParaRPr>
          </a:p>
        </p:txBody>
      </p:sp>
    </p:spTree>
    <p:extLst>
      <p:ext uri="{BB962C8B-B14F-4D97-AF65-F5344CB8AC3E}">
        <p14:creationId xmlns:p14="http://schemas.microsoft.com/office/powerpoint/2010/main" val="51018705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17453" y="631064"/>
            <a:ext cx="6194738" cy="400110"/>
          </a:xfrm>
          <a:prstGeom prst="rect">
            <a:avLst/>
          </a:prstGeom>
          <a:noFill/>
        </p:spPr>
        <p:txBody>
          <a:bodyPr wrap="square" rtlCol="0">
            <a:spAutoFit/>
          </a:bodyPr>
          <a:lstStyle/>
          <a:p>
            <a:r>
              <a:rPr lang="en-US" sz="2000" b="1"/>
              <a:t>FUNGSI FILSAFAT HUKUM</a:t>
            </a:r>
          </a:p>
        </p:txBody>
      </p:sp>
      <p:sp>
        <p:nvSpPr>
          <p:cNvPr id="3" name="Rectangle 2"/>
          <p:cNvSpPr/>
          <p:nvPr/>
        </p:nvSpPr>
        <p:spPr>
          <a:xfrm>
            <a:off x="2738908" y="1453346"/>
            <a:ext cx="6656072" cy="3970318"/>
          </a:xfrm>
          <a:prstGeom prst="rect">
            <a:avLst/>
          </a:prstGeom>
        </p:spPr>
        <p:txBody>
          <a:bodyPr wrap="square">
            <a:spAutoFit/>
          </a:bodyPr>
          <a:lstStyle/>
          <a:p>
            <a:pPr algn="just"/>
            <a:r>
              <a:rPr lang="en-US">
                <a:solidFill>
                  <a:srgbClr val="000000"/>
                </a:solidFill>
                <a:latin typeface="Arial Narrow" panose="020B0606020202030204" pitchFamily="34" charset="0"/>
              </a:rPr>
              <a:t>Menurut Prof. Soejono Koesoemo Siworo adalah :</a:t>
            </a:r>
          </a:p>
          <a:p>
            <a:pPr algn="just">
              <a:buFont typeface="Arial" panose="020B0604020202020204" pitchFamily="34" charset="0"/>
              <a:buChar char="•"/>
            </a:pPr>
            <a:r>
              <a:rPr lang="en-US">
                <a:solidFill>
                  <a:srgbClr val="000000"/>
                </a:solidFill>
                <a:latin typeface="Arial Narrow" panose="020B0606020202030204" pitchFamily="34" charset="0"/>
              </a:rPr>
              <a:t> Fungsi transendental logis, yaitu menyusun pengertian hukum yang fundamental.</a:t>
            </a:r>
          </a:p>
          <a:p>
            <a:pPr algn="just">
              <a:buFont typeface="Arial" panose="020B0604020202020204" pitchFamily="34" charset="0"/>
              <a:buChar char="•"/>
            </a:pPr>
            <a:endParaRPr lang="en-US">
              <a:solidFill>
                <a:srgbClr val="000000"/>
              </a:solidFill>
              <a:latin typeface="Arial Narrow" panose="020B0606020202030204" pitchFamily="34" charset="0"/>
            </a:endParaRPr>
          </a:p>
          <a:p>
            <a:pPr algn="just">
              <a:buFont typeface="Arial" panose="020B0604020202020204" pitchFamily="34" charset="0"/>
              <a:buChar char="•"/>
            </a:pPr>
            <a:r>
              <a:rPr lang="en-US">
                <a:solidFill>
                  <a:srgbClr val="000000"/>
                </a:solidFill>
                <a:latin typeface="Arial Narrow" panose="020B0606020202030204" pitchFamily="34" charset="0"/>
              </a:rPr>
              <a:t>Fungsi fenomenologis, yaitu meneliti sejarah universal dari hukum sebagai bentuk pengejawantahan  dari cita hukum yang lestari.</a:t>
            </a:r>
          </a:p>
          <a:p>
            <a:pPr algn="just">
              <a:buFont typeface="Arial" panose="020B0604020202020204" pitchFamily="34" charset="0"/>
              <a:buChar char="•"/>
            </a:pPr>
            <a:endParaRPr lang="en-US">
              <a:solidFill>
                <a:srgbClr val="000000"/>
              </a:solidFill>
              <a:latin typeface="Arial Narrow" panose="020B0606020202030204" pitchFamily="34" charset="0"/>
            </a:endParaRPr>
          </a:p>
          <a:p>
            <a:pPr algn="just">
              <a:buFont typeface="Arial" panose="020B0604020202020204" pitchFamily="34" charset="0"/>
              <a:buChar char="•"/>
            </a:pPr>
            <a:r>
              <a:rPr lang="en-US">
                <a:solidFill>
                  <a:srgbClr val="000000"/>
                </a:solidFill>
                <a:latin typeface="Arial Narrow" panose="020B0606020202030204" pitchFamily="34" charset="0"/>
              </a:rPr>
              <a:t>Fungsi de-ontologis, yaitu meneliti cita hukum, di mana hukum itu keadilan atau hukum kodrat, sebagai ukuran idiil yang umum bagi keadilan atau kedzoliman hukum positif.</a:t>
            </a:r>
          </a:p>
          <a:p>
            <a:pPr algn="just">
              <a:buFont typeface="Arial" panose="020B0604020202020204" pitchFamily="34" charset="0"/>
              <a:buChar char="•"/>
            </a:pPr>
            <a:endParaRPr lang="en-US">
              <a:solidFill>
                <a:srgbClr val="000000"/>
              </a:solidFill>
              <a:latin typeface="Arial Narrow" panose="020B0606020202030204" pitchFamily="34" charset="0"/>
            </a:endParaRPr>
          </a:p>
          <a:p>
            <a:pPr algn="just">
              <a:buFont typeface="Arial" panose="020B0604020202020204" pitchFamily="34" charset="0"/>
              <a:buChar char="•"/>
            </a:pPr>
            <a:r>
              <a:rPr lang="en-US">
                <a:solidFill>
                  <a:srgbClr val="000000"/>
                </a:solidFill>
                <a:latin typeface="Arial Narrow" panose="020B0606020202030204" pitchFamily="34" charset="0"/>
              </a:rPr>
              <a:t>Fungsi ontologis, yaitu mencari dan menciptakan landasan-landasan hakiki yang mempersatukan secara struktural dan ideal keseluruhan bangunan dan sistem hukum yang berdiri di atasnya.</a:t>
            </a:r>
          </a:p>
        </p:txBody>
      </p:sp>
    </p:spTree>
    <p:extLst>
      <p:ext uri="{BB962C8B-B14F-4D97-AF65-F5344CB8AC3E}">
        <p14:creationId xmlns:p14="http://schemas.microsoft.com/office/powerpoint/2010/main" val="3084227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6477" y="1416676"/>
            <a:ext cx="7139189" cy="4708981"/>
          </a:xfrm>
          <a:prstGeom prst="rect">
            <a:avLst/>
          </a:prstGeom>
        </p:spPr>
        <p:txBody>
          <a:bodyPr wrap="square">
            <a:spAutoFit/>
          </a:bodyPr>
          <a:lstStyle/>
          <a:p>
            <a:pPr algn="just"/>
            <a:r>
              <a:rPr lang="en-US" sz="2000">
                <a:solidFill>
                  <a:srgbClr val="000000"/>
                </a:solidFill>
                <a:latin typeface="Arial Narrow" panose="020B0606020202030204" pitchFamily="34" charset="0"/>
              </a:rPr>
              <a:t>Filsafat hukum dibuat berdasarkan suatu alasan dan tentu memiliki tujuan tertentu. Tujuan dari filsafat hukum, dari satu masa ke masa yang lain terus mengalami penyesuaian, seperti misalnya :</a:t>
            </a:r>
          </a:p>
          <a:p>
            <a:pPr algn="just">
              <a:buFont typeface="Arial" panose="020B0604020202020204" pitchFamily="34" charset="0"/>
              <a:buChar char="•"/>
            </a:pPr>
            <a:endParaRPr lang="en-US" sz="2000">
              <a:solidFill>
                <a:srgbClr val="000000"/>
              </a:solidFill>
              <a:latin typeface="Arial Narrow" panose="020B0606020202030204" pitchFamily="34" charset="0"/>
            </a:endParaRPr>
          </a:p>
          <a:p>
            <a:pPr algn="just">
              <a:buFont typeface="Arial" panose="020B0604020202020204" pitchFamily="34" charset="0"/>
              <a:buChar char="•"/>
            </a:pPr>
            <a:r>
              <a:rPr lang="en-US" sz="2000">
                <a:solidFill>
                  <a:srgbClr val="000000"/>
                </a:solidFill>
                <a:latin typeface="Arial Narrow" panose="020B0606020202030204" pitchFamily="34" charset="0"/>
              </a:rPr>
              <a:t> Pada masa Yunani kuno, tujuan dari filsafat hukum adalah untuk mengatur hidup manusia dan masyarakat. Hukum dibuat untuk dipatuhi agar manusia mengikuti peraturan sesuai dengan hakekatnya.</a:t>
            </a:r>
          </a:p>
          <a:p>
            <a:pPr algn="just">
              <a:buFont typeface="Arial" panose="020B0604020202020204" pitchFamily="34" charset="0"/>
              <a:buChar char="•"/>
            </a:pPr>
            <a:endParaRPr lang="en-US" sz="2000">
              <a:solidFill>
                <a:srgbClr val="000000"/>
              </a:solidFill>
              <a:latin typeface="Arial Narrow" panose="020B0606020202030204" pitchFamily="34" charset="0"/>
            </a:endParaRPr>
          </a:p>
          <a:p>
            <a:pPr algn="just">
              <a:buFont typeface="Arial" panose="020B0604020202020204" pitchFamily="34" charset="0"/>
              <a:buChar char="•"/>
            </a:pPr>
            <a:r>
              <a:rPr lang="en-US" sz="2000">
                <a:solidFill>
                  <a:srgbClr val="000000"/>
                </a:solidFill>
                <a:latin typeface="Arial Narrow" panose="020B0606020202030204" pitchFamily="34" charset="0"/>
              </a:rPr>
              <a:t> Pada masa abad pertengahan, di mana muncul anggapan bahwa hukum berasal dari Tuhan, maka tujuan dari filsafat hukum adalah  untuk menjamin suatu aturan hidup seperti yang telah  dikehendaki oleh Tuhan.</a:t>
            </a:r>
          </a:p>
          <a:p>
            <a:pPr algn="just">
              <a:buFont typeface="Arial" panose="020B0604020202020204" pitchFamily="34" charset="0"/>
              <a:buChar char="•"/>
            </a:pPr>
            <a:endParaRPr lang="en-US" sz="2000">
              <a:solidFill>
                <a:srgbClr val="000000"/>
              </a:solidFill>
              <a:latin typeface="Arial Narrow" panose="020B0606020202030204" pitchFamily="34" charset="0"/>
            </a:endParaRPr>
          </a:p>
          <a:p>
            <a:pPr algn="just">
              <a:buFont typeface="Arial" panose="020B0604020202020204" pitchFamily="34" charset="0"/>
              <a:buChar char="•"/>
            </a:pPr>
            <a:r>
              <a:rPr lang="en-US" sz="2000">
                <a:solidFill>
                  <a:srgbClr val="000000"/>
                </a:solidFill>
                <a:latin typeface="Arial Narrow" panose="020B0606020202030204" pitchFamily="34" charset="0"/>
              </a:rPr>
              <a:t> Pada masa modern, tujuan dari filsafat hukum adalah bagaimana hukum yang dibuat untuk mensejahterakan manusia itu sendiri menurut realita yang ada, di mana realitanya manusia merupakan mahkluk yang bebas.</a:t>
            </a:r>
          </a:p>
        </p:txBody>
      </p:sp>
      <p:sp>
        <p:nvSpPr>
          <p:cNvPr id="3" name="TextBox 2"/>
          <p:cNvSpPr txBox="1"/>
          <p:nvPr/>
        </p:nvSpPr>
        <p:spPr>
          <a:xfrm>
            <a:off x="4292238" y="579549"/>
            <a:ext cx="3801661" cy="369332"/>
          </a:xfrm>
          <a:prstGeom prst="rect">
            <a:avLst/>
          </a:prstGeom>
          <a:noFill/>
        </p:spPr>
        <p:txBody>
          <a:bodyPr wrap="square" rtlCol="0">
            <a:spAutoFit/>
          </a:bodyPr>
          <a:lstStyle/>
          <a:p>
            <a:r>
              <a:rPr lang="en-US" b="1">
                <a:latin typeface="Arial Narrow" panose="020B0606020202030204" pitchFamily="34" charset="0"/>
              </a:rPr>
              <a:t>TUJUAN FILSAFAT HUKUM</a:t>
            </a:r>
          </a:p>
        </p:txBody>
      </p:sp>
    </p:spTree>
    <p:extLst>
      <p:ext uri="{BB962C8B-B14F-4D97-AF65-F5344CB8AC3E}">
        <p14:creationId xmlns:p14="http://schemas.microsoft.com/office/powerpoint/2010/main" val="1434258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07347" y="412125"/>
            <a:ext cx="4763355" cy="523220"/>
          </a:xfrm>
          <a:prstGeom prst="rect">
            <a:avLst/>
          </a:prstGeom>
          <a:noFill/>
        </p:spPr>
        <p:txBody>
          <a:bodyPr wrap="none" rtlCol="0">
            <a:spAutoFit/>
          </a:bodyPr>
          <a:lstStyle/>
          <a:p>
            <a:r>
              <a:rPr lang="en-US" sz="2800">
                <a:latin typeface="Arial Narrow" panose="020B0606020202030204" pitchFamily="34" charset="0"/>
              </a:rPr>
              <a:t>FILSAFAT HUKUM DI INDONESIA</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59961" y="1777285"/>
            <a:ext cx="3393528" cy="3693421"/>
          </a:xfrm>
          <a:prstGeom prst="rect">
            <a:avLst/>
          </a:prstGeom>
        </p:spPr>
      </p:pic>
      <p:sp>
        <p:nvSpPr>
          <p:cNvPr id="5" name="Rectangle 4"/>
          <p:cNvSpPr/>
          <p:nvPr/>
        </p:nvSpPr>
        <p:spPr>
          <a:xfrm>
            <a:off x="459347" y="1083027"/>
            <a:ext cx="6096000" cy="4678204"/>
          </a:xfrm>
          <a:prstGeom prst="rect">
            <a:avLst/>
          </a:prstGeom>
        </p:spPr>
        <p:txBody>
          <a:bodyPr>
            <a:spAutoFit/>
          </a:bodyPr>
          <a:lstStyle/>
          <a:p>
            <a:br>
              <a:rPr lang="en-US" sz="2000" b="1">
                <a:latin typeface="Open Sans" panose="020B0606030504020204" pitchFamily="34" charset="0"/>
              </a:rPr>
            </a:br>
            <a:r>
              <a:rPr lang="en-US" sz="2000">
                <a:latin typeface="Arial Narrow" panose="020B0606020202030204" pitchFamily="34" charset="0"/>
              </a:rPr>
              <a:t>Filsafat pancasila merupakan salah satu fungsi pancasila, yaitu sebagai filsafat negara untuk diterapkan pada masyarakatnya.</a:t>
            </a:r>
          </a:p>
          <a:p>
            <a:r>
              <a:rPr lang="en-US" sz="2000">
                <a:solidFill>
                  <a:srgbClr val="333333"/>
                </a:solidFill>
                <a:latin typeface="Arial Narrow" panose="020B0606020202030204" pitchFamily="34" charset="0"/>
              </a:rPr>
              <a:t>Filsafat menurut Kamus Besar Bahasa Indonesia (KBBI) adalah pengetahuan dan penyelidikan dengan akal budi mengenai hakikat segala yang ada, sebab, asal, dan hukumnya.</a:t>
            </a:r>
          </a:p>
          <a:p>
            <a:endParaRPr lang="en-US" sz="2000">
              <a:solidFill>
                <a:srgbClr val="00AEEF"/>
              </a:solidFill>
              <a:latin typeface="Arial Narrow" panose="020B0606020202030204" pitchFamily="34" charset="0"/>
            </a:endParaRPr>
          </a:p>
          <a:p>
            <a:r>
              <a:rPr lang="en-US" sz="2000">
                <a:latin typeface="Arial Narrow" panose="020B0606020202030204" pitchFamily="34" charset="0"/>
              </a:rPr>
              <a:t>Filsafat pancasila </a:t>
            </a:r>
            <a:r>
              <a:rPr lang="en-US" sz="2000">
                <a:solidFill>
                  <a:srgbClr val="333333"/>
                </a:solidFill>
                <a:latin typeface="Arial Narrow" panose="020B0606020202030204" pitchFamily="34" charset="0"/>
              </a:rPr>
              <a:t>artinya menggunakan nilai-nilai pancasila sebagai dasar negara dan pandangan hidup bernegara.</a:t>
            </a:r>
          </a:p>
          <a:p>
            <a:endParaRPr lang="en-US" sz="2000">
              <a:solidFill>
                <a:srgbClr val="333333"/>
              </a:solidFill>
              <a:latin typeface="Arial Narrow" panose="020B0606020202030204" pitchFamily="34" charset="0"/>
            </a:endParaRPr>
          </a:p>
          <a:p>
            <a:r>
              <a:rPr lang="en-US" sz="2000">
                <a:solidFill>
                  <a:srgbClr val="333333"/>
                </a:solidFill>
                <a:latin typeface="Arial Narrow" panose="020B0606020202030204" pitchFamily="34" charset="0"/>
              </a:rPr>
              <a:t>Pancasila sebagai filsafat ini adalah perluasan dari fungsi pancasila sebagai dasar dan ideologi Indonesia.</a:t>
            </a:r>
          </a:p>
          <a:p>
            <a:r>
              <a:rPr lang="en-US" sz="2000">
                <a:solidFill>
                  <a:srgbClr val="333333"/>
                </a:solidFill>
                <a:latin typeface="Arial Narrow" panose="020B0606020202030204" pitchFamily="34" charset="0"/>
              </a:rPr>
              <a:t>Sebagai filsafat negara, tentunya pancasila harus berperan sebagai pandangan hidup oleh semua masyarakatnya.</a:t>
            </a:r>
            <a:endParaRPr lang="en-US" sz="2000">
              <a:solidFill>
                <a:srgbClr val="333333"/>
              </a:solidFill>
              <a:effectLst/>
              <a:latin typeface="Arial Narrow" panose="020B0606020202030204" pitchFamily="34" charset="0"/>
            </a:endParaRPr>
          </a:p>
        </p:txBody>
      </p:sp>
    </p:spTree>
    <p:extLst>
      <p:ext uri="{BB962C8B-B14F-4D97-AF65-F5344CB8AC3E}">
        <p14:creationId xmlns:p14="http://schemas.microsoft.com/office/powerpoint/2010/main" val="143259999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TotalTime>
  <Words>541</Words>
  <Application>Microsoft Macintosh PowerPoint</Application>
  <PresentationFormat>Widescreen</PresentationFormat>
  <Paragraphs>37</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Narrow</vt:lpstr>
      <vt:lpstr>Calibri</vt:lpstr>
      <vt:lpstr>Calibri Light</vt:lpstr>
      <vt:lpstr>Open Sans</vt:lpstr>
      <vt:lpstr>Retrospect</vt:lpstr>
      <vt:lpstr>FILSAFAT HUKUM</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FILSAFAT HUKUM</dc:title>
  <dc:creator>Lenovo</dc:creator>
  <cp:lastModifiedBy>Sepriyadi Adhan S</cp:lastModifiedBy>
  <cp:revision>11</cp:revision>
  <dcterms:created xsi:type="dcterms:W3CDTF">2020-11-28T23:18:21Z</dcterms:created>
  <dcterms:modified xsi:type="dcterms:W3CDTF">2021-11-01T13:57:31Z</dcterms:modified>
</cp:coreProperties>
</file>