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3" r:id="rId15"/>
    <p:sldId id="269" r:id="rId16"/>
    <p:sldId id="270" r:id="rId17"/>
    <p:sldId id="271" r:id="rId18"/>
    <p:sldId id="274" r:id="rId19"/>
    <p:sldId id="275" r:id="rId20"/>
    <p:sldId id="276" r:id="rId21"/>
    <p:sldId id="277" r:id="rId22"/>
    <p:sldId id="278" r:id="rId23"/>
    <p:sldId id="27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9/15/2020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Rounded Rectangle 3"/>
          <p:cNvSpPr/>
          <p:nvPr/>
        </p:nvSpPr>
        <p:spPr>
          <a:xfrm flipV="1">
            <a:off x="1606271" y="196310"/>
            <a:ext cx="9541341" cy="1091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dirty="0">
              <a:solidFill>
                <a:schemeClr val="bg1"/>
              </a:solidFill>
              <a:latin typeface="Arial Black" panose="020B0A04020102020204" pitchFamily="34" charset="0"/>
            </a:endParaRPr>
          </a:p>
        </p:txBody>
      </p:sp>
      <p:sp>
        <p:nvSpPr>
          <p:cNvPr id="7" name="TextBox 6"/>
          <p:cNvSpPr txBox="1"/>
          <p:nvPr/>
        </p:nvSpPr>
        <p:spPr>
          <a:xfrm flipH="1">
            <a:off x="1721224" y="359478"/>
            <a:ext cx="8310282" cy="954107"/>
          </a:xfrm>
          <a:prstGeom prst="rect">
            <a:avLst/>
          </a:prstGeom>
          <a:noFill/>
        </p:spPr>
        <p:txBody>
          <a:bodyPr wrap="square" rtlCol="0">
            <a:spAutoFit/>
          </a:bodyPr>
          <a:lstStyle/>
          <a:p>
            <a:pPr algn="ctr"/>
            <a:r>
              <a:rPr lang="id-ID" sz="2800" dirty="0" smtClean="0">
                <a:solidFill>
                  <a:schemeClr val="bg1"/>
                </a:solidFill>
                <a:latin typeface="Arial Black" panose="020B0A04020102020204" pitchFamily="34" charset="0"/>
              </a:rPr>
              <a:t>POKOK BAHASAN KE=5 </a:t>
            </a:r>
          </a:p>
          <a:p>
            <a:pPr algn="ctr"/>
            <a:r>
              <a:rPr lang="id-ID" sz="2800" dirty="0" smtClean="0">
                <a:solidFill>
                  <a:schemeClr val="bg1"/>
                </a:solidFill>
                <a:latin typeface="Arial Black" panose="020B0A04020102020204" pitchFamily="34" charset="0"/>
              </a:rPr>
              <a:t>PENDIRIAN DAN KEPEMILIKAN BANK</a:t>
            </a:r>
            <a:endParaRPr lang="id-ID" sz="2800" dirty="0">
              <a:latin typeface="Arial Black" panose="020B0A04020102020204" pitchFamily="34" charset="0"/>
            </a:endParaRPr>
          </a:p>
        </p:txBody>
      </p:sp>
      <p:sp>
        <p:nvSpPr>
          <p:cNvPr id="8" name="Rounded Rectangle 7"/>
          <p:cNvSpPr/>
          <p:nvPr/>
        </p:nvSpPr>
        <p:spPr>
          <a:xfrm flipV="1">
            <a:off x="1721225" y="1450487"/>
            <a:ext cx="9654988" cy="532682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2800" dirty="0"/>
          </a:p>
        </p:txBody>
      </p:sp>
      <p:sp>
        <p:nvSpPr>
          <p:cNvPr id="5" name="TextBox 4"/>
          <p:cNvSpPr txBox="1"/>
          <p:nvPr/>
        </p:nvSpPr>
        <p:spPr>
          <a:xfrm>
            <a:off x="2407677" y="2307162"/>
            <a:ext cx="9278470" cy="2677656"/>
          </a:xfrm>
          <a:prstGeom prst="rect">
            <a:avLst/>
          </a:prstGeom>
          <a:noFill/>
        </p:spPr>
        <p:txBody>
          <a:bodyPr wrap="square" rtlCol="0">
            <a:spAutoFit/>
          </a:bodyPr>
          <a:lstStyle/>
          <a:p>
            <a:pPr marL="342900" indent="-342900">
              <a:buAutoNum type="arabicPeriod"/>
            </a:pPr>
            <a:r>
              <a:rPr lang="id-ID" sz="2800" b="1" dirty="0" smtClean="0">
                <a:solidFill>
                  <a:schemeClr val="bg1"/>
                </a:solidFill>
              </a:rPr>
              <a:t>Bentuk Hukum Bank</a:t>
            </a:r>
          </a:p>
          <a:p>
            <a:pPr marL="342900" indent="-342900">
              <a:buAutoNum type="arabicPeriod"/>
            </a:pPr>
            <a:r>
              <a:rPr lang="id-ID" sz="2800" b="1" dirty="0" smtClean="0">
                <a:solidFill>
                  <a:schemeClr val="bg1"/>
                </a:solidFill>
              </a:rPr>
              <a:t>Modal Dasar, perizinan dan Pendirian Bank</a:t>
            </a:r>
          </a:p>
          <a:p>
            <a:pPr marL="342900" indent="-342900">
              <a:buAutoNum type="arabicPeriod"/>
            </a:pPr>
            <a:r>
              <a:rPr lang="id-ID" sz="2800" b="1" dirty="0" smtClean="0">
                <a:solidFill>
                  <a:schemeClr val="bg1"/>
                </a:solidFill>
              </a:rPr>
              <a:t>Kepemilikan Bank </a:t>
            </a:r>
          </a:p>
          <a:p>
            <a:pPr marL="342900" indent="-342900">
              <a:buAutoNum type="arabicPeriod"/>
            </a:pPr>
            <a:r>
              <a:rPr lang="id-ID" sz="2800" b="1" dirty="0" smtClean="0">
                <a:solidFill>
                  <a:schemeClr val="bg1"/>
                </a:solidFill>
              </a:rPr>
              <a:t>Penggabungan Usaha Perbankan</a:t>
            </a:r>
          </a:p>
          <a:p>
            <a:pPr marL="342900" indent="-342900">
              <a:buAutoNum type="arabicPeriod"/>
            </a:pPr>
            <a:r>
              <a:rPr lang="id-ID" sz="2800" b="1" dirty="0" smtClean="0">
                <a:solidFill>
                  <a:schemeClr val="bg1"/>
                </a:solidFill>
              </a:rPr>
              <a:t>Struktur rganisasi dan Kepengurusan Bank</a:t>
            </a:r>
          </a:p>
          <a:p>
            <a:pPr marL="342900" indent="-342900">
              <a:buAutoNum type="arabicPeriod" startAt="11"/>
            </a:pPr>
            <a:endParaRPr lang="id-ID" sz="2800" b="1" dirty="0"/>
          </a:p>
        </p:txBody>
      </p:sp>
    </p:spTree>
    <p:extLst>
      <p:ext uri="{BB962C8B-B14F-4D97-AF65-F5344CB8AC3E}">
        <p14:creationId xmlns:p14="http://schemas.microsoft.com/office/powerpoint/2010/main" val="3024232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dirty="0"/>
          </a:p>
        </p:txBody>
      </p:sp>
      <p:sp>
        <p:nvSpPr>
          <p:cNvPr id="3" name="Subtitle 2"/>
          <p:cNvSpPr>
            <a:spLocks noGrp="1"/>
          </p:cNvSpPr>
          <p:nvPr>
            <p:ph type="subTitle" idx="1"/>
          </p:nvPr>
        </p:nvSpPr>
        <p:spPr/>
        <p:txBody>
          <a:bodyPr/>
          <a:lstStyle/>
          <a:p>
            <a:endParaRPr lang="id-ID"/>
          </a:p>
        </p:txBody>
      </p:sp>
      <p:sp>
        <p:nvSpPr>
          <p:cNvPr id="4" name="Rounded Rectangle 3"/>
          <p:cNvSpPr/>
          <p:nvPr/>
        </p:nvSpPr>
        <p:spPr>
          <a:xfrm flipV="1">
            <a:off x="1606271" y="196310"/>
            <a:ext cx="9541341" cy="1091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dirty="0">
              <a:solidFill>
                <a:schemeClr val="bg1"/>
              </a:solidFill>
              <a:latin typeface="Arial Black" panose="020B0A04020102020204" pitchFamily="34" charset="0"/>
            </a:endParaRPr>
          </a:p>
        </p:txBody>
      </p:sp>
      <p:sp>
        <p:nvSpPr>
          <p:cNvPr id="7" name="TextBox 6"/>
          <p:cNvSpPr txBox="1"/>
          <p:nvPr/>
        </p:nvSpPr>
        <p:spPr>
          <a:xfrm flipH="1">
            <a:off x="1721224" y="359478"/>
            <a:ext cx="8310282" cy="523220"/>
          </a:xfrm>
          <a:prstGeom prst="rect">
            <a:avLst/>
          </a:prstGeom>
          <a:noFill/>
        </p:spPr>
        <p:txBody>
          <a:bodyPr wrap="square" rtlCol="0">
            <a:spAutoFit/>
          </a:bodyPr>
          <a:lstStyle/>
          <a:p>
            <a:pPr algn="ctr"/>
            <a:r>
              <a:rPr lang="id-ID" sz="2800" dirty="0" smtClean="0">
                <a:solidFill>
                  <a:schemeClr val="bg1"/>
                </a:solidFill>
                <a:latin typeface="Arial Black" panose="020B0A04020102020204" pitchFamily="34" charset="0"/>
              </a:rPr>
              <a:t>Prosedur Permohonan IJIN USAHA</a:t>
            </a:r>
          </a:p>
        </p:txBody>
      </p:sp>
      <p:sp>
        <p:nvSpPr>
          <p:cNvPr id="8" name="Rounded Rectangle 7"/>
          <p:cNvSpPr/>
          <p:nvPr/>
        </p:nvSpPr>
        <p:spPr>
          <a:xfrm flipV="1">
            <a:off x="1492624" y="1450485"/>
            <a:ext cx="9749118" cy="54075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2800" dirty="0"/>
          </a:p>
        </p:txBody>
      </p:sp>
      <p:sp>
        <p:nvSpPr>
          <p:cNvPr id="5" name="TextBox 4"/>
          <p:cNvSpPr txBox="1"/>
          <p:nvPr/>
        </p:nvSpPr>
        <p:spPr>
          <a:xfrm>
            <a:off x="1815353" y="1658935"/>
            <a:ext cx="9560860" cy="6494085"/>
          </a:xfrm>
          <a:prstGeom prst="rect">
            <a:avLst/>
          </a:prstGeom>
          <a:noFill/>
        </p:spPr>
        <p:txBody>
          <a:bodyPr wrap="square" rtlCol="0">
            <a:spAutoFit/>
          </a:bodyPr>
          <a:lstStyle/>
          <a:p>
            <a:endParaRPr lang="id-ID" sz="2400" dirty="0">
              <a:solidFill>
                <a:schemeClr val="bg1"/>
              </a:solidFill>
              <a:latin typeface="Arial Black" panose="020B0A04020102020204" pitchFamily="34" charset="0"/>
            </a:endParaRPr>
          </a:p>
          <a:p>
            <a:pPr marL="457200" indent="-457200">
              <a:buAutoNum type="arabicPeriod"/>
            </a:pPr>
            <a:r>
              <a:rPr lang="id-ID" sz="2400" dirty="0" smtClean="0">
                <a:solidFill>
                  <a:schemeClr val="bg1"/>
                </a:solidFill>
                <a:latin typeface="Arial Black" panose="020B0A04020102020204" pitchFamily="34" charset="0"/>
              </a:rPr>
              <a:t>Permohonan tertulis diajukan kepada BI, oleh  pihak yg telah mendapat Ijin Prinsip dg dilampiri:</a:t>
            </a:r>
          </a:p>
          <a:p>
            <a:pPr marL="457200" indent="-457200">
              <a:buAutoNum type="alphaLcPeriod"/>
            </a:pPr>
            <a:r>
              <a:rPr lang="id-ID" sz="2400" dirty="0" smtClean="0">
                <a:solidFill>
                  <a:schemeClr val="bg1"/>
                </a:solidFill>
                <a:latin typeface="Arial Black" panose="020B0A04020102020204" pitchFamily="34" charset="0"/>
              </a:rPr>
              <a:t>Akta Pendirian Badan Hk yg dilengkapi AD yg telah disahkan oleh pihak berwenang;</a:t>
            </a:r>
          </a:p>
          <a:p>
            <a:pPr marL="457200" indent="-457200">
              <a:buAutoNum type="alphaLcPeriod"/>
            </a:pPr>
            <a:r>
              <a:rPr lang="id-ID" sz="2400" dirty="0" smtClean="0">
                <a:solidFill>
                  <a:schemeClr val="bg1"/>
                </a:solidFill>
                <a:latin typeface="Arial Black" panose="020B0A04020102020204" pitchFamily="34" charset="0"/>
              </a:rPr>
              <a:t>Data kepemilikan disertai dokumennya;</a:t>
            </a:r>
          </a:p>
          <a:p>
            <a:pPr marL="457200" indent="-457200">
              <a:buAutoNum type="alphaLcPeriod"/>
            </a:pPr>
            <a:r>
              <a:rPr lang="id-ID" sz="2400" dirty="0" smtClean="0">
                <a:solidFill>
                  <a:schemeClr val="bg1"/>
                </a:solidFill>
                <a:latin typeface="Arial Black" panose="020B0A04020102020204" pitchFamily="34" charset="0"/>
              </a:rPr>
              <a:t>Daftar susunan Dewan Komisaris dan Direksi;</a:t>
            </a:r>
          </a:p>
          <a:p>
            <a:pPr marL="457200" indent="-457200">
              <a:buAutoNum type="alphaLcPeriod"/>
            </a:pPr>
            <a:r>
              <a:rPr lang="id-ID" sz="2400" dirty="0" smtClean="0">
                <a:solidFill>
                  <a:schemeClr val="bg1"/>
                </a:solidFill>
                <a:latin typeface="Arial Black" panose="020B0A04020102020204" pitchFamily="34" charset="0"/>
              </a:rPr>
              <a:t>Seluruh dokumen pendukung saat mengajukan Ijin Prinsip, apabila terjadi perubahan ;</a:t>
            </a:r>
          </a:p>
          <a:p>
            <a:pPr marL="457200" indent="-457200">
              <a:buAutoNum type="alphaLcPeriod"/>
            </a:pPr>
            <a:r>
              <a:rPr lang="id-ID" sz="2400" dirty="0" smtClean="0">
                <a:solidFill>
                  <a:schemeClr val="bg1"/>
                </a:solidFill>
                <a:latin typeface="Arial Black" panose="020B0A04020102020204" pitchFamily="34" charset="0"/>
              </a:rPr>
              <a:t>Dokumen bukti penyetoran modal;</a:t>
            </a:r>
          </a:p>
          <a:p>
            <a:pPr marL="457200" indent="-457200">
              <a:buAutoNum type="alphaLcPeriod"/>
            </a:pPr>
            <a:r>
              <a:rPr lang="id-ID" sz="2400" dirty="0" smtClean="0">
                <a:solidFill>
                  <a:schemeClr val="bg1"/>
                </a:solidFill>
                <a:latin typeface="Arial Black" panose="020B0A04020102020204" pitchFamily="34" charset="0"/>
              </a:rPr>
              <a:t>Bukti kesiapan oprasional;</a:t>
            </a:r>
          </a:p>
          <a:p>
            <a:pPr marL="457200" indent="-457200">
              <a:buAutoNum type="alphaLcPeriod"/>
            </a:pPr>
            <a:r>
              <a:rPr lang="id-ID" sz="2400" dirty="0" smtClean="0">
                <a:solidFill>
                  <a:schemeClr val="bg1"/>
                </a:solidFill>
                <a:latin typeface="Arial Black" panose="020B0A04020102020204" pitchFamily="34" charset="0"/>
              </a:rPr>
              <a:t>Surat pernyataan dari pemegang saham (Bd hk PT dan Prs Daerah) atau dari anggota (Bd Hk Koperasi)ttg darimana modal disetor berasal</a:t>
            </a:r>
          </a:p>
          <a:p>
            <a:pPr marL="457200" indent="-457200">
              <a:buAutoNum type="arabicPeriod"/>
            </a:pPr>
            <a:endParaRPr lang="id-ID" sz="2400" dirty="0" smtClean="0">
              <a:solidFill>
                <a:schemeClr val="bg1"/>
              </a:solidFill>
              <a:latin typeface="Arial Black" panose="020B0A04020102020204" pitchFamily="34" charset="0"/>
            </a:endParaRPr>
          </a:p>
          <a:p>
            <a:pPr marL="514350" indent="-514350">
              <a:buAutoNum type="alphaLcPeriod" startAt="10"/>
            </a:pPr>
            <a:endParaRPr lang="id-ID" sz="2800" dirty="0" smtClean="0">
              <a:solidFill>
                <a:schemeClr val="bg1"/>
              </a:solidFill>
              <a:latin typeface="Arial Black" panose="020B0A04020102020204" pitchFamily="34" charset="0"/>
            </a:endParaRPr>
          </a:p>
          <a:p>
            <a:endParaRPr lang="id-ID" sz="2800" b="1" dirty="0">
              <a:solidFill>
                <a:schemeClr val="bg1"/>
              </a:solidFill>
              <a:latin typeface="Arial Black" panose="020B0A04020102020204" pitchFamily="34" charset="0"/>
            </a:endParaRPr>
          </a:p>
        </p:txBody>
      </p:sp>
    </p:spTree>
    <p:extLst>
      <p:ext uri="{BB962C8B-B14F-4D97-AF65-F5344CB8AC3E}">
        <p14:creationId xmlns:p14="http://schemas.microsoft.com/office/powerpoint/2010/main" val="28012316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dirty="0"/>
          </a:p>
        </p:txBody>
      </p:sp>
      <p:sp>
        <p:nvSpPr>
          <p:cNvPr id="3" name="Subtitle 2"/>
          <p:cNvSpPr>
            <a:spLocks noGrp="1"/>
          </p:cNvSpPr>
          <p:nvPr>
            <p:ph type="subTitle" idx="1"/>
          </p:nvPr>
        </p:nvSpPr>
        <p:spPr/>
        <p:txBody>
          <a:bodyPr/>
          <a:lstStyle/>
          <a:p>
            <a:endParaRPr lang="id-ID"/>
          </a:p>
        </p:txBody>
      </p:sp>
      <p:sp>
        <p:nvSpPr>
          <p:cNvPr id="4" name="Rounded Rectangle 3"/>
          <p:cNvSpPr/>
          <p:nvPr/>
        </p:nvSpPr>
        <p:spPr>
          <a:xfrm flipV="1">
            <a:off x="1606271" y="196310"/>
            <a:ext cx="9541341" cy="1091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dirty="0">
              <a:solidFill>
                <a:schemeClr val="bg1"/>
              </a:solidFill>
              <a:latin typeface="Arial Black" panose="020B0A04020102020204" pitchFamily="34" charset="0"/>
            </a:endParaRPr>
          </a:p>
        </p:txBody>
      </p:sp>
      <p:sp>
        <p:nvSpPr>
          <p:cNvPr id="7" name="TextBox 6"/>
          <p:cNvSpPr txBox="1"/>
          <p:nvPr/>
        </p:nvSpPr>
        <p:spPr>
          <a:xfrm flipH="1">
            <a:off x="1721224" y="359478"/>
            <a:ext cx="8310282" cy="954107"/>
          </a:xfrm>
          <a:prstGeom prst="rect">
            <a:avLst/>
          </a:prstGeom>
          <a:noFill/>
        </p:spPr>
        <p:txBody>
          <a:bodyPr wrap="square" rtlCol="0">
            <a:spAutoFit/>
          </a:bodyPr>
          <a:lstStyle/>
          <a:p>
            <a:pPr algn="ctr"/>
            <a:r>
              <a:rPr lang="id-ID" sz="2800" dirty="0" smtClean="0">
                <a:solidFill>
                  <a:schemeClr val="bg1"/>
                </a:solidFill>
                <a:latin typeface="Arial Black" panose="020B0A04020102020204" pitchFamily="34" charset="0"/>
              </a:rPr>
              <a:t>Prosedur Permohonan IJIN USAHA (lanjutan...)</a:t>
            </a:r>
          </a:p>
        </p:txBody>
      </p:sp>
      <p:sp>
        <p:nvSpPr>
          <p:cNvPr id="8" name="Rounded Rectangle 7"/>
          <p:cNvSpPr/>
          <p:nvPr/>
        </p:nvSpPr>
        <p:spPr>
          <a:xfrm flipV="1">
            <a:off x="1492624" y="1463932"/>
            <a:ext cx="9749118" cy="54075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2800" dirty="0"/>
          </a:p>
        </p:txBody>
      </p:sp>
      <p:sp>
        <p:nvSpPr>
          <p:cNvPr id="5" name="TextBox 4"/>
          <p:cNvSpPr txBox="1"/>
          <p:nvPr/>
        </p:nvSpPr>
        <p:spPr>
          <a:xfrm>
            <a:off x="1815353" y="1658935"/>
            <a:ext cx="9560860" cy="6001643"/>
          </a:xfrm>
          <a:prstGeom prst="rect">
            <a:avLst/>
          </a:prstGeom>
          <a:noFill/>
        </p:spPr>
        <p:txBody>
          <a:bodyPr wrap="square" rtlCol="0">
            <a:spAutoFit/>
          </a:bodyPr>
          <a:lstStyle/>
          <a:p>
            <a:pPr marL="457200" indent="-457200">
              <a:buAutoNum type="alphaLcPeriod" startAt="8"/>
            </a:pPr>
            <a:r>
              <a:rPr lang="id-ID" sz="2400" dirty="0" smtClean="0">
                <a:solidFill>
                  <a:schemeClr val="bg1"/>
                </a:solidFill>
                <a:latin typeface="Arial Black" panose="020B0A04020102020204" pitchFamily="34" charset="0"/>
              </a:rPr>
              <a:t>Surat pernyataan dari Dewan Komisaris bhw ybs tdk rangkap jabatan sbgmana melebihi ketentuan PBI ttg Good Coorporate Govermance</a:t>
            </a:r>
          </a:p>
          <a:p>
            <a:pPr marL="457200" indent="-457200">
              <a:buAutoNum type="alphaLcPeriod" startAt="8"/>
            </a:pPr>
            <a:r>
              <a:rPr lang="id-ID" sz="2400" dirty="0" smtClean="0">
                <a:solidFill>
                  <a:schemeClr val="bg1"/>
                </a:solidFill>
                <a:latin typeface="Arial Black" panose="020B0A04020102020204" pitchFamily="34" charset="0"/>
              </a:rPr>
              <a:t>Surat </a:t>
            </a:r>
            <a:r>
              <a:rPr lang="id-ID" sz="2400" dirty="0">
                <a:solidFill>
                  <a:schemeClr val="bg1"/>
                </a:solidFill>
                <a:latin typeface="Arial Black" panose="020B0A04020102020204" pitchFamily="34" charset="0"/>
              </a:rPr>
              <a:t>pernyataan dari Dewan </a:t>
            </a:r>
            <a:r>
              <a:rPr lang="id-ID" sz="2400" dirty="0" smtClean="0">
                <a:solidFill>
                  <a:schemeClr val="bg1"/>
                </a:solidFill>
                <a:latin typeface="Arial Black" panose="020B0A04020102020204" pitchFamily="34" charset="0"/>
              </a:rPr>
              <a:t>Direksi </a:t>
            </a:r>
            <a:r>
              <a:rPr lang="id-ID" sz="2400" dirty="0">
                <a:solidFill>
                  <a:schemeClr val="bg1"/>
                </a:solidFill>
                <a:latin typeface="Arial Black" panose="020B0A04020102020204" pitchFamily="34" charset="0"/>
              </a:rPr>
              <a:t>bhw ybs tdk rangkap jabatan sbgmana melebihi ketentuan PBI ttg Good Coorporate </a:t>
            </a:r>
            <a:r>
              <a:rPr lang="id-ID" sz="2400" dirty="0" smtClean="0">
                <a:solidFill>
                  <a:schemeClr val="bg1"/>
                </a:solidFill>
                <a:latin typeface="Arial Black" panose="020B0A04020102020204" pitchFamily="34" charset="0"/>
              </a:rPr>
              <a:t>Govermance</a:t>
            </a:r>
          </a:p>
          <a:p>
            <a:pPr marL="457200" indent="-457200">
              <a:buFontTx/>
              <a:buAutoNum type="alphaLcPeriod" startAt="8"/>
            </a:pPr>
            <a:r>
              <a:rPr lang="id-ID" sz="2400" dirty="0">
                <a:solidFill>
                  <a:schemeClr val="bg1"/>
                </a:solidFill>
                <a:latin typeface="Arial Black" panose="020B0A04020102020204" pitchFamily="34" charset="0"/>
              </a:rPr>
              <a:t>Surat pernyataan dari Dewan </a:t>
            </a:r>
            <a:r>
              <a:rPr lang="id-ID" sz="2400" dirty="0" smtClean="0">
                <a:solidFill>
                  <a:schemeClr val="bg1"/>
                </a:solidFill>
                <a:latin typeface="Arial Black" panose="020B0A04020102020204" pitchFamily="34" charset="0"/>
              </a:rPr>
              <a:t>Direksi dan Dewan Komisaris  </a:t>
            </a:r>
            <a:r>
              <a:rPr lang="id-ID" sz="2400" dirty="0">
                <a:solidFill>
                  <a:schemeClr val="bg1"/>
                </a:solidFill>
                <a:latin typeface="Arial Black" panose="020B0A04020102020204" pitchFamily="34" charset="0"/>
              </a:rPr>
              <a:t>bhw ybs tdk </a:t>
            </a:r>
            <a:r>
              <a:rPr lang="id-ID" sz="2400" dirty="0" smtClean="0">
                <a:solidFill>
                  <a:schemeClr val="bg1"/>
                </a:solidFill>
                <a:latin typeface="Arial Black" panose="020B0A04020102020204" pitchFamily="34" charset="0"/>
              </a:rPr>
              <a:t>memiliki hub keluarga sbg  </a:t>
            </a:r>
            <a:r>
              <a:rPr lang="id-ID" sz="2400" dirty="0">
                <a:solidFill>
                  <a:schemeClr val="bg1"/>
                </a:solidFill>
                <a:latin typeface="Arial Black" panose="020B0A04020102020204" pitchFamily="34" charset="0"/>
              </a:rPr>
              <a:t>ketentuan PBI ttg Good Coorporate </a:t>
            </a:r>
            <a:r>
              <a:rPr lang="id-ID" sz="2400" dirty="0" smtClean="0">
                <a:solidFill>
                  <a:schemeClr val="bg1"/>
                </a:solidFill>
                <a:latin typeface="Arial Black" panose="020B0A04020102020204" pitchFamily="34" charset="0"/>
              </a:rPr>
              <a:t>Govermance</a:t>
            </a:r>
          </a:p>
          <a:p>
            <a:pPr marL="457200" indent="-457200">
              <a:buFontTx/>
              <a:buAutoNum type="alphaLcPeriod" startAt="8"/>
            </a:pPr>
            <a:r>
              <a:rPr lang="id-ID" sz="2400" dirty="0" smtClean="0">
                <a:solidFill>
                  <a:schemeClr val="bg1"/>
                </a:solidFill>
                <a:latin typeface="Arial Black" panose="020B0A04020102020204" pitchFamily="34" charset="0"/>
              </a:rPr>
              <a:t>Surat pernyataan dari anggota Direksi, bhw mrk secara sendiri2 atau bersama tidak memiliki saham 25% dari modal disetor pd suatu perusahaan lain sbgmana diatur dlm  </a:t>
            </a:r>
            <a:r>
              <a:rPr lang="id-ID" sz="2400" dirty="0">
                <a:solidFill>
                  <a:schemeClr val="bg1"/>
                </a:solidFill>
                <a:latin typeface="Arial Black" panose="020B0A04020102020204" pitchFamily="34" charset="0"/>
              </a:rPr>
              <a:t>PBI ttg Good Coorporate Govermance</a:t>
            </a:r>
          </a:p>
          <a:p>
            <a:pPr marL="457200" indent="-457200">
              <a:buFontTx/>
              <a:buAutoNum type="alphaLcPeriod" startAt="8"/>
            </a:pPr>
            <a:endParaRPr lang="id-ID" sz="2400" dirty="0">
              <a:solidFill>
                <a:schemeClr val="bg1"/>
              </a:solidFill>
              <a:latin typeface="Arial Black" panose="020B0A04020102020204" pitchFamily="34" charset="0"/>
            </a:endParaRPr>
          </a:p>
          <a:p>
            <a:pPr marL="457200" indent="-457200">
              <a:buAutoNum type="alphaLcPeriod" startAt="8"/>
            </a:pPr>
            <a:endParaRPr lang="id-ID" sz="2400" dirty="0">
              <a:solidFill>
                <a:schemeClr val="bg1"/>
              </a:solidFill>
              <a:latin typeface="Arial Black" panose="020B0A04020102020204" pitchFamily="34" charset="0"/>
            </a:endParaRPr>
          </a:p>
        </p:txBody>
      </p:sp>
    </p:spTree>
    <p:extLst>
      <p:ext uri="{BB962C8B-B14F-4D97-AF65-F5344CB8AC3E}">
        <p14:creationId xmlns:p14="http://schemas.microsoft.com/office/powerpoint/2010/main" val="1678160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dirty="0"/>
          </a:p>
        </p:txBody>
      </p:sp>
      <p:sp>
        <p:nvSpPr>
          <p:cNvPr id="3" name="Subtitle 2"/>
          <p:cNvSpPr>
            <a:spLocks noGrp="1"/>
          </p:cNvSpPr>
          <p:nvPr>
            <p:ph type="subTitle" idx="1"/>
          </p:nvPr>
        </p:nvSpPr>
        <p:spPr/>
        <p:txBody>
          <a:bodyPr/>
          <a:lstStyle/>
          <a:p>
            <a:endParaRPr lang="id-ID"/>
          </a:p>
        </p:txBody>
      </p:sp>
      <p:sp>
        <p:nvSpPr>
          <p:cNvPr id="4" name="Rounded Rectangle 3"/>
          <p:cNvSpPr/>
          <p:nvPr/>
        </p:nvSpPr>
        <p:spPr>
          <a:xfrm flipV="1">
            <a:off x="1606271" y="196310"/>
            <a:ext cx="9541341" cy="1091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dirty="0">
              <a:solidFill>
                <a:schemeClr val="bg1"/>
              </a:solidFill>
              <a:latin typeface="Arial Black" panose="020B0A04020102020204" pitchFamily="34" charset="0"/>
            </a:endParaRPr>
          </a:p>
        </p:txBody>
      </p:sp>
      <p:sp>
        <p:nvSpPr>
          <p:cNvPr id="7" name="TextBox 6"/>
          <p:cNvSpPr txBox="1"/>
          <p:nvPr/>
        </p:nvSpPr>
        <p:spPr>
          <a:xfrm flipH="1">
            <a:off x="1721224" y="359478"/>
            <a:ext cx="8310282" cy="954107"/>
          </a:xfrm>
          <a:prstGeom prst="rect">
            <a:avLst/>
          </a:prstGeom>
          <a:noFill/>
        </p:spPr>
        <p:txBody>
          <a:bodyPr wrap="square" rtlCol="0">
            <a:spAutoFit/>
          </a:bodyPr>
          <a:lstStyle/>
          <a:p>
            <a:pPr algn="ctr"/>
            <a:r>
              <a:rPr lang="id-ID" sz="2800" dirty="0" smtClean="0">
                <a:solidFill>
                  <a:schemeClr val="bg1"/>
                </a:solidFill>
                <a:latin typeface="Arial Black" panose="020B0A04020102020204" pitchFamily="34" charset="0"/>
              </a:rPr>
              <a:t>Prosedur Permohonan IJIN USAHA (lanjutan...)</a:t>
            </a:r>
          </a:p>
        </p:txBody>
      </p:sp>
      <p:sp>
        <p:nvSpPr>
          <p:cNvPr id="8" name="Rounded Rectangle 7"/>
          <p:cNvSpPr/>
          <p:nvPr/>
        </p:nvSpPr>
        <p:spPr>
          <a:xfrm flipV="1">
            <a:off x="1492624" y="1463932"/>
            <a:ext cx="9749118" cy="54075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2800" dirty="0"/>
          </a:p>
        </p:txBody>
      </p:sp>
      <p:sp>
        <p:nvSpPr>
          <p:cNvPr id="5" name="TextBox 4"/>
          <p:cNvSpPr txBox="1"/>
          <p:nvPr/>
        </p:nvSpPr>
        <p:spPr>
          <a:xfrm>
            <a:off x="1815353" y="1658935"/>
            <a:ext cx="9560860" cy="5632311"/>
          </a:xfrm>
          <a:prstGeom prst="rect">
            <a:avLst/>
          </a:prstGeom>
          <a:noFill/>
        </p:spPr>
        <p:txBody>
          <a:bodyPr wrap="square" rtlCol="0">
            <a:spAutoFit/>
          </a:bodyPr>
          <a:lstStyle/>
          <a:p>
            <a:pPr marL="457200" indent="-457200">
              <a:buAutoNum type="arabicPeriod" startAt="2"/>
            </a:pPr>
            <a:r>
              <a:rPr lang="id-ID" sz="2400" dirty="0" smtClean="0">
                <a:solidFill>
                  <a:schemeClr val="bg1"/>
                </a:solidFill>
                <a:latin typeface="Arial Black" panose="020B0A04020102020204" pitchFamily="34" charset="0"/>
              </a:rPr>
              <a:t>Persetujuan stau penolakan pemberian IJIN USAHA dilakukan dlm wkt 60 hr sjk diterimanya surat permohonan;</a:t>
            </a:r>
          </a:p>
          <a:p>
            <a:pPr marL="457200" indent="-457200">
              <a:buAutoNum type="arabicPeriod" startAt="2"/>
            </a:pPr>
            <a:r>
              <a:rPr lang="id-ID" sz="2400" dirty="0" smtClean="0">
                <a:solidFill>
                  <a:schemeClr val="bg1"/>
                </a:solidFill>
                <a:latin typeface="Arial Black" panose="020B0A04020102020204" pitchFamily="34" charset="0"/>
              </a:rPr>
              <a:t>Bank yg telah mendapat IJIN USAHA wajib menjalankan kegiatan usahanya dlm wkt paling lambat 60 hr terhitung tgl Ijin Usaha diberikan</a:t>
            </a:r>
          </a:p>
          <a:p>
            <a:pPr marL="457200" indent="-457200">
              <a:buAutoNum type="arabicPeriod" startAt="2"/>
            </a:pPr>
            <a:r>
              <a:rPr lang="id-ID" sz="2400" dirty="0" smtClean="0">
                <a:solidFill>
                  <a:schemeClr val="bg1"/>
                </a:solidFill>
                <a:latin typeface="Arial Black" panose="020B0A04020102020204" pitchFamily="34" charset="0"/>
              </a:rPr>
              <a:t>Keg usaha tsb wajib dilaporkan oleh Bank kpd BI paling lambat 10 hari sjk Bank melakukan operasional. Jk dlm wkt yg ditentukan bank tdk melakukan kegiatan usaha , mkk Ijin Usaha yg telah diberikan menjadi TDK BERLAKU.</a:t>
            </a:r>
          </a:p>
          <a:p>
            <a:pPr marL="457200" indent="-457200">
              <a:buAutoNum type="arabicPeriod" startAt="2"/>
            </a:pPr>
            <a:r>
              <a:rPr lang="id-ID" sz="2400" dirty="0" smtClean="0">
                <a:solidFill>
                  <a:schemeClr val="bg1"/>
                </a:solidFill>
                <a:latin typeface="Arial Black" panose="020B0A04020102020204" pitchFamily="34" charset="0"/>
              </a:rPr>
              <a:t>Bak yg telah mendapat Ijin Usaha WAJIB, mencantumkan kata BANK pd penulisan namanya disertai dg LOGO  sbg IDENTITAS UTAMA.</a:t>
            </a:r>
            <a:endParaRPr lang="id-ID" sz="2400" dirty="0">
              <a:solidFill>
                <a:schemeClr val="bg1"/>
              </a:solidFill>
              <a:latin typeface="Arial Black" panose="020B0A04020102020204" pitchFamily="34" charset="0"/>
            </a:endParaRPr>
          </a:p>
          <a:p>
            <a:pPr marL="457200" indent="-457200">
              <a:buAutoNum type="alphaLcPeriod" startAt="8"/>
            </a:pPr>
            <a:endParaRPr lang="id-ID" sz="2400" dirty="0">
              <a:solidFill>
                <a:schemeClr val="bg1"/>
              </a:solidFill>
              <a:latin typeface="Arial Black" panose="020B0A04020102020204" pitchFamily="34" charset="0"/>
            </a:endParaRPr>
          </a:p>
        </p:txBody>
      </p:sp>
    </p:spTree>
    <p:extLst>
      <p:ext uri="{BB962C8B-B14F-4D97-AF65-F5344CB8AC3E}">
        <p14:creationId xmlns:p14="http://schemas.microsoft.com/office/powerpoint/2010/main" val="5927693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dirty="0"/>
          </a:p>
        </p:txBody>
      </p:sp>
      <p:sp>
        <p:nvSpPr>
          <p:cNvPr id="3" name="Subtitle 2"/>
          <p:cNvSpPr>
            <a:spLocks noGrp="1"/>
          </p:cNvSpPr>
          <p:nvPr>
            <p:ph type="subTitle" idx="1"/>
          </p:nvPr>
        </p:nvSpPr>
        <p:spPr/>
        <p:txBody>
          <a:bodyPr/>
          <a:lstStyle/>
          <a:p>
            <a:endParaRPr lang="id-ID"/>
          </a:p>
        </p:txBody>
      </p:sp>
      <p:sp>
        <p:nvSpPr>
          <p:cNvPr id="4" name="Rounded Rectangle 3"/>
          <p:cNvSpPr/>
          <p:nvPr/>
        </p:nvSpPr>
        <p:spPr>
          <a:xfrm flipV="1">
            <a:off x="1606271" y="196310"/>
            <a:ext cx="9541341" cy="1091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dirty="0">
              <a:solidFill>
                <a:schemeClr val="bg1"/>
              </a:solidFill>
              <a:latin typeface="Arial Black" panose="020B0A04020102020204" pitchFamily="34" charset="0"/>
            </a:endParaRPr>
          </a:p>
        </p:txBody>
      </p:sp>
      <p:sp>
        <p:nvSpPr>
          <p:cNvPr id="7" name="TextBox 6"/>
          <p:cNvSpPr txBox="1"/>
          <p:nvPr/>
        </p:nvSpPr>
        <p:spPr>
          <a:xfrm flipH="1">
            <a:off x="1721224" y="359478"/>
            <a:ext cx="8310282" cy="523220"/>
          </a:xfrm>
          <a:prstGeom prst="rect">
            <a:avLst/>
          </a:prstGeom>
          <a:noFill/>
        </p:spPr>
        <p:txBody>
          <a:bodyPr wrap="square" rtlCol="0">
            <a:spAutoFit/>
          </a:bodyPr>
          <a:lstStyle/>
          <a:p>
            <a:pPr algn="ctr"/>
            <a:r>
              <a:rPr lang="id-ID" sz="2800" dirty="0" smtClean="0">
                <a:solidFill>
                  <a:schemeClr val="bg1"/>
                </a:solidFill>
                <a:latin typeface="Arial Black" panose="020B0A04020102020204" pitchFamily="34" charset="0"/>
              </a:rPr>
              <a:t>3.  KEPEMILIKAN BANK</a:t>
            </a:r>
          </a:p>
        </p:txBody>
      </p:sp>
      <p:sp>
        <p:nvSpPr>
          <p:cNvPr id="8" name="Rounded Rectangle 7"/>
          <p:cNvSpPr/>
          <p:nvPr/>
        </p:nvSpPr>
        <p:spPr>
          <a:xfrm flipV="1">
            <a:off x="1492624" y="1463933"/>
            <a:ext cx="9749118" cy="54075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2800" dirty="0"/>
          </a:p>
        </p:txBody>
      </p:sp>
      <p:sp>
        <p:nvSpPr>
          <p:cNvPr id="9" name="TextBox 8"/>
          <p:cNvSpPr txBox="1"/>
          <p:nvPr/>
        </p:nvSpPr>
        <p:spPr>
          <a:xfrm>
            <a:off x="2178423" y="1896035"/>
            <a:ext cx="8323729" cy="3970318"/>
          </a:xfrm>
          <a:prstGeom prst="rect">
            <a:avLst/>
          </a:prstGeom>
          <a:noFill/>
        </p:spPr>
        <p:txBody>
          <a:bodyPr wrap="square" rtlCol="0">
            <a:spAutoFit/>
          </a:bodyPr>
          <a:lstStyle/>
          <a:p>
            <a:r>
              <a:rPr lang="id-ID" sz="2800" dirty="0" smtClean="0">
                <a:solidFill>
                  <a:schemeClr val="bg1"/>
                </a:solidFill>
                <a:latin typeface="Arial Black" panose="020B0A04020102020204" pitchFamily="34" charset="0"/>
              </a:rPr>
              <a:t>Mnrt ket UU Perbankan, BANK Umum hanya dapat didirikan oleh:</a:t>
            </a:r>
          </a:p>
          <a:p>
            <a:endParaRPr lang="id-ID" sz="2800" dirty="0" smtClean="0">
              <a:solidFill>
                <a:schemeClr val="bg1"/>
              </a:solidFill>
              <a:latin typeface="Arial Black" panose="020B0A04020102020204" pitchFamily="34" charset="0"/>
            </a:endParaRPr>
          </a:p>
          <a:p>
            <a:pPr marL="514350" indent="-514350">
              <a:buAutoNum type="arabicParenR"/>
            </a:pPr>
            <a:r>
              <a:rPr lang="id-ID" sz="2800" dirty="0" smtClean="0">
                <a:solidFill>
                  <a:schemeClr val="bg1"/>
                </a:solidFill>
                <a:latin typeface="Arial Black" panose="020B0A04020102020204" pitchFamily="34" charset="0"/>
              </a:rPr>
              <a:t>WNI dan atau badan hukum Indonesia dg WNA dan atau badan hukum asing secara kemitraan;</a:t>
            </a:r>
          </a:p>
          <a:p>
            <a:pPr marL="514350" indent="-514350">
              <a:buAutoNum type="arabicParenR"/>
            </a:pPr>
            <a:r>
              <a:rPr lang="id-ID" sz="2800" dirty="0" smtClean="0">
                <a:solidFill>
                  <a:schemeClr val="bg1"/>
                </a:solidFill>
                <a:latin typeface="Arial Black" panose="020B0A04020102020204" pitchFamily="34" charset="0"/>
              </a:rPr>
              <a:t>ketentuan mengenai persyaratan perendirian yg wajib dipenuhi pihak- pihak tsb ditetapkan oleh PBI;</a:t>
            </a:r>
            <a:endParaRPr lang="id-ID" sz="2800" dirty="0">
              <a:latin typeface="Arial Black" panose="020B0A04020102020204" pitchFamily="34" charset="0"/>
            </a:endParaRPr>
          </a:p>
        </p:txBody>
      </p:sp>
    </p:spTree>
    <p:extLst>
      <p:ext uri="{BB962C8B-B14F-4D97-AF65-F5344CB8AC3E}">
        <p14:creationId xmlns:p14="http://schemas.microsoft.com/office/powerpoint/2010/main" val="7390443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dirty="0"/>
          </a:p>
        </p:txBody>
      </p:sp>
      <p:sp>
        <p:nvSpPr>
          <p:cNvPr id="3" name="Subtitle 2"/>
          <p:cNvSpPr>
            <a:spLocks noGrp="1"/>
          </p:cNvSpPr>
          <p:nvPr>
            <p:ph type="subTitle" idx="1"/>
          </p:nvPr>
        </p:nvSpPr>
        <p:spPr/>
        <p:txBody>
          <a:bodyPr/>
          <a:lstStyle/>
          <a:p>
            <a:endParaRPr lang="id-ID"/>
          </a:p>
        </p:txBody>
      </p:sp>
      <p:sp>
        <p:nvSpPr>
          <p:cNvPr id="4" name="Rounded Rectangle 3"/>
          <p:cNvSpPr/>
          <p:nvPr/>
        </p:nvSpPr>
        <p:spPr>
          <a:xfrm flipV="1">
            <a:off x="1606271" y="196310"/>
            <a:ext cx="9541341" cy="1091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dirty="0">
              <a:solidFill>
                <a:schemeClr val="bg1"/>
              </a:solidFill>
              <a:latin typeface="Arial Black" panose="020B0A04020102020204" pitchFamily="34" charset="0"/>
            </a:endParaRPr>
          </a:p>
        </p:txBody>
      </p:sp>
      <p:sp>
        <p:nvSpPr>
          <p:cNvPr id="7" name="TextBox 6"/>
          <p:cNvSpPr txBox="1"/>
          <p:nvPr/>
        </p:nvSpPr>
        <p:spPr>
          <a:xfrm flipH="1">
            <a:off x="1721224" y="359478"/>
            <a:ext cx="8310282" cy="523220"/>
          </a:xfrm>
          <a:prstGeom prst="rect">
            <a:avLst/>
          </a:prstGeom>
          <a:noFill/>
        </p:spPr>
        <p:txBody>
          <a:bodyPr wrap="square" rtlCol="0">
            <a:spAutoFit/>
          </a:bodyPr>
          <a:lstStyle/>
          <a:p>
            <a:pPr algn="ctr"/>
            <a:r>
              <a:rPr lang="id-ID" sz="2800" dirty="0" smtClean="0">
                <a:solidFill>
                  <a:schemeClr val="bg1"/>
                </a:solidFill>
                <a:latin typeface="Arial Black" panose="020B0A04020102020204" pitchFamily="34" charset="0"/>
              </a:rPr>
              <a:t>3.  KEPEMILIKAN BANK (lanjutan)</a:t>
            </a:r>
          </a:p>
        </p:txBody>
      </p:sp>
      <p:sp>
        <p:nvSpPr>
          <p:cNvPr id="8" name="Rounded Rectangle 7"/>
          <p:cNvSpPr/>
          <p:nvPr/>
        </p:nvSpPr>
        <p:spPr>
          <a:xfrm flipV="1">
            <a:off x="1492624" y="1450486"/>
            <a:ext cx="9749118" cy="54075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2800" dirty="0"/>
          </a:p>
        </p:txBody>
      </p:sp>
      <p:sp>
        <p:nvSpPr>
          <p:cNvPr id="6" name="TextBox 5"/>
          <p:cNvSpPr txBox="1"/>
          <p:nvPr/>
        </p:nvSpPr>
        <p:spPr>
          <a:xfrm>
            <a:off x="1721225" y="1667435"/>
            <a:ext cx="9238128" cy="5262979"/>
          </a:xfrm>
          <a:prstGeom prst="rect">
            <a:avLst/>
          </a:prstGeom>
          <a:noFill/>
        </p:spPr>
        <p:txBody>
          <a:bodyPr wrap="square" rtlCol="0">
            <a:spAutoFit/>
          </a:bodyPr>
          <a:lstStyle/>
          <a:p>
            <a:pPr marL="457200" indent="-457200">
              <a:buAutoNum type="alphaUcPeriod"/>
            </a:pPr>
            <a:r>
              <a:rPr lang="id-ID" sz="2400" dirty="0" smtClean="0">
                <a:solidFill>
                  <a:schemeClr val="bg1"/>
                </a:solidFill>
                <a:latin typeface="Arial Black" panose="020B0A04020102020204" pitchFamily="34" charset="0"/>
              </a:rPr>
              <a:t>LARANGAN THDP SUMBER DANA DLM KEPEMILIKAN BANK:</a:t>
            </a:r>
          </a:p>
          <a:p>
            <a:pPr marL="457200" indent="-457200">
              <a:buAutoNum type="arabicParenR"/>
            </a:pPr>
            <a:r>
              <a:rPr lang="id-ID" sz="2400" dirty="0" smtClean="0">
                <a:solidFill>
                  <a:schemeClr val="bg1"/>
                </a:solidFill>
                <a:latin typeface="Arial Black" panose="020B0A04020102020204" pitchFamily="34" charset="0"/>
              </a:rPr>
              <a:t>Berasal dari PINJAMAN atau bentuk PEMBIAYAAN salam bntuk apapun dri Bank atau pihak lain di Indonesia, atau</a:t>
            </a:r>
          </a:p>
          <a:p>
            <a:pPr marL="457200" indent="-457200">
              <a:buAutoNum type="arabicParenR"/>
            </a:pPr>
            <a:r>
              <a:rPr lang="id-ID" sz="2400" dirty="0" smtClean="0">
                <a:solidFill>
                  <a:schemeClr val="bg1"/>
                </a:solidFill>
                <a:latin typeface="Arial Black" panose="020B0A04020102020204" pitchFamily="34" charset="0"/>
              </a:rPr>
              <a:t>Berasal dari dan utk tujuan pencucian uang </a:t>
            </a:r>
          </a:p>
          <a:p>
            <a:endParaRPr lang="id-ID" sz="2400" dirty="0">
              <a:solidFill>
                <a:schemeClr val="bg1"/>
              </a:solidFill>
              <a:latin typeface="Arial Black" panose="020B0A04020102020204" pitchFamily="34" charset="0"/>
            </a:endParaRPr>
          </a:p>
          <a:p>
            <a:pPr marL="457200" indent="-457200">
              <a:buAutoNum type="alphaUcPeriod" startAt="2"/>
            </a:pPr>
            <a:r>
              <a:rPr lang="id-ID" sz="2400" dirty="0" smtClean="0">
                <a:solidFill>
                  <a:schemeClr val="bg1"/>
                </a:solidFill>
                <a:latin typeface="Arial Black" panose="020B0A04020102020204" pitchFamily="34" charset="0"/>
              </a:rPr>
              <a:t>KEPEMILIKAN BANK OLEH BADAN HUKUM:</a:t>
            </a:r>
          </a:p>
          <a:p>
            <a:pPr marL="457200" indent="-457200">
              <a:buAutoNum type="arabicParenR"/>
            </a:pPr>
            <a:r>
              <a:rPr lang="id-ID" sz="2400" dirty="0" smtClean="0">
                <a:solidFill>
                  <a:schemeClr val="bg1"/>
                </a:solidFill>
                <a:latin typeface="Arial Black" panose="020B0A04020102020204" pitchFamily="34" charset="0"/>
              </a:rPr>
              <a:t>Paling tinggi sebesar modal sendiri bersih badan hukum ybs;</a:t>
            </a:r>
          </a:p>
          <a:p>
            <a:pPr marL="457200" indent="-457200">
              <a:buAutoNum type="arabicParenR"/>
            </a:pPr>
            <a:r>
              <a:rPr lang="id-ID" sz="2400" dirty="0" smtClean="0">
                <a:solidFill>
                  <a:schemeClr val="bg1"/>
                </a:solidFill>
                <a:latin typeface="Arial Black" panose="020B0A04020102020204" pitchFamily="34" charset="0"/>
              </a:rPr>
              <a:t>Ket ttg modal sendiri bersih tsb wajib dipenuhi pd saat bd hk tsb melakukan penyetoran,oodal utk pendirian bank atau pd saat bd hk ybs melakukan PENAMBAHAN modal disetor.</a:t>
            </a:r>
            <a:endParaRPr lang="id-ID" sz="2400" dirty="0">
              <a:solidFill>
                <a:schemeClr val="bg1"/>
              </a:solidFill>
              <a:latin typeface="Arial Black" panose="020B0A04020102020204" pitchFamily="34" charset="0"/>
            </a:endParaRPr>
          </a:p>
        </p:txBody>
      </p:sp>
    </p:spTree>
    <p:extLst>
      <p:ext uri="{BB962C8B-B14F-4D97-AF65-F5344CB8AC3E}">
        <p14:creationId xmlns:p14="http://schemas.microsoft.com/office/powerpoint/2010/main" val="31318086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dirty="0"/>
          </a:p>
        </p:txBody>
      </p:sp>
      <p:sp>
        <p:nvSpPr>
          <p:cNvPr id="3" name="Subtitle 2"/>
          <p:cNvSpPr>
            <a:spLocks noGrp="1"/>
          </p:cNvSpPr>
          <p:nvPr>
            <p:ph type="subTitle" idx="1"/>
          </p:nvPr>
        </p:nvSpPr>
        <p:spPr/>
        <p:txBody>
          <a:bodyPr/>
          <a:lstStyle/>
          <a:p>
            <a:endParaRPr lang="id-ID"/>
          </a:p>
        </p:txBody>
      </p:sp>
      <p:sp>
        <p:nvSpPr>
          <p:cNvPr id="4" name="Rounded Rectangle 3"/>
          <p:cNvSpPr/>
          <p:nvPr/>
        </p:nvSpPr>
        <p:spPr>
          <a:xfrm flipV="1">
            <a:off x="1606271" y="196310"/>
            <a:ext cx="9541341" cy="1091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dirty="0">
              <a:solidFill>
                <a:schemeClr val="bg1"/>
              </a:solidFill>
              <a:latin typeface="Arial Black" panose="020B0A04020102020204" pitchFamily="34" charset="0"/>
            </a:endParaRPr>
          </a:p>
        </p:txBody>
      </p:sp>
      <p:sp>
        <p:nvSpPr>
          <p:cNvPr id="7" name="TextBox 6"/>
          <p:cNvSpPr txBox="1"/>
          <p:nvPr/>
        </p:nvSpPr>
        <p:spPr>
          <a:xfrm flipH="1">
            <a:off x="1721224" y="359478"/>
            <a:ext cx="8310282" cy="523220"/>
          </a:xfrm>
          <a:prstGeom prst="rect">
            <a:avLst/>
          </a:prstGeom>
          <a:noFill/>
        </p:spPr>
        <p:txBody>
          <a:bodyPr wrap="square" rtlCol="0">
            <a:spAutoFit/>
          </a:bodyPr>
          <a:lstStyle/>
          <a:p>
            <a:pPr algn="ctr"/>
            <a:r>
              <a:rPr lang="id-ID" sz="2800" dirty="0" smtClean="0">
                <a:solidFill>
                  <a:schemeClr val="bg1"/>
                </a:solidFill>
                <a:latin typeface="Arial Black" panose="020B0A04020102020204" pitchFamily="34" charset="0"/>
              </a:rPr>
              <a:t>3.  KEPEMILIKAN BANK (lanjutan...)</a:t>
            </a:r>
          </a:p>
        </p:txBody>
      </p:sp>
      <p:sp>
        <p:nvSpPr>
          <p:cNvPr id="8" name="Rounded Rectangle 7"/>
          <p:cNvSpPr/>
          <p:nvPr/>
        </p:nvSpPr>
        <p:spPr>
          <a:xfrm flipV="1">
            <a:off x="1492624" y="1450486"/>
            <a:ext cx="9749118" cy="54075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2800" dirty="0"/>
          </a:p>
        </p:txBody>
      </p:sp>
      <p:sp>
        <p:nvSpPr>
          <p:cNvPr id="6" name="TextBox 5"/>
          <p:cNvSpPr txBox="1"/>
          <p:nvPr/>
        </p:nvSpPr>
        <p:spPr>
          <a:xfrm>
            <a:off x="1721225" y="1667435"/>
            <a:ext cx="9238128" cy="4524315"/>
          </a:xfrm>
          <a:prstGeom prst="rect">
            <a:avLst/>
          </a:prstGeom>
          <a:noFill/>
        </p:spPr>
        <p:txBody>
          <a:bodyPr wrap="square" rtlCol="0">
            <a:spAutoFit/>
          </a:bodyPr>
          <a:lstStyle/>
          <a:p>
            <a:r>
              <a:rPr lang="id-ID" sz="2400" dirty="0" smtClean="0">
                <a:solidFill>
                  <a:schemeClr val="bg1"/>
                </a:solidFill>
                <a:latin typeface="Arial Black" panose="020B0A04020102020204" pitchFamily="34" charset="0"/>
              </a:rPr>
              <a:t> </a:t>
            </a:r>
          </a:p>
          <a:p>
            <a:r>
              <a:rPr lang="id-ID" sz="2400" dirty="0" smtClean="0">
                <a:solidFill>
                  <a:schemeClr val="bg1"/>
                </a:solidFill>
                <a:latin typeface="Arial Black" panose="020B0A04020102020204" pitchFamily="34" charset="0"/>
              </a:rPr>
              <a:t>C.  SYARAT- SYARAT BG PIHAK YG DPT MENJADI PEMILIK BANK:</a:t>
            </a:r>
          </a:p>
          <a:p>
            <a:pPr marL="457200" indent="-457200">
              <a:buAutoNum type="arabicParenR"/>
            </a:pPr>
            <a:r>
              <a:rPr lang="id-ID" sz="2400" dirty="0" smtClean="0">
                <a:solidFill>
                  <a:schemeClr val="bg1"/>
                </a:solidFill>
                <a:latin typeface="Arial Black" panose="020B0A04020102020204" pitchFamily="34" charset="0"/>
              </a:rPr>
              <a:t>Memiliki akhlak dan moral yg baik;</a:t>
            </a:r>
          </a:p>
          <a:p>
            <a:pPr marL="457200" indent="-457200">
              <a:buAutoNum type="arabicParenR"/>
            </a:pPr>
            <a:r>
              <a:rPr lang="id-ID" sz="2400" dirty="0" smtClean="0">
                <a:solidFill>
                  <a:schemeClr val="bg1"/>
                </a:solidFill>
                <a:latin typeface="Arial Black" panose="020B0A04020102020204" pitchFamily="34" charset="0"/>
              </a:rPr>
              <a:t>Memiliki komitmen utk memenuhi ket per-UU yg berlaku;</a:t>
            </a:r>
          </a:p>
          <a:p>
            <a:pPr marL="457200" indent="-457200">
              <a:buAutoNum type="arabicParenR"/>
            </a:pPr>
            <a:r>
              <a:rPr lang="id-ID" sz="2400" dirty="0" smtClean="0">
                <a:solidFill>
                  <a:schemeClr val="bg1"/>
                </a:solidFill>
                <a:latin typeface="Arial Black" panose="020B0A04020102020204" pitchFamily="34" charset="0"/>
              </a:rPr>
              <a:t>Memiliki komitmen utk pengembangan operasional ban yg sehat;</a:t>
            </a:r>
          </a:p>
          <a:p>
            <a:pPr marL="457200" indent="-457200">
              <a:buAutoNum type="arabicParenR"/>
            </a:pPr>
            <a:r>
              <a:rPr lang="id-ID" sz="2400" dirty="0" smtClean="0">
                <a:solidFill>
                  <a:schemeClr val="bg1"/>
                </a:solidFill>
                <a:latin typeface="Arial Black" panose="020B0A04020102020204" pitchFamily="34" charset="0"/>
              </a:rPr>
              <a:t>Tdk termasuk dlm DAFTAR TDK LULUS</a:t>
            </a:r>
          </a:p>
          <a:p>
            <a:pPr marL="457200" indent="-457200">
              <a:buAutoNum type="arabicParenR"/>
            </a:pPr>
            <a:r>
              <a:rPr lang="id-ID" sz="2400" dirty="0" smtClean="0">
                <a:solidFill>
                  <a:schemeClr val="bg1"/>
                </a:solidFill>
                <a:latin typeface="Arial Black" panose="020B0A04020102020204" pitchFamily="34" charset="0"/>
              </a:rPr>
              <a:t>APABILA PEMIKIK BANK adlh bd hk , mk syarat2 tsb berlaku bagi pemilik maupun pengurus dari bd hk tsb.</a:t>
            </a:r>
            <a:endParaRPr lang="id-ID" sz="2400" dirty="0">
              <a:solidFill>
                <a:schemeClr val="bg1"/>
              </a:solidFill>
              <a:latin typeface="Arial Black" panose="020B0A04020102020204" pitchFamily="34" charset="0"/>
            </a:endParaRPr>
          </a:p>
        </p:txBody>
      </p:sp>
    </p:spTree>
    <p:extLst>
      <p:ext uri="{BB962C8B-B14F-4D97-AF65-F5344CB8AC3E}">
        <p14:creationId xmlns:p14="http://schemas.microsoft.com/office/powerpoint/2010/main" val="30448518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dirty="0"/>
          </a:p>
        </p:txBody>
      </p:sp>
      <p:sp>
        <p:nvSpPr>
          <p:cNvPr id="3" name="Subtitle 2"/>
          <p:cNvSpPr>
            <a:spLocks noGrp="1"/>
          </p:cNvSpPr>
          <p:nvPr>
            <p:ph type="subTitle" idx="1"/>
          </p:nvPr>
        </p:nvSpPr>
        <p:spPr/>
        <p:txBody>
          <a:bodyPr/>
          <a:lstStyle/>
          <a:p>
            <a:endParaRPr lang="id-ID"/>
          </a:p>
        </p:txBody>
      </p:sp>
      <p:sp>
        <p:nvSpPr>
          <p:cNvPr id="4" name="Rounded Rectangle 3"/>
          <p:cNvSpPr/>
          <p:nvPr/>
        </p:nvSpPr>
        <p:spPr>
          <a:xfrm flipV="1">
            <a:off x="1606271" y="196310"/>
            <a:ext cx="9541341" cy="1091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dirty="0">
              <a:solidFill>
                <a:schemeClr val="bg1"/>
              </a:solidFill>
              <a:latin typeface="Arial Black" panose="020B0A04020102020204" pitchFamily="34" charset="0"/>
            </a:endParaRPr>
          </a:p>
        </p:txBody>
      </p:sp>
      <p:sp>
        <p:nvSpPr>
          <p:cNvPr id="7" name="TextBox 6"/>
          <p:cNvSpPr txBox="1"/>
          <p:nvPr/>
        </p:nvSpPr>
        <p:spPr>
          <a:xfrm flipH="1">
            <a:off x="1721224" y="359478"/>
            <a:ext cx="8310282" cy="523220"/>
          </a:xfrm>
          <a:prstGeom prst="rect">
            <a:avLst/>
          </a:prstGeom>
          <a:noFill/>
        </p:spPr>
        <p:txBody>
          <a:bodyPr wrap="square" rtlCol="0">
            <a:spAutoFit/>
          </a:bodyPr>
          <a:lstStyle/>
          <a:p>
            <a:pPr algn="ctr"/>
            <a:r>
              <a:rPr lang="id-ID" sz="2800" dirty="0" smtClean="0">
                <a:solidFill>
                  <a:schemeClr val="bg1"/>
                </a:solidFill>
                <a:latin typeface="Arial Black" panose="020B0A04020102020204" pitchFamily="34" charset="0"/>
              </a:rPr>
              <a:t>3.  KEPEMILIKAN BANK (lanjutan...)</a:t>
            </a:r>
          </a:p>
        </p:txBody>
      </p:sp>
      <p:sp>
        <p:nvSpPr>
          <p:cNvPr id="8" name="Rounded Rectangle 7"/>
          <p:cNvSpPr/>
          <p:nvPr/>
        </p:nvSpPr>
        <p:spPr>
          <a:xfrm flipV="1">
            <a:off x="1492624" y="1450486"/>
            <a:ext cx="9749118" cy="54075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2800" dirty="0"/>
          </a:p>
        </p:txBody>
      </p:sp>
      <p:sp>
        <p:nvSpPr>
          <p:cNvPr id="6" name="TextBox 5"/>
          <p:cNvSpPr txBox="1"/>
          <p:nvPr/>
        </p:nvSpPr>
        <p:spPr>
          <a:xfrm>
            <a:off x="1721225" y="1667435"/>
            <a:ext cx="9238128" cy="4893647"/>
          </a:xfrm>
          <a:prstGeom prst="rect">
            <a:avLst/>
          </a:prstGeom>
          <a:noFill/>
        </p:spPr>
        <p:txBody>
          <a:bodyPr wrap="square" rtlCol="0">
            <a:spAutoFit/>
          </a:bodyPr>
          <a:lstStyle/>
          <a:p>
            <a:r>
              <a:rPr lang="id-ID" sz="2400" dirty="0" smtClean="0">
                <a:solidFill>
                  <a:schemeClr val="bg1"/>
                </a:solidFill>
                <a:latin typeface="Arial Black" panose="020B0A04020102020204" pitchFamily="34" charset="0"/>
              </a:rPr>
              <a:t> D.  SYARAT- SYARAT BG PIHAK YG DPT MENJADI PEMEGANG SAHAM PENGENDALI (PSP):</a:t>
            </a:r>
          </a:p>
          <a:p>
            <a:pPr marL="457200" indent="-457200">
              <a:buAutoNum type="arabicParenR"/>
            </a:pPr>
            <a:r>
              <a:rPr lang="id-ID" sz="2400" dirty="0" smtClean="0">
                <a:solidFill>
                  <a:schemeClr val="bg1"/>
                </a:solidFill>
                <a:latin typeface="Arial Black" panose="020B0A04020102020204" pitchFamily="34" charset="0"/>
              </a:rPr>
              <a:t>Memiliki integritas;</a:t>
            </a:r>
          </a:p>
          <a:p>
            <a:pPr marL="457200" indent="-457200">
              <a:buAutoNum type="arabicParenR"/>
            </a:pPr>
            <a:r>
              <a:rPr lang="id-ID" sz="2400" dirty="0" smtClean="0">
                <a:solidFill>
                  <a:schemeClr val="bg1"/>
                </a:solidFill>
                <a:latin typeface="Arial Black" panose="020B0A04020102020204" pitchFamily="34" charset="0"/>
              </a:rPr>
              <a:t>Memiliki kelayakan keuangan</a:t>
            </a:r>
          </a:p>
          <a:p>
            <a:pPr marL="457200" indent="-457200">
              <a:buAutoNum type="arabicParenR"/>
            </a:pPr>
            <a:r>
              <a:rPr lang="id-ID" sz="2400" dirty="0" smtClean="0">
                <a:solidFill>
                  <a:schemeClr val="bg1"/>
                </a:solidFill>
                <a:latin typeface="Arial Black" panose="020B0A04020102020204" pitchFamily="34" charset="0"/>
              </a:rPr>
              <a:t>Pihak yg memenuhi persyaratan n no (1) dan (2) tsb menyampaikan dokumen2 yg ditentukan dlm PBI;</a:t>
            </a:r>
          </a:p>
          <a:p>
            <a:pPr marL="457200" indent="-457200">
              <a:buAutoNum type="arabicParenR"/>
            </a:pPr>
            <a:r>
              <a:rPr lang="id-ID" sz="2400" dirty="0" smtClean="0">
                <a:solidFill>
                  <a:schemeClr val="bg1"/>
                </a:solidFill>
                <a:latin typeface="Arial Black" panose="020B0A04020102020204" pitchFamily="34" charset="0"/>
              </a:rPr>
              <a:t>Penilaian ttg pemenuhan persyaratan diatur dlm ketentuan mengenai Penilaian Kemampuan dan Kepatutan (Fit ang Proper Test)</a:t>
            </a:r>
          </a:p>
          <a:p>
            <a:endParaRPr lang="id-ID" sz="2400" dirty="0">
              <a:solidFill>
                <a:schemeClr val="bg1"/>
              </a:solidFill>
              <a:latin typeface="Arial Black" panose="020B0A04020102020204" pitchFamily="34" charset="0"/>
            </a:endParaRPr>
          </a:p>
          <a:p>
            <a:r>
              <a:rPr lang="id-ID" sz="2400" dirty="0" smtClean="0">
                <a:solidFill>
                  <a:schemeClr val="bg1"/>
                </a:solidFill>
                <a:latin typeface="Arial Black" panose="020B0A04020102020204" pitchFamily="34" charset="0"/>
              </a:rPr>
              <a:t>Catatan: </a:t>
            </a:r>
          </a:p>
          <a:p>
            <a:r>
              <a:rPr lang="id-ID" sz="2400" dirty="0" smtClean="0">
                <a:solidFill>
                  <a:schemeClr val="bg1"/>
                </a:solidFill>
                <a:latin typeface="Arial Black" panose="020B0A04020102020204" pitchFamily="34" charset="0"/>
              </a:rPr>
              <a:t>Kepemilikian saham oleh PSP dilarang DIAGUNKAN atau DIJAMINKAN kpd pihaklain </a:t>
            </a:r>
          </a:p>
        </p:txBody>
      </p:sp>
    </p:spTree>
    <p:extLst>
      <p:ext uri="{BB962C8B-B14F-4D97-AF65-F5344CB8AC3E}">
        <p14:creationId xmlns:p14="http://schemas.microsoft.com/office/powerpoint/2010/main" val="36425685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dirty="0"/>
          </a:p>
        </p:txBody>
      </p:sp>
      <p:sp>
        <p:nvSpPr>
          <p:cNvPr id="3" name="Subtitle 2"/>
          <p:cNvSpPr>
            <a:spLocks noGrp="1"/>
          </p:cNvSpPr>
          <p:nvPr>
            <p:ph type="subTitle" idx="1"/>
          </p:nvPr>
        </p:nvSpPr>
        <p:spPr/>
        <p:txBody>
          <a:bodyPr/>
          <a:lstStyle/>
          <a:p>
            <a:endParaRPr lang="id-ID"/>
          </a:p>
        </p:txBody>
      </p:sp>
      <p:sp>
        <p:nvSpPr>
          <p:cNvPr id="4" name="Rounded Rectangle 3"/>
          <p:cNvSpPr/>
          <p:nvPr/>
        </p:nvSpPr>
        <p:spPr>
          <a:xfrm flipV="1">
            <a:off x="1606271" y="196310"/>
            <a:ext cx="9541341" cy="1091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dirty="0">
              <a:solidFill>
                <a:schemeClr val="bg1"/>
              </a:solidFill>
              <a:latin typeface="Arial Black" panose="020B0A04020102020204" pitchFamily="34" charset="0"/>
            </a:endParaRPr>
          </a:p>
        </p:txBody>
      </p:sp>
      <p:sp>
        <p:nvSpPr>
          <p:cNvPr id="7" name="TextBox 6"/>
          <p:cNvSpPr txBox="1"/>
          <p:nvPr/>
        </p:nvSpPr>
        <p:spPr>
          <a:xfrm flipH="1">
            <a:off x="1721224" y="359478"/>
            <a:ext cx="8310282" cy="954107"/>
          </a:xfrm>
          <a:prstGeom prst="rect">
            <a:avLst/>
          </a:prstGeom>
          <a:noFill/>
        </p:spPr>
        <p:txBody>
          <a:bodyPr wrap="square" rtlCol="0">
            <a:spAutoFit/>
          </a:bodyPr>
          <a:lstStyle/>
          <a:p>
            <a:pPr algn="ctr"/>
            <a:r>
              <a:rPr lang="id-ID" sz="2800" dirty="0" smtClean="0">
                <a:solidFill>
                  <a:schemeClr val="bg1"/>
                </a:solidFill>
                <a:latin typeface="Arial Black" panose="020B0A04020102020204" pitchFamily="34" charset="0"/>
              </a:rPr>
              <a:t>4.  PENGGABUNGAN USAHA PERBANKAN </a:t>
            </a:r>
          </a:p>
        </p:txBody>
      </p:sp>
      <p:sp>
        <p:nvSpPr>
          <p:cNvPr id="8" name="Rounded Rectangle 7"/>
          <p:cNvSpPr/>
          <p:nvPr/>
        </p:nvSpPr>
        <p:spPr>
          <a:xfrm flipV="1">
            <a:off x="1021976" y="1450486"/>
            <a:ext cx="10609730" cy="54075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2800" dirty="0"/>
          </a:p>
        </p:txBody>
      </p:sp>
      <p:sp>
        <p:nvSpPr>
          <p:cNvPr id="6" name="TextBox 5"/>
          <p:cNvSpPr txBox="1"/>
          <p:nvPr/>
        </p:nvSpPr>
        <p:spPr>
          <a:xfrm>
            <a:off x="1021976" y="1627094"/>
            <a:ext cx="9937377" cy="5632311"/>
          </a:xfrm>
          <a:prstGeom prst="rect">
            <a:avLst/>
          </a:prstGeom>
          <a:noFill/>
        </p:spPr>
        <p:txBody>
          <a:bodyPr wrap="square" rtlCol="0">
            <a:spAutoFit/>
          </a:bodyPr>
          <a:lstStyle/>
          <a:p>
            <a:r>
              <a:rPr lang="id-ID" sz="2400" dirty="0" smtClean="0">
                <a:solidFill>
                  <a:schemeClr val="bg1"/>
                </a:solidFill>
                <a:latin typeface="Arial Black" panose="020B0A04020102020204" pitchFamily="34" charset="0"/>
              </a:rPr>
              <a:t> A.  Dasar Hukum ttg Penggabungan Usaha Bank:</a:t>
            </a:r>
          </a:p>
          <a:p>
            <a:endParaRPr lang="id-ID" sz="2400" dirty="0" smtClean="0">
              <a:solidFill>
                <a:schemeClr val="bg1"/>
              </a:solidFill>
              <a:latin typeface="Arial Black" panose="020B0A04020102020204" pitchFamily="34" charset="0"/>
            </a:endParaRPr>
          </a:p>
          <a:p>
            <a:pPr marL="457200" indent="-457200">
              <a:buAutoNum type="arabicParenR"/>
            </a:pPr>
            <a:r>
              <a:rPr lang="id-ID" sz="2400" dirty="0" smtClean="0">
                <a:solidFill>
                  <a:schemeClr val="bg1"/>
                </a:solidFill>
                <a:latin typeface="Arial Black" panose="020B0A04020102020204" pitchFamily="34" charset="0"/>
              </a:rPr>
              <a:t>PP No.28 th 1999 ttg Merger, Konsolidasi dan Akuisisi Bank</a:t>
            </a:r>
          </a:p>
          <a:p>
            <a:pPr marL="457200" indent="-457200">
              <a:buAutoNum type="arabicParenR"/>
            </a:pPr>
            <a:r>
              <a:rPr lang="id-ID" sz="2400" dirty="0" smtClean="0">
                <a:solidFill>
                  <a:schemeClr val="bg1"/>
                </a:solidFill>
                <a:latin typeface="Arial Black" panose="020B0A04020102020204" pitchFamily="34" charset="0"/>
              </a:rPr>
              <a:t>Keputusan Direksi BI  NO: 32/51/KEP/DIR Ttg Persyaratan dan Tata Cara Merger, Konsolidasi dan Akuisisi Bank Umum</a:t>
            </a:r>
          </a:p>
          <a:p>
            <a:pPr marL="457200" indent="-457200">
              <a:buAutoNum type="arabicParenR"/>
            </a:pPr>
            <a:r>
              <a:rPr lang="id-ID" sz="2400" dirty="0" smtClean="0">
                <a:solidFill>
                  <a:schemeClr val="bg1"/>
                </a:solidFill>
                <a:latin typeface="Arial Black" panose="020B0A04020102020204" pitchFamily="34" charset="0"/>
              </a:rPr>
              <a:t>Keputusan Direksi BI No 32/52/Kep/Dir Ttg Merger , Konsolidasi dan Akuisisi BPR</a:t>
            </a:r>
          </a:p>
          <a:p>
            <a:endParaRPr lang="id-ID" sz="2400" dirty="0">
              <a:solidFill>
                <a:schemeClr val="bg1"/>
              </a:solidFill>
              <a:latin typeface="Arial Black" panose="020B0A04020102020204" pitchFamily="34" charset="0"/>
            </a:endParaRPr>
          </a:p>
          <a:p>
            <a:pPr marL="457200" indent="-457200">
              <a:buAutoNum type="alphaUcPeriod" startAt="2"/>
            </a:pPr>
            <a:r>
              <a:rPr lang="id-ID" sz="2400" dirty="0" smtClean="0">
                <a:solidFill>
                  <a:schemeClr val="bg1"/>
                </a:solidFill>
                <a:latin typeface="Arial Black" panose="020B0A04020102020204" pitchFamily="34" charset="0"/>
              </a:rPr>
              <a:t>Ijin BI untuk melakukan Penggabungan Bank:</a:t>
            </a:r>
          </a:p>
          <a:p>
            <a:r>
              <a:rPr lang="id-ID" sz="2400" dirty="0" smtClean="0">
                <a:solidFill>
                  <a:schemeClr val="bg1"/>
                </a:solidFill>
                <a:latin typeface="Arial Black" panose="020B0A04020102020204" pitchFamily="34" charset="0"/>
              </a:rPr>
              <a:t>Bank yang akan melalukan penggabungan Bankdg memilih salah satu jenisnya, WAJIB mendapat ijin dari Bank Indonesia</a:t>
            </a:r>
          </a:p>
          <a:p>
            <a:endParaRPr lang="id-ID" sz="2400" dirty="0" smtClean="0">
              <a:solidFill>
                <a:schemeClr val="bg1"/>
              </a:solidFill>
              <a:latin typeface="Arial Black" panose="020B0A04020102020204" pitchFamily="34" charset="0"/>
            </a:endParaRPr>
          </a:p>
        </p:txBody>
      </p:sp>
    </p:spTree>
    <p:extLst>
      <p:ext uri="{BB962C8B-B14F-4D97-AF65-F5344CB8AC3E}">
        <p14:creationId xmlns:p14="http://schemas.microsoft.com/office/powerpoint/2010/main" val="20254159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dirty="0"/>
          </a:p>
        </p:txBody>
      </p:sp>
      <p:sp>
        <p:nvSpPr>
          <p:cNvPr id="3" name="Subtitle 2"/>
          <p:cNvSpPr>
            <a:spLocks noGrp="1"/>
          </p:cNvSpPr>
          <p:nvPr>
            <p:ph type="subTitle" idx="1"/>
          </p:nvPr>
        </p:nvSpPr>
        <p:spPr/>
        <p:txBody>
          <a:bodyPr/>
          <a:lstStyle/>
          <a:p>
            <a:endParaRPr lang="id-ID"/>
          </a:p>
        </p:txBody>
      </p:sp>
      <p:sp>
        <p:nvSpPr>
          <p:cNvPr id="4" name="Rounded Rectangle 3"/>
          <p:cNvSpPr/>
          <p:nvPr/>
        </p:nvSpPr>
        <p:spPr>
          <a:xfrm flipV="1">
            <a:off x="1606271" y="196310"/>
            <a:ext cx="9541341" cy="1091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dirty="0">
              <a:solidFill>
                <a:schemeClr val="bg1"/>
              </a:solidFill>
              <a:latin typeface="Arial Black" panose="020B0A04020102020204" pitchFamily="34" charset="0"/>
            </a:endParaRPr>
          </a:p>
        </p:txBody>
      </p:sp>
      <p:sp>
        <p:nvSpPr>
          <p:cNvPr id="7" name="TextBox 6"/>
          <p:cNvSpPr txBox="1"/>
          <p:nvPr/>
        </p:nvSpPr>
        <p:spPr>
          <a:xfrm flipH="1">
            <a:off x="1721224" y="359478"/>
            <a:ext cx="8310282" cy="954107"/>
          </a:xfrm>
          <a:prstGeom prst="rect">
            <a:avLst/>
          </a:prstGeom>
          <a:noFill/>
        </p:spPr>
        <p:txBody>
          <a:bodyPr wrap="square" rtlCol="0">
            <a:spAutoFit/>
          </a:bodyPr>
          <a:lstStyle/>
          <a:p>
            <a:pPr algn="ctr"/>
            <a:r>
              <a:rPr lang="id-ID" sz="2800" dirty="0" smtClean="0">
                <a:solidFill>
                  <a:schemeClr val="bg1"/>
                </a:solidFill>
                <a:latin typeface="Arial Black" panose="020B0A04020102020204" pitchFamily="34" charset="0"/>
              </a:rPr>
              <a:t>4.  PENGGABUNGAN USAHA PERBANKAN  (lanjutan...)</a:t>
            </a:r>
          </a:p>
        </p:txBody>
      </p:sp>
      <p:sp>
        <p:nvSpPr>
          <p:cNvPr id="8" name="Rounded Rectangle 7"/>
          <p:cNvSpPr/>
          <p:nvPr/>
        </p:nvSpPr>
        <p:spPr>
          <a:xfrm flipV="1">
            <a:off x="1492624" y="1450486"/>
            <a:ext cx="9749118" cy="54075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2800" dirty="0"/>
          </a:p>
        </p:txBody>
      </p:sp>
      <p:sp>
        <p:nvSpPr>
          <p:cNvPr id="6" name="TextBox 5"/>
          <p:cNvSpPr txBox="1"/>
          <p:nvPr/>
        </p:nvSpPr>
        <p:spPr>
          <a:xfrm>
            <a:off x="1721225" y="1667435"/>
            <a:ext cx="9238128" cy="5324535"/>
          </a:xfrm>
          <a:prstGeom prst="rect">
            <a:avLst/>
          </a:prstGeom>
          <a:noFill/>
        </p:spPr>
        <p:txBody>
          <a:bodyPr wrap="square" rtlCol="0">
            <a:spAutoFit/>
          </a:bodyPr>
          <a:lstStyle/>
          <a:p>
            <a:r>
              <a:rPr lang="id-ID" sz="2400" dirty="0" smtClean="0">
                <a:solidFill>
                  <a:schemeClr val="bg1"/>
                </a:solidFill>
                <a:latin typeface="Arial Black" panose="020B0A04020102020204" pitchFamily="34" charset="0"/>
              </a:rPr>
              <a:t> C. </a:t>
            </a:r>
            <a:r>
              <a:rPr lang="id-ID" sz="2800" dirty="0" smtClean="0">
                <a:solidFill>
                  <a:schemeClr val="bg1"/>
                </a:solidFill>
                <a:latin typeface="Arial Black" panose="020B0A04020102020204" pitchFamily="34" charset="0"/>
              </a:rPr>
              <a:t>Jenis Penggabungan Usaha Perbankan::</a:t>
            </a:r>
          </a:p>
          <a:p>
            <a:endParaRPr lang="id-ID" sz="2400" dirty="0" smtClean="0">
              <a:solidFill>
                <a:schemeClr val="bg1"/>
              </a:solidFill>
              <a:latin typeface="Arial Black" panose="020B0A04020102020204" pitchFamily="34" charset="0"/>
            </a:endParaRPr>
          </a:p>
          <a:p>
            <a:pPr marL="457200" indent="-457200">
              <a:buAutoNum type="arabicParenR"/>
            </a:pPr>
            <a:r>
              <a:rPr lang="id-ID" sz="2400" dirty="0" smtClean="0">
                <a:solidFill>
                  <a:schemeClr val="bg1"/>
                </a:solidFill>
                <a:latin typeface="Arial Black" panose="020B0A04020102020204" pitchFamily="34" charset="0"/>
              </a:rPr>
              <a:t>Merger: adlh penggabungan dari dua bank atau lebih dg cara tetap mempertahankan ban- bank lainnya tanpa melikuidasi terlebih dahulu;</a:t>
            </a:r>
          </a:p>
          <a:p>
            <a:endParaRPr lang="id-ID" sz="2400" dirty="0" smtClean="0">
              <a:solidFill>
                <a:schemeClr val="bg1"/>
              </a:solidFill>
              <a:latin typeface="Arial Black" panose="020B0A04020102020204" pitchFamily="34" charset="0"/>
            </a:endParaRPr>
          </a:p>
          <a:p>
            <a:pPr marL="457200" indent="-457200">
              <a:buAutoNum type="arabicParenR" startAt="2"/>
            </a:pPr>
            <a:r>
              <a:rPr lang="id-ID" sz="2400" dirty="0" smtClean="0">
                <a:solidFill>
                  <a:schemeClr val="bg1"/>
                </a:solidFill>
                <a:latin typeface="Arial Black" panose="020B0A04020102020204" pitchFamily="34" charset="0"/>
              </a:rPr>
              <a:t>Konsolidasai: adalah penggabungan dari dua bank atau lebih dg cara mendirikan bank baru dan membubarkan bank- bank tsb tanpa melikuidasi terlebih dahulu;</a:t>
            </a:r>
          </a:p>
          <a:p>
            <a:pPr marL="457200" indent="-457200">
              <a:buAutoNum type="arabicParenR" startAt="2"/>
            </a:pPr>
            <a:endParaRPr lang="id-ID" sz="2400" dirty="0">
              <a:solidFill>
                <a:schemeClr val="bg1"/>
              </a:solidFill>
              <a:latin typeface="Arial Black" panose="020B0A04020102020204" pitchFamily="34" charset="0"/>
            </a:endParaRPr>
          </a:p>
          <a:p>
            <a:pPr marL="457200" indent="-457200">
              <a:buAutoNum type="arabicParenR" startAt="2"/>
            </a:pPr>
            <a:r>
              <a:rPr lang="id-ID" sz="2400" dirty="0" smtClean="0">
                <a:solidFill>
                  <a:schemeClr val="bg1"/>
                </a:solidFill>
                <a:latin typeface="Arial Black" panose="020B0A04020102020204" pitchFamily="34" charset="0"/>
              </a:rPr>
              <a:t>Akuisisi: adalah pengambilalihan kepemilikan suatu bank yang mengakibatkan beralihnya pengendalian terhadap bank</a:t>
            </a:r>
          </a:p>
        </p:txBody>
      </p:sp>
    </p:spTree>
    <p:extLst>
      <p:ext uri="{BB962C8B-B14F-4D97-AF65-F5344CB8AC3E}">
        <p14:creationId xmlns:p14="http://schemas.microsoft.com/office/powerpoint/2010/main" val="8790552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dirty="0"/>
          </a:p>
        </p:txBody>
      </p:sp>
      <p:sp>
        <p:nvSpPr>
          <p:cNvPr id="3" name="Subtitle 2"/>
          <p:cNvSpPr>
            <a:spLocks noGrp="1"/>
          </p:cNvSpPr>
          <p:nvPr>
            <p:ph type="subTitle" idx="1"/>
          </p:nvPr>
        </p:nvSpPr>
        <p:spPr/>
        <p:txBody>
          <a:bodyPr/>
          <a:lstStyle/>
          <a:p>
            <a:endParaRPr lang="id-ID"/>
          </a:p>
        </p:txBody>
      </p:sp>
      <p:sp>
        <p:nvSpPr>
          <p:cNvPr id="4" name="Rounded Rectangle 3"/>
          <p:cNvSpPr/>
          <p:nvPr/>
        </p:nvSpPr>
        <p:spPr>
          <a:xfrm flipV="1">
            <a:off x="1606271" y="196310"/>
            <a:ext cx="9541341" cy="1091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dirty="0">
              <a:solidFill>
                <a:schemeClr val="bg1"/>
              </a:solidFill>
              <a:latin typeface="Arial Black" panose="020B0A04020102020204" pitchFamily="34" charset="0"/>
            </a:endParaRPr>
          </a:p>
        </p:txBody>
      </p:sp>
      <p:sp>
        <p:nvSpPr>
          <p:cNvPr id="7" name="TextBox 6"/>
          <p:cNvSpPr txBox="1"/>
          <p:nvPr/>
        </p:nvSpPr>
        <p:spPr>
          <a:xfrm flipH="1">
            <a:off x="1721224" y="359478"/>
            <a:ext cx="8310282" cy="954107"/>
          </a:xfrm>
          <a:prstGeom prst="rect">
            <a:avLst/>
          </a:prstGeom>
          <a:noFill/>
        </p:spPr>
        <p:txBody>
          <a:bodyPr wrap="square" rtlCol="0">
            <a:spAutoFit/>
          </a:bodyPr>
          <a:lstStyle/>
          <a:p>
            <a:pPr algn="ctr"/>
            <a:r>
              <a:rPr lang="id-ID" sz="2800" dirty="0" smtClean="0">
                <a:solidFill>
                  <a:schemeClr val="bg1"/>
                </a:solidFill>
                <a:latin typeface="Arial Black" panose="020B0A04020102020204" pitchFamily="34" charset="0"/>
              </a:rPr>
              <a:t>5.   STRUKTUR dan  KEPENGURUSAN BANK UMUM</a:t>
            </a:r>
          </a:p>
        </p:txBody>
      </p:sp>
      <p:sp>
        <p:nvSpPr>
          <p:cNvPr id="8" name="Rounded Rectangle 7"/>
          <p:cNvSpPr/>
          <p:nvPr/>
        </p:nvSpPr>
        <p:spPr>
          <a:xfrm flipV="1">
            <a:off x="1492624" y="1463933"/>
            <a:ext cx="9749118" cy="54075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2800" dirty="0"/>
          </a:p>
        </p:txBody>
      </p:sp>
      <p:sp>
        <p:nvSpPr>
          <p:cNvPr id="6" name="TextBox 5"/>
          <p:cNvSpPr txBox="1"/>
          <p:nvPr/>
        </p:nvSpPr>
        <p:spPr>
          <a:xfrm>
            <a:off x="1721225" y="1667435"/>
            <a:ext cx="9238128" cy="4893647"/>
          </a:xfrm>
          <a:prstGeom prst="rect">
            <a:avLst/>
          </a:prstGeom>
          <a:noFill/>
        </p:spPr>
        <p:txBody>
          <a:bodyPr wrap="square" rtlCol="0">
            <a:spAutoFit/>
          </a:bodyPr>
          <a:lstStyle/>
          <a:p>
            <a:r>
              <a:rPr lang="id-ID" sz="2400" dirty="0" smtClean="0">
                <a:solidFill>
                  <a:schemeClr val="bg1"/>
                </a:solidFill>
                <a:latin typeface="Arial Black" panose="020B0A04020102020204" pitchFamily="34" charset="0"/>
              </a:rPr>
              <a:t> A.  Dasar Hukum</a:t>
            </a:r>
          </a:p>
          <a:p>
            <a:pPr marL="457200" indent="-457200">
              <a:buAutoNum type="arabicParenR"/>
            </a:pPr>
            <a:r>
              <a:rPr lang="id-ID" sz="2400" dirty="0" smtClean="0">
                <a:solidFill>
                  <a:schemeClr val="bg1"/>
                </a:solidFill>
                <a:latin typeface="Arial Black" panose="020B0A04020102020204" pitchFamily="34" charset="0"/>
              </a:rPr>
              <a:t>UU Perbankan No.7/1992 yg dirubah dg UU No.10/1998</a:t>
            </a:r>
          </a:p>
          <a:p>
            <a:pPr marL="457200" indent="-457200">
              <a:buAutoNum type="arabicParenR"/>
            </a:pPr>
            <a:r>
              <a:rPr lang="id-ID" sz="2400" dirty="0">
                <a:solidFill>
                  <a:schemeClr val="bg1"/>
                </a:solidFill>
                <a:latin typeface="Arial Black" panose="020B0A04020102020204" pitchFamily="34" charset="0"/>
              </a:rPr>
              <a:t> PERATURAN OTORITAS JASA KEUANGAN NOMOR 55 /POJK.03/2016 TENTANG PENERAPAN TATA KELOLA BAGI BANK </a:t>
            </a:r>
            <a:endParaRPr lang="id-ID" sz="2400" dirty="0" smtClean="0">
              <a:solidFill>
                <a:schemeClr val="bg1"/>
              </a:solidFill>
              <a:latin typeface="Arial Black" panose="020B0A04020102020204" pitchFamily="34" charset="0"/>
            </a:endParaRPr>
          </a:p>
          <a:p>
            <a:endParaRPr lang="id-ID" sz="2400" dirty="0">
              <a:solidFill>
                <a:schemeClr val="bg1"/>
              </a:solidFill>
              <a:latin typeface="Arial Black" panose="020B0A04020102020204" pitchFamily="34" charset="0"/>
            </a:endParaRPr>
          </a:p>
          <a:p>
            <a:pPr marL="457200" indent="-457200">
              <a:buAutoNum type="alphaUcPeriod" startAt="2"/>
            </a:pPr>
            <a:r>
              <a:rPr lang="id-ID" sz="2400" dirty="0" smtClean="0">
                <a:solidFill>
                  <a:schemeClr val="bg1"/>
                </a:solidFill>
                <a:latin typeface="Arial Black" panose="020B0A04020102020204" pitchFamily="34" charset="0"/>
              </a:rPr>
              <a:t>Berdasarkan UU Pernakan, kepengurusan Bank Umum terdiri dari:</a:t>
            </a:r>
          </a:p>
          <a:p>
            <a:pPr marL="457200" indent="-457200">
              <a:buAutoNum type="arabicParenR"/>
            </a:pPr>
            <a:r>
              <a:rPr lang="id-ID" sz="2400" dirty="0" smtClean="0">
                <a:solidFill>
                  <a:schemeClr val="bg1"/>
                </a:solidFill>
                <a:latin typeface="Arial Black" panose="020B0A04020102020204" pitchFamily="34" charset="0"/>
              </a:rPr>
              <a:t> Dewan Komisaris;</a:t>
            </a:r>
          </a:p>
          <a:p>
            <a:pPr marL="457200" indent="-457200">
              <a:buAutoNum type="arabicParenR"/>
            </a:pPr>
            <a:r>
              <a:rPr lang="id-ID" sz="2400" dirty="0">
                <a:solidFill>
                  <a:schemeClr val="bg1"/>
                </a:solidFill>
                <a:latin typeface="Arial Black" panose="020B0A04020102020204" pitchFamily="34" charset="0"/>
              </a:rPr>
              <a:t> </a:t>
            </a:r>
            <a:r>
              <a:rPr lang="id-ID" sz="2400" dirty="0" smtClean="0">
                <a:solidFill>
                  <a:schemeClr val="bg1"/>
                </a:solidFill>
                <a:latin typeface="Arial Black" panose="020B0A04020102020204" pitchFamily="34" charset="0"/>
              </a:rPr>
              <a:t>Dewan Direksi </a:t>
            </a:r>
          </a:p>
          <a:p>
            <a:pPr marL="457200" indent="-457200">
              <a:buAutoNum type="arabicParenR"/>
            </a:pPr>
            <a:endParaRPr lang="id-ID" sz="2400" dirty="0" smtClean="0">
              <a:solidFill>
                <a:schemeClr val="bg1"/>
              </a:solidFill>
              <a:latin typeface="Arial Black" panose="020B0A04020102020204" pitchFamily="34" charset="0"/>
            </a:endParaRPr>
          </a:p>
          <a:p>
            <a:endParaRPr lang="id-ID" sz="2400" dirty="0" smtClean="0">
              <a:solidFill>
                <a:schemeClr val="bg1"/>
              </a:solidFill>
              <a:latin typeface="Arial Black" panose="020B0A04020102020204" pitchFamily="34" charset="0"/>
            </a:endParaRPr>
          </a:p>
        </p:txBody>
      </p:sp>
    </p:spTree>
    <p:extLst>
      <p:ext uri="{BB962C8B-B14F-4D97-AF65-F5344CB8AC3E}">
        <p14:creationId xmlns:p14="http://schemas.microsoft.com/office/powerpoint/2010/main" val="1968348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dirty="0"/>
          </a:p>
        </p:txBody>
      </p:sp>
      <p:sp>
        <p:nvSpPr>
          <p:cNvPr id="3" name="Subtitle 2"/>
          <p:cNvSpPr>
            <a:spLocks noGrp="1"/>
          </p:cNvSpPr>
          <p:nvPr>
            <p:ph type="subTitle" idx="1"/>
          </p:nvPr>
        </p:nvSpPr>
        <p:spPr/>
        <p:txBody>
          <a:bodyPr/>
          <a:lstStyle/>
          <a:p>
            <a:endParaRPr lang="id-ID"/>
          </a:p>
        </p:txBody>
      </p:sp>
      <p:sp>
        <p:nvSpPr>
          <p:cNvPr id="4" name="Rounded Rectangle 3"/>
          <p:cNvSpPr/>
          <p:nvPr/>
        </p:nvSpPr>
        <p:spPr>
          <a:xfrm flipV="1">
            <a:off x="1606271" y="196310"/>
            <a:ext cx="9541341" cy="1091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dirty="0">
              <a:solidFill>
                <a:schemeClr val="bg1"/>
              </a:solidFill>
              <a:latin typeface="Arial Black" panose="020B0A04020102020204" pitchFamily="34" charset="0"/>
            </a:endParaRPr>
          </a:p>
        </p:txBody>
      </p:sp>
      <p:sp>
        <p:nvSpPr>
          <p:cNvPr id="7" name="TextBox 6"/>
          <p:cNvSpPr txBox="1"/>
          <p:nvPr/>
        </p:nvSpPr>
        <p:spPr>
          <a:xfrm flipH="1">
            <a:off x="1721224" y="359478"/>
            <a:ext cx="8310282" cy="523220"/>
          </a:xfrm>
          <a:prstGeom prst="rect">
            <a:avLst/>
          </a:prstGeom>
          <a:noFill/>
        </p:spPr>
        <p:txBody>
          <a:bodyPr wrap="square" rtlCol="0">
            <a:spAutoFit/>
          </a:bodyPr>
          <a:lstStyle/>
          <a:p>
            <a:pPr algn="ctr"/>
            <a:r>
              <a:rPr lang="id-ID" sz="2800" dirty="0" smtClean="0">
                <a:solidFill>
                  <a:schemeClr val="bg1"/>
                </a:solidFill>
                <a:latin typeface="Arial Black" panose="020B0A04020102020204" pitchFamily="34" charset="0"/>
              </a:rPr>
              <a:t>1.  BENTUK HUKUM BANK</a:t>
            </a:r>
          </a:p>
        </p:txBody>
      </p:sp>
      <p:sp>
        <p:nvSpPr>
          <p:cNvPr id="8" name="Rounded Rectangle 7"/>
          <p:cNvSpPr/>
          <p:nvPr/>
        </p:nvSpPr>
        <p:spPr>
          <a:xfrm flipV="1">
            <a:off x="1098970" y="1287319"/>
            <a:ext cx="10573077" cy="55706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2800" dirty="0"/>
          </a:p>
        </p:txBody>
      </p:sp>
      <p:sp>
        <p:nvSpPr>
          <p:cNvPr id="5" name="TextBox 4"/>
          <p:cNvSpPr txBox="1"/>
          <p:nvPr/>
        </p:nvSpPr>
        <p:spPr>
          <a:xfrm>
            <a:off x="2097743" y="1658935"/>
            <a:ext cx="9278470" cy="5262979"/>
          </a:xfrm>
          <a:prstGeom prst="rect">
            <a:avLst/>
          </a:prstGeom>
          <a:noFill/>
        </p:spPr>
        <p:txBody>
          <a:bodyPr wrap="square" rtlCol="0">
            <a:spAutoFit/>
          </a:bodyPr>
          <a:lstStyle/>
          <a:p>
            <a:pPr marL="514350" indent="-514350">
              <a:buAutoNum type="alphaUcPeriod"/>
            </a:pPr>
            <a:r>
              <a:rPr lang="id-ID" sz="2800" dirty="0" smtClean="0">
                <a:solidFill>
                  <a:schemeClr val="bg1"/>
                </a:solidFill>
                <a:latin typeface="Arial Black" panose="020B0A04020102020204" pitchFamily="34" charset="0"/>
              </a:rPr>
              <a:t>Bentuk </a:t>
            </a:r>
            <a:r>
              <a:rPr lang="id-ID" sz="2800" dirty="0">
                <a:solidFill>
                  <a:schemeClr val="bg1"/>
                </a:solidFill>
                <a:latin typeface="Arial Black" panose="020B0A04020102020204" pitchFamily="34" charset="0"/>
              </a:rPr>
              <a:t>hukum suatu Bank Umum dapat berupa</a:t>
            </a:r>
            <a:r>
              <a:rPr lang="id-ID" sz="2800" dirty="0" smtClean="0">
                <a:solidFill>
                  <a:schemeClr val="bg1"/>
                </a:solidFill>
                <a:latin typeface="Arial Black" panose="020B0A04020102020204" pitchFamily="34" charset="0"/>
              </a:rPr>
              <a:t>: </a:t>
            </a:r>
          </a:p>
          <a:p>
            <a:r>
              <a:rPr lang="id-ID" sz="2800" dirty="0" smtClean="0">
                <a:solidFill>
                  <a:schemeClr val="bg1"/>
                </a:solidFill>
                <a:latin typeface="Arial Black" panose="020B0A04020102020204" pitchFamily="34" charset="0"/>
              </a:rPr>
              <a:t>a</a:t>
            </a:r>
            <a:r>
              <a:rPr lang="id-ID" sz="2800" dirty="0">
                <a:solidFill>
                  <a:schemeClr val="bg1"/>
                </a:solidFill>
                <a:latin typeface="Arial Black" panose="020B0A04020102020204" pitchFamily="34" charset="0"/>
              </a:rPr>
              <a:t>. Perseroan Terbatas; </a:t>
            </a:r>
            <a:endParaRPr lang="id-ID" sz="2800" dirty="0" smtClean="0">
              <a:solidFill>
                <a:schemeClr val="bg1"/>
              </a:solidFill>
              <a:latin typeface="Arial Black" panose="020B0A04020102020204" pitchFamily="34" charset="0"/>
            </a:endParaRPr>
          </a:p>
          <a:p>
            <a:r>
              <a:rPr lang="id-ID" sz="2800" dirty="0" smtClean="0">
                <a:solidFill>
                  <a:schemeClr val="bg1"/>
                </a:solidFill>
                <a:latin typeface="Arial Black" panose="020B0A04020102020204" pitchFamily="34" charset="0"/>
              </a:rPr>
              <a:t>b</a:t>
            </a:r>
            <a:r>
              <a:rPr lang="id-ID" sz="2800" dirty="0">
                <a:solidFill>
                  <a:schemeClr val="bg1"/>
                </a:solidFill>
                <a:latin typeface="Arial Black" panose="020B0A04020102020204" pitchFamily="34" charset="0"/>
              </a:rPr>
              <a:t>. Koperasi; atau </a:t>
            </a:r>
            <a:endParaRPr lang="id-ID" sz="2800" dirty="0" smtClean="0">
              <a:solidFill>
                <a:schemeClr val="bg1"/>
              </a:solidFill>
              <a:latin typeface="Arial Black" panose="020B0A04020102020204" pitchFamily="34" charset="0"/>
            </a:endParaRPr>
          </a:p>
          <a:p>
            <a:r>
              <a:rPr lang="id-ID" sz="2800" dirty="0" smtClean="0">
                <a:solidFill>
                  <a:schemeClr val="bg1"/>
                </a:solidFill>
                <a:latin typeface="Arial Black" panose="020B0A04020102020204" pitchFamily="34" charset="0"/>
              </a:rPr>
              <a:t>c</a:t>
            </a:r>
            <a:r>
              <a:rPr lang="id-ID" sz="2800" dirty="0">
                <a:solidFill>
                  <a:schemeClr val="bg1"/>
                </a:solidFill>
                <a:latin typeface="Arial Black" panose="020B0A04020102020204" pitchFamily="34" charset="0"/>
              </a:rPr>
              <a:t>. Perusahaan Daerah</a:t>
            </a:r>
            <a:r>
              <a:rPr lang="id-ID" sz="2800" dirty="0" smtClean="0">
                <a:solidFill>
                  <a:schemeClr val="bg1"/>
                </a:solidFill>
                <a:latin typeface="Arial Black" panose="020B0A04020102020204" pitchFamily="34" charset="0"/>
              </a:rPr>
              <a:t>.“</a:t>
            </a:r>
          </a:p>
          <a:p>
            <a:endParaRPr lang="id-ID" sz="2800" b="1" dirty="0">
              <a:solidFill>
                <a:schemeClr val="bg1"/>
              </a:solidFill>
              <a:latin typeface="Arial Black" panose="020B0A04020102020204" pitchFamily="34" charset="0"/>
            </a:endParaRPr>
          </a:p>
          <a:p>
            <a:pPr marL="514350" indent="-514350">
              <a:buAutoNum type="alphaUcPeriod" startAt="2"/>
            </a:pPr>
            <a:r>
              <a:rPr lang="id-ID" sz="2800" dirty="0" smtClean="0">
                <a:solidFill>
                  <a:schemeClr val="bg1"/>
                </a:solidFill>
                <a:latin typeface="Arial Black" panose="020B0A04020102020204" pitchFamily="34" charset="0"/>
              </a:rPr>
              <a:t>Bentuk </a:t>
            </a:r>
            <a:r>
              <a:rPr lang="id-ID" sz="2800" dirty="0">
                <a:solidFill>
                  <a:schemeClr val="bg1"/>
                </a:solidFill>
                <a:latin typeface="Arial Black" panose="020B0A04020102020204" pitchFamily="34" charset="0"/>
              </a:rPr>
              <a:t>hukum suatu Bank Perkreditan Rakyat dapat berupa salah satu dari: </a:t>
            </a:r>
            <a:endParaRPr lang="id-ID" sz="2800" dirty="0" smtClean="0">
              <a:solidFill>
                <a:schemeClr val="bg1"/>
              </a:solidFill>
              <a:latin typeface="Arial Black" panose="020B0A04020102020204" pitchFamily="34" charset="0"/>
            </a:endParaRPr>
          </a:p>
          <a:p>
            <a:pPr marL="514350" indent="-514350">
              <a:buAutoNum type="alphaLcPeriod"/>
            </a:pPr>
            <a:r>
              <a:rPr lang="id-ID" sz="2800" dirty="0" smtClean="0">
                <a:solidFill>
                  <a:schemeClr val="bg1"/>
                </a:solidFill>
                <a:latin typeface="Arial Black" panose="020B0A04020102020204" pitchFamily="34" charset="0"/>
              </a:rPr>
              <a:t>Perusahaan </a:t>
            </a:r>
            <a:r>
              <a:rPr lang="id-ID" sz="2800" dirty="0">
                <a:solidFill>
                  <a:schemeClr val="bg1"/>
                </a:solidFill>
                <a:latin typeface="Arial Black" panose="020B0A04020102020204" pitchFamily="34" charset="0"/>
              </a:rPr>
              <a:t>Daerah; </a:t>
            </a:r>
            <a:endParaRPr lang="id-ID" sz="2800" dirty="0" smtClean="0">
              <a:solidFill>
                <a:schemeClr val="bg1"/>
              </a:solidFill>
              <a:latin typeface="Arial Black" panose="020B0A04020102020204" pitchFamily="34" charset="0"/>
            </a:endParaRPr>
          </a:p>
          <a:p>
            <a:pPr marL="514350" indent="-514350">
              <a:buAutoNum type="alphaLcPeriod"/>
            </a:pPr>
            <a:r>
              <a:rPr lang="id-ID" sz="2800" dirty="0" smtClean="0">
                <a:solidFill>
                  <a:schemeClr val="bg1"/>
                </a:solidFill>
                <a:latin typeface="Arial Black" panose="020B0A04020102020204" pitchFamily="34" charset="0"/>
              </a:rPr>
              <a:t>Koperasi;</a:t>
            </a:r>
          </a:p>
          <a:p>
            <a:pPr marL="514350" indent="-514350">
              <a:buAutoNum type="alphaLcPeriod"/>
            </a:pPr>
            <a:r>
              <a:rPr lang="id-ID" sz="2800" dirty="0" smtClean="0">
                <a:solidFill>
                  <a:schemeClr val="bg1"/>
                </a:solidFill>
                <a:latin typeface="Arial Black" panose="020B0A04020102020204" pitchFamily="34" charset="0"/>
              </a:rPr>
              <a:t> </a:t>
            </a:r>
            <a:r>
              <a:rPr lang="id-ID" sz="2800" dirty="0">
                <a:solidFill>
                  <a:schemeClr val="bg1"/>
                </a:solidFill>
                <a:latin typeface="Arial Black" panose="020B0A04020102020204" pitchFamily="34" charset="0"/>
              </a:rPr>
              <a:t>c. Perseroan Terbatas; d. Bentuk lain yang ditetapkan dengan Peraturan Pemerintah</a:t>
            </a:r>
            <a:r>
              <a:rPr lang="id-ID" sz="2800" dirty="0"/>
              <a:t>. </a:t>
            </a:r>
            <a:endParaRPr lang="id-ID" sz="2800" b="1" dirty="0">
              <a:solidFill>
                <a:schemeClr val="bg1"/>
              </a:solidFill>
              <a:latin typeface="Arial Black" panose="020B0A04020102020204" pitchFamily="34" charset="0"/>
            </a:endParaRPr>
          </a:p>
        </p:txBody>
      </p:sp>
    </p:spTree>
    <p:extLst>
      <p:ext uri="{BB962C8B-B14F-4D97-AF65-F5344CB8AC3E}">
        <p14:creationId xmlns:p14="http://schemas.microsoft.com/office/powerpoint/2010/main" val="33848509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dirty="0"/>
          </a:p>
        </p:txBody>
      </p:sp>
      <p:sp>
        <p:nvSpPr>
          <p:cNvPr id="3" name="Subtitle 2"/>
          <p:cNvSpPr>
            <a:spLocks noGrp="1"/>
          </p:cNvSpPr>
          <p:nvPr>
            <p:ph type="subTitle" idx="1"/>
          </p:nvPr>
        </p:nvSpPr>
        <p:spPr/>
        <p:txBody>
          <a:bodyPr/>
          <a:lstStyle/>
          <a:p>
            <a:endParaRPr lang="id-ID"/>
          </a:p>
        </p:txBody>
      </p:sp>
      <p:sp>
        <p:nvSpPr>
          <p:cNvPr id="4" name="Rounded Rectangle 3"/>
          <p:cNvSpPr/>
          <p:nvPr/>
        </p:nvSpPr>
        <p:spPr>
          <a:xfrm flipV="1">
            <a:off x="1606271" y="196310"/>
            <a:ext cx="9541341" cy="1091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dirty="0">
              <a:solidFill>
                <a:schemeClr val="bg1"/>
              </a:solidFill>
              <a:latin typeface="Arial Black" panose="020B0A04020102020204" pitchFamily="34" charset="0"/>
            </a:endParaRPr>
          </a:p>
        </p:txBody>
      </p:sp>
      <p:sp>
        <p:nvSpPr>
          <p:cNvPr id="7" name="TextBox 6"/>
          <p:cNvSpPr txBox="1"/>
          <p:nvPr/>
        </p:nvSpPr>
        <p:spPr>
          <a:xfrm flipH="1">
            <a:off x="1721224" y="359478"/>
            <a:ext cx="8310282" cy="523220"/>
          </a:xfrm>
          <a:prstGeom prst="rect">
            <a:avLst/>
          </a:prstGeom>
          <a:noFill/>
        </p:spPr>
        <p:txBody>
          <a:bodyPr wrap="square" rtlCol="0">
            <a:spAutoFit/>
          </a:bodyPr>
          <a:lstStyle/>
          <a:p>
            <a:pPr algn="ctr"/>
            <a:r>
              <a:rPr lang="id-ID" sz="2800" dirty="0" smtClean="0">
                <a:solidFill>
                  <a:schemeClr val="bg1"/>
                </a:solidFill>
                <a:latin typeface="Arial Black" panose="020B0A04020102020204" pitchFamily="34" charset="0"/>
              </a:rPr>
              <a:t>DEWAN  DIREKSI </a:t>
            </a:r>
          </a:p>
        </p:txBody>
      </p:sp>
      <p:sp>
        <p:nvSpPr>
          <p:cNvPr id="8" name="Rounded Rectangle 7"/>
          <p:cNvSpPr/>
          <p:nvPr/>
        </p:nvSpPr>
        <p:spPr>
          <a:xfrm flipV="1">
            <a:off x="1492624" y="1463933"/>
            <a:ext cx="9749118" cy="54075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2800" dirty="0"/>
          </a:p>
        </p:txBody>
      </p:sp>
      <p:sp>
        <p:nvSpPr>
          <p:cNvPr id="6" name="TextBox 5"/>
          <p:cNvSpPr txBox="1"/>
          <p:nvPr/>
        </p:nvSpPr>
        <p:spPr>
          <a:xfrm>
            <a:off x="1721225" y="1667435"/>
            <a:ext cx="9238128" cy="4154984"/>
          </a:xfrm>
          <a:prstGeom prst="rect">
            <a:avLst/>
          </a:prstGeom>
          <a:noFill/>
        </p:spPr>
        <p:txBody>
          <a:bodyPr wrap="square" rtlCol="0">
            <a:spAutoFit/>
          </a:bodyPr>
          <a:lstStyle/>
          <a:p>
            <a:r>
              <a:rPr lang="id-ID" sz="2400" dirty="0" smtClean="0">
                <a:solidFill>
                  <a:schemeClr val="bg1"/>
                </a:solidFill>
                <a:latin typeface="Arial Black" panose="020B0A04020102020204" pitchFamily="34" charset="0"/>
              </a:rPr>
              <a:t> Berdasar  POJK  </a:t>
            </a:r>
            <a:r>
              <a:rPr lang="id-ID" sz="2400" dirty="0">
                <a:solidFill>
                  <a:schemeClr val="bg1"/>
                </a:solidFill>
                <a:latin typeface="Arial Black" panose="020B0A04020102020204" pitchFamily="34" charset="0"/>
              </a:rPr>
              <a:t>NOMOR 55 /POJK.03/2016 TENTANG PENERAPAN TATA KELOLA BAGI BANK </a:t>
            </a:r>
            <a:r>
              <a:rPr lang="id-ID" sz="2400" dirty="0" smtClean="0">
                <a:solidFill>
                  <a:schemeClr val="bg1"/>
                </a:solidFill>
                <a:latin typeface="Arial Black" panose="020B0A04020102020204" pitchFamily="34" charset="0"/>
              </a:rPr>
              <a:t>(Ps 4)</a:t>
            </a:r>
          </a:p>
          <a:p>
            <a:endParaRPr lang="id-ID" sz="2400" dirty="0">
              <a:solidFill>
                <a:schemeClr val="bg1"/>
              </a:solidFill>
              <a:latin typeface="Arial Black" panose="020B0A04020102020204" pitchFamily="34" charset="0"/>
            </a:endParaRPr>
          </a:p>
          <a:p>
            <a:pPr marL="457200" indent="-457200">
              <a:buAutoNum type="arabicParenBoth"/>
            </a:pPr>
            <a:r>
              <a:rPr lang="id-ID" sz="2400" dirty="0" smtClean="0">
                <a:solidFill>
                  <a:schemeClr val="bg1"/>
                </a:solidFill>
                <a:latin typeface="Arial Black" panose="020B0A04020102020204" pitchFamily="34" charset="0"/>
              </a:rPr>
              <a:t>  Bank </a:t>
            </a:r>
            <a:r>
              <a:rPr lang="id-ID" sz="2400" dirty="0">
                <a:solidFill>
                  <a:schemeClr val="bg1"/>
                </a:solidFill>
                <a:latin typeface="Arial Black" panose="020B0A04020102020204" pitchFamily="34" charset="0"/>
              </a:rPr>
              <a:t>wajib memiliki anggota Direksi dengan jumlah paling sedikit 3 (tiga) orang</a:t>
            </a:r>
            <a:r>
              <a:rPr lang="id-ID" sz="2400" dirty="0" smtClean="0">
                <a:solidFill>
                  <a:schemeClr val="bg1"/>
                </a:solidFill>
                <a:latin typeface="Arial Black" panose="020B0A04020102020204" pitchFamily="34" charset="0"/>
              </a:rPr>
              <a:t>.</a:t>
            </a:r>
          </a:p>
          <a:p>
            <a:pPr marL="457200" indent="-457200">
              <a:buAutoNum type="arabicParenBoth"/>
            </a:pPr>
            <a:endParaRPr lang="id-ID" sz="2400" dirty="0" smtClean="0">
              <a:solidFill>
                <a:schemeClr val="bg1"/>
              </a:solidFill>
              <a:latin typeface="Arial Black" panose="020B0A04020102020204" pitchFamily="34" charset="0"/>
            </a:endParaRPr>
          </a:p>
          <a:p>
            <a:pPr marL="457200" indent="-457200">
              <a:buAutoNum type="arabicParenBoth"/>
            </a:pPr>
            <a:r>
              <a:rPr lang="id-ID" sz="2400" dirty="0" smtClean="0">
                <a:solidFill>
                  <a:schemeClr val="bg1"/>
                </a:solidFill>
                <a:latin typeface="Arial Black" panose="020B0A04020102020204" pitchFamily="34" charset="0"/>
              </a:rPr>
              <a:t> </a:t>
            </a:r>
            <a:r>
              <a:rPr lang="id-ID" sz="2400" dirty="0">
                <a:solidFill>
                  <a:schemeClr val="bg1"/>
                </a:solidFill>
                <a:latin typeface="Arial Black" panose="020B0A04020102020204" pitchFamily="34" charset="0"/>
              </a:rPr>
              <a:t>Seluruh anggota Direksi sebagaimana dimaksud pada ayat (1) wajib berdomisili di Indonesia</a:t>
            </a:r>
            <a:r>
              <a:rPr lang="id-ID" sz="2400" dirty="0" smtClean="0">
                <a:solidFill>
                  <a:schemeClr val="bg1"/>
                </a:solidFill>
                <a:latin typeface="Arial Black" panose="020B0A04020102020204" pitchFamily="34" charset="0"/>
              </a:rPr>
              <a:t>.</a:t>
            </a:r>
          </a:p>
          <a:p>
            <a:pPr marL="457200" indent="-457200">
              <a:buAutoNum type="arabicParenBoth"/>
            </a:pPr>
            <a:endParaRPr lang="id-ID" sz="2400" dirty="0" smtClean="0">
              <a:solidFill>
                <a:schemeClr val="bg1"/>
              </a:solidFill>
              <a:latin typeface="Arial Black" panose="020B0A04020102020204" pitchFamily="34" charset="0"/>
            </a:endParaRPr>
          </a:p>
          <a:p>
            <a:pPr marL="457200" indent="-457200">
              <a:buAutoNum type="arabicParenBoth"/>
            </a:pPr>
            <a:r>
              <a:rPr lang="id-ID" sz="2400" dirty="0" smtClean="0">
                <a:solidFill>
                  <a:schemeClr val="bg1"/>
                </a:solidFill>
                <a:latin typeface="Arial Black" panose="020B0A04020102020204" pitchFamily="34" charset="0"/>
              </a:rPr>
              <a:t> </a:t>
            </a:r>
            <a:r>
              <a:rPr lang="id-ID" sz="2400" dirty="0">
                <a:solidFill>
                  <a:schemeClr val="bg1"/>
                </a:solidFill>
                <a:latin typeface="Arial Black" panose="020B0A04020102020204" pitchFamily="34" charset="0"/>
              </a:rPr>
              <a:t>Direksi wajib dipimpin oleh presiden direktur atau direktur utama. </a:t>
            </a:r>
            <a:endParaRPr lang="id-ID" sz="2400" dirty="0" smtClean="0">
              <a:solidFill>
                <a:schemeClr val="bg1"/>
              </a:solidFill>
              <a:latin typeface="Arial Black" panose="020B0A04020102020204" pitchFamily="34" charset="0"/>
            </a:endParaRPr>
          </a:p>
        </p:txBody>
      </p:sp>
    </p:spTree>
    <p:extLst>
      <p:ext uri="{BB962C8B-B14F-4D97-AF65-F5344CB8AC3E}">
        <p14:creationId xmlns:p14="http://schemas.microsoft.com/office/powerpoint/2010/main" val="27537047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dirty="0"/>
          </a:p>
        </p:txBody>
      </p:sp>
      <p:sp>
        <p:nvSpPr>
          <p:cNvPr id="3" name="Subtitle 2"/>
          <p:cNvSpPr>
            <a:spLocks noGrp="1"/>
          </p:cNvSpPr>
          <p:nvPr>
            <p:ph type="subTitle" idx="1"/>
          </p:nvPr>
        </p:nvSpPr>
        <p:spPr/>
        <p:txBody>
          <a:bodyPr/>
          <a:lstStyle/>
          <a:p>
            <a:endParaRPr lang="id-ID"/>
          </a:p>
        </p:txBody>
      </p:sp>
      <p:sp>
        <p:nvSpPr>
          <p:cNvPr id="4" name="Rounded Rectangle 3"/>
          <p:cNvSpPr/>
          <p:nvPr/>
        </p:nvSpPr>
        <p:spPr>
          <a:xfrm flipV="1">
            <a:off x="1606271" y="196310"/>
            <a:ext cx="9541341" cy="1091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dirty="0">
              <a:solidFill>
                <a:schemeClr val="bg1"/>
              </a:solidFill>
              <a:latin typeface="Arial Black" panose="020B0A04020102020204" pitchFamily="34" charset="0"/>
            </a:endParaRPr>
          </a:p>
        </p:txBody>
      </p:sp>
      <p:sp>
        <p:nvSpPr>
          <p:cNvPr id="7" name="TextBox 6"/>
          <p:cNvSpPr txBox="1"/>
          <p:nvPr/>
        </p:nvSpPr>
        <p:spPr>
          <a:xfrm flipH="1">
            <a:off x="1721224" y="359478"/>
            <a:ext cx="8310282" cy="523220"/>
          </a:xfrm>
          <a:prstGeom prst="rect">
            <a:avLst/>
          </a:prstGeom>
          <a:noFill/>
        </p:spPr>
        <p:txBody>
          <a:bodyPr wrap="square" rtlCol="0">
            <a:spAutoFit/>
          </a:bodyPr>
          <a:lstStyle/>
          <a:p>
            <a:pPr algn="ctr"/>
            <a:r>
              <a:rPr lang="id-ID" sz="2800" dirty="0" smtClean="0">
                <a:solidFill>
                  <a:schemeClr val="bg1"/>
                </a:solidFill>
                <a:latin typeface="Arial Black" panose="020B0A04020102020204" pitchFamily="34" charset="0"/>
              </a:rPr>
              <a:t>DEWAN DIREKSI  (lanjutan..)</a:t>
            </a:r>
          </a:p>
        </p:txBody>
      </p:sp>
      <p:sp>
        <p:nvSpPr>
          <p:cNvPr id="8" name="Rounded Rectangle 7"/>
          <p:cNvSpPr/>
          <p:nvPr/>
        </p:nvSpPr>
        <p:spPr>
          <a:xfrm flipV="1">
            <a:off x="1492624" y="1463933"/>
            <a:ext cx="9749118" cy="54075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2800" dirty="0"/>
          </a:p>
        </p:txBody>
      </p:sp>
      <p:sp>
        <p:nvSpPr>
          <p:cNvPr id="6" name="TextBox 5"/>
          <p:cNvSpPr txBox="1"/>
          <p:nvPr/>
        </p:nvSpPr>
        <p:spPr>
          <a:xfrm>
            <a:off x="1721225" y="1667435"/>
            <a:ext cx="9238128" cy="5262979"/>
          </a:xfrm>
          <a:prstGeom prst="rect">
            <a:avLst/>
          </a:prstGeom>
          <a:noFill/>
        </p:spPr>
        <p:txBody>
          <a:bodyPr wrap="square" rtlCol="0">
            <a:spAutoFit/>
          </a:bodyPr>
          <a:lstStyle/>
          <a:p>
            <a:r>
              <a:rPr lang="id-ID" sz="2400" dirty="0" smtClean="0">
                <a:solidFill>
                  <a:schemeClr val="bg1"/>
                </a:solidFill>
                <a:latin typeface="Arial Black" panose="020B0A04020102020204" pitchFamily="34" charset="0"/>
              </a:rPr>
              <a:t> Berdasar  POJK  </a:t>
            </a:r>
            <a:r>
              <a:rPr lang="id-ID" sz="2400" dirty="0">
                <a:solidFill>
                  <a:schemeClr val="bg1"/>
                </a:solidFill>
                <a:latin typeface="Arial Black" panose="020B0A04020102020204" pitchFamily="34" charset="0"/>
              </a:rPr>
              <a:t>NOMOR 55 /</a:t>
            </a:r>
            <a:r>
              <a:rPr lang="id-ID" sz="2400" dirty="0" smtClean="0">
                <a:solidFill>
                  <a:schemeClr val="bg1"/>
                </a:solidFill>
                <a:latin typeface="Arial Black" panose="020B0A04020102020204" pitchFamily="34" charset="0"/>
              </a:rPr>
              <a:t>POJK.03/2016 TENTANG </a:t>
            </a:r>
            <a:r>
              <a:rPr lang="id-ID" sz="2400" dirty="0">
                <a:solidFill>
                  <a:schemeClr val="bg1"/>
                </a:solidFill>
                <a:latin typeface="Arial Black" panose="020B0A04020102020204" pitchFamily="34" charset="0"/>
              </a:rPr>
              <a:t>PENERAPAN TATA KELOLA BAGI BANK </a:t>
            </a:r>
            <a:r>
              <a:rPr lang="id-ID" sz="2400" dirty="0" smtClean="0">
                <a:solidFill>
                  <a:schemeClr val="bg1"/>
                </a:solidFill>
                <a:latin typeface="Arial Black" panose="020B0A04020102020204" pitchFamily="34" charset="0"/>
              </a:rPr>
              <a:t>(Ps 10)</a:t>
            </a:r>
          </a:p>
          <a:p>
            <a:endParaRPr lang="id-ID" sz="2400" dirty="0" smtClean="0">
              <a:solidFill>
                <a:schemeClr val="bg1"/>
              </a:solidFill>
              <a:latin typeface="Arial Black" panose="020B0A04020102020204" pitchFamily="34" charset="0"/>
            </a:endParaRPr>
          </a:p>
          <a:p>
            <a:r>
              <a:rPr lang="id-ID" sz="2400" dirty="0" smtClean="0">
                <a:solidFill>
                  <a:schemeClr val="bg1"/>
                </a:solidFill>
                <a:latin typeface="Arial Black" panose="020B0A04020102020204" pitchFamily="34" charset="0"/>
              </a:rPr>
              <a:t>Tugas </a:t>
            </a:r>
            <a:r>
              <a:rPr lang="id-ID" sz="2400" dirty="0">
                <a:solidFill>
                  <a:schemeClr val="bg1"/>
                </a:solidFill>
                <a:latin typeface="Arial Black" panose="020B0A04020102020204" pitchFamily="34" charset="0"/>
              </a:rPr>
              <a:t>dan Tanggung Jawab Direksi </a:t>
            </a:r>
            <a:r>
              <a:rPr lang="id-ID" sz="2400" dirty="0" smtClean="0">
                <a:solidFill>
                  <a:schemeClr val="bg1"/>
                </a:solidFill>
                <a:latin typeface="Arial Black" panose="020B0A04020102020204" pitchFamily="34" charset="0"/>
              </a:rPr>
              <a:t>ADALAH:</a:t>
            </a:r>
          </a:p>
          <a:p>
            <a:endParaRPr lang="id-ID" sz="2400" dirty="0">
              <a:solidFill>
                <a:schemeClr val="bg1"/>
              </a:solidFill>
              <a:latin typeface="Arial Black" panose="020B0A04020102020204" pitchFamily="34" charset="0"/>
              <a:sym typeface="Wingdings" panose="05000000000000000000" pitchFamily="2" charset="2"/>
            </a:endParaRPr>
          </a:p>
          <a:p>
            <a:pPr marL="457200" indent="-457200">
              <a:buAutoNum type="arabicParenBoth"/>
            </a:pPr>
            <a:r>
              <a:rPr lang="id-ID" sz="2400" dirty="0" smtClean="0">
                <a:solidFill>
                  <a:schemeClr val="bg1"/>
                </a:solidFill>
                <a:latin typeface="Arial Black" panose="020B0A04020102020204" pitchFamily="34" charset="0"/>
              </a:rPr>
              <a:t>  Direksi </a:t>
            </a:r>
            <a:r>
              <a:rPr lang="id-ID" sz="2400" dirty="0">
                <a:solidFill>
                  <a:schemeClr val="bg1"/>
                </a:solidFill>
                <a:latin typeface="Arial Black" panose="020B0A04020102020204" pitchFamily="34" charset="0"/>
              </a:rPr>
              <a:t>bertanggung jawab penuh atas pelaksanaan kepengurusan Bank. </a:t>
            </a:r>
            <a:endParaRPr lang="id-ID" sz="2400" dirty="0" smtClean="0">
              <a:solidFill>
                <a:schemeClr val="bg1"/>
              </a:solidFill>
              <a:latin typeface="Arial Black" panose="020B0A04020102020204" pitchFamily="34" charset="0"/>
            </a:endParaRPr>
          </a:p>
          <a:p>
            <a:pPr marL="457200" indent="-457200">
              <a:buAutoNum type="arabicParenBoth"/>
            </a:pPr>
            <a:endParaRPr lang="id-ID" sz="2400" dirty="0">
              <a:solidFill>
                <a:schemeClr val="bg1"/>
              </a:solidFill>
              <a:latin typeface="Arial Black" panose="020B0A04020102020204" pitchFamily="34" charset="0"/>
            </a:endParaRPr>
          </a:p>
          <a:p>
            <a:pPr marL="457200" indent="-457200">
              <a:buAutoNum type="arabicParenBoth"/>
            </a:pPr>
            <a:r>
              <a:rPr lang="id-ID" sz="2400" dirty="0" smtClean="0">
                <a:solidFill>
                  <a:schemeClr val="bg1"/>
                </a:solidFill>
                <a:latin typeface="Arial Black" panose="020B0A04020102020204" pitchFamily="34" charset="0"/>
              </a:rPr>
              <a:t>  Direksi </a:t>
            </a:r>
            <a:r>
              <a:rPr lang="id-ID" sz="2400" dirty="0">
                <a:solidFill>
                  <a:schemeClr val="bg1"/>
                </a:solidFill>
                <a:latin typeface="Arial Black" panose="020B0A04020102020204" pitchFamily="34" charset="0"/>
              </a:rPr>
              <a:t>wajib mengelola Bank sesuai dengan kewenangan dan tanggung jawab Direksi sebagaimana diatur dalam anggaran dasar dan peraturan </a:t>
            </a:r>
            <a:r>
              <a:rPr lang="id-ID" sz="2400" dirty="0" smtClean="0">
                <a:solidFill>
                  <a:schemeClr val="bg1"/>
                </a:solidFill>
                <a:latin typeface="Arial Black" panose="020B0A04020102020204" pitchFamily="34" charset="0"/>
              </a:rPr>
              <a:t>perundang-udangan</a:t>
            </a:r>
          </a:p>
          <a:p>
            <a:pPr marL="457200" indent="-457200">
              <a:buAutoNum type="arabicParenBoth"/>
            </a:pPr>
            <a:r>
              <a:rPr lang="id-ID" sz="2400" dirty="0">
                <a:solidFill>
                  <a:schemeClr val="bg1"/>
                </a:solidFill>
                <a:latin typeface="Arial Black" panose="020B0A04020102020204" pitchFamily="34" charset="0"/>
              </a:rPr>
              <a:t> </a:t>
            </a:r>
            <a:r>
              <a:rPr lang="id-ID" sz="2400" dirty="0" smtClean="0">
                <a:solidFill>
                  <a:schemeClr val="bg1"/>
                </a:solidFill>
                <a:latin typeface="Arial Black" panose="020B0A04020102020204" pitchFamily="34" charset="0"/>
              </a:rPr>
              <a:t>DIREKSI WAJIB MEMPERTANGGUNGJWBKAN tugasnya kpd RUPS (Ps 14 POJK No 55/2016)</a:t>
            </a:r>
          </a:p>
        </p:txBody>
      </p:sp>
    </p:spTree>
    <p:extLst>
      <p:ext uri="{BB962C8B-B14F-4D97-AF65-F5344CB8AC3E}">
        <p14:creationId xmlns:p14="http://schemas.microsoft.com/office/powerpoint/2010/main" val="37257279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dirty="0"/>
          </a:p>
        </p:txBody>
      </p:sp>
      <p:sp>
        <p:nvSpPr>
          <p:cNvPr id="3" name="Subtitle 2"/>
          <p:cNvSpPr>
            <a:spLocks noGrp="1"/>
          </p:cNvSpPr>
          <p:nvPr>
            <p:ph type="subTitle" idx="1"/>
          </p:nvPr>
        </p:nvSpPr>
        <p:spPr/>
        <p:txBody>
          <a:bodyPr/>
          <a:lstStyle/>
          <a:p>
            <a:endParaRPr lang="id-ID"/>
          </a:p>
        </p:txBody>
      </p:sp>
      <p:sp>
        <p:nvSpPr>
          <p:cNvPr id="4" name="Rounded Rectangle 3"/>
          <p:cNvSpPr/>
          <p:nvPr/>
        </p:nvSpPr>
        <p:spPr>
          <a:xfrm flipV="1">
            <a:off x="1606271" y="196310"/>
            <a:ext cx="9541341" cy="1091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dirty="0">
              <a:solidFill>
                <a:schemeClr val="bg1"/>
              </a:solidFill>
              <a:latin typeface="Arial Black" panose="020B0A04020102020204" pitchFamily="34" charset="0"/>
            </a:endParaRPr>
          </a:p>
        </p:txBody>
      </p:sp>
      <p:sp>
        <p:nvSpPr>
          <p:cNvPr id="7" name="TextBox 6"/>
          <p:cNvSpPr txBox="1"/>
          <p:nvPr/>
        </p:nvSpPr>
        <p:spPr>
          <a:xfrm flipH="1">
            <a:off x="1721224" y="359478"/>
            <a:ext cx="8310282" cy="523220"/>
          </a:xfrm>
          <a:prstGeom prst="rect">
            <a:avLst/>
          </a:prstGeom>
          <a:noFill/>
        </p:spPr>
        <p:txBody>
          <a:bodyPr wrap="square" rtlCol="0">
            <a:spAutoFit/>
          </a:bodyPr>
          <a:lstStyle/>
          <a:p>
            <a:pPr algn="ctr"/>
            <a:r>
              <a:rPr lang="id-ID" sz="2800" dirty="0" smtClean="0">
                <a:solidFill>
                  <a:schemeClr val="bg1"/>
                </a:solidFill>
                <a:latin typeface="Arial Black" panose="020B0A04020102020204" pitchFamily="34" charset="0"/>
              </a:rPr>
              <a:t>DEWAN KOMISARIS</a:t>
            </a:r>
          </a:p>
        </p:txBody>
      </p:sp>
      <p:sp>
        <p:nvSpPr>
          <p:cNvPr id="8" name="Rounded Rectangle 7"/>
          <p:cNvSpPr/>
          <p:nvPr/>
        </p:nvSpPr>
        <p:spPr>
          <a:xfrm flipV="1">
            <a:off x="1492624" y="1463933"/>
            <a:ext cx="9749118" cy="54075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2800" dirty="0"/>
          </a:p>
        </p:txBody>
      </p:sp>
      <p:sp>
        <p:nvSpPr>
          <p:cNvPr id="6" name="TextBox 5"/>
          <p:cNvSpPr txBox="1"/>
          <p:nvPr/>
        </p:nvSpPr>
        <p:spPr>
          <a:xfrm>
            <a:off x="1721225" y="1667435"/>
            <a:ext cx="9238128" cy="5262979"/>
          </a:xfrm>
          <a:prstGeom prst="rect">
            <a:avLst/>
          </a:prstGeom>
          <a:noFill/>
        </p:spPr>
        <p:txBody>
          <a:bodyPr wrap="square" rtlCol="0">
            <a:spAutoFit/>
          </a:bodyPr>
          <a:lstStyle/>
          <a:p>
            <a:r>
              <a:rPr lang="id-ID" sz="2400" dirty="0" smtClean="0">
                <a:solidFill>
                  <a:schemeClr val="bg1"/>
                </a:solidFill>
                <a:latin typeface="Arial Black" panose="020B0A04020102020204" pitchFamily="34" charset="0"/>
              </a:rPr>
              <a:t> Berdasar  POJK  </a:t>
            </a:r>
            <a:r>
              <a:rPr lang="id-ID" sz="2400" dirty="0">
                <a:solidFill>
                  <a:schemeClr val="bg1"/>
                </a:solidFill>
                <a:latin typeface="Arial Black" panose="020B0A04020102020204" pitchFamily="34" charset="0"/>
              </a:rPr>
              <a:t>NOMOR 55 /</a:t>
            </a:r>
            <a:r>
              <a:rPr lang="id-ID" sz="2400" dirty="0" smtClean="0">
                <a:solidFill>
                  <a:schemeClr val="bg1"/>
                </a:solidFill>
                <a:latin typeface="Arial Black" panose="020B0A04020102020204" pitchFamily="34" charset="0"/>
              </a:rPr>
              <a:t>POJK.03/2016 TENTANG </a:t>
            </a:r>
            <a:r>
              <a:rPr lang="id-ID" sz="2400" dirty="0">
                <a:solidFill>
                  <a:schemeClr val="bg1"/>
                </a:solidFill>
                <a:latin typeface="Arial Black" panose="020B0A04020102020204" pitchFamily="34" charset="0"/>
              </a:rPr>
              <a:t>PENERAPAN TATA KELOLA BAGI BANK </a:t>
            </a:r>
            <a:r>
              <a:rPr lang="id-ID" sz="2400" dirty="0" smtClean="0">
                <a:solidFill>
                  <a:schemeClr val="bg1"/>
                </a:solidFill>
                <a:latin typeface="Arial Black" panose="020B0A04020102020204" pitchFamily="34" charset="0"/>
              </a:rPr>
              <a:t>(Ps 23)</a:t>
            </a:r>
          </a:p>
          <a:p>
            <a:endParaRPr lang="id-ID" sz="2400" dirty="0" smtClean="0">
              <a:solidFill>
                <a:schemeClr val="bg1"/>
              </a:solidFill>
              <a:latin typeface="Arial Black" panose="020B0A04020102020204" pitchFamily="34" charset="0"/>
            </a:endParaRPr>
          </a:p>
          <a:p>
            <a:pPr marL="457200" indent="-457200">
              <a:buAutoNum type="arabicParenBoth"/>
            </a:pPr>
            <a:r>
              <a:rPr lang="id-ID" sz="2400" dirty="0" smtClean="0">
                <a:solidFill>
                  <a:schemeClr val="bg1"/>
                </a:solidFill>
                <a:latin typeface="Arial Black" panose="020B0A04020102020204" pitchFamily="34" charset="0"/>
              </a:rPr>
              <a:t>Bank </a:t>
            </a:r>
            <a:r>
              <a:rPr lang="id-ID" sz="2400" dirty="0">
                <a:solidFill>
                  <a:schemeClr val="bg1"/>
                </a:solidFill>
                <a:latin typeface="Arial Black" panose="020B0A04020102020204" pitchFamily="34" charset="0"/>
              </a:rPr>
              <a:t>wajib memiliki anggota Dewan Komisaris dengan jumlah paling sedikit 3 (tiga) orang dan paling banyak sama dengan jumlah anggota Direksi</a:t>
            </a:r>
            <a:r>
              <a:rPr lang="id-ID" sz="2400" dirty="0" smtClean="0">
                <a:solidFill>
                  <a:schemeClr val="bg1"/>
                </a:solidFill>
                <a:latin typeface="Arial Black" panose="020B0A04020102020204" pitchFamily="34" charset="0"/>
              </a:rPr>
              <a:t>.</a:t>
            </a:r>
          </a:p>
          <a:p>
            <a:pPr marL="457200" indent="-457200">
              <a:buAutoNum type="arabicParenBoth"/>
            </a:pPr>
            <a:endParaRPr lang="id-ID" sz="2400" dirty="0" smtClean="0">
              <a:solidFill>
                <a:schemeClr val="bg1"/>
              </a:solidFill>
              <a:latin typeface="Arial Black" panose="020B0A04020102020204" pitchFamily="34" charset="0"/>
            </a:endParaRPr>
          </a:p>
          <a:p>
            <a:pPr marL="457200" indent="-457200">
              <a:buAutoNum type="arabicParenBoth"/>
            </a:pPr>
            <a:r>
              <a:rPr lang="id-ID" sz="2400" dirty="0">
                <a:solidFill>
                  <a:schemeClr val="bg1"/>
                </a:solidFill>
                <a:latin typeface="Arial Black" panose="020B0A04020102020204" pitchFamily="34" charset="0"/>
              </a:rPr>
              <a:t> </a:t>
            </a:r>
            <a:r>
              <a:rPr lang="id-ID" sz="2400" dirty="0" smtClean="0">
                <a:solidFill>
                  <a:schemeClr val="bg1"/>
                </a:solidFill>
                <a:latin typeface="Arial Black" panose="020B0A04020102020204" pitchFamily="34" charset="0"/>
              </a:rPr>
              <a:t> Anggota </a:t>
            </a:r>
            <a:r>
              <a:rPr lang="id-ID" sz="2400" dirty="0">
                <a:solidFill>
                  <a:schemeClr val="bg1"/>
                </a:solidFill>
                <a:latin typeface="Arial Black" panose="020B0A04020102020204" pitchFamily="34" charset="0"/>
              </a:rPr>
              <a:t>Dewan Komisaris sebagaimana dimaksud pada ayat (1) paling sedikit 1 (satu) orang wajib berdomisili di Indonesia. </a:t>
            </a:r>
            <a:endParaRPr lang="id-ID" sz="2400" dirty="0" smtClean="0">
              <a:solidFill>
                <a:schemeClr val="bg1"/>
              </a:solidFill>
              <a:latin typeface="Arial Black" panose="020B0A04020102020204" pitchFamily="34" charset="0"/>
            </a:endParaRPr>
          </a:p>
          <a:p>
            <a:pPr marL="457200" indent="-457200">
              <a:buAutoNum type="arabicParenBoth"/>
            </a:pPr>
            <a:endParaRPr lang="id-ID" sz="2400" dirty="0" smtClean="0">
              <a:solidFill>
                <a:schemeClr val="bg1"/>
              </a:solidFill>
              <a:latin typeface="Arial Black" panose="020B0A04020102020204" pitchFamily="34" charset="0"/>
            </a:endParaRPr>
          </a:p>
          <a:p>
            <a:pPr marL="457200" indent="-457200">
              <a:buAutoNum type="arabicParenBoth"/>
            </a:pPr>
            <a:r>
              <a:rPr lang="id-ID" sz="2400" dirty="0" smtClean="0">
                <a:solidFill>
                  <a:schemeClr val="bg1"/>
                </a:solidFill>
                <a:latin typeface="Arial Black" panose="020B0A04020102020204" pitchFamily="34" charset="0"/>
              </a:rPr>
              <a:t>  </a:t>
            </a:r>
            <a:r>
              <a:rPr lang="id-ID" sz="2400" dirty="0">
                <a:solidFill>
                  <a:schemeClr val="bg1"/>
                </a:solidFill>
                <a:latin typeface="Arial Black" panose="020B0A04020102020204" pitchFamily="34" charset="0"/>
              </a:rPr>
              <a:t>Dewan Komisaris wajib dipimpin oleh presiden komisaris atau komisaris utama</a:t>
            </a:r>
            <a:endParaRPr lang="id-ID" sz="2400" dirty="0" smtClean="0">
              <a:solidFill>
                <a:schemeClr val="bg1"/>
              </a:solidFill>
              <a:latin typeface="Arial Black" panose="020B0A04020102020204" pitchFamily="34" charset="0"/>
            </a:endParaRPr>
          </a:p>
        </p:txBody>
      </p:sp>
    </p:spTree>
    <p:extLst>
      <p:ext uri="{BB962C8B-B14F-4D97-AF65-F5344CB8AC3E}">
        <p14:creationId xmlns:p14="http://schemas.microsoft.com/office/powerpoint/2010/main" val="34436103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dirty="0"/>
          </a:p>
        </p:txBody>
      </p:sp>
      <p:sp>
        <p:nvSpPr>
          <p:cNvPr id="3" name="Subtitle 2"/>
          <p:cNvSpPr>
            <a:spLocks noGrp="1"/>
          </p:cNvSpPr>
          <p:nvPr>
            <p:ph type="subTitle" idx="1"/>
          </p:nvPr>
        </p:nvSpPr>
        <p:spPr/>
        <p:txBody>
          <a:bodyPr/>
          <a:lstStyle/>
          <a:p>
            <a:endParaRPr lang="id-ID"/>
          </a:p>
        </p:txBody>
      </p:sp>
      <p:sp>
        <p:nvSpPr>
          <p:cNvPr id="4" name="Rounded Rectangle 3"/>
          <p:cNvSpPr/>
          <p:nvPr/>
        </p:nvSpPr>
        <p:spPr>
          <a:xfrm flipV="1">
            <a:off x="1606271" y="196310"/>
            <a:ext cx="9541341" cy="1091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dirty="0">
              <a:solidFill>
                <a:schemeClr val="bg1"/>
              </a:solidFill>
              <a:latin typeface="Arial Black" panose="020B0A04020102020204" pitchFamily="34" charset="0"/>
            </a:endParaRPr>
          </a:p>
        </p:txBody>
      </p:sp>
      <p:sp>
        <p:nvSpPr>
          <p:cNvPr id="7" name="TextBox 6"/>
          <p:cNvSpPr txBox="1"/>
          <p:nvPr/>
        </p:nvSpPr>
        <p:spPr>
          <a:xfrm flipH="1">
            <a:off x="1721224" y="359478"/>
            <a:ext cx="8310282" cy="523220"/>
          </a:xfrm>
          <a:prstGeom prst="rect">
            <a:avLst/>
          </a:prstGeom>
          <a:noFill/>
        </p:spPr>
        <p:txBody>
          <a:bodyPr wrap="square" rtlCol="0">
            <a:spAutoFit/>
          </a:bodyPr>
          <a:lstStyle/>
          <a:p>
            <a:pPr algn="ctr"/>
            <a:r>
              <a:rPr lang="id-ID" sz="2800" dirty="0" smtClean="0">
                <a:solidFill>
                  <a:schemeClr val="bg1"/>
                </a:solidFill>
                <a:latin typeface="Arial Black" panose="020B0A04020102020204" pitchFamily="34" charset="0"/>
              </a:rPr>
              <a:t>DEWAN KOMISARIS (lanjutan..)</a:t>
            </a:r>
          </a:p>
        </p:txBody>
      </p:sp>
      <p:sp>
        <p:nvSpPr>
          <p:cNvPr id="8" name="Rounded Rectangle 7"/>
          <p:cNvSpPr/>
          <p:nvPr/>
        </p:nvSpPr>
        <p:spPr>
          <a:xfrm flipV="1">
            <a:off x="1492624" y="1463933"/>
            <a:ext cx="9749118" cy="54075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2800" dirty="0"/>
          </a:p>
        </p:txBody>
      </p:sp>
      <p:sp>
        <p:nvSpPr>
          <p:cNvPr id="6" name="TextBox 5"/>
          <p:cNvSpPr txBox="1"/>
          <p:nvPr/>
        </p:nvSpPr>
        <p:spPr>
          <a:xfrm>
            <a:off x="1721225" y="1667435"/>
            <a:ext cx="9238128" cy="4401205"/>
          </a:xfrm>
          <a:prstGeom prst="rect">
            <a:avLst/>
          </a:prstGeom>
          <a:noFill/>
        </p:spPr>
        <p:txBody>
          <a:bodyPr wrap="square" rtlCol="0">
            <a:spAutoFit/>
          </a:bodyPr>
          <a:lstStyle/>
          <a:p>
            <a:r>
              <a:rPr lang="id-ID" sz="2400" dirty="0" smtClean="0">
                <a:solidFill>
                  <a:schemeClr val="bg1"/>
                </a:solidFill>
                <a:latin typeface="Arial Black" panose="020B0A04020102020204" pitchFamily="34" charset="0"/>
              </a:rPr>
              <a:t> Berdasar  POJK  </a:t>
            </a:r>
            <a:r>
              <a:rPr lang="id-ID" sz="2400" dirty="0">
                <a:solidFill>
                  <a:schemeClr val="bg1"/>
                </a:solidFill>
                <a:latin typeface="Arial Black" panose="020B0A04020102020204" pitchFamily="34" charset="0"/>
              </a:rPr>
              <a:t>NOMOR 55 /</a:t>
            </a:r>
            <a:r>
              <a:rPr lang="id-ID" sz="2400" dirty="0" smtClean="0">
                <a:solidFill>
                  <a:schemeClr val="bg1"/>
                </a:solidFill>
                <a:latin typeface="Arial Black" panose="020B0A04020102020204" pitchFamily="34" charset="0"/>
              </a:rPr>
              <a:t>POJK.03/2016 TENTANG </a:t>
            </a:r>
            <a:r>
              <a:rPr lang="id-ID" sz="2400" dirty="0">
                <a:solidFill>
                  <a:schemeClr val="bg1"/>
                </a:solidFill>
                <a:latin typeface="Arial Black" panose="020B0A04020102020204" pitchFamily="34" charset="0"/>
              </a:rPr>
              <a:t>PENERAPAN TATA KELOLA BAGI BANK </a:t>
            </a:r>
            <a:endParaRPr lang="id-ID" sz="2400" dirty="0" smtClean="0">
              <a:solidFill>
                <a:schemeClr val="bg1"/>
              </a:solidFill>
              <a:latin typeface="Arial Black" panose="020B0A04020102020204" pitchFamily="34" charset="0"/>
            </a:endParaRPr>
          </a:p>
          <a:p>
            <a:endParaRPr lang="id-ID" sz="2400" dirty="0" smtClean="0">
              <a:solidFill>
                <a:schemeClr val="bg1"/>
              </a:solidFill>
              <a:latin typeface="Arial Black" panose="020B0A04020102020204" pitchFamily="34" charset="0"/>
            </a:endParaRPr>
          </a:p>
          <a:p>
            <a:r>
              <a:rPr lang="id-ID" sz="2400" dirty="0">
                <a:solidFill>
                  <a:schemeClr val="bg1"/>
                </a:solidFill>
                <a:latin typeface="Arial Black" panose="020B0A04020102020204" pitchFamily="34" charset="0"/>
              </a:rPr>
              <a:t>Tugas dan Tanggung Jawab Dewan </a:t>
            </a:r>
            <a:r>
              <a:rPr lang="id-ID" sz="2400" dirty="0" smtClean="0">
                <a:solidFill>
                  <a:schemeClr val="bg1"/>
                </a:solidFill>
                <a:latin typeface="Arial Black" panose="020B0A04020102020204" pitchFamily="34" charset="0"/>
              </a:rPr>
              <a:t>Komisaris, a.l”  </a:t>
            </a:r>
            <a:endParaRPr lang="id-ID" sz="2400" dirty="0">
              <a:solidFill>
                <a:schemeClr val="bg1"/>
              </a:solidFill>
              <a:latin typeface="Arial Black" panose="020B0A04020102020204" pitchFamily="34" charset="0"/>
            </a:endParaRPr>
          </a:p>
          <a:p>
            <a:pPr marL="457200" indent="-457200">
              <a:buAutoNum type="arabicParenBoth"/>
            </a:pPr>
            <a:r>
              <a:rPr lang="id-ID" sz="2400" dirty="0" smtClean="0">
                <a:solidFill>
                  <a:schemeClr val="bg1"/>
                </a:solidFill>
                <a:latin typeface="Arial Black" panose="020B0A04020102020204" pitchFamily="34" charset="0"/>
              </a:rPr>
              <a:t>  </a:t>
            </a:r>
            <a:r>
              <a:rPr lang="id-ID" sz="2000" dirty="0" smtClean="0">
                <a:solidFill>
                  <a:schemeClr val="bg1"/>
                </a:solidFill>
                <a:latin typeface="Arial Black" panose="020B0A04020102020204" pitchFamily="34" charset="0"/>
              </a:rPr>
              <a:t>Dewan </a:t>
            </a:r>
            <a:r>
              <a:rPr lang="id-ID" sz="2000" dirty="0">
                <a:solidFill>
                  <a:schemeClr val="bg1"/>
                </a:solidFill>
                <a:latin typeface="Arial Black" panose="020B0A04020102020204" pitchFamily="34" charset="0"/>
              </a:rPr>
              <a:t>Komisaris wajib melaksanakan tugas dan tanggung jawab secara independen. </a:t>
            </a:r>
            <a:endParaRPr lang="id-ID" sz="2000" dirty="0" smtClean="0">
              <a:solidFill>
                <a:schemeClr val="bg1"/>
              </a:solidFill>
              <a:latin typeface="Arial Black" panose="020B0A04020102020204" pitchFamily="34" charset="0"/>
            </a:endParaRPr>
          </a:p>
          <a:p>
            <a:pPr marL="457200" indent="-457200">
              <a:buAutoNum type="arabicParenBoth"/>
            </a:pPr>
            <a:r>
              <a:rPr lang="id-ID" sz="2000" dirty="0">
                <a:solidFill>
                  <a:schemeClr val="bg1"/>
                </a:solidFill>
                <a:latin typeface="Arial Black" panose="020B0A04020102020204" pitchFamily="34" charset="0"/>
              </a:rPr>
              <a:t> </a:t>
            </a:r>
            <a:r>
              <a:rPr lang="id-ID" sz="2000" dirty="0" smtClean="0">
                <a:solidFill>
                  <a:schemeClr val="bg1"/>
                </a:solidFill>
                <a:latin typeface="Arial Black" panose="020B0A04020102020204" pitchFamily="34" charset="0"/>
              </a:rPr>
              <a:t> Dewan </a:t>
            </a:r>
            <a:r>
              <a:rPr lang="id-ID" sz="2000" dirty="0">
                <a:solidFill>
                  <a:schemeClr val="bg1"/>
                </a:solidFill>
                <a:latin typeface="Arial Black" panose="020B0A04020102020204" pitchFamily="34" charset="0"/>
              </a:rPr>
              <a:t>Komisaris wajib memastikan </a:t>
            </a:r>
            <a:r>
              <a:rPr lang="id-ID" sz="2000" dirty="0" smtClean="0">
                <a:solidFill>
                  <a:schemeClr val="bg1"/>
                </a:solidFill>
                <a:latin typeface="Arial Black" panose="020B0A04020102020204" pitchFamily="34" charset="0"/>
              </a:rPr>
              <a:t>penerapan </a:t>
            </a:r>
            <a:r>
              <a:rPr lang="id-ID" sz="2000" dirty="0">
                <a:solidFill>
                  <a:schemeClr val="bg1"/>
                </a:solidFill>
                <a:latin typeface="Arial Black" panose="020B0A04020102020204" pitchFamily="34" charset="0"/>
              </a:rPr>
              <a:t>Tata Kelola yang baik terselenggara dalam setiap kegiatan usaha Bank pada seluruh tingkatan atau jenjang organisasi sebagaimana dimaksud dalam Pasal 2. </a:t>
            </a:r>
            <a:endParaRPr lang="id-ID" sz="2000" dirty="0" smtClean="0">
              <a:solidFill>
                <a:schemeClr val="bg1"/>
              </a:solidFill>
              <a:latin typeface="Arial Black" panose="020B0A04020102020204" pitchFamily="34" charset="0"/>
            </a:endParaRPr>
          </a:p>
          <a:p>
            <a:pPr marL="457200" indent="-457200">
              <a:buAutoNum type="arabicParenBoth"/>
            </a:pPr>
            <a:r>
              <a:rPr lang="id-ID" sz="2000" dirty="0">
                <a:solidFill>
                  <a:schemeClr val="bg1"/>
                </a:solidFill>
                <a:latin typeface="Arial Black" panose="020B0A04020102020204" pitchFamily="34" charset="0"/>
              </a:rPr>
              <a:t> </a:t>
            </a:r>
            <a:r>
              <a:rPr lang="id-ID" sz="2000" dirty="0" smtClean="0">
                <a:solidFill>
                  <a:schemeClr val="bg1"/>
                </a:solidFill>
                <a:latin typeface="Arial Black" panose="020B0A04020102020204" pitchFamily="34" charset="0"/>
              </a:rPr>
              <a:t>  </a:t>
            </a:r>
            <a:r>
              <a:rPr lang="id-ID" sz="2000" dirty="0">
                <a:solidFill>
                  <a:schemeClr val="bg1"/>
                </a:solidFill>
                <a:latin typeface="Arial Black" panose="020B0A04020102020204" pitchFamily="34" charset="0"/>
              </a:rPr>
              <a:t>Dewan Komisaris wajib melaksanakan pengawasan terhadap pelaksanaan tugas dan tanggung jawab Direksi serta memberikan nasihat kepada Direksi</a:t>
            </a:r>
            <a:r>
              <a:rPr lang="id-ID" sz="2000" dirty="0" smtClean="0">
                <a:solidFill>
                  <a:schemeClr val="bg1"/>
                </a:solidFill>
                <a:latin typeface="Arial Black" panose="020B0A04020102020204" pitchFamily="34" charset="0"/>
              </a:rPr>
              <a:t>.</a:t>
            </a:r>
          </a:p>
        </p:txBody>
      </p:sp>
    </p:spTree>
    <p:extLst>
      <p:ext uri="{BB962C8B-B14F-4D97-AF65-F5344CB8AC3E}">
        <p14:creationId xmlns:p14="http://schemas.microsoft.com/office/powerpoint/2010/main" val="2769165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dirty="0"/>
          </a:p>
        </p:txBody>
      </p:sp>
      <p:sp>
        <p:nvSpPr>
          <p:cNvPr id="3" name="Subtitle 2"/>
          <p:cNvSpPr>
            <a:spLocks noGrp="1"/>
          </p:cNvSpPr>
          <p:nvPr>
            <p:ph type="subTitle" idx="1"/>
          </p:nvPr>
        </p:nvSpPr>
        <p:spPr/>
        <p:txBody>
          <a:bodyPr/>
          <a:lstStyle/>
          <a:p>
            <a:endParaRPr lang="id-ID"/>
          </a:p>
        </p:txBody>
      </p:sp>
      <p:sp>
        <p:nvSpPr>
          <p:cNvPr id="4" name="Rounded Rectangle 3"/>
          <p:cNvSpPr/>
          <p:nvPr/>
        </p:nvSpPr>
        <p:spPr>
          <a:xfrm flipV="1">
            <a:off x="1606271" y="196310"/>
            <a:ext cx="9541341" cy="1091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dirty="0">
              <a:solidFill>
                <a:schemeClr val="bg1"/>
              </a:solidFill>
              <a:latin typeface="Arial Black" panose="020B0A04020102020204" pitchFamily="34" charset="0"/>
            </a:endParaRPr>
          </a:p>
        </p:txBody>
      </p:sp>
      <p:sp>
        <p:nvSpPr>
          <p:cNvPr id="7" name="TextBox 6"/>
          <p:cNvSpPr txBox="1"/>
          <p:nvPr/>
        </p:nvSpPr>
        <p:spPr>
          <a:xfrm flipH="1">
            <a:off x="1721224" y="359478"/>
            <a:ext cx="8310282" cy="523220"/>
          </a:xfrm>
          <a:prstGeom prst="rect">
            <a:avLst/>
          </a:prstGeom>
          <a:noFill/>
        </p:spPr>
        <p:txBody>
          <a:bodyPr wrap="square" rtlCol="0">
            <a:spAutoFit/>
          </a:bodyPr>
          <a:lstStyle/>
          <a:p>
            <a:pPr algn="ctr"/>
            <a:r>
              <a:rPr lang="id-ID" sz="2800" dirty="0" smtClean="0">
                <a:solidFill>
                  <a:schemeClr val="bg1"/>
                </a:solidFill>
                <a:latin typeface="Arial Black" panose="020B0A04020102020204" pitchFamily="34" charset="0"/>
              </a:rPr>
              <a:t>1.  BENTUK HUKUM BANK (lanjutan)..</a:t>
            </a:r>
          </a:p>
        </p:txBody>
      </p:sp>
      <p:sp>
        <p:nvSpPr>
          <p:cNvPr id="8" name="Rounded Rectangle 7"/>
          <p:cNvSpPr/>
          <p:nvPr/>
        </p:nvSpPr>
        <p:spPr>
          <a:xfrm flipV="1">
            <a:off x="1492624" y="1450485"/>
            <a:ext cx="9749118" cy="54075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2800" dirty="0"/>
          </a:p>
        </p:txBody>
      </p:sp>
      <p:sp>
        <p:nvSpPr>
          <p:cNvPr id="5" name="TextBox 4"/>
          <p:cNvSpPr txBox="1"/>
          <p:nvPr/>
        </p:nvSpPr>
        <p:spPr>
          <a:xfrm>
            <a:off x="1815353" y="1658935"/>
            <a:ext cx="9560860" cy="5262979"/>
          </a:xfrm>
          <a:prstGeom prst="rect">
            <a:avLst/>
          </a:prstGeom>
          <a:noFill/>
        </p:spPr>
        <p:txBody>
          <a:bodyPr wrap="square" rtlCol="0">
            <a:spAutoFit/>
          </a:bodyPr>
          <a:lstStyle/>
          <a:p>
            <a:pPr marL="712788" indent="-712788">
              <a:buAutoNum type="alphaUcPeriod" startAt="3"/>
            </a:pPr>
            <a:r>
              <a:rPr lang="id-ID" sz="2800" dirty="0" smtClean="0">
                <a:solidFill>
                  <a:schemeClr val="bg1"/>
                </a:solidFill>
                <a:latin typeface="Arial Black" panose="020B0A04020102020204" pitchFamily="34" charset="0"/>
              </a:rPr>
              <a:t>Bentuk </a:t>
            </a:r>
            <a:r>
              <a:rPr lang="id-ID" sz="2800" dirty="0">
                <a:solidFill>
                  <a:schemeClr val="bg1"/>
                </a:solidFill>
                <a:latin typeface="Arial Black" panose="020B0A04020102020204" pitchFamily="34" charset="0"/>
              </a:rPr>
              <a:t>hukum dari kantor perwakilan dan kantor cabang bank yang berkedudukan di luar negeri mengikuti bentuk hukum kantor </a:t>
            </a:r>
            <a:r>
              <a:rPr lang="id-ID" sz="2800" dirty="0" smtClean="0">
                <a:solidFill>
                  <a:schemeClr val="bg1"/>
                </a:solidFill>
                <a:latin typeface="Arial Black" panose="020B0A04020102020204" pitchFamily="34" charset="0"/>
              </a:rPr>
              <a:t>pusatnya</a:t>
            </a:r>
          </a:p>
          <a:p>
            <a:endParaRPr lang="id-ID" sz="2800" dirty="0">
              <a:solidFill>
                <a:schemeClr val="bg1"/>
              </a:solidFill>
              <a:latin typeface="Arial Black" panose="020B0A04020102020204" pitchFamily="34" charset="0"/>
            </a:endParaRPr>
          </a:p>
          <a:p>
            <a:r>
              <a:rPr lang="id-ID" sz="2800" dirty="0" smtClean="0">
                <a:solidFill>
                  <a:schemeClr val="bg1"/>
                </a:solidFill>
                <a:latin typeface="Arial Black" panose="020B0A04020102020204" pitchFamily="34" charset="0"/>
              </a:rPr>
              <a:t>Catatan:</a:t>
            </a:r>
          </a:p>
          <a:p>
            <a:r>
              <a:rPr lang="id-ID" sz="2800" dirty="0" smtClean="0">
                <a:solidFill>
                  <a:schemeClr val="bg1"/>
                </a:solidFill>
                <a:latin typeface="Arial Black" panose="020B0A04020102020204" pitchFamily="34" charset="0"/>
              </a:rPr>
              <a:t>Bentuk- bentuk hukum perusahaan yang tdk dapat menjalankan kegiatan bank adalah:</a:t>
            </a:r>
          </a:p>
          <a:p>
            <a:pPr marL="514350" indent="-514350">
              <a:buAutoNum type="arabicParenR"/>
            </a:pPr>
            <a:r>
              <a:rPr lang="id-ID" sz="2800" dirty="0" smtClean="0">
                <a:solidFill>
                  <a:schemeClr val="bg1"/>
                </a:solidFill>
                <a:latin typeface="Arial Black" panose="020B0A04020102020204" pitchFamily="34" charset="0"/>
              </a:rPr>
              <a:t>Perusahaan perseorangan</a:t>
            </a:r>
          </a:p>
          <a:p>
            <a:pPr marL="514350" indent="-514350">
              <a:buAutoNum type="arabicParenR"/>
            </a:pPr>
            <a:r>
              <a:rPr lang="id-ID" sz="2800" dirty="0" smtClean="0">
                <a:solidFill>
                  <a:schemeClr val="bg1"/>
                </a:solidFill>
                <a:latin typeface="Arial Black" panose="020B0A04020102020204" pitchFamily="34" charset="0"/>
              </a:rPr>
              <a:t>Firma dan CV</a:t>
            </a:r>
          </a:p>
          <a:p>
            <a:pPr marL="514350" indent="-514350">
              <a:buAutoNum type="arabicParenR"/>
            </a:pPr>
            <a:r>
              <a:rPr lang="id-ID" sz="2800" dirty="0" smtClean="0">
                <a:solidFill>
                  <a:schemeClr val="bg1"/>
                </a:solidFill>
                <a:latin typeface="Arial Black" panose="020B0A04020102020204" pitchFamily="34" charset="0"/>
              </a:rPr>
              <a:t>Persero </a:t>
            </a:r>
          </a:p>
          <a:p>
            <a:r>
              <a:rPr lang="id-ID" sz="2800" dirty="0" smtClean="0">
                <a:latin typeface="Arial Black" panose="020B0A04020102020204" pitchFamily="34" charset="0"/>
              </a:rPr>
              <a:t>. </a:t>
            </a:r>
            <a:endParaRPr lang="id-ID" sz="2800" b="1" dirty="0">
              <a:solidFill>
                <a:schemeClr val="bg1"/>
              </a:solidFill>
              <a:latin typeface="Arial Black" panose="020B0A04020102020204" pitchFamily="34" charset="0"/>
            </a:endParaRPr>
          </a:p>
        </p:txBody>
      </p:sp>
    </p:spTree>
    <p:extLst>
      <p:ext uri="{BB962C8B-B14F-4D97-AF65-F5344CB8AC3E}">
        <p14:creationId xmlns:p14="http://schemas.microsoft.com/office/powerpoint/2010/main" val="1246751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dirty="0"/>
          </a:p>
        </p:txBody>
      </p:sp>
      <p:sp>
        <p:nvSpPr>
          <p:cNvPr id="3" name="Subtitle 2"/>
          <p:cNvSpPr>
            <a:spLocks noGrp="1"/>
          </p:cNvSpPr>
          <p:nvPr>
            <p:ph type="subTitle" idx="1"/>
          </p:nvPr>
        </p:nvSpPr>
        <p:spPr/>
        <p:txBody>
          <a:bodyPr/>
          <a:lstStyle/>
          <a:p>
            <a:endParaRPr lang="id-ID"/>
          </a:p>
        </p:txBody>
      </p:sp>
      <p:sp>
        <p:nvSpPr>
          <p:cNvPr id="4" name="Rounded Rectangle 3"/>
          <p:cNvSpPr/>
          <p:nvPr/>
        </p:nvSpPr>
        <p:spPr>
          <a:xfrm flipV="1">
            <a:off x="1606271" y="196310"/>
            <a:ext cx="9541341" cy="1091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dirty="0">
              <a:solidFill>
                <a:schemeClr val="bg1"/>
              </a:solidFill>
              <a:latin typeface="Arial Black" panose="020B0A04020102020204" pitchFamily="34" charset="0"/>
            </a:endParaRPr>
          </a:p>
        </p:txBody>
      </p:sp>
      <p:sp>
        <p:nvSpPr>
          <p:cNvPr id="7" name="TextBox 6"/>
          <p:cNvSpPr txBox="1"/>
          <p:nvPr/>
        </p:nvSpPr>
        <p:spPr>
          <a:xfrm flipH="1">
            <a:off x="1721224" y="359478"/>
            <a:ext cx="8310282" cy="954107"/>
          </a:xfrm>
          <a:prstGeom prst="rect">
            <a:avLst/>
          </a:prstGeom>
          <a:noFill/>
        </p:spPr>
        <p:txBody>
          <a:bodyPr wrap="square" rtlCol="0">
            <a:spAutoFit/>
          </a:bodyPr>
          <a:lstStyle/>
          <a:p>
            <a:pPr algn="ctr"/>
            <a:r>
              <a:rPr lang="id-ID" sz="2800" dirty="0" smtClean="0">
                <a:solidFill>
                  <a:schemeClr val="bg1"/>
                </a:solidFill>
                <a:latin typeface="Arial Black" panose="020B0A04020102020204" pitchFamily="34" charset="0"/>
              </a:rPr>
              <a:t>2.  M0DAL , PERIZINAN DAN PENDIRIAN BANK UMUM</a:t>
            </a:r>
          </a:p>
        </p:txBody>
      </p:sp>
      <p:sp>
        <p:nvSpPr>
          <p:cNvPr id="8" name="Rounded Rectangle 7"/>
          <p:cNvSpPr/>
          <p:nvPr/>
        </p:nvSpPr>
        <p:spPr>
          <a:xfrm flipV="1">
            <a:off x="1492624" y="1450485"/>
            <a:ext cx="9749118" cy="54075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2800" dirty="0"/>
          </a:p>
        </p:txBody>
      </p:sp>
      <p:sp>
        <p:nvSpPr>
          <p:cNvPr id="5" name="TextBox 4"/>
          <p:cNvSpPr txBox="1"/>
          <p:nvPr/>
        </p:nvSpPr>
        <p:spPr>
          <a:xfrm>
            <a:off x="1815353" y="1658935"/>
            <a:ext cx="9560860" cy="5693866"/>
          </a:xfrm>
          <a:prstGeom prst="rect">
            <a:avLst/>
          </a:prstGeom>
          <a:noFill/>
        </p:spPr>
        <p:txBody>
          <a:bodyPr wrap="square" rtlCol="0">
            <a:spAutoFit/>
          </a:bodyPr>
          <a:lstStyle/>
          <a:p>
            <a:pPr marL="514350" indent="-514350">
              <a:buAutoNum type="alphaUcPeriod"/>
            </a:pPr>
            <a:r>
              <a:rPr lang="id-ID" sz="2800" dirty="0" smtClean="0">
                <a:solidFill>
                  <a:schemeClr val="bg1"/>
                </a:solidFill>
                <a:latin typeface="Arial Black" panose="020B0A04020102020204" pitchFamily="34" charset="0"/>
              </a:rPr>
              <a:t>Dasar Hukum tentang Modal Dasar, Perizinan dan Pendirian Bank Umum adalah:</a:t>
            </a:r>
          </a:p>
          <a:p>
            <a:pPr marL="514350" indent="-514350">
              <a:buAutoNum type="arabicPeriod"/>
            </a:pPr>
            <a:r>
              <a:rPr lang="id-ID" sz="2800" dirty="0" smtClean="0">
                <a:solidFill>
                  <a:schemeClr val="bg1"/>
                </a:solidFill>
                <a:latin typeface="Arial Black" panose="020B0A04020102020204" pitchFamily="34" charset="0"/>
              </a:rPr>
              <a:t>UU No 7/1992 yang diubah dg UU No.10/1998 tentang Perbankan</a:t>
            </a:r>
          </a:p>
          <a:p>
            <a:pPr marL="514350" indent="-514350">
              <a:buAutoNum type="arabicPeriod" startAt="2"/>
            </a:pPr>
            <a:r>
              <a:rPr lang="id-ID" sz="2800" dirty="0" smtClean="0">
                <a:solidFill>
                  <a:schemeClr val="bg1"/>
                </a:solidFill>
                <a:latin typeface="Arial Black" panose="020B0A04020102020204" pitchFamily="34" charset="0"/>
              </a:rPr>
              <a:t>PERATURAN </a:t>
            </a:r>
            <a:r>
              <a:rPr lang="id-ID" sz="2800" dirty="0">
                <a:solidFill>
                  <a:schemeClr val="bg1"/>
                </a:solidFill>
                <a:latin typeface="Arial Black" panose="020B0A04020102020204" pitchFamily="34" charset="0"/>
              </a:rPr>
              <a:t>BANK INDONESIA NOMOR: 11/ 1 /PBI/2009 TENTANG BANK </a:t>
            </a:r>
            <a:r>
              <a:rPr lang="id-ID" sz="2800" dirty="0" smtClean="0">
                <a:solidFill>
                  <a:schemeClr val="bg1"/>
                </a:solidFill>
                <a:latin typeface="Arial Black" panose="020B0A04020102020204" pitchFamily="34" charset="0"/>
              </a:rPr>
              <a:t>UMUM</a:t>
            </a:r>
          </a:p>
          <a:p>
            <a:r>
              <a:rPr lang="id-ID" sz="2800" dirty="0" smtClean="0">
                <a:solidFill>
                  <a:schemeClr val="bg1"/>
                </a:solidFill>
                <a:latin typeface="Arial Black" panose="020B0A04020102020204" pitchFamily="34" charset="0"/>
              </a:rPr>
              <a:t>   </a:t>
            </a:r>
          </a:p>
          <a:p>
            <a:r>
              <a:rPr lang="id-ID" sz="2800" dirty="0" smtClean="0">
                <a:solidFill>
                  <a:schemeClr val="bg1"/>
                </a:solidFill>
                <a:latin typeface="Arial Black" panose="020B0A04020102020204" pitchFamily="34" charset="0"/>
              </a:rPr>
              <a:t>B.  Modal:</a:t>
            </a:r>
          </a:p>
          <a:p>
            <a:r>
              <a:rPr lang="id-ID" sz="2800" dirty="0">
                <a:solidFill>
                  <a:schemeClr val="bg1"/>
                </a:solidFill>
                <a:latin typeface="Arial Black" panose="020B0A04020102020204" pitchFamily="34" charset="0"/>
              </a:rPr>
              <a:t>Modal disetor untuk mendirikan Bank ditetapkan paling kurang sebesar Rp3.000.000.000.000,00 (tiga triliun rupiah).</a:t>
            </a:r>
          </a:p>
          <a:p>
            <a:r>
              <a:rPr lang="id-ID" sz="2800" dirty="0" smtClean="0">
                <a:solidFill>
                  <a:schemeClr val="bg1"/>
                </a:solidFill>
                <a:latin typeface="Arial Black" panose="020B0A04020102020204" pitchFamily="34" charset="0"/>
              </a:rPr>
              <a:t> </a:t>
            </a:r>
          </a:p>
          <a:p>
            <a:r>
              <a:rPr lang="id-ID" sz="2800" dirty="0" smtClean="0">
                <a:latin typeface="Arial Black" panose="020B0A04020102020204" pitchFamily="34" charset="0"/>
              </a:rPr>
              <a:t>. </a:t>
            </a:r>
            <a:endParaRPr lang="id-ID" sz="2800" b="1" dirty="0">
              <a:solidFill>
                <a:schemeClr val="bg1"/>
              </a:solidFill>
              <a:latin typeface="Arial Black" panose="020B0A04020102020204" pitchFamily="34" charset="0"/>
            </a:endParaRPr>
          </a:p>
        </p:txBody>
      </p:sp>
    </p:spTree>
    <p:extLst>
      <p:ext uri="{BB962C8B-B14F-4D97-AF65-F5344CB8AC3E}">
        <p14:creationId xmlns:p14="http://schemas.microsoft.com/office/powerpoint/2010/main" val="3142884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dirty="0"/>
          </a:p>
        </p:txBody>
      </p:sp>
      <p:sp>
        <p:nvSpPr>
          <p:cNvPr id="3" name="Subtitle 2"/>
          <p:cNvSpPr>
            <a:spLocks noGrp="1"/>
          </p:cNvSpPr>
          <p:nvPr>
            <p:ph type="subTitle" idx="1"/>
          </p:nvPr>
        </p:nvSpPr>
        <p:spPr/>
        <p:txBody>
          <a:bodyPr/>
          <a:lstStyle/>
          <a:p>
            <a:endParaRPr lang="id-ID"/>
          </a:p>
        </p:txBody>
      </p:sp>
      <p:sp>
        <p:nvSpPr>
          <p:cNvPr id="4" name="Rounded Rectangle 3"/>
          <p:cNvSpPr/>
          <p:nvPr/>
        </p:nvSpPr>
        <p:spPr>
          <a:xfrm flipV="1">
            <a:off x="1606271" y="196310"/>
            <a:ext cx="9541341" cy="1091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dirty="0">
              <a:solidFill>
                <a:schemeClr val="bg1"/>
              </a:solidFill>
              <a:latin typeface="Arial Black" panose="020B0A04020102020204" pitchFamily="34" charset="0"/>
            </a:endParaRPr>
          </a:p>
        </p:txBody>
      </p:sp>
      <p:sp>
        <p:nvSpPr>
          <p:cNvPr id="7" name="TextBox 6"/>
          <p:cNvSpPr txBox="1"/>
          <p:nvPr/>
        </p:nvSpPr>
        <p:spPr>
          <a:xfrm flipH="1">
            <a:off x="1721224" y="359478"/>
            <a:ext cx="8310282" cy="954107"/>
          </a:xfrm>
          <a:prstGeom prst="rect">
            <a:avLst/>
          </a:prstGeom>
          <a:noFill/>
        </p:spPr>
        <p:txBody>
          <a:bodyPr wrap="square" rtlCol="0">
            <a:spAutoFit/>
          </a:bodyPr>
          <a:lstStyle/>
          <a:p>
            <a:pPr algn="ctr"/>
            <a:r>
              <a:rPr lang="id-ID" sz="2800" dirty="0" smtClean="0">
                <a:solidFill>
                  <a:schemeClr val="bg1"/>
                </a:solidFill>
                <a:latin typeface="Arial Black" panose="020B0A04020102020204" pitchFamily="34" charset="0"/>
              </a:rPr>
              <a:t>2.  M0DAL , PERIZINAN DAN PENDIRIAN BANK UMUM (lanjutan...)</a:t>
            </a:r>
          </a:p>
        </p:txBody>
      </p:sp>
      <p:sp>
        <p:nvSpPr>
          <p:cNvPr id="8" name="Rounded Rectangle 7"/>
          <p:cNvSpPr/>
          <p:nvPr/>
        </p:nvSpPr>
        <p:spPr>
          <a:xfrm flipV="1">
            <a:off x="1492624" y="1450485"/>
            <a:ext cx="9749118" cy="54075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2800" dirty="0"/>
          </a:p>
        </p:txBody>
      </p:sp>
      <p:sp>
        <p:nvSpPr>
          <p:cNvPr id="5" name="TextBox 4"/>
          <p:cNvSpPr txBox="1"/>
          <p:nvPr/>
        </p:nvSpPr>
        <p:spPr>
          <a:xfrm>
            <a:off x="1815353" y="1658935"/>
            <a:ext cx="9560860" cy="5262979"/>
          </a:xfrm>
          <a:prstGeom prst="rect">
            <a:avLst/>
          </a:prstGeom>
          <a:noFill/>
        </p:spPr>
        <p:txBody>
          <a:bodyPr wrap="square" rtlCol="0">
            <a:spAutoFit/>
          </a:bodyPr>
          <a:lstStyle/>
          <a:p>
            <a:r>
              <a:rPr lang="id-ID" sz="2800" dirty="0" smtClean="0">
                <a:solidFill>
                  <a:schemeClr val="bg1"/>
                </a:solidFill>
                <a:latin typeface="Arial Black" panose="020B0A04020102020204" pitchFamily="34" charset="0"/>
              </a:rPr>
              <a:t>C.  Perizinan dan Pendirian Bank Umum:</a:t>
            </a:r>
            <a:endParaRPr lang="id-ID" sz="2800" dirty="0">
              <a:solidFill>
                <a:schemeClr val="bg1"/>
              </a:solidFill>
              <a:latin typeface="Arial Black" panose="020B0A04020102020204" pitchFamily="34" charset="0"/>
            </a:endParaRPr>
          </a:p>
          <a:p>
            <a:r>
              <a:rPr lang="id-ID" sz="2800" dirty="0" smtClean="0">
                <a:solidFill>
                  <a:schemeClr val="bg1"/>
                </a:solidFill>
                <a:latin typeface="Arial Black" panose="020B0A04020102020204" pitchFamily="34" charset="0"/>
              </a:rPr>
              <a:t> </a:t>
            </a:r>
          </a:p>
          <a:p>
            <a:pPr marL="514350" indent="-514350">
              <a:buAutoNum type="arabicPeriod"/>
            </a:pPr>
            <a:r>
              <a:rPr lang="id-ID" sz="2800" dirty="0" smtClean="0">
                <a:solidFill>
                  <a:schemeClr val="bg1"/>
                </a:solidFill>
                <a:latin typeface="Arial Black" panose="020B0A04020102020204" pitchFamily="34" charset="0"/>
              </a:rPr>
              <a:t>Bank </a:t>
            </a:r>
            <a:r>
              <a:rPr lang="id-ID" sz="2800" dirty="0">
                <a:solidFill>
                  <a:schemeClr val="bg1"/>
                </a:solidFill>
                <a:latin typeface="Arial Black" panose="020B0A04020102020204" pitchFamily="34" charset="0"/>
              </a:rPr>
              <a:t>hanya dapat didirikan dan melakukan kegiatan usaha dengan izin Gubernur Bank Indonesia. </a:t>
            </a:r>
            <a:endParaRPr lang="id-ID" sz="2800" dirty="0" smtClean="0">
              <a:solidFill>
                <a:schemeClr val="bg1"/>
              </a:solidFill>
              <a:latin typeface="Arial Black" panose="020B0A04020102020204" pitchFamily="34" charset="0"/>
            </a:endParaRPr>
          </a:p>
          <a:p>
            <a:pPr marL="514350" indent="-514350">
              <a:buAutoNum type="arabicPeriod"/>
            </a:pPr>
            <a:r>
              <a:rPr lang="id-ID" sz="2800" dirty="0" smtClean="0">
                <a:solidFill>
                  <a:schemeClr val="bg1"/>
                </a:solidFill>
                <a:latin typeface="Arial Black" panose="020B0A04020102020204" pitchFamily="34" charset="0"/>
              </a:rPr>
              <a:t>Pemberian </a:t>
            </a:r>
            <a:r>
              <a:rPr lang="id-ID" sz="2800" dirty="0">
                <a:solidFill>
                  <a:schemeClr val="bg1"/>
                </a:solidFill>
                <a:latin typeface="Arial Black" panose="020B0A04020102020204" pitchFamily="34" charset="0"/>
              </a:rPr>
              <a:t>izin </a:t>
            </a:r>
            <a:r>
              <a:rPr lang="id-ID" sz="2800" dirty="0" smtClean="0">
                <a:solidFill>
                  <a:schemeClr val="bg1"/>
                </a:solidFill>
                <a:latin typeface="Arial Black" panose="020B0A04020102020204" pitchFamily="34" charset="0"/>
              </a:rPr>
              <a:t>tersebut  </a:t>
            </a:r>
            <a:r>
              <a:rPr lang="id-ID" sz="2800" dirty="0">
                <a:solidFill>
                  <a:schemeClr val="bg1"/>
                </a:solidFill>
                <a:latin typeface="Arial Black" panose="020B0A04020102020204" pitchFamily="34" charset="0"/>
              </a:rPr>
              <a:t>dilakukan dalam 2 (dua) tahap: </a:t>
            </a:r>
            <a:endParaRPr lang="id-ID" sz="2800" dirty="0" smtClean="0">
              <a:solidFill>
                <a:schemeClr val="bg1"/>
              </a:solidFill>
              <a:latin typeface="Arial Black" panose="020B0A04020102020204" pitchFamily="34" charset="0"/>
            </a:endParaRPr>
          </a:p>
          <a:p>
            <a:pPr marL="514350" indent="-514350">
              <a:buAutoNum type="alphaLcPeriod"/>
            </a:pPr>
            <a:r>
              <a:rPr lang="id-ID" sz="2800" dirty="0" smtClean="0">
                <a:solidFill>
                  <a:schemeClr val="bg1"/>
                </a:solidFill>
                <a:latin typeface="Arial Black" panose="020B0A04020102020204" pitchFamily="34" charset="0"/>
              </a:rPr>
              <a:t>persetujuan </a:t>
            </a:r>
            <a:r>
              <a:rPr lang="id-ID" sz="2800" dirty="0">
                <a:solidFill>
                  <a:schemeClr val="bg1"/>
                </a:solidFill>
                <a:latin typeface="Arial Black" panose="020B0A04020102020204" pitchFamily="34" charset="0"/>
              </a:rPr>
              <a:t>prinsip, yaitu persetujuan untuk melakukan persiapan pendirian Bank; dan </a:t>
            </a:r>
            <a:endParaRPr lang="id-ID" sz="2800" dirty="0" smtClean="0">
              <a:solidFill>
                <a:schemeClr val="bg1"/>
              </a:solidFill>
              <a:latin typeface="Arial Black" panose="020B0A04020102020204" pitchFamily="34" charset="0"/>
            </a:endParaRPr>
          </a:p>
          <a:p>
            <a:pPr marL="514350" indent="-514350">
              <a:buAutoNum type="alphaLcPeriod"/>
            </a:pPr>
            <a:r>
              <a:rPr lang="id-ID" sz="2800" dirty="0" smtClean="0">
                <a:solidFill>
                  <a:schemeClr val="bg1"/>
                </a:solidFill>
                <a:latin typeface="Arial Black" panose="020B0A04020102020204" pitchFamily="34" charset="0"/>
              </a:rPr>
              <a:t>izin </a:t>
            </a:r>
            <a:r>
              <a:rPr lang="id-ID" sz="2800" dirty="0">
                <a:solidFill>
                  <a:schemeClr val="bg1"/>
                </a:solidFill>
                <a:latin typeface="Arial Black" panose="020B0A04020102020204" pitchFamily="34" charset="0"/>
              </a:rPr>
              <a:t>usaha, yaitu izin yang diberikan untuk melakukan kegiatan usaha Bank setelah persiapan </a:t>
            </a:r>
            <a:r>
              <a:rPr lang="id-ID" sz="2800" dirty="0" smtClean="0">
                <a:solidFill>
                  <a:schemeClr val="bg1"/>
                </a:solidFill>
                <a:latin typeface="Arial Black" panose="020B0A04020102020204" pitchFamily="34" charset="0"/>
              </a:rPr>
              <a:t>selesai </a:t>
            </a:r>
            <a:r>
              <a:rPr lang="id-ID" sz="2800" dirty="0">
                <a:solidFill>
                  <a:schemeClr val="bg1"/>
                </a:solidFill>
                <a:latin typeface="Arial Black" panose="020B0A04020102020204" pitchFamily="34" charset="0"/>
              </a:rPr>
              <a:t>dilakukan. </a:t>
            </a:r>
            <a:endParaRPr lang="id-ID" sz="2800" b="1" dirty="0">
              <a:solidFill>
                <a:schemeClr val="bg1"/>
              </a:solidFill>
              <a:latin typeface="Arial Black" panose="020B0A04020102020204" pitchFamily="34" charset="0"/>
            </a:endParaRPr>
          </a:p>
        </p:txBody>
      </p:sp>
    </p:spTree>
    <p:extLst>
      <p:ext uri="{BB962C8B-B14F-4D97-AF65-F5344CB8AC3E}">
        <p14:creationId xmlns:p14="http://schemas.microsoft.com/office/powerpoint/2010/main" val="420601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dirty="0"/>
          </a:p>
        </p:txBody>
      </p:sp>
      <p:sp>
        <p:nvSpPr>
          <p:cNvPr id="3" name="Subtitle 2"/>
          <p:cNvSpPr>
            <a:spLocks noGrp="1"/>
          </p:cNvSpPr>
          <p:nvPr>
            <p:ph type="subTitle" idx="1"/>
          </p:nvPr>
        </p:nvSpPr>
        <p:spPr/>
        <p:txBody>
          <a:bodyPr/>
          <a:lstStyle/>
          <a:p>
            <a:endParaRPr lang="id-ID"/>
          </a:p>
        </p:txBody>
      </p:sp>
      <p:sp>
        <p:nvSpPr>
          <p:cNvPr id="4" name="Rounded Rectangle 3"/>
          <p:cNvSpPr/>
          <p:nvPr/>
        </p:nvSpPr>
        <p:spPr>
          <a:xfrm flipV="1">
            <a:off x="1606271" y="196310"/>
            <a:ext cx="9541341" cy="1091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dirty="0">
              <a:solidFill>
                <a:schemeClr val="bg1"/>
              </a:solidFill>
              <a:latin typeface="Arial Black" panose="020B0A04020102020204" pitchFamily="34" charset="0"/>
            </a:endParaRPr>
          </a:p>
        </p:txBody>
      </p:sp>
      <p:sp>
        <p:nvSpPr>
          <p:cNvPr id="7" name="TextBox 6"/>
          <p:cNvSpPr txBox="1"/>
          <p:nvPr/>
        </p:nvSpPr>
        <p:spPr>
          <a:xfrm flipH="1">
            <a:off x="1721224" y="359478"/>
            <a:ext cx="8310282" cy="954107"/>
          </a:xfrm>
          <a:prstGeom prst="rect">
            <a:avLst/>
          </a:prstGeom>
          <a:noFill/>
        </p:spPr>
        <p:txBody>
          <a:bodyPr wrap="square" rtlCol="0">
            <a:spAutoFit/>
          </a:bodyPr>
          <a:lstStyle/>
          <a:p>
            <a:pPr algn="ctr"/>
            <a:r>
              <a:rPr lang="id-ID" sz="2800" dirty="0" smtClean="0">
                <a:solidFill>
                  <a:schemeClr val="bg1"/>
                </a:solidFill>
                <a:latin typeface="Arial Black" panose="020B0A04020102020204" pitchFamily="34" charset="0"/>
              </a:rPr>
              <a:t>Prosedur Permohonan Persetujuan Prinsip ke Gubernur BI</a:t>
            </a:r>
          </a:p>
        </p:txBody>
      </p:sp>
      <p:sp>
        <p:nvSpPr>
          <p:cNvPr id="8" name="Rounded Rectangle 7"/>
          <p:cNvSpPr/>
          <p:nvPr/>
        </p:nvSpPr>
        <p:spPr>
          <a:xfrm flipV="1">
            <a:off x="1492624" y="1450485"/>
            <a:ext cx="9749118" cy="54075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2800" dirty="0"/>
          </a:p>
        </p:txBody>
      </p:sp>
      <p:sp>
        <p:nvSpPr>
          <p:cNvPr id="5" name="TextBox 4"/>
          <p:cNvSpPr txBox="1"/>
          <p:nvPr/>
        </p:nvSpPr>
        <p:spPr>
          <a:xfrm>
            <a:off x="1815353" y="1658935"/>
            <a:ext cx="9560860" cy="6555641"/>
          </a:xfrm>
          <a:prstGeom prst="rect">
            <a:avLst/>
          </a:prstGeom>
          <a:noFill/>
        </p:spPr>
        <p:txBody>
          <a:bodyPr wrap="square" rtlCol="0">
            <a:spAutoFit/>
          </a:bodyPr>
          <a:lstStyle/>
          <a:p>
            <a:endParaRPr lang="id-ID" sz="2800" dirty="0" smtClean="0">
              <a:solidFill>
                <a:schemeClr val="bg1"/>
              </a:solidFill>
              <a:latin typeface="Arial Black" panose="020B0A04020102020204" pitchFamily="34" charset="0"/>
            </a:endParaRPr>
          </a:p>
          <a:p>
            <a:pPr marL="514350" indent="-514350">
              <a:buAutoNum type="arabicParenR"/>
            </a:pPr>
            <a:r>
              <a:rPr lang="id-ID" sz="2800" dirty="0" smtClean="0">
                <a:solidFill>
                  <a:schemeClr val="bg1"/>
                </a:solidFill>
                <a:latin typeface="Arial Black" panose="020B0A04020102020204" pitchFamily="34" charset="0"/>
              </a:rPr>
              <a:t>Diajukan oleh paling sedikit satu orang calon pemilik. Permohonan ini memuat:</a:t>
            </a:r>
          </a:p>
          <a:p>
            <a:pPr marL="514350" indent="-514350">
              <a:buAutoNum type="alphaLcParenR"/>
            </a:pPr>
            <a:r>
              <a:rPr lang="id-ID" sz="2800" dirty="0" smtClean="0">
                <a:solidFill>
                  <a:schemeClr val="bg1"/>
                </a:solidFill>
                <a:latin typeface="Arial Black" panose="020B0A04020102020204" pitchFamily="34" charset="0"/>
              </a:rPr>
              <a:t>Rancangan Akta Pendirian Badan Hukum termasuk Rancangan AD;</a:t>
            </a:r>
          </a:p>
          <a:p>
            <a:pPr marL="514350" indent="-514350">
              <a:buAutoNum type="alphaLcParenR"/>
            </a:pPr>
            <a:r>
              <a:rPr lang="id-ID" sz="2800" dirty="0" smtClean="0">
                <a:solidFill>
                  <a:schemeClr val="bg1"/>
                </a:solidFill>
                <a:latin typeface="Arial Black" panose="020B0A04020102020204" pitchFamily="34" charset="0"/>
              </a:rPr>
              <a:t>Data kepemilikan</a:t>
            </a:r>
          </a:p>
          <a:p>
            <a:pPr marL="514350" indent="-514350">
              <a:buAutoNum type="alphaLcParenR"/>
            </a:pPr>
            <a:r>
              <a:rPr lang="id-ID" sz="2800" dirty="0" smtClean="0">
                <a:solidFill>
                  <a:schemeClr val="bg1"/>
                </a:solidFill>
                <a:latin typeface="Arial Black" panose="020B0A04020102020204" pitchFamily="34" charset="0"/>
              </a:rPr>
              <a:t>Daftar Calon anggota Dewan Komisaris dan Anggota Direksi</a:t>
            </a:r>
          </a:p>
          <a:p>
            <a:pPr marL="514350" indent="-514350">
              <a:buAutoNum type="alphaLcParenR"/>
            </a:pPr>
            <a:r>
              <a:rPr lang="id-ID" sz="2800" dirty="0" smtClean="0">
                <a:solidFill>
                  <a:schemeClr val="bg1"/>
                </a:solidFill>
                <a:latin typeface="Arial Black" panose="020B0A04020102020204" pitchFamily="34" charset="0"/>
              </a:rPr>
              <a:t>Rencana susunan dan struktur organisasi</a:t>
            </a:r>
          </a:p>
          <a:p>
            <a:pPr marL="514350" indent="-514350">
              <a:buAutoNum type="alphaLcParenR"/>
            </a:pPr>
            <a:r>
              <a:rPr lang="id-ID" sz="2800" dirty="0" smtClean="0">
                <a:solidFill>
                  <a:schemeClr val="bg1"/>
                </a:solidFill>
                <a:latin typeface="Arial Black" panose="020B0A04020102020204" pitchFamily="34" charset="0"/>
              </a:rPr>
              <a:t>Rencana bisnis untuk 3 th pertama;</a:t>
            </a:r>
          </a:p>
          <a:p>
            <a:pPr marL="514350" indent="-514350">
              <a:buAutoNum type="alphaLcParenR"/>
            </a:pPr>
            <a:r>
              <a:rPr lang="id-ID" sz="2800" dirty="0" smtClean="0">
                <a:solidFill>
                  <a:schemeClr val="bg1"/>
                </a:solidFill>
                <a:latin typeface="Arial Black" panose="020B0A04020102020204" pitchFamily="34" charset="0"/>
              </a:rPr>
              <a:t>Rencana strategis jangka menengah dan panjang</a:t>
            </a:r>
          </a:p>
          <a:p>
            <a:r>
              <a:rPr lang="id-ID" sz="2800" dirty="0" smtClean="0">
                <a:solidFill>
                  <a:schemeClr val="bg1"/>
                </a:solidFill>
                <a:latin typeface="Arial Black" panose="020B0A04020102020204" pitchFamily="34" charset="0"/>
              </a:rPr>
              <a:t> </a:t>
            </a:r>
            <a:endParaRPr lang="id-ID" sz="2800" dirty="0">
              <a:solidFill>
                <a:schemeClr val="bg1"/>
              </a:solidFill>
              <a:latin typeface="Arial Black" panose="020B0A04020102020204" pitchFamily="34" charset="0"/>
            </a:endParaRPr>
          </a:p>
          <a:p>
            <a:r>
              <a:rPr lang="id-ID" sz="2800" dirty="0" smtClean="0">
                <a:solidFill>
                  <a:schemeClr val="bg1"/>
                </a:solidFill>
                <a:latin typeface="Arial Black" panose="020B0A04020102020204" pitchFamily="34" charset="0"/>
              </a:rPr>
              <a:t> </a:t>
            </a:r>
          </a:p>
          <a:p>
            <a:r>
              <a:rPr lang="id-ID" sz="2800" dirty="0" smtClean="0">
                <a:solidFill>
                  <a:schemeClr val="bg1"/>
                </a:solidFill>
                <a:latin typeface="Arial Black" panose="020B0A04020102020204" pitchFamily="34" charset="0"/>
              </a:rPr>
              <a:t> </a:t>
            </a:r>
            <a:endParaRPr lang="id-ID" sz="2800" b="1" dirty="0">
              <a:solidFill>
                <a:schemeClr val="bg1"/>
              </a:solidFill>
              <a:latin typeface="Arial Black" panose="020B0A04020102020204" pitchFamily="34" charset="0"/>
            </a:endParaRPr>
          </a:p>
        </p:txBody>
      </p:sp>
    </p:spTree>
    <p:extLst>
      <p:ext uri="{BB962C8B-B14F-4D97-AF65-F5344CB8AC3E}">
        <p14:creationId xmlns:p14="http://schemas.microsoft.com/office/powerpoint/2010/main" val="2105892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dirty="0"/>
          </a:p>
        </p:txBody>
      </p:sp>
      <p:sp>
        <p:nvSpPr>
          <p:cNvPr id="3" name="Subtitle 2"/>
          <p:cNvSpPr>
            <a:spLocks noGrp="1"/>
          </p:cNvSpPr>
          <p:nvPr>
            <p:ph type="subTitle" idx="1"/>
          </p:nvPr>
        </p:nvSpPr>
        <p:spPr/>
        <p:txBody>
          <a:bodyPr/>
          <a:lstStyle/>
          <a:p>
            <a:endParaRPr lang="id-ID"/>
          </a:p>
        </p:txBody>
      </p:sp>
      <p:sp>
        <p:nvSpPr>
          <p:cNvPr id="4" name="Rounded Rectangle 3"/>
          <p:cNvSpPr/>
          <p:nvPr/>
        </p:nvSpPr>
        <p:spPr>
          <a:xfrm flipV="1">
            <a:off x="1606271" y="196310"/>
            <a:ext cx="9541341" cy="1091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dirty="0">
              <a:solidFill>
                <a:schemeClr val="bg1"/>
              </a:solidFill>
              <a:latin typeface="Arial Black" panose="020B0A04020102020204" pitchFamily="34" charset="0"/>
            </a:endParaRPr>
          </a:p>
        </p:txBody>
      </p:sp>
      <p:sp>
        <p:nvSpPr>
          <p:cNvPr id="7" name="TextBox 6"/>
          <p:cNvSpPr txBox="1"/>
          <p:nvPr/>
        </p:nvSpPr>
        <p:spPr>
          <a:xfrm flipH="1">
            <a:off x="1721224" y="359478"/>
            <a:ext cx="8310282" cy="954107"/>
          </a:xfrm>
          <a:prstGeom prst="rect">
            <a:avLst/>
          </a:prstGeom>
          <a:noFill/>
        </p:spPr>
        <p:txBody>
          <a:bodyPr wrap="square" rtlCol="0">
            <a:spAutoFit/>
          </a:bodyPr>
          <a:lstStyle/>
          <a:p>
            <a:pPr algn="ctr"/>
            <a:r>
              <a:rPr lang="id-ID" sz="2800" dirty="0" smtClean="0">
                <a:solidFill>
                  <a:schemeClr val="bg1"/>
                </a:solidFill>
                <a:latin typeface="Arial Black" panose="020B0A04020102020204" pitchFamily="34" charset="0"/>
              </a:rPr>
              <a:t>Prosedur Permohonan Persetujuan Prinsip ke Gubernur BI (lanjutan)</a:t>
            </a:r>
          </a:p>
        </p:txBody>
      </p:sp>
      <p:sp>
        <p:nvSpPr>
          <p:cNvPr id="8" name="Rounded Rectangle 7"/>
          <p:cNvSpPr/>
          <p:nvPr/>
        </p:nvSpPr>
        <p:spPr>
          <a:xfrm flipV="1">
            <a:off x="1492624" y="1450485"/>
            <a:ext cx="9749118" cy="54075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2800" dirty="0"/>
          </a:p>
        </p:txBody>
      </p:sp>
      <p:sp>
        <p:nvSpPr>
          <p:cNvPr id="5" name="TextBox 4"/>
          <p:cNvSpPr txBox="1"/>
          <p:nvPr/>
        </p:nvSpPr>
        <p:spPr>
          <a:xfrm>
            <a:off x="1815353" y="1658935"/>
            <a:ext cx="9560860" cy="6124754"/>
          </a:xfrm>
          <a:prstGeom prst="rect">
            <a:avLst/>
          </a:prstGeom>
          <a:noFill/>
        </p:spPr>
        <p:txBody>
          <a:bodyPr wrap="square" rtlCol="0">
            <a:spAutoFit/>
          </a:bodyPr>
          <a:lstStyle/>
          <a:p>
            <a:pPr marL="514350" indent="-514350">
              <a:buAutoNum type="alphaLcPeriod" startAt="7"/>
            </a:pPr>
            <a:r>
              <a:rPr lang="id-ID" sz="2800" dirty="0" smtClean="0">
                <a:solidFill>
                  <a:schemeClr val="bg1"/>
                </a:solidFill>
                <a:latin typeface="Arial Black" panose="020B0A04020102020204" pitchFamily="34" charset="0"/>
              </a:rPr>
              <a:t>Pedoman menejemen resiko, rencana sistem pengendalian interen, renc sistem teknologi informasi  yg digunakan, dan pedoman mengenai </a:t>
            </a:r>
            <a:r>
              <a:rPr lang="id-ID" sz="2800" i="1" dirty="0" smtClean="0">
                <a:solidFill>
                  <a:schemeClr val="bg1"/>
                </a:solidFill>
                <a:latin typeface="Arial Black" panose="020B0A04020102020204" pitchFamily="34" charset="0"/>
              </a:rPr>
              <a:t>Good Corporate Goverment;</a:t>
            </a:r>
          </a:p>
          <a:p>
            <a:pPr marL="514350" indent="-514350">
              <a:buAutoNum type="alphaLcPeriod" startAt="7"/>
            </a:pPr>
            <a:r>
              <a:rPr lang="id-ID" sz="2800" dirty="0" smtClean="0">
                <a:solidFill>
                  <a:schemeClr val="bg1"/>
                </a:solidFill>
                <a:latin typeface="Arial Black" panose="020B0A04020102020204" pitchFamily="34" charset="0"/>
              </a:rPr>
              <a:t>Sistem dan prosedur kerja;</a:t>
            </a:r>
          </a:p>
          <a:p>
            <a:pPr marL="514350" indent="-514350">
              <a:buAutoNum type="alphaLcPeriod" startAt="7"/>
            </a:pPr>
            <a:r>
              <a:rPr lang="id-ID" sz="2800" dirty="0" smtClean="0">
                <a:solidFill>
                  <a:schemeClr val="bg1"/>
                </a:solidFill>
                <a:latin typeface="Arial Black" panose="020B0A04020102020204" pitchFamily="34" charset="0"/>
              </a:rPr>
              <a:t>Bukti setoran modal paling sedikit 30% dari modal disetor minimum sesuai ketentuan yg berlaku, dlm bentuk bilyet depositi pad Bia.n Dewan Gub Bicq salah satu calon pemilik bank yg pencairannya hanya dpt dilakukan stlh dpt persetujuan tertulis dari Dewan Gub B.I</a:t>
            </a:r>
          </a:p>
          <a:p>
            <a:pPr marL="514350" indent="-514350">
              <a:buAutoNum type="alphaLcPeriod" startAt="10"/>
            </a:pPr>
            <a:endParaRPr lang="id-ID" sz="2800" dirty="0" smtClean="0">
              <a:solidFill>
                <a:schemeClr val="bg1"/>
              </a:solidFill>
              <a:latin typeface="Arial Black" panose="020B0A04020102020204" pitchFamily="34" charset="0"/>
            </a:endParaRPr>
          </a:p>
          <a:p>
            <a:endParaRPr lang="id-ID" sz="2800" b="1" dirty="0">
              <a:solidFill>
                <a:schemeClr val="bg1"/>
              </a:solidFill>
              <a:latin typeface="Arial Black" panose="020B0A04020102020204" pitchFamily="34" charset="0"/>
            </a:endParaRPr>
          </a:p>
        </p:txBody>
      </p:sp>
    </p:spTree>
    <p:extLst>
      <p:ext uri="{BB962C8B-B14F-4D97-AF65-F5344CB8AC3E}">
        <p14:creationId xmlns:p14="http://schemas.microsoft.com/office/powerpoint/2010/main" val="583485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dirty="0"/>
          </a:p>
        </p:txBody>
      </p:sp>
      <p:sp>
        <p:nvSpPr>
          <p:cNvPr id="3" name="Subtitle 2"/>
          <p:cNvSpPr>
            <a:spLocks noGrp="1"/>
          </p:cNvSpPr>
          <p:nvPr>
            <p:ph type="subTitle" idx="1"/>
          </p:nvPr>
        </p:nvSpPr>
        <p:spPr/>
        <p:txBody>
          <a:bodyPr/>
          <a:lstStyle/>
          <a:p>
            <a:endParaRPr lang="id-ID"/>
          </a:p>
        </p:txBody>
      </p:sp>
      <p:sp>
        <p:nvSpPr>
          <p:cNvPr id="4" name="Rounded Rectangle 3"/>
          <p:cNvSpPr/>
          <p:nvPr/>
        </p:nvSpPr>
        <p:spPr>
          <a:xfrm flipV="1">
            <a:off x="1606271" y="196310"/>
            <a:ext cx="9541341" cy="1091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dirty="0">
              <a:solidFill>
                <a:schemeClr val="bg1"/>
              </a:solidFill>
              <a:latin typeface="Arial Black" panose="020B0A04020102020204" pitchFamily="34" charset="0"/>
            </a:endParaRPr>
          </a:p>
        </p:txBody>
      </p:sp>
      <p:sp>
        <p:nvSpPr>
          <p:cNvPr id="7" name="TextBox 6"/>
          <p:cNvSpPr txBox="1"/>
          <p:nvPr/>
        </p:nvSpPr>
        <p:spPr>
          <a:xfrm flipH="1">
            <a:off x="1721224" y="359478"/>
            <a:ext cx="8310282" cy="954107"/>
          </a:xfrm>
          <a:prstGeom prst="rect">
            <a:avLst/>
          </a:prstGeom>
          <a:noFill/>
        </p:spPr>
        <p:txBody>
          <a:bodyPr wrap="square" rtlCol="0">
            <a:spAutoFit/>
          </a:bodyPr>
          <a:lstStyle/>
          <a:p>
            <a:pPr algn="ctr"/>
            <a:r>
              <a:rPr lang="id-ID" sz="2800" dirty="0" smtClean="0">
                <a:solidFill>
                  <a:schemeClr val="bg1"/>
                </a:solidFill>
                <a:latin typeface="Arial Black" panose="020B0A04020102020204" pitchFamily="34" charset="0"/>
              </a:rPr>
              <a:t>Prosedur Permohonan Persetujuan Prinsip ke Gubernur BI (lanjutan)</a:t>
            </a:r>
          </a:p>
        </p:txBody>
      </p:sp>
      <p:sp>
        <p:nvSpPr>
          <p:cNvPr id="8" name="Rounded Rectangle 7"/>
          <p:cNvSpPr/>
          <p:nvPr/>
        </p:nvSpPr>
        <p:spPr>
          <a:xfrm flipV="1">
            <a:off x="1492624" y="1450485"/>
            <a:ext cx="9749118" cy="54075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2800" dirty="0"/>
          </a:p>
        </p:txBody>
      </p:sp>
      <p:sp>
        <p:nvSpPr>
          <p:cNvPr id="5" name="TextBox 4"/>
          <p:cNvSpPr txBox="1"/>
          <p:nvPr/>
        </p:nvSpPr>
        <p:spPr>
          <a:xfrm>
            <a:off x="1815353" y="1658935"/>
            <a:ext cx="9560860" cy="5755422"/>
          </a:xfrm>
          <a:prstGeom prst="rect">
            <a:avLst/>
          </a:prstGeom>
          <a:noFill/>
        </p:spPr>
        <p:txBody>
          <a:bodyPr wrap="square" rtlCol="0">
            <a:spAutoFit/>
          </a:bodyPr>
          <a:lstStyle/>
          <a:p>
            <a:pPr marL="514350" indent="-514350">
              <a:buAutoNum type="alphaLcPeriod" startAt="10"/>
            </a:pPr>
            <a:r>
              <a:rPr lang="id-ID" sz="2400" dirty="0" smtClean="0">
                <a:solidFill>
                  <a:schemeClr val="bg1"/>
                </a:solidFill>
                <a:latin typeface="Arial Black" panose="020B0A04020102020204" pitchFamily="34" charset="0"/>
              </a:rPr>
              <a:t>Surat pernyataan dari calon pemegang saham bagi bank yg berbentuk PT dan Perusahaan Daerah, atau surat pernyataan anggota bg bank yg berbentuk Koperasi mengenai  darimana modal disetor berasal </a:t>
            </a:r>
          </a:p>
          <a:p>
            <a:endParaRPr lang="id-ID" sz="2400" dirty="0">
              <a:solidFill>
                <a:schemeClr val="bg1"/>
              </a:solidFill>
              <a:latin typeface="Arial Black" panose="020B0A04020102020204" pitchFamily="34" charset="0"/>
            </a:endParaRPr>
          </a:p>
          <a:p>
            <a:pPr marL="514350" indent="-514350">
              <a:buAutoNum type="arabicPeriod" startAt="2"/>
            </a:pPr>
            <a:r>
              <a:rPr lang="id-ID" sz="2400" dirty="0" smtClean="0">
                <a:solidFill>
                  <a:schemeClr val="bg1"/>
                </a:solidFill>
                <a:latin typeface="Arial Black" panose="020B0A04020102020204" pitchFamily="34" charset="0"/>
              </a:rPr>
              <a:t>Persetujuan atau penolakan thdp permohonan Ijin Prinsip, hrs diberikan dlm jangka wkt 60 (enam puluh) hari sjk permohonan diterima.  Utk melakukan persetujuan atau penolakan BI penelitian kelengkapan berkas, analisis dan penilaian. Lalu pihak yg mengajukan permohonan melakukan presentasi kpd BI terkait kesiapan pendirian bank</a:t>
            </a:r>
          </a:p>
          <a:p>
            <a:pPr marL="514350" indent="-514350">
              <a:buAutoNum type="arabicPeriod" startAt="2"/>
            </a:pPr>
            <a:endParaRPr lang="id-ID" sz="2400" dirty="0" smtClean="0">
              <a:solidFill>
                <a:schemeClr val="bg1"/>
              </a:solidFill>
              <a:latin typeface="Arial Black" panose="020B0A04020102020204" pitchFamily="34" charset="0"/>
            </a:endParaRPr>
          </a:p>
          <a:p>
            <a:pPr marL="514350" indent="-514350">
              <a:buAutoNum type="alphaLcPeriod" startAt="10"/>
            </a:pPr>
            <a:endParaRPr lang="id-ID" sz="2800" dirty="0" smtClean="0">
              <a:solidFill>
                <a:schemeClr val="bg1"/>
              </a:solidFill>
              <a:latin typeface="Arial Black" panose="020B0A04020102020204" pitchFamily="34" charset="0"/>
            </a:endParaRPr>
          </a:p>
          <a:p>
            <a:endParaRPr lang="id-ID" sz="2800" b="1" dirty="0">
              <a:solidFill>
                <a:schemeClr val="bg1"/>
              </a:solidFill>
              <a:latin typeface="Arial Black" panose="020B0A04020102020204" pitchFamily="34" charset="0"/>
            </a:endParaRPr>
          </a:p>
        </p:txBody>
      </p:sp>
    </p:spTree>
    <p:extLst>
      <p:ext uri="{BB962C8B-B14F-4D97-AF65-F5344CB8AC3E}">
        <p14:creationId xmlns:p14="http://schemas.microsoft.com/office/powerpoint/2010/main" val="36727877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dirty="0"/>
          </a:p>
        </p:txBody>
      </p:sp>
      <p:sp>
        <p:nvSpPr>
          <p:cNvPr id="3" name="Subtitle 2"/>
          <p:cNvSpPr>
            <a:spLocks noGrp="1"/>
          </p:cNvSpPr>
          <p:nvPr>
            <p:ph type="subTitle" idx="1"/>
          </p:nvPr>
        </p:nvSpPr>
        <p:spPr/>
        <p:txBody>
          <a:bodyPr/>
          <a:lstStyle/>
          <a:p>
            <a:endParaRPr lang="id-ID"/>
          </a:p>
        </p:txBody>
      </p:sp>
      <p:sp>
        <p:nvSpPr>
          <p:cNvPr id="4" name="Rounded Rectangle 3"/>
          <p:cNvSpPr/>
          <p:nvPr/>
        </p:nvSpPr>
        <p:spPr>
          <a:xfrm flipV="1">
            <a:off x="1606271" y="196310"/>
            <a:ext cx="9541341" cy="1091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dirty="0">
              <a:solidFill>
                <a:schemeClr val="bg1"/>
              </a:solidFill>
              <a:latin typeface="Arial Black" panose="020B0A04020102020204" pitchFamily="34" charset="0"/>
            </a:endParaRPr>
          </a:p>
        </p:txBody>
      </p:sp>
      <p:sp>
        <p:nvSpPr>
          <p:cNvPr id="7" name="TextBox 6"/>
          <p:cNvSpPr txBox="1"/>
          <p:nvPr/>
        </p:nvSpPr>
        <p:spPr>
          <a:xfrm flipH="1">
            <a:off x="1721224" y="359478"/>
            <a:ext cx="8310282" cy="954107"/>
          </a:xfrm>
          <a:prstGeom prst="rect">
            <a:avLst/>
          </a:prstGeom>
          <a:noFill/>
        </p:spPr>
        <p:txBody>
          <a:bodyPr wrap="square" rtlCol="0">
            <a:spAutoFit/>
          </a:bodyPr>
          <a:lstStyle/>
          <a:p>
            <a:pPr algn="ctr"/>
            <a:r>
              <a:rPr lang="id-ID" sz="2800" dirty="0" smtClean="0">
                <a:solidFill>
                  <a:schemeClr val="bg1"/>
                </a:solidFill>
                <a:latin typeface="Arial Black" panose="020B0A04020102020204" pitchFamily="34" charset="0"/>
              </a:rPr>
              <a:t>Prosedur Permohonan Persetujuan Prinsip ke Gubernur BI (lanjutan)</a:t>
            </a:r>
          </a:p>
        </p:txBody>
      </p:sp>
      <p:sp>
        <p:nvSpPr>
          <p:cNvPr id="8" name="Rounded Rectangle 7"/>
          <p:cNvSpPr/>
          <p:nvPr/>
        </p:nvSpPr>
        <p:spPr>
          <a:xfrm flipV="1">
            <a:off x="1492624" y="1450485"/>
            <a:ext cx="9749118" cy="54075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id-ID" sz="2800" dirty="0"/>
          </a:p>
        </p:txBody>
      </p:sp>
      <p:sp>
        <p:nvSpPr>
          <p:cNvPr id="5" name="TextBox 4"/>
          <p:cNvSpPr txBox="1"/>
          <p:nvPr/>
        </p:nvSpPr>
        <p:spPr>
          <a:xfrm>
            <a:off x="1815353" y="1658935"/>
            <a:ext cx="9560860" cy="5016758"/>
          </a:xfrm>
          <a:prstGeom prst="rect">
            <a:avLst/>
          </a:prstGeom>
          <a:noFill/>
        </p:spPr>
        <p:txBody>
          <a:bodyPr wrap="square" rtlCol="0">
            <a:spAutoFit/>
          </a:bodyPr>
          <a:lstStyle/>
          <a:p>
            <a:endParaRPr lang="id-ID" sz="2400" dirty="0">
              <a:solidFill>
                <a:schemeClr val="bg1"/>
              </a:solidFill>
              <a:latin typeface="Arial Black" panose="020B0A04020102020204" pitchFamily="34" charset="0"/>
            </a:endParaRPr>
          </a:p>
          <a:p>
            <a:pPr marL="457200" indent="-457200">
              <a:buAutoNum type="arabicPeriod" startAt="3"/>
            </a:pPr>
            <a:r>
              <a:rPr lang="id-ID" sz="2400" dirty="0" smtClean="0">
                <a:solidFill>
                  <a:schemeClr val="bg1"/>
                </a:solidFill>
                <a:latin typeface="Arial Black" panose="020B0A04020102020204" pitchFamily="34" charset="0"/>
              </a:rPr>
              <a:t>Persetujuan prinsip berlaku 1(satu) tahun dan bank yg telah mendapatkan ijin prinsip TDK DIPERBOLEHKAN menjalankan kegiatan usaha bank sebelum mendapatkan IJIN USAHA	</a:t>
            </a:r>
          </a:p>
          <a:p>
            <a:endParaRPr lang="id-ID" sz="2400" dirty="0" smtClean="0">
              <a:solidFill>
                <a:schemeClr val="bg1"/>
              </a:solidFill>
              <a:latin typeface="Arial Black" panose="020B0A04020102020204" pitchFamily="34" charset="0"/>
            </a:endParaRPr>
          </a:p>
          <a:p>
            <a:pPr marL="457200" indent="-457200">
              <a:buAutoNum type="arabicPeriod" startAt="4"/>
            </a:pPr>
            <a:r>
              <a:rPr lang="id-ID" sz="2400" dirty="0" smtClean="0">
                <a:solidFill>
                  <a:schemeClr val="bg1"/>
                </a:solidFill>
                <a:latin typeface="Arial Black" panose="020B0A04020102020204" pitchFamily="34" charset="0"/>
              </a:rPr>
              <a:t>Jk dlm wkt 1 th stlah mendapat persetujuan Ijin Prinsip, para pihak TDK mengajukan IJIN USAHA, mk ijin prinsip tsb MENJADI TDK BERLAKU </a:t>
            </a:r>
          </a:p>
          <a:p>
            <a:pPr marL="457200" indent="-457200">
              <a:buAutoNum type="arabicPeriod" startAt="4"/>
            </a:pPr>
            <a:endParaRPr lang="id-ID" sz="2400" dirty="0" smtClean="0">
              <a:solidFill>
                <a:schemeClr val="bg1"/>
              </a:solidFill>
              <a:latin typeface="Arial Black" panose="020B0A04020102020204" pitchFamily="34" charset="0"/>
            </a:endParaRPr>
          </a:p>
          <a:p>
            <a:pPr marL="514350" indent="-514350">
              <a:buAutoNum type="arabicPeriod" startAt="2"/>
            </a:pPr>
            <a:endParaRPr lang="id-ID" sz="2400" dirty="0" smtClean="0">
              <a:solidFill>
                <a:schemeClr val="bg1"/>
              </a:solidFill>
              <a:latin typeface="Arial Black" panose="020B0A04020102020204" pitchFamily="34" charset="0"/>
            </a:endParaRPr>
          </a:p>
          <a:p>
            <a:pPr marL="514350" indent="-514350">
              <a:buAutoNum type="alphaLcPeriod" startAt="10"/>
            </a:pPr>
            <a:endParaRPr lang="id-ID" sz="2800" dirty="0" smtClean="0">
              <a:solidFill>
                <a:schemeClr val="bg1"/>
              </a:solidFill>
              <a:latin typeface="Arial Black" panose="020B0A04020102020204" pitchFamily="34" charset="0"/>
            </a:endParaRPr>
          </a:p>
          <a:p>
            <a:endParaRPr lang="id-ID" sz="2800" b="1" dirty="0">
              <a:solidFill>
                <a:schemeClr val="bg1"/>
              </a:solidFill>
              <a:latin typeface="Arial Black" panose="020B0A04020102020204" pitchFamily="34" charset="0"/>
            </a:endParaRPr>
          </a:p>
        </p:txBody>
      </p:sp>
    </p:spTree>
    <p:extLst>
      <p:ext uri="{BB962C8B-B14F-4D97-AF65-F5344CB8AC3E}">
        <p14:creationId xmlns:p14="http://schemas.microsoft.com/office/powerpoint/2010/main" val="144256688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810</TotalTime>
  <Words>1618</Words>
  <Application>Microsoft Office PowerPoint</Application>
  <PresentationFormat>Widescreen</PresentationFormat>
  <Paragraphs>178</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Arial Black</vt:lpstr>
      <vt:lpstr>Century Gothic</vt:lpstr>
      <vt:lpstr>Wingdings</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ASUS</cp:lastModifiedBy>
  <cp:revision>29</cp:revision>
  <dcterms:created xsi:type="dcterms:W3CDTF">2020-08-18T09:55:06Z</dcterms:created>
  <dcterms:modified xsi:type="dcterms:W3CDTF">2020-09-15T15:24:19Z</dcterms:modified>
</cp:coreProperties>
</file>