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01512-488F-47E3-9EA4-93B088825967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80665-9B9D-4B43-AB07-4C637ACC86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B7892-2173-4539-9A15-9C7A1890884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mokrasi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74C6A-B9D4-4123-A45A-BEF48C72A40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1ECA2C3-AA1C-4658-952F-9099E39E1445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191CBE-1852-4D5A-96C5-61D97FCCE7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Powerpoint\instru\Kenny%20G%20-%20End%20of%20the%20night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SISTEM POLITIK </a:t>
            </a:r>
            <a:r>
              <a:rPr lang="en-US" sz="2000" dirty="0" err="1" smtClean="0">
                <a:solidFill>
                  <a:schemeClr val="accent2"/>
                </a:solidFill>
              </a:rPr>
              <a:t>POLITIK</a:t>
            </a:r>
            <a:r>
              <a:rPr lang="en-US" sz="2000" dirty="0" smtClean="0">
                <a:solidFill>
                  <a:schemeClr val="accent2"/>
                </a:solidFill>
              </a:rPr>
              <a:t> INDONESIA ( </a:t>
            </a:r>
            <a:r>
              <a:rPr lang="en-US" sz="2000" dirty="0" err="1" smtClean="0">
                <a:solidFill>
                  <a:schemeClr val="accent2"/>
                </a:solidFill>
              </a:rPr>
              <a:t>PPKn</a:t>
            </a:r>
            <a:r>
              <a:rPr lang="en-US" sz="2000" dirty="0" smtClean="0">
                <a:solidFill>
                  <a:schemeClr val="accent2"/>
                </a:solidFill>
              </a:rPr>
              <a:t> FKIP UNILA 2015)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4" descr="D:\Powerpoint\ANIMASI\Goose_flying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457200"/>
            <a:ext cx="1428750" cy="1209675"/>
          </a:xfrm>
          <a:prstGeom prst="rect">
            <a:avLst/>
          </a:prstGeom>
          <a:noFill/>
        </p:spPr>
      </p:pic>
      <p:pic>
        <p:nvPicPr>
          <p:cNvPr id="9" name="Kenny G - End of the nigh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0" y="6553200"/>
            <a:ext cx="304800" cy="3048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62000" y="1447800"/>
            <a:ext cx="8001000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SISTEM 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POLITIK</a:t>
            </a:r>
          </a:p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38100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OLEH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</a:p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EDI SISWANTO,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S.Pd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M.Pd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54 0.0118 L -0.92813 0.00069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3" y="-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5 0.00555 L -0.54167 0.00555 " pathEditMode="relative" rAng="0" ptsTypes="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6" grpId="0" animBg="1"/>
      <p:bldP spid="11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PARTISIPASI POLITIK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Menurut  Myron Weiner , hal-hal  yang menyebabkan timbulnya partisipasi politik, yaitu :</a:t>
            </a:r>
          </a:p>
          <a:p>
            <a:pPr>
              <a:buFont typeface="Courier New" pitchFamily="49" charset="0"/>
              <a:buChar char="o"/>
            </a:pPr>
            <a:r>
              <a:rPr lang="en-US" i="1" smtClean="0"/>
              <a:t>   Modernisasi</a:t>
            </a:r>
          </a:p>
          <a:p>
            <a:pPr>
              <a:buFont typeface="Courier New" pitchFamily="49" charset="0"/>
              <a:buChar char="o"/>
            </a:pPr>
            <a:r>
              <a:rPr lang="en-US" smtClean="0"/>
              <a:t>   </a:t>
            </a:r>
            <a:r>
              <a:rPr lang="en-US" i="1" smtClean="0"/>
              <a:t>Perubahan-perubahan Struktural Kelas Sosial</a:t>
            </a:r>
          </a:p>
          <a:p>
            <a:pPr>
              <a:buFont typeface="Courier New" pitchFamily="49" charset="0"/>
              <a:buChar char="o"/>
            </a:pPr>
            <a:r>
              <a:rPr lang="en-US" i="1" smtClean="0"/>
              <a:t>   Pengaruh Kaum Intelektual dan Komunikasi Massa Modern</a:t>
            </a:r>
          </a:p>
          <a:p>
            <a:pPr>
              <a:buFont typeface="Courier New" pitchFamily="49" charset="0"/>
              <a:buChar char="o"/>
            </a:pPr>
            <a:r>
              <a:rPr lang="en-US" i="1" smtClean="0"/>
              <a:t>   Konflik di antara Kelompok-kelompok Pemimpin Politik</a:t>
            </a:r>
          </a:p>
          <a:p>
            <a:pPr>
              <a:buFont typeface="Courier New" pitchFamily="49" charset="0"/>
              <a:buChar char="o"/>
            </a:pPr>
            <a:r>
              <a:rPr lang="en-US" i="1" smtClean="0"/>
              <a:t>   Keterlibatan Pemerintah yang Meluas dalam Urusan Social</a:t>
            </a:r>
            <a:endParaRPr lang="en-US" smtClean="0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1600200"/>
          </a:xfrm>
        </p:spPr>
        <p:txBody>
          <a:bodyPr>
            <a:normAutofit/>
          </a:bodyPr>
          <a:lstStyle/>
          <a:p>
            <a:r>
              <a:rPr lang="en-US" sz="2400" smtClean="0"/>
              <a:t>BENTUK-BENTUK PARTISIPASI POLITIK</a:t>
            </a:r>
            <a:endParaRPr 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381000" y="1524000"/>
            <a:ext cx="3505200" cy="230832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spc="10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Konvensional</a:t>
            </a:r>
          </a:p>
          <a:p>
            <a:r>
              <a:rPr lang="en-US" smtClean="0"/>
              <a:t>Pemberian suara (voting) Diskusi politik</a:t>
            </a:r>
          </a:p>
          <a:p>
            <a:r>
              <a:rPr lang="en-US" smtClean="0"/>
              <a:t>Kegiatan kampanye</a:t>
            </a:r>
          </a:p>
          <a:p>
            <a:pPr>
              <a:tabLst>
                <a:tab pos="166688" algn="l"/>
              </a:tabLst>
            </a:pPr>
            <a:r>
              <a:rPr lang="en-US" smtClean="0"/>
              <a:t> Membentuk dan bergabung dalam kelompok  kepentingan</a:t>
            </a:r>
            <a:br>
              <a:rPr lang="en-US" smtClean="0"/>
            </a:br>
            <a:r>
              <a:rPr lang="en-US" smtClean="0"/>
              <a:t> Komunikasi individual dengan pejabat politik dan administratif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876800" y="1447800"/>
            <a:ext cx="3048000" cy="369331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Non-Konvensional</a:t>
            </a:r>
          </a:p>
          <a:p>
            <a:r>
              <a:rPr lang="en-US" smtClean="0"/>
              <a:t>Pengajuan petisi Berdemonstrasi Konfrontasi</a:t>
            </a:r>
          </a:p>
          <a:p>
            <a:r>
              <a:rPr lang="en-US" smtClean="0"/>
              <a:t>Mogok</a:t>
            </a:r>
          </a:p>
          <a:p>
            <a:r>
              <a:rPr lang="en-US" smtClean="0"/>
              <a:t> Tindakan kekerasan politik terhadap harta­benda (perusakan, pengeboman, pemba karan)</a:t>
            </a:r>
          </a:p>
          <a:p>
            <a:r>
              <a:rPr lang="en-US" smtClean="0"/>
              <a:t>Tindakan kekerasan politik terhadap manusia (penculikan, pembunuhan)</a:t>
            </a:r>
          </a:p>
          <a:p>
            <a:r>
              <a:rPr lang="en-US" smtClean="0"/>
              <a:t>Perang gerilya dan revolusi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KELOMPOK KEPENTINGAN</a:t>
            </a:r>
          </a:p>
          <a:p>
            <a:r>
              <a:rPr lang="en-US" smtClean="0"/>
              <a:t>Sarana untuk menyampaikan atau memperkuat penyampaian tuntutan kepentingan anggota terhadap sistem politik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05000" y="1524000"/>
            <a:ext cx="54864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JENIS-JENIS KELOMPOK KEPENTINGAN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0"/>
            <a:ext cx="1371600" cy="3276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Kelompok Anomik</a:t>
            </a:r>
          </a:p>
          <a:p>
            <a:r>
              <a:rPr lang="en-US" sz="1400" smtClean="0"/>
              <a:t>Kelompok terbentuk secara spontan dan hanya seketika, tidak memiliki nilai dan norma (Demonstrasi , kerusuhan, tindak kekerasan, dll</a:t>
            </a:r>
            <a:endParaRPr lang="en-US" sz="1400"/>
          </a:p>
        </p:txBody>
      </p:sp>
      <p:sp>
        <p:nvSpPr>
          <p:cNvPr id="5" name="TextBox 4"/>
          <p:cNvSpPr txBox="1"/>
          <p:nvPr/>
        </p:nvSpPr>
        <p:spPr>
          <a:xfrm>
            <a:off x="2133600" y="3048000"/>
            <a:ext cx="1676400" cy="26776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Kelompok Non-Assosiasional</a:t>
            </a:r>
          </a:p>
          <a:p>
            <a:r>
              <a:rPr lang="en-US" sz="1400" smtClean="0"/>
              <a:t>Kelompok terbentuk tidak terorganisir yang kegiatannya bersifat kadang- kadang (keluhan dari delegasi formal keluarga, etnik, pemimpin agama, dll)</a:t>
            </a:r>
            <a:endParaRPr 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4038600" y="3048000"/>
            <a:ext cx="2514600" cy="2923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Kelompok Institusional</a:t>
            </a:r>
          </a:p>
          <a:p>
            <a:r>
              <a:rPr lang="en-US" sz="1400" smtClean="0"/>
              <a:t>Kelompok terbentuk secara formal  dan memiliki fungsi-fungsi politik atau sosial, yang anggotanya bertanggungjawab melakukan lobbying untuk menyatakan kepentingan sendiri atau mewakili (pemimpin  Parpol, korporasi bisnis, kelompok birokrat, militer, birokrasi, dll)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81800" y="3048000"/>
            <a:ext cx="1981200" cy="34163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Kelompok Assosiasional</a:t>
            </a:r>
          </a:p>
          <a:p>
            <a:r>
              <a:rPr lang="en-US" sz="1400" smtClean="0"/>
              <a:t>Kelompok terbentuk</a:t>
            </a:r>
          </a:p>
          <a:p>
            <a:r>
              <a:rPr lang="en-US" sz="1400" smtClean="0"/>
              <a:t>Secara khusus menyatakan kepentingannya dengan memakai tenaga staf profesional , memiliki prosedur teratur (serikat buruh, kamar dagang usahawan, paguyuban etnik, persatuan agama,dll </a:t>
            </a:r>
          </a:p>
          <a:p>
            <a:endParaRPr lang="en-US" sz="16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3" name="Straight Arrow Connector 12"/>
          <p:cNvCxnSpPr>
            <a:stCxn id="3" idx="2"/>
          </p:cNvCxnSpPr>
          <p:nvPr/>
        </p:nvCxnSpPr>
        <p:spPr>
          <a:xfrm rot="16200000" flipH="1">
            <a:off x="4446032" y="2095500"/>
            <a:ext cx="1090136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2"/>
          </p:cNvCxnSpPr>
          <p:nvPr/>
        </p:nvCxnSpPr>
        <p:spPr>
          <a:xfrm rot="16200000" flipH="1">
            <a:off x="5671066" y="870466"/>
            <a:ext cx="1078468" cy="3124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3048000" y="1905000"/>
            <a:ext cx="1600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 flipV="1">
            <a:off x="1219200" y="1905000"/>
            <a:ext cx="3352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553200" cy="710418"/>
          </a:xfrm>
        </p:spPr>
        <p:txBody>
          <a:bodyPr>
            <a:noAutofit/>
          </a:bodyPr>
          <a:lstStyle/>
          <a:p>
            <a:r>
              <a:rPr lang="en-US" sz="2400" smtClean="0"/>
              <a:t>PARTAI POLITIK DAN SISTEM KEPARTAIAN</a:t>
            </a:r>
            <a:endParaRPr 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228600" y="1143000"/>
            <a:ext cx="381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Sifat-sifat Parpol  diberbagai negara : </a:t>
            </a:r>
            <a:endParaRPr lang="en-US" sz="16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1752600" cy="23391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Partai Konservatif Inggris</a:t>
            </a:r>
          </a:p>
          <a:p>
            <a:pPr marL="0" lvl="2">
              <a:tabLst>
                <a:tab pos="111125" algn="l"/>
              </a:tabLst>
            </a:pPr>
            <a:r>
              <a:rPr lang="en-US" sz="1600" smtClean="0"/>
              <a:t>Partai kuat berpengaruh</a:t>
            </a:r>
          </a:p>
          <a:p>
            <a:pPr marL="0" lvl="2">
              <a:tabLst>
                <a:tab pos="111125" algn="l"/>
                <a:tab pos="234950" algn="l"/>
              </a:tabLst>
            </a:pPr>
            <a:r>
              <a:rPr lang="en-US" sz="1600" smtClean="0"/>
              <a:t>Mendapat   dukungan dari</a:t>
            </a:r>
            <a:r>
              <a:rPr lang="en-US" smtClean="0"/>
              <a:t> </a:t>
            </a:r>
            <a:r>
              <a:rPr lang="en-US" sz="1600" smtClean="0"/>
              <a:t>berbagai  kalangan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1752600"/>
            <a:ext cx="1981200" cy="32932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Partai Sosial Demokrat Jerman Barat</a:t>
            </a:r>
          </a:p>
          <a:p>
            <a:r>
              <a:rPr lang="en-US" sz="1600" smtClean="0"/>
              <a:t>partai sosials moderat yang didukung oleh serikat-serikat buruh. Pemilih dan anggo­tanya kebanyakan memang dari kelas buruh</a:t>
            </a:r>
          </a:p>
          <a:p>
            <a:endParaRPr lang="en-US" sz="1600"/>
          </a:p>
        </p:txBody>
      </p:sp>
      <p:sp>
        <p:nvSpPr>
          <p:cNvPr id="10" name="TextBox 9"/>
          <p:cNvSpPr txBox="1"/>
          <p:nvPr/>
        </p:nvSpPr>
        <p:spPr>
          <a:xfrm>
            <a:off x="4419600" y="1752600"/>
            <a:ext cx="1600200" cy="32932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Partai Reformasi Politik Kolvinis dari Nederland</a:t>
            </a:r>
          </a:p>
          <a:p>
            <a:r>
              <a:rPr lang="en-US" sz="1600" smtClean="0"/>
              <a:t>merupakan gerakan politik konservatif juga, tetapi konservatifismenya sangat religius</a:t>
            </a:r>
          </a:p>
          <a:p>
            <a:endParaRPr lang="en-US" sz="1600"/>
          </a:p>
        </p:txBody>
      </p:sp>
      <p:sp>
        <p:nvSpPr>
          <p:cNvPr id="14" name="TextBox 13"/>
          <p:cNvSpPr txBox="1"/>
          <p:nvPr/>
        </p:nvSpPr>
        <p:spPr>
          <a:xfrm>
            <a:off x="6324600" y="1752600"/>
            <a:ext cx="190500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Partai Uni Sosialis Arab dari Mesir</a:t>
            </a:r>
          </a:p>
          <a:p>
            <a:r>
              <a:rPr lang="en-US" sz="1600" smtClean="0"/>
              <a:t>merupakan satu-satunya partai politik yang sah di negeri itu. Tujuannya adalah mobilisasi rakyat Mesir demi Pan-Arabisme dan menyebarkan sosialisme dari kepemimpinan Mesir dewasa ini.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343400" y="381000"/>
            <a:ext cx="1524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SOSIALISASI POLITIK</a:t>
            </a:r>
            <a:endParaRPr lang="en-US" sz="1200"/>
          </a:p>
        </p:txBody>
      </p:sp>
      <p:sp>
        <p:nvSpPr>
          <p:cNvPr id="6" name="Rounded Rectangle 5"/>
          <p:cNvSpPr/>
          <p:nvPr/>
        </p:nvSpPr>
        <p:spPr>
          <a:xfrm>
            <a:off x="4343400" y="1295400"/>
            <a:ext cx="152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PARTISIPASI POLITIK</a:t>
            </a:r>
            <a:endParaRPr lang="en-US" sz="1400"/>
          </a:p>
        </p:txBody>
      </p:sp>
      <p:sp>
        <p:nvSpPr>
          <p:cNvPr id="7" name="Rounded Rectangle 6"/>
          <p:cNvSpPr/>
          <p:nvPr/>
        </p:nvSpPr>
        <p:spPr>
          <a:xfrm>
            <a:off x="4343400" y="2057400"/>
            <a:ext cx="152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REKRUTMEN POLITIK</a:t>
            </a:r>
            <a:endParaRPr lang="en-US" sz="1200"/>
          </a:p>
        </p:txBody>
      </p:sp>
      <p:sp>
        <p:nvSpPr>
          <p:cNvPr id="8" name="Rounded Rectangle 7"/>
          <p:cNvSpPr/>
          <p:nvPr/>
        </p:nvSpPr>
        <p:spPr>
          <a:xfrm>
            <a:off x="4343400" y="2971800"/>
            <a:ext cx="152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KOMUNIKASI POLITIK</a:t>
            </a:r>
            <a:endParaRPr lang="en-US" sz="1200"/>
          </a:p>
        </p:txBody>
      </p:sp>
      <p:sp>
        <p:nvSpPr>
          <p:cNvPr id="9" name="Rounded Rectangle 8"/>
          <p:cNvSpPr/>
          <p:nvPr/>
        </p:nvSpPr>
        <p:spPr>
          <a:xfrm>
            <a:off x="4343400" y="5638800"/>
            <a:ext cx="1600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PEMBUATAN KEBIJAKSANAAN</a:t>
            </a:r>
            <a:endParaRPr lang="en-US" sz="1200"/>
          </a:p>
        </p:txBody>
      </p:sp>
      <p:sp>
        <p:nvSpPr>
          <p:cNvPr id="10" name="Rounded Rectangle 9"/>
          <p:cNvSpPr/>
          <p:nvPr/>
        </p:nvSpPr>
        <p:spPr>
          <a:xfrm>
            <a:off x="4343400" y="3810000"/>
            <a:ext cx="1524000" cy="685800"/>
          </a:xfrm>
          <a:prstGeom prst="roundRect">
            <a:avLst>
              <a:gd name="adj" fmla="val 227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AGREGASI KEPENTINGAN</a:t>
            </a:r>
            <a:endParaRPr lang="en-US" sz="1200"/>
          </a:p>
        </p:txBody>
      </p:sp>
      <p:sp>
        <p:nvSpPr>
          <p:cNvPr id="11" name="Rounded Rectangle 10"/>
          <p:cNvSpPr/>
          <p:nvPr/>
        </p:nvSpPr>
        <p:spPr>
          <a:xfrm>
            <a:off x="4343400" y="4800600"/>
            <a:ext cx="152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ARTIKULASI KEPENTINGAN</a:t>
            </a:r>
            <a:endParaRPr lang="en-US" sz="1200"/>
          </a:p>
        </p:txBody>
      </p:sp>
      <p:sp>
        <p:nvSpPr>
          <p:cNvPr id="12" name="Rounded Rectangle 11"/>
          <p:cNvSpPr/>
          <p:nvPr/>
        </p:nvSpPr>
        <p:spPr>
          <a:xfrm>
            <a:off x="381000" y="2667000"/>
            <a:ext cx="20574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FUNGSI </a:t>
            </a:r>
          </a:p>
          <a:p>
            <a:pPr algn="ctr"/>
            <a:r>
              <a:rPr lang="en-US" smtClean="0"/>
              <a:t>PARTAI POLITIK</a:t>
            </a:r>
            <a:endParaRPr lang="en-US"/>
          </a:p>
        </p:txBody>
      </p:sp>
      <p:cxnSp>
        <p:nvCxnSpPr>
          <p:cNvPr id="15" name="Straight Arrow Connector 14"/>
          <p:cNvCxnSpPr>
            <a:stCxn id="12" idx="3"/>
          </p:cNvCxnSpPr>
          <p:nvPr/>
        </p:nvCxnSpPr>
        <p:spPr>
          <a:xfrm flipV="1">
            <a:off x="2438400" y="838200"/>
            <a:ext cx="18288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</p:cNvCxnSpPr>
          <p:nvPr/>
        </p:nvCxnSpPr>
        <p:spPr>
          <a:xfrm flipV="1">
            <a:off x="2438400" y="1676400"/>
            <a:ext cx="1828800" cy="1562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3"/>
          </p:cNvCxnSpPr>
          <p:nvPr/>
        </p:nvCxnSpPr>
        <p:spPr>
          <a:xfrm flipV="1">
            <a:off x="2438400" y="2362200"/>
            <a:ext cx="18288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3"/>
          </p:cNvCxnSpPr>
          <p:nvPr/>
        </p:nvCxnSpPr>
        <p:spPr>
          <a:xfrm flipV="1">
            <a:off x="2438400" y="3200400"/>
            <a:ext cx="1828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3"/>
          </p:cNvCxnSpPr>
          <p:nvPr/>
        </p:nvCxnSpPr>
        <p:spPr>
          <a:xfrm>
            <a:off x="2438400" y="3238500"/>
            <a:ext cx="1828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2" idx="3"/>
          </p:cNvCxnSpPr>
          <p:nvPr/>
        </p:nvCxnSpPr>
        <p:spPr>
          <a:xfrm>
            <a:off x="2438400" y="3238500"/>
            <a:ext cx="1828800" cy="1866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3"/>
          </p:cNvCxnSpPr>
          <p:nvPr/>
        </p:nvCxnSpPr>
        <p:spPr>
          <a:xfrm>
            <a:off x="2438400" y="3238500"/>
            <a:ext cx="18288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685800"/>
            <a:ext cx="4191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smtClean="0"/>
              <a:t>JENIS-JENIS SISTEM KEPARTAIAN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981200"/>
            <a:ext cx="281940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Sistem Satu Partai</a:t>
            </a:r>
          </a:p>
          <a:p>
            <a:endParaRPr lang="en-US" sz="1600" b="1" cap="all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342900" indent="-342900">
              <a:buAutoNum type="alphaLcPeriod"/>
            </a:pPr>
            <a:r>
              <a:rPr lang="en-US" sz="1600" smtClean="0"/>
              <a:t>Partai  Komunis</a:t>
            </a:r>
          </a:p>
          <a:p>
            <a:pPr marL="342900" indent="-342900">
              <a:buAutoNum type="alphaLcPeriod"/>
            </a:pPr>
            <a:r>
              <a:rPr lang="en-US" sz="1600" smtClean="0"/>
              <a:t>Partai Konservatif/fasis</a:t>
            </a:r>
          </a:p>
          <a:p>
            <a:pPr marL="342900" indent="-342900">
              <a:buAutoNum type="alphaLcPeriod"/>
            </a:pPr>
            <a:r>
              <a:rPr lang="en-US" sz="1600" smtClean="0"/>
              <a:t>Partai Bangsa Baru</a:t>
            </a:r>
          </a:p>
          <a:p>
            <a:pPr marL="342900" indent="-342900">
              <a:buAutoNum type="alphaLcPeriod"/>
            </a:pPr>
            <a:endParaRPr lang="en-US" sz="1600"/>
          </a:p>
        </p:txBody>
      </p:sp>
      <p:sp>
        <p:nvSpPr>
          <p:cNvPr id="8" name="TextBox 7"/>
          <p:cNvSpPr txBox="1"/>
          <p:nvPr/>
        </p:nvSpPr>
        <p:spPr>
          <a:xfrm>
            <a:off x="4800600" y="1981200"/>
            <a:ext cx="3200400" cy="365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Sistem Dua Partai dan Banyak Partai</a:t>
            </a:r>
          </a:p>
          <a:p>
            <a:pPr marL="342900" indent="-342900">
              <a:buAutoNum type="alphaLcPeriod"/>
              <a:tabLst>
                <a:tab pos="234950" algn="l"/>
              </a:tabLst>
            </a:pPr>
            <a:r>
              <a:rPr lang="en-US" sz="1600" smtClean="0"/>
              <a:t>Sistem dua-partai berdasar konsensus ,contoh Inggris.</a:t>
            </a:r>
          </a:p>
          <a:p>
            <a:pPr marL="342900" indent="-342900">
              <a:buAutoNum type="alphaLcPeriod"/>
              <a:tabLst>
                <a:tab pos="234950" algn="l"/>
              </a:tabLst>
            </a:pPr>
            <a:r>
              <a:rPr lang="en-US" sz="1600" smtClean="0"/>
              <a:t>sistem-banyak partai berdasar konsensus</a:t>
            </a:r>
          </a:p>
          <a:p>
            <a:pPr marL="342900" indent="-342900">
              <a:buAutoNum type="alphaLcPeriod"/>
              <a:tabLst>
                <a:tab pos="234950" algn="l"/>
              </a:tabLst>
            </a:pPr>
            <a:r>
              <a:rPr lang="en-US" sz="1600" smtClean="0"/>
              <a:t>sistem dua-partai berdasar konflik</a:t>
            </a:r>
          </a:p>
          <a:p>
            <a:pPr marL="342900" indent="-342900">
              <a:buAutoNum type="alphaLcPeriod"/>
              <a:tabLst>
                <a:tab pos="234950" algn="l"/>
              </a:tabLst>
            </a:pPr>
            <a:r>
              <a:rPr lang="en-US" sz="1600" smtClean="0"/>
              <a:t>sistem banyak-partai berdasar konflik</a:t>
            </a:r>
          </a:p>
          <a:p>
            <a:pPr marL="342900" indent="-342900">
              <a:buAutoNum type="alphaLcPeriod"/>
              <a:tabLst>
                <a:tab pos="234950" algn="l"/>
              </a:tabLst>
            </a:pPr>
            <a:r>
              <a:rPr lang="en-US" sz="1600" smtClean="0"/>
              <a:t>sistem dua partai campuran</a:t>
            </a:r>
          </a:p>
          <a:p>
            <a:pPr marL="342900" indent="-342900">
              <a:buFontTx/>
              <a:buAutoNum type="alphaLcPeriod"/>
              <a:tabLst>
                <a:tab pos="234950" algn="l"/>
              </a:tabLst>
            </a:pPr>
            <a:r>
              <a:rPr lang="en-US" sz="1600" smtClean="0"/>
              <a:t>sistem banyak partai campuran.</a:t>
            </a:r>
            <a:endParaRPr lang="en-US" sz="1600"/>
          </a:p>
        </p:txBody>
      </p:sp>
      <p:cxnSp>
        <p:nvCxnSpPr>
          <p:cNvPr id="10" name="Straight Arrow Connector 9"/>
          <p:cNvCxnSpPr>
            <a:stCxn id="2" idx="2"/>
          </p:cNvCxnSpPr>
          <p:nvPr/>
        </p:nvCxnSpPr>
        <p:spPr>
          <a:xfrm rot="5400000">
            <a:off x="2794516" y="318016"/>
            <a:ext cx="849868" cy="2324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</p:cNvCxnSpPr>
          <p:nvPr/>
        </p:nvCxnSpPr>
        <p:spPr>
          <a:xfrm rot="16200000" flipH="1">
            <a:off x="4928116" y="508516"/>
            <a:ext cx="849868" cy="1943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133600" y="2362200"/>
            <a:ext cx="39624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TERIMA KASIH</a:t>
            </a:r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1000" y="8382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tabLst>
                <a:tab pos="457200" algn="l"/>
              </a:tabLst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 POLITIK (David Easton): 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828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LINGKUNGAN</a:t>
            </a:r>
            <a:endParaRPr 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 flipH="1">
            <a:off x="222766" y="3130033"/>
            <a:ext cx="1295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N P U T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1295400" y="2895600"/>
            <a:ext cx="1905000" cy="76200"/>
          </a:xfrm>
          <a:prstGeom prst="rightArrow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524000" y="2590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TUNTUTAN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3048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DUKUNGAN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1295400" y="3352800"/>
            <a:ext cx="1905000" cy="76200"/>
          </a:xfrm>
          <a:prstGeom prst="rightArrow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10000" y="2667000"/>
            <a:ext cx="1219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SISTEM </a:t>
            </a:r>
          </a:p>
          <a:p>
            <a:pPr algn="ctr"/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POLITIK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5410200" y="2895600"/>
            <a:ext cx="1905000" cy="76200"/>
          </a:xfrm>
          <a:prstGeom prst="rightArrow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410200" y="3276600"/>
            <a:ext cx="1905000" cy="76200"/>
          </a:xfrm>
          <a:prstGeom prst="rightArrow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334000" y="2590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KEPUTUSAN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0200" y="2971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KEBIJAKSANAAN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1" name="TextBox 20"/>
          <p:cNvSpPr txBox="1"/>
          <p:nvPr/>
        </p:nvSpPr>
        <p:spPr>
          <a:xfrm rot="5400000" flipH="1">
            <a:off x="7195065" y="3168135"/>
            <a:ext cx="1524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 U T  P U T   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4200" y="4114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 M PA N   B A L I K</a:t>
            </a:r>
            <a:endParaRPr lang="en-US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19400" y="3916680"/>
            <a:ext cx="3048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eft Arrow 24"/>
          <p:cNvSpPr/>
          <p:nvPr/>
        </p:nvSpPr>
        <p:spPr>
          <a:xfrm rot="5400000">
            <a:off x="2552700" y="3695700"/>
            <a:ext cx="457200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 Arrow 25"/>
          <p:cNvSpPr/>
          <p:nvPr/>
        </p:nvSpPr>
        <p:spPr>
          <a:xfrm rot="5400000">
            <a:off x="5676900" y="3695700"/>
            <a:ext cx="457200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324600" y="5410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LINGKUNGAN</a:t>
            </a:r>
            <a:endParaRPr 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INPUT :</a:t>
            </a:r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304800" y="457200"/>
            <a:ext cx="1905000" cy="203132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TUNTUTAN</a:t>
            </a:r>
          </a:p>
          <a:p>
            <a:r>
              <a:rPr lang="en-US" smtClean="0"/>
              <a:t>Kepentingan/ kebutuhan masyarakat yang tidak dapat dipenuhi (tidak memuaskan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43200" y="457200"/>
            <a:ext cx="2819400" cy="258532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DUKUNGAN/</a:t>
            </a:r>
          </a:p>
          <a:p>
            <a:r>
              <a:rPr lang="en-US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SUPPORT</a:t>
            </a:r>
          </a:p>
          <a:p>
            <a:r>
              <a:rPr lang="en-US" smtClean="0"/>
              <a:t>Bentuk tindakan atau pandangan yang memajukan dan merintangi suatu sistem politik, atau kesediaan untuk bertindak demi orang lain.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2200" y="457200"/>
            <a:ext cx="2743200" cy="203132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ISSUE POLITIK</a:t>
            </a:r>
          </a:p>
          <a:p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Tuntutan yang oleh masyarakat ditanggapi dan dianggap sebagai hal penting untuk dibahas melalui saluran yang diakui oleh sistem</a:t>
            </a:r>
          </a:p>
        </p:txBody>
      </p:sp>
      <p:sp>
        <p:nvSpPr>
          <p:cNvPr id="9" name="Right Arrow 8"/>
          <p:cNvSpPr/>
          <p:nvPr/>
        </p:nvSpPr>
        <p:spPr>
          <a:xfrm>
            <a:off x="5638800" y="1600200"/>
            <a:ext cx="304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286000" y="1600200"/>
            <a:ext cx="304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1752600" y="3200400"/>
            <a:ext cx="4495800" cy="521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0" y="3810000"/>
            <a:ext cx="350520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Perundingan/penyelesaian antara orang/kelompok yang terlibat</a:t>
            </a:r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3733800" y="44958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600200" y="5011341"/>
            <a:ext cx="5029200" cy="184665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SISTEM</a:t>
            </a:r>
          </a:p>
          <a:p>
            <a:r>
              <a:rPr lang="en-US" smtClean="0"/>
              <a:t>Tuntutan prestise melalui sistem hubungan status</a:t>
            </a:r>
          </a:p>
          <a:p>
            <a:r>
              <a:rPr lang="en-US" smtClean="0"/>
              <a:t>Tuntutan kekayaan melalui sistem ekonomi</a:t>
            </a:r>
          </a:p>
          <a:p>
            <a:r>
              <a:rPr lang="en-US" smtClean="0"/>
              <a:t>Tuntutan kekuasaan melalui sistem politik</a:t>
            </a:r>
          </a:p>
          <a:p>
            <a:r>
              <a:rPr lang="en-US" smtClean="0"/>
              <a:t>Dll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762000"/>
            <a:ext cx="22098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DUKUNGAN</a:t>
            </a:r>
            <a:r>
              <a:rPr lang="en-US" smtClean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905000"/>
            <a:ext cx="2209800" cy="175432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WILAYAH DUKUNGAN</a:t>
            </a:r>
          </a:p>
          <a:p>
            <a:pPr marL="342900" indent="-342900">
              <a:buAutoNum type="alphaLcPeriod"/>
            </a:pPr>
            <a:r>
              <a:rPr lang="en-US" smtClean="0"/>
              <a:t>Komunitas Politik</a:t>
            </a:r>
          </a:p>
          <a:p>
            <a:pPr marL="342900" indent="-342900">
              <a:buAutoNum type="alphaLcPeriod"/>
            </a:pPr>
            <a:r>
              <a:rPr lang="en-US" smtClean="0"/>
              <a:t>Rejim</a:t>
            </a:r>
          </a:p>
          <a:p>
            <a:pPr marL="342900" indent="-342900">
              <a:buAutoNum type="alphaLcPeriod"/>
            </a:pPr>
            <a:r>
              <a:rPr lang="en-US" smtClean="0"/>
              <a:t>Pemerintah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76600" y="1905000"/>
            <a:ext cx="2057400" cy="14773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KUANTITAS DAN RUANG</a:t>
            </a:r>
          </a:p>
          <a:p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LINGKUP DUKUNGAN</a:t>
            </a: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91200" y="1905000"/>
            <a:ext cx="2819400" cy="175432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 MEKANISNE    DUKUNGAN</a:t>
            </a:r>
          </a:p>
          <a:p>
            <a:pPr marL="342900" indent="-342900">
              <a:buAutoNum type="alphaLcPeriod"/>
            </a:pPr>
            <a:r>
              <a:rPr lang="en-US" smtClean="0"/>
              <a:t>Output sebagai mekanisme dukungan </a:t>
            </a:r>
          </a:p>
          <a:p>
            <a:pPr marL="342900" indent="-342900">
              <a:buAutoNum type="alphaLcPeriod"/>
            </a:pPr>
            <a:r>
              <a:rPr lang="en-US" smtClean="0"/>
              <a:t>Politisasi sebagai mekanisme dukungan</a:t>
            </a:r>
          </a:p>
          <a:p>
            <a:pPr marL="342900" indent="-342900">
              <a:buAutoNum type="alphaLcPeriod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04800"/>
            <a:ext cx="5029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mtClean="0"/>
              <a:t>STUDI PERBANDINGAN SISTEM POLITIK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8382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Menurut Gabriel A. Almond, 3 konsep untuk  menganalisa berbagai sistem politik, adalah  sistem dan lingkungan, struktur dan fungsi.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1752600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mtClean="0"/>
              <a:t>Sistem Politik Dengan Lingkungannya</a:t>
            </a:r>
            <a:endParaRPr lang="en-US" sz="1600"/>
          </a:p>
        </p:txBody>
      </p:sp>
      <p:sp>
        <p:nvSpPr>
          <p:cNvPr id="8" name="TextBox 7"/>
          <p:cNvSpPr txBox="1"/>
          <p:nvPr/>
        </p:nvSpPr>
        <p:spPr>
          <a:xfrm>
            <a:off x="3505200" y="4343400"/>
            <a:ext cx="1371600" cy="86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smtClean="0"/>
              <a:t>SISTEM POLITIK</a:t>
            </a:r>
          </a:p>
          <a:p>
            <a:pPr algn="ctr"/>
            <a:r>
              <a:rPr lang="en-US" sz="1600" smtClean="0"/>
              <a:t>(negara A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24200" y="2438400"/>
            <a:ext cx="228600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mtClean="0"/>
              <a:t>Lingkungan  fisik, sosial dan ekonomi domestik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" y="4495800"/>
            <a:ext cx="15240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mtClean="0"/>
              <a:t>Lingkungan internasional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629400" y="4572000"/>
            <a:ext cx="15240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mtClean="0"/>
              <a:t>Lingkungan internasional</a:t>
            </a: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43000" y="3048000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Negara B</a:t>
            </a:r>
            <a:endParaRPr lang="en-US" sz="1400"/>
          </a:p>
        </p:txBody>
      </p:sp>
      <p:sp>
        <p:nvSpPr>
          <p:cNvPr id="13" name="Oval 12"/>
          <p:cNvSpPr/>
          <p:nvPr/>
        </p:nvSpPr>
        <p:spPr>
          <a:xfrm>
            <a:off x="1676400" y="5638800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Negara E</a:t>
            </a:r>
            <a:endParaRPr lang="en-US" sz="1400"/>
          </a:p>
        </p:txBody>
      </p:sp>
      <p:sp>
        <p:nvSpPr>
          <p:cNvPr id="14" name="Oval 13"/>
          <p:cNvSpPr/>
          <p:nvPr/>
        </p:nvSpPr>
        <p:spPr>
          <a:xfrm>
            <a:off x="6172200" y="5715000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Negara D</a:t>
            </a:r>
            <a:endParaRPr lang="en-US" sz="1400"/>
          </a:p>
        </p:txBody>
      </p:sp>
      <p:sp>
        <p:nvSpPr>
          <p:cNvPr id="15" name="Oval 14"/>
          <p:cNvSpPr/>
          <p:nvPr/>
        </p:nvSpPr>
        <p:spPr>
          <a:xfrm>
            <a:off x="6248400" y="3048000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Negara C</a:t>
            </a:r>
            <a:endParaRPr lang="en-US" sz="140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438400" y="3810000"/>
            <a:ext cx="990600" cy="6096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2362200" y="3886200"/>
            <a:ext cx="990600" cy="6096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3771900" y="3771900"/>
            <a:ext cx="686594" cy="794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3925094" y="3771106"/>
            <a:ext cx="685800" cy="15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5029200" y="5410200"/>
            <a:ext cx="990600" cy="6096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105400" y="5257800"/>
            <a:ext cx="990600" cy="6096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181600" y="4648200"/>
            <a:ext cx="1143000" cy="762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5181600" y="4800600"/>
            <a:ext cx="1143000" cy="762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>
            <a:off x="2209800" y="4953000"/>
            <a:ext cx="990600" cy="15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209800" y="4800600"/>
            <a:ext cx="1066800" cy="15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 flipV="1">
            <a:off x="2895600" y="5486400"/>
            <a:ext cx="609600" cy="4572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2819400" y="5334000"/>
            <a:ext cx="609600" cy="4572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5334000" y="3657600"/>
            <a:ext cx="762000" cy="5334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10800000" flipV="1">
            <a:off x="5334000" y="3810000"/>
            <a:ext cx="838200" cy="5334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2400"/>
            <a:ext cx="3429000" cy="33855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smtClean="0"/>
              <a:t>Struktur politik atau lembaga politik</a:t>
            </a:r>
            <a:endParaRPr lang="en-US" sz="1600"/>
          </a:p>
        </p:txBody>
      </p:sp>
      <p:sp>
        <p:nvSpPr>
          <p:cNvPr id="4" name="TextBox 3"/>
          <p:cNvSpPr txBox="1"/>
          <p:nvPr/>
        </p:nvSpPr>
        <p:spPr>
          <a:xfrm>
            <a:off x="3429000" y="2971800"/>
            <a:ext cx="12954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SISTEM POLITIK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7400" y="2057400"/>
            <a:ext cx="14478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Kelompok kepentingan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72200" y="3429000"/>
            <a:ext cx="13716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smtClean="0"/>
              <a:t>Partai Politik</a:t>
            </a:r>
          </a:p>
          <a:p>
            <a:pPr algn="ctr"/>
            <a:endParaRPr lang="en-US" sz="1600"/>
          </a:p>
        </p:txBody>
      </p:sp>
      <p:sp>
        <p:nvSpPr>
          <p:cNvPr id="10" name="TextBox 9"/>
          <p:cNvSpPr txBox="1"/>
          <p:nvPr/>
        </p:nvSpPr>
        <p:spPr>
          <a:xfrm>
            <a:off x="4953000" y="4953000"/>
            <a:ext cx="14478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Badan Legislatif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52800" y="1066800"/>
            <a:ext cx="1447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Masyarakat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2000" y="1981200"/>
            <a:ext cx="14478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Kelompok kepentingan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38200" y="3581400"/>
            <a:ext cx="14478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mtClean="0"/>
              <a:t>Birokrasi</a:t>
            </a:r>
          </a:p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57400" y="4953000"/>
            <a:ext cx="14478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mtClean="0"/>
              <a:t>Badan Eksekutif</a:t>
            </a:r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6200000">
            <a:off x="3545461" y="2149024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9775245">
            <a:off x="4797785" y="2560430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13099629">
            <a:off x="2507133" y="2445867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9020226">
            <a:off x="2360910" y="3623172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7326534">
            <a:off x="3095348" y="4344338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 rot="2887142">
            <a:off x="4436888" y="4239784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1018150">
            <a:off x="5040004" y="3408322"/>
            <a:ext cx="842386" cy="217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52600" y="762000"/>
            <a:ext cx="5943600" cy="5715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33800" y="304800"/>
            <a:ext cx="1752600" cy="73866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Lingkungan fisik, sosial dan ekonomi domestik</a:t>
            </a:r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1676400" y="1600200"/>
            <a:ext cx="12954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Output dan pengaruh</a:t>
            </a:r>
            <a:endParaRPr lang="en-US" sz="1400"/>
          </a:p>
        </p:txBody>
      </p:sp>
      <p:sp>
        <p:nvSpPr>
          <p:cNvPr id="5" name="TextBox 4"/>
          <p:cNvSpPr txBox="1"/>
          <p:nvPr/>
        </p:nvSpPr>
        <p:spPr>
          <a:xfrm>
            <a:off x="762000" y="3200400"/>
            <a:ext cx="14478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Penghakiman  </a:t>
            </a:r>
          </a:p>
          <a:p>
            <a:pPr algn="ctr"/>
            <a:r>
              <a:rPr lang="en-US" sz="1400" smtClean="0"/>
              <a:t>Kebijaksanaan </a:t>
            </a:r>
            <a:endParaRPr 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1524000" y="5105400"/>
            <a:ext cx="14478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Penerapan Kebijasanaan </a:t>
            </a:r>
            <a:endParaRPr lang="en-US" sz="1400"/>
          </a:p>
        </p:txBody>
      </p:sp>
      <p:sp>
        <p:nvSpPr>
          <p:cNvPr id="7" name="TextBox 6"/>
          <p:cNvSpPr txBox="1"/>
          <p:nvPr/>
        </p:nvSpPr>
        <p:spPr>
          <a:xfrm>
            <a:off x="4038600" y="6172200"/>
            <a:ext cx="13716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Pembuatan Kebijaksanaan </a:t>
            </a:r>
            <a:endParaRPr lang="en-US" sz="1400"/>
          </a:p>
        </p:txBody>
      </p:sp>
      <p:sp>
        <p:nvSpPr>
          <p:cNvPr id="8" name="TextBox 7"/>
          <p:cNvSpPr txBox="1"/>
          <p:nvPr/>
        </p:nvSpPr>
        <p:spPr>
          <a:xfrm>
            <a:off x="6858000" y="4953000"/>
            <a:ext cx="12192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agregasi Kepentinga </a:t>
            </a:r>
            <a:endParaRPr lang="en-US" sz="1400"/>
          </a:p>
        </p:txBody>
      </p:sp>
      <p:sp>
        <p:nvSpPr>
          <p:cNvPr id="9" name="TextBox 8"/>
          <p:cNvSpPr txBox="1"/>
          <p:nvPr/>
        </p:nvSpPr>
        <p:spPr>
          <a:xfrm>
            <a:off x="7391400" y="3200400"/>
            <a:ext cx="11430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artikulasi kepentingan</a:t>
            </a:r>
            <a:endParaRPr lang="en-US" sz="1400"/>
          </a:p>
        </p:txBody>
      </p:sp>
      <p:sp>
        <p:nvSpPr>
          <p:cNvPr id="10" name="TextBox 9"/>
          <p:cNvSpPr txBox="1"/>
          <p:nvPr/>
        </p:nvSpPr>
        <p:spPr>
          <a:xfrm>
            <a:off x="6705600" y="6858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Lingkungan  Internasioanal</a:t>
            </a:r>
            <a:endParaRPr lang="en-US" sz="1400"/>
          </a:p>
        </p:txBody>
      </p:sp>
      <p:sp>
        <p:nvSpPr>
          <p:cNvPr id="11" name="TextBox 10"/>
          <p:cNvSpPr txBox="1"/>
          <p:nvPr/>
        </p:nvSpPr>
        <p:spPr>
          <a:xfrm>
            <a:off x="6705600" y="1676400"/>
            <a:ext cx="1143000" cy="3077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input</a:t>
            </a:r>
            <a:endParaRPr lang="en-US" sz="1400"/>
          </a:p>
        </p:txBody>
      </p:sp>
      <p:sp>
        <p:nvSpPr>
          <p:cNvPr id="12" name="Right Arrow 11"/>
          <p:cNvSpPr/>
          <p:nvPr/>
        </p:nvSpPr>
        <p:spPr>
          <a:xfrm rot="19637081">
            <a:off x="2871430" y="1024636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7717792">
            <a:off x="1685340" y="2417899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5285610">
            <a:off x="1653928" y="4157834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12583094">
            <a:off x="3023075" y="5970900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17019774">
            <a:off x="7363329" y="4231226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9637081">
            <a:off x="5995629" y="5901436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5550644">
            <a:off x="7276616" y="2625421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2671584">
            <a:off x="6147751" y="1097508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04800" y="6858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Lingkungan  Internasioanal</a:t>
            </a:r>
            <a:endParaRPr lang="en-US" sz="1400"/>
          </a:p>
        </p:txBody>
      </p:sp>
      <p:sp>
        <p:nvSpPr>
          <p:cNvPr id="22" name="TextBox 21"/>
          <p:cNvSpPr txBox="1"/>
          <p:nvPr/>
        </p:nvSpPr>
        <p:spPr>
          <a:xfrm>
            <a:off x="0" y="0"/>
            <a:ext cx="3886200" cy="307777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 Politik : Hubungan struktur, dan fungsi</a:t>
            </a:r>
            <a:endParaRPr lang="en-US" sz="14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Right Arrow 22"/>
          <p:cNvSpPr/>
          <p:nvPr/>
        </p:nvSpPr>
        <p:spPr>
          <a:xfrm rot="16200000" flipV="1">
            <a:off x="3886200" y="2209800"/>
            <a:ext cx="1371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962400" y="3124200"/>
            <a:ext cx="1828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smtClean="0"/>
              <a:t>SOSIALISASI POLITIK</a:t>
            </a:r>
          </a:p>
          <a:p>
            <a:pPr algn="ctr"/>
            <a:r>
              <a:rPr lang="en-US" sz="1200" smtClean="0"/>
              <a:t>------------------------------REKRUITMEN POLITIK</a:t>
            </a:r>
          </a:p>
          <a:p>
            <a:pPr algn="ctr"/>
            <a:r>
              <a:rPr lang="en-US" sz="1200" smtClean="0"/>
              <a:t>------------------------------</a:t>
            </a:r>
          </a:p>
          <a:p>
            <a:pPr algn="ctr"/>
            <a:r>
              <a:rPr lang="en-US" sz="1200" smtClean="0"/>
              <a:t>KOMUNIKASI POLITIK</a:t>
            </a:r>
            <a:endParaRPr lang="en-US" sz="1200"/>
          </a:p>
        </p:txBody>
      </p:sp>
      <p:sp>
        <p:nvSpPr>
          <p:cNvPr id="25" name="Right Arrow 24"/>
          <p:cNvSpPr/>
          <p:nvPr/>
        </p:nvSpPr>
        <p:spPr>
          <a:xfrm rot="5400000" flipV="1">
            <a:off x="4343400" y="2209800"/>
            <a:ext cx="1371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590800" y="2286000"/>
            <a:ext cx="990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/>
              <a:t>Badan Peradilan</a:t>
            </a:r>
            <a:endParaRPr lang="en-US" sz="1400"/>
          </a:p>
        </p:txBody>
      </p:sp>
      <p:sp>
        <p:nvSpPr>
          <p:cNvPr id="27" name="TextBox 26"/>
          <p:cNvSpPr txBox="1"/>
          <p:nvPr/>
        </p:nvSpPr>
        <p:spPr>
          <a:xfrm>
            <a:off x="2362200" y="3733800"/>
            <a:ext cx="838200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/>
              <a:t>Birokrasi </a:t>
            </a:r>
            <a:endParaRPr lang="en-US" sz="1400"/>
          </a:p>
        </p:txBody>
      </p:sp>
      <p:sp>
        <p:nvSpPr>
          <p:cNvPr id="28" name="TextBox 27"/>
          <p:cNvSpPr txBox="1"/>
          <p:nvPr/>
        </p:nvSpPr>
        <p:spPr>
          <a:xfrm>
            <a:off x="3200400" y="4800600"/>
            <a:ext cx="838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/>
              <a:t>Badan Eksekutif</a:t>
            </a:r>
            <a:endParaRPr 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5410200" y="5029200"/>
            <a:ext cx="9144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/>
              <a:t>Badan Legislatif</a:t>
            </a:r>
            <a:endParaRPr lang="en-US" sz="1400"/>
          </a:p>
        </p:txBody>
      </p:sp>
      <p:sp>
        <p:nvSpPr>
          <p:cNvPr id="30" name="TextBox 29"/>
          <p:cNvSpPr txBox="1"/>
          <p:nvPr/>
        </p:nvSpPr>
        <p:spPr>
          <a:xfrm>
            <a:off x="6629400" y="3733800"/>
            <a:ext cx="685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/>
              <a:t>Partai Politik</a:t>
            </a:r>
            <a:endParaRPr lang="en-US" sz="1400"/>
          </a:p>
        </p:txBody>
      </p:sp>
      <p:sp>
        <p:nvSpPr>
          <p:cNvPr id="31" name="TextBox 30"/>
          <p:cNvSpPr txBox="1"/>
          <p:nvPr/>
        </p:nvSpPr>
        <p:spPr>
          <a:xfrm>
            <a:off x="5638800" y="1981200"/>
            <a:ext cx="1219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mtClean="0"/>
              <a:t>Kelompok kepentingan </a:t>
            </a:r>
            <a:endParaRPr lang="en-US" sz="1400"/>
          </a:p>
        </p:txBody>
      </p:sp>
      <p:sp>
        <p:nvSpPr>
          <p:cNvPr id="32" name="Right Arrow 31"/>
          <p:cNvSpPr/>
          <p:nvPr/>
        </p:nvSpPr>
        <p:spPr>
          <a:xfrm rot="12878846">
            <a:off x="3709671" y="2628770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9913906">
            <a:off x="3311757" y="3640532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6680094">
            <a:off x="3731283" y="4319004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4019643">
            <a:off x="5134347" y="4478753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1099469">
            <a:off x="5951088" y="3745150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17979321">
            <a:off x="5430291" y="2649111"/>
            <a:ext cx="508223" cy="341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000" smtClean="0">
                <a:solidFill>
                  <a:schemeClr val="accent2"/>
                </a:solidFill>
              </a:rPr>
              <a:t>PERBANDINGAN SISTEM POLITIK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143000"/>
            <a:ext cx="1981200" cy="39703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SOSIALISASI POLITIK</a:t>
            </a:r>
          </a:p>
          <a:p>
            <a:pPr marL="290513" lvl="1" indent="-234950">
              <a:buFont typeface="Wingdings" pitchFamily="2" charset="2"/>
              <a:buChar char="§"/>
            </a:pPr>
            <a:r>
              <a:rPr lang="en-US" sz="1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Proses pembentukan sikap-sikap politik dan pola-pola tingkah laku</a:t>
            </a:r>
          </a:p>
          <a:p>
            <a:pPr marL="290513" lvl="1" indent="-234950">
              <a:buFont typeface="Wingdings" pitchFamily="2" charset="2"/>
              <a:buChar char="§"/>
            </a:pPr>
            <a:r>
              <a:rPr lang="en-US" sz="1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Transmisi dan pengajaran langsung/tidak langsung, terus menerus selama hidup seseorang</a:t>
            </a:r>
          </a:p>
          <a:p>
            <a:pPr marL="290513" lvl="1" indent="-234950">
              <a:buFont typeface="Wingdings" pitchFamily="2" charset="2"/>
              <a:buChar char="§"/>
            </a:pPr>
            <a:r>
              <a:rPr lang="en-US" sz="1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Mewariskan kebudayaan politik suatu bangsa</a:t>
            </a:r>
          </a:p>
          <a:p>
            <a:pPr marL="290513" lvl="1" indent="-234950">
              <a:buFont typeface="Wingdings" pitchFamily="2" charset="2"/>
              <a:buChar char="§"/>
            </a:pPr>
            <a:r>
              <a:rPr lang="en-US" sz="1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merubah kebudayaan politik </a:t>
            </a:r>
          </a:p>
          <a:p>
            <a:pPr marL="290513" lvl="1" indent="-234950">
              <a:buFont typeface="Courier New" pitchFamily="49" charset="0"/>
              <a:buChar char="o"/>
            </a:pPr>
            <a:endParaRPr lang="en-US" sz="1400"/>
          </a:p>
        </p:txBody>
      </p:sp>
      <p:sp>
        <p:nvSpPr>
          <p:cNvPr id="7" name="TextBox 6"/>
          <p:cNvSpPr txBox="1"/>
          <p:nvPr/>
        </p:nvSpPr>
        <p:spPr>
          <a:xfrm>
            <a:off x="2590800" y="1143000"/>
            <a:ext cx="1524000" cy="26776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SARANA SOSIALISASI POLITIK</a:t>
            </a:r>
          </a:p>
          <a:p>
            <a:pPr>
              <a:buFont typeface="Courier New" pitchFamily="49" charset="0"/>
              <a:buChar char="o"/>
            </a:pPr>
            <a:r>
              <a:rPr lang="en-US" sz="1400" smtClean="0"/>
              <a:t> Keluarga</a:t>
            </a:r>
          </a:p>
          <a:p>
            <a:pPr>
              <a:buFont typeface="Courier New" pitchFamily="49" charset="0"/>
              <a:buChar char="o"/>
            </a:pPr>
            <a:r>
              <a:rPr lang="en-US" sz="1400" smtClean="0"/>
              <a:t> Sekolah</a:t>
            </a:r>
          </a:p>
          <a:p>
            <a:pPr>
              <a:buFont typeface="Courier New" pitchFamily="49" charset="0"/>
              <a:buChar char="o"/>
            </a:pPr>
            <a:r>
              <a:rPr lang="en-US" sz="1400" smtClean="0"/>
              <a:t> Kelompok Pergaulan</a:t>
            </a:r>
          </a:p>
          <a:p>
            <a:pPr>
              <a:buFont typeface="Courier New" pitchFamily="49" charset="0"/>
              <a:buChar char="o"/>
            </a:pPr>
            <a:r>
              <a:rPr lang="en-US" sz="1400" smtClean="0"/>
              <a:t> Lingkungan Pekerjaan</a:t>
            </a:r>
          </a:p>
          <a:p>
            <a:pPr>
              <a:buFont typeface="Courier New" pitchFamily="49" charset="0"/>
              <a:buChar char="o"/>
            </a:pPr>
            <a:r>
              <a:rPr lang="en-US" sz="1400" smtClean="0"/>
              <a:t>Media Masa</a:t>
            </a:r>
          </a:p>
          <a:p>
            <a:pPr>
              <a:buFont typeface="Courier New" pitchFamily="49" charset="0"/>
              <a:buChar char="o"/>
            </a:pPr>
            <a:r>
              <a:rPr lang="en-US" sz="1400" smtClean="0"/>
              <a:t>Kontak Politik Langsung</a:t>
            </a:r>
            <a:endParaRPr lang="en-US" sz="1400"/>
          </a:p>
        </p:txBody>
      </p:sp>
      <p:sp>
        <p:nvSpPr>
          <p:cNvPr id="8" name="TextBox 7"/>
          <p:cNvSpPr txBox="1"/>
          <p:nvPr/>
        </p:nvSpPr>
        <p:spPr>
          <a:xfrm>
            <a:off x="4419600" y="1143000"/>
            <a:ext cx="1981200" cy="3581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REKRUITMEN POLITIK</a:t>
            </a:r>
          </a:p>
          <a:p>
            <a:r>
              <a:rPr lang="en-US" sz="1600" smtClean="0"/>
              <a:t>Merupakan  fungsi penseleksian rakyat untuk kegiatan politik dan jabatan  pemerintahan melalui penampilan dalam  media komunikasi, menjadi anggota organisasi, calon pejabat, pendidikan dan ujian.</a:t>
            </a:r>
            <a:endParaRPr lang="en-US" sz="1600"/>
          </a:p>
        </p:txBody>
      </p:sp>
      <p:sp>
        <p:nvSpPr>
          <p:cNvPr id="12" name="TextBox 11"/>
          <p:cNvSpPr txBox="1"/>
          <p:nvPr/>
        </p:nvSpPr>
        <p:spPr>
          <a:xfrm>
            <a:off x="6553200" y="1143000"/>
            <a:ext cx="1676400" cy="28007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KOMUNIKASI POLITIK</a:t>
            </a:r>
          </a:p>
          <a:p>
            <a:r>
              <a:rPr lang="en-US" sz="1600" smtClean="0"/>
              <a:t>Merupakan jalan mengalirnya informasi melalui masyarakat dan melalui berbagai struktur yang ada dalam sistem poloitik 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5 0.00555 L -0.54167 0.00555 " pathEditMode="relative" rAng="0" ptsTypes="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533400"/>
            <a:ext cx="8305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0" algn="l"/>
              </a:tabLst>
            </a:pPr>
            <a:r>
              <a:rPr lang="en-US" sz="2400" b="1" dirty="0" err="1" smtClean="0"/>
              <a:t>Kebudayaan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endParaRPr lang="en-US" sz="2400" b="1" dirty="0" smtClean="0"/>
          </a:p>
          <a:p>
            <a:pPr>
              <a:tabLst>
                <a:tab pos="0" algn="l"/>
              </a:tabLst>
            </a:pPr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nilai-nilai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	</a:t>
            </a:r>
            <a:r>
              <a:rPr lang="en-US" dirty="0" err="1" smtClean="0"/>
              <a:t>kecakapan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dimilikinya</a:t>
            </a:r>
            <a:r>
              <a:rPr lang="en-US" dirty="0" smtClean="0"/>
              <a:t>, </a:t>
            </a:r>
            <a:r>
              <a:rPr lang="en-US" dirty="0" err="1" smtClean="0"/>
              <a:t>orientasi-orientasi</a:t>
            </a:r>
            <a:r>
              <a:rPr lang="en-US" dirty="0" smtClean="0"/>
              <a:t> </a:t>
            </a:r>
            <a:r>
              <a:rPr lang="en-US" dirty="0" err="1" smtClean="0"/>
              <a:t>warga­negara</a:t>
            </a:r>
            <a:r>
              <a:rPr lang="en-US" dirty="0" smtClean="0"/>
              <a:t> 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	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5800" y="15240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25146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34950" algn="l"/>
              </a:tabLst>
            </a:pPr>
            <a:r>
              <a:rPr lang="en-US" b="1" dirty="0" err="1" smtClean="0"/>
              <a:t>Macam</a:t>
            </a:r>
            <a:r>
              <a:rPr lang="en-US" b="1" dirty="0" smtClean="0"/>
              <a:t>- </a:t>
            </a:r>
            <a:r>
              <a:rPr lang="en-US" b="1" dirty="0" err="1" smtClean="0"/>
              <a:t>Macam</a:t>
            </a:r>
            <a:r>
              <a:rPr lang="en-US" b="1" dirty="0" smtClean="0"/>
              <a:t> </a:t>
            </a:r>
            <a:r>
              <a:rPr lang="en-US" b="1" dirty="0" err="1" smtClean="0"/>
              <a:t>Budaya</a:t>
            </a:r>
            <a:r>
              <a:rPr lang="en-US" b="1" dirty="0" smtClean="0"/>
              <a:t> </a:t>
            </a:r>
            <a:r>
              <a:rPr lang="en-US" b="1" dirty="0" err="1" smtClean="0"/>
              <a:t>Politik</a:t>
            </a:r>
            <a:endParaRPr lang="en-US" b="1" dirty="0" smtClean="0"/>
          </a:p>
          <a:p>
            <a:pPr algn="just">
              <a:tabLst>
                <a:tab pos="234950" algn="l"/>
              </a:tabLst>
            </a:pPr>
            <a:r>
              <a:rPr lang="en-US" b="1" dirty="0" smtClean="0"/>
              <a:t>*</a:t>
            </a:r>
            <a:r>
              <a:rPr lang="en-US" dirty="0" smtClean="0"/>
              <a:t> </a:t>
            </a:r>
            <a:r>
              <a:rPr lang="en-US" b="1" dirty="0" err="1" smtClean="0"/>
              <a:t>Budaya</a:t>
            </a:r>
            <a:r>
              <a:rPr lang="en-US" b="1" dirty="0" smtClean="0"/>
              <a:t> </a:t>
            </a:r>
            <a:r>
              <a:rPr lang="en-US" b="1" dirty="0" err="1" smtClean="0"/>
              <a:t>Politik</a:t>
            </a:r>
            <a:r>
              <a:rPr lang="en-US" dirty="0" smtClean="0"/>
              <a:t> </a:t>
            </a:r>
            <a:r>
              <a:rPr lang="en-US" b="1" dirty="0" err="1" smtClean="0"/>
              <a:t>Parokial</a:t>
            </a:r>
            <a:r>
              <a:rPr lang="en-US" dirty="0" smtClean="0"/>
              <a:t>: </a:t>
            </a:r>
            <a:r>
              <a:rPr lang="en-US" dirty="0" err="1" smtClean="0"/>
              <a:t>orang-orang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	</a:t>
            </a:r>
            <a:r>
              <a:rPr lang="en-US" dirty="0" err="1" smtClean="0"/>
              <a:t>politik</a:t>
            </a:r>
            <a:r>
              <a:rPr lang="en-US" dirty="0" smtClean="0"/>
              <a:t>, 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(voting),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	</a:t>
            </a:r>
            <a:r>
              <a:rPr lang="en-US" dirty="0" err="1" smtClean="0"/>
              <a:t>informasi</a:t>
            </a:r>
            <a:r>
              <a:rPr lang="en-US" dirty="0" smtClean="0"/>
              <a:t> 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(Negara </a:t>
            </a:r>
            <a:r>
              <a:rPr lang="en-US" dirty="0" err="1" smtClean="0"/>
              <a:t>demokratik</a:t>
            </a:r>
            <a:r>
              <a:rPr lang="en-US" dirty="0" smtClean="0"/>
              <a:t> liberal)</a:t>
            </a:r>
          </a:p>
          <a:p>
            <a:pPr algn="just">
              <a:tabLst>
                <a:tab pos="234950" algn="l"/>
              </a:tabLst>
            </a:pPr>
            <a:r>
              <a:rPr lang="en-US" b="1" dirty="0" smtClean="0"/>
              <a:t>* </a:t>
            </a:r>
            <a:r>
              <a:rPr lang="en-US" b="1" dirty="0" err="1" smtClean="0"/>
              <a:t>Kauula</a:t>
            </a:r>
            <a:r>
              <a:rPr lang="en-US" b="1" dirty="0" smtClean="0"/>
              <a:t>/</a:t>
            </a:r>
            <a:r>
              <a:rPr lang="en-US" b="1" dirty="0" err="1" smtClean="0"/>
              <a:t>subjek</a:t>
            </a:r>
            <a:r>
              <a:rPr lang="en-US" b="1" dirty="0" smtClean="0"/>
              <a:t> :</a:t>
            </a:r>
            <a:r>
              <a:rPr lang="en-US" dirty="0" err="1" smtClean="0"/>
              <a:t>Orang-orang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pasif</a:t>
            </a:r>
            <a:r>
              <a:rPr lang="en-US" dirty="0" smtClean="0"/>
              <a:t> </a:t>
            </a:r>
            <a:r>
              <a:rPr lang="en-US" dirty="0" err="1" smtClean="0"/>
              <a:t>patuh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. </a:t>
            </a:r>
            <a:endParaRPr lang="en-US" dirty="0" smtClean="0"/>
          </a:p>
          <a:p>
            <a:pPr algn="just">
              <a:tabLst>
                <a:tab pos="234950" algn="l"/>
              </a:tabLst>
            </a:pP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Parokial</a:t>
            </a:r>
            <a:r>
              <a:rPr lang="en-US" dirty="0" smtClean="0"/>
              <a:t> :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	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buta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, 	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tepenciL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nenek-nenek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tanggap</a:t>
            </a:r>
            <a:r>
              <a:rPr lang="en-US" dirty="0" smtClean="0"/>
              <a:t> 	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hak-pilih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mengungkung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kesibukan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. (Negara 	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Pra</a:t>
            </a:r>
            <a:r>
              <a:rPr lang="en-US" dirty="0" smtClean="0"/>
              <a:t>-Industrial,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  <a:r>
              <a:rPr lang="en-US" dirty="0" err="1" smtClean="0"/>
              <a:t>Dominika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770</Words>
  <Application>Microsoft Office PowerPoint</Application>
  <PresentationFormat>On-screen Show (4:3)</PresentationFormat>
  <Paragraphs>174</Paragraphs>
  <Slides>16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BENTUK-BENTUK PARTISIPASI POLITIK</vt:lpstr>
      <vt:lpstr>Slide 12</vt:lpstr>
      <vt:lpstr>PARTAI POLITIK DAN SISTEM KEPARTAIAN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4</cp:revision>
  <dcterms:created xsi:type="dcterms:W3CDTF">2015-04-29T17:26:49Z</dcterms:created>
  <dcterms:modified xsi:type="dcterms:W3CDTF">2015-04-29T18:01:52Z</dcterms:modified>
</cp:coreProperties>
</file>