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powerpointstyles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1"/>
          <p:cNvSpPr/>
          <p:nvPr/>
        </p:nvSpPr>
        <p:spPr>
          <a:xfrm>
            <a:off x="3391200" y="6237360"/>
            <a:ext cx="2904120" cy="36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800" b="0" u="sng" strike="noStrike" spc="-1">
                <a:solidFill>
                  <a:srgbClr val="009999"/>
                </a:solidFill>
                <a:uFillTx/>
                <a:latin typeface="Comic Sans MS"/>
                <a:hlinkClick r:id="rId14"/>
              </a:rPr>
              <a:t>Free Powerpoint Templates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  <p:pic>
        <p:nvPicPr>
          <p:cNvPr id="4" name="Picture 28" descr="2"/>
          <p:cNvPicPr/>
          <p:nvPr/>
        </p:nvPicPr>
        <p:blipFill>
          <a:blip r:embed="rId15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ln w="0">
            <a:noFill/>
          </a:ln>
        </p:spPr>
      </p:pic>
      <p:sp>
        <p:nvSpPr>
          <p:cNvPr id="2" name="CustomShape 2"/>
          <p:cNvSpPr/>
          <p:nvPr/>
        </p:nvSpPr>
        <p:spPr>
          <a:xfrm>
            <a:off x="7592400" y="6375240"/>
            <a:ext cx="1814400" cy="36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800" b="1" strike="noStrike" spc="-1">
                <a:solidFill>
                  <a:srgbClr val="FFFFFF"/>
                </a:solidFill>
                <a:latin typeface="Comic Sans MS"/>
              </a:rPr>
              <a:t>Page </a:t>
            </a:r>
            <a:fld id="{45AE46F4-9AC9-45CA-B86D-7091C7A44CDA}" type="slidenum">
              <a:rPr lang="fr-FR" sz="1800" b="1" strike="noStrike" spc="-1">
                <a:solidFill>
                  <a:srgbClr val="FFFFFF"/>
                </a:solidFill>
                <a:latin typeface="Comic Sans MS"/>
              </a:rPr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‹#›</a:t>
            </a:fld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685800" y="762120"/>
            <a:ext cx="7848720" cy="12189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strike="noStrike" spc="-1">
                <a:solidFill>
                  <a:srgbClr val="000000"/>
                </a:solidFill>
                <a:latin typeface="Berlin Sans FB Demi"/>
              </a:rPr>
              <a:t>INTRODUCTION</a:t>
            </a:r>
            <a:r>
              <a:t/>
            </a:r>
            <a:br/>
            <a:r>
              <a:rPr lang="en-US" sz="4000" b="1" i="1" strike="noStrike" spc="-1">
                <a:solidFill>
                  <a:srgbClr val="000000"/>
                </a:solidFill>
                <a:latin typeface="Berlin Sans FB Demi"/>
              </a:rPr>
              <a:t>ORGANIZATIONAL DEVELOPMENT</a:t>
            </a:r>
            <a:endParaRPr lang="en-US" sz="4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TextShape 2"/>
          <p:cNvSpPr txBox="1"/>
          <p:nvPr/>
        </p:nvSpPr>
        <p:spPr>
          <a:xfrm>
            <a:off x="1218960" y="4800600"/>
            <a:ext cx="6476760" cy="1371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ctr" rtl="0">
              <a:lnSpc>
                <a:spcPct val="100000"/>
              </a:lnSpc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200" b="0" strike="noStrike" spc="-1">
                <a:solidFill>
                  <a:srgbClr val="000000"/>
                </a:solidFill>
                <a:latin typeface="Berlin Sans FB Demi"/>
              </a:rPr>
              <a:t>By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algn="ctr" rtl="0">
              <a:lnSpc>
                <a:spcPct val="100000"/>
              </a:lnSpc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200" b="0" strike="noStrike" spc="-1">
                <a:solidFill>
                  <a:srgbClr val="000000"/>
                </a:solidFill>
                <a:latin typeface="Berlin Sans FB Demi"/>
              </a:rPr>
              <a:t>Rahayu Sulistiowati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  <a:p>
            <a:pPr algn="ctr" rtl="0">
              <a:lnSpc>
                <a:spcPct val="100000"/>
              </a:lnSpc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200" b="0" strike="noStrike" spc="-1">
                <a:solidFill>
                  <a:srgbClr val="000000"/>
                </a:solidFill>
                <a:latin typeface="Berlin Sans FB Demi"/>
              </a:rPr>
              <a:t>Dewie Brimatika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1" name="Picture 4" descr="C:\Users\USER\Documents\images.png"/>
          <p:cNvPicPr/>
          <p:nvPr/>
        </p:nvPicPr>
        <p:blipFill>
          <a:blip r:embed="rId2"/>
          <a:stretch/>
        </p:blipFill>
        <p:spPr>
          <a:xfrm>
            <a:off x="3409560" y="2695681"/>
            <a:ext cx="2095560" cy="2181240"/>
          </a:xfrm>
          <a:prstGeom prst="rect">
            <a:avLst/>
          </a:prstGeom>
          <a:ln w="0">
            <a:noFill/>
          </a:ln>
        </p:spPr>
      </p:pic>
      <p:pic>
        <p:nvPicPr>
          <p:cNvPr id="1000100002" name="ODT_ATTR_LBL_LOGO">
            <a:extLst>
              <a:ext uri="{FF2B5EF4-FFF2-40B4-BE49-F238E27FC236}">
                <a16:creationId xmlns:a16="http://schemas.microsoft.com/office/drawing/2014/main" xmlns="" id="{B066AC4A-9A1C-4C10-800A-DAF9F276438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6000"/>
            <a:ext cx="316230" cy="17970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685800" y="2130120"/>
            <a:ext cx="7772400" cy="14698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ctr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4400" b="0" strike="noStrike" spc="-1">
                <a:solidFill>
                  <a:srgbClr val="000000"/>
                </a:solidFill>
                <a:latin typeface="Arial"/>
              </a:rPr>
              <a:t>Thank You...</a:t>
            </a:r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ctr" rtl="0">
              <a:spcBef>
                <a:spcPts val="7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200" b="0" strike="noStrike" spc="-1">
                <a:solidFill>
                  <a:srgbClr val="000000"/>
                </a:solidFill>
                <a:latin typeface="Arial"/>
              </a:rPr>
              <a:t>See you</a:t>
            </a:r>
            <a:endParaRPr lang="en-US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1"/>
          <p:cNvSpPr txBox="1"/>
          <p:nvPr/>
        </p:nvSpPr>
        <p:spPr>
          <a:xfrm>
            <a:off x="457200" y="2743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ctr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TERM</a:t>
            </a:r>
          </a:p>
        </p:txBody>
      </p:sp>
      <p:sp>
        <p:nvSpPr>
          <p:cNvPr id="43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Arial"/>
              </a:rPr>
              <a:t>Organizational Development can also be referred to as: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400" b="0" i="1" strike="noStrike" spc="-1" dirty="0">
                <a:solidFill>
                  <a:srgbClr val="000000"/>
                </a:solidFill>
                <a:latin typeface="Arial"/>
              </a:rPr>
              <a:t>“Organizational Development”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strike="noStrike" spc="-1" dirty="0">
                <a:solidFill>
                  <a:srgbClr val="000000"/>
                </a:solidFill>
                <a:latin typeface="Arial"/>
              </a:rPr>
              <a:t>“Organizational Improvement”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strike="noStrike" spc="-1" dirty="0">
                <a:solidFill>
                  <a:srgbClr val="000000"/>
                </a:solidFill>
                <a:latin typeface="Arial"/>
              </a:rPr>
              <a:t>“Planned Changes</a:t>
            </a:r>
            <a:r>
              <a:rPr lang="en-US" sz="2400" b="0" strike="noStrike" spc="-1" dirty="0">
                <a:solidFill>
                  <a:srgbClr val="000000"/>
                </a:solidFill>
                <a:latin typeface="Arial"/>
              </a:rPr>
              <a:t>”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endParaRPr lang="en-US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342720" indent="-342720" algn="just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2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Arial"/>
              </a:rPr>
              <a:t>	Where the organization carries out several planned changes to develop itself from an organization that is unable to make positive changes on its own capable of self-renewal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ctr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DEFINITION OF ORGANIZATIONAL DEVELOPMENT</a:t>
            </a:r>
          </a:p>
        </p:txBody>
      </p:sp>
      <p:grpSp>
        <p:nvGrpSpPr>
          <p:cNvPr id="45" name="Group 2"/>
          <p:cNvGrpSpPr/>
          <p:nvPr/>
        </p:nvGrpSpPr>
        <p:grpSpPr>
          <a:xfrm>
            <a:off x="450720" y="1596960"/>
            <a:ext cx="8242560" cy="4535640"/>
            <a:chOff x="450720" y="1596960"/>
            <a:chExt cx="8242560" cy="4535640"/>
          </a:xfrm>
        </p:grpSpPr>
        <p:pic>
          <p:nvPicPr>
            <p:cNvPr id="46" name="Rectangle 3"/>
            <p:cNvPicPr/>
            <p:nvPr/>
          </p:nvPicPr>
          <p:blipFill>
            <a:blip r:embed="rId2"/>
            <a:stretch/>
          </p:blipFill>
          <p:spPr>
            <a:xfrm>
              <a:off x="450720" y="1596960"/>
              <a:ext cx="8242560" cy="45356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7" name="CustomShape 3"/>
            <p:cNvSpPr/>
            <p:nvPr/>
          </p:nvSpPr>
          <p:spPr>
            <a:xfrm>
              <a:off x="457200" y="1600200"/>
              <a:ext cx="8229600" cy="45259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6800" rIns="90000" bIns="46800">
              <a:noAutofit/>
            </a:bodyPr>
            <a:lstStyle/>
            <a:p>
              <a:pPr marL="342720" indent="-342720" algn="l" rtl="0">
                <a:lnSpc>
                  <a:spcPct val="90000"/>
                </a:lnSpc>
                <a:spcBef>
                  <a:spcPts val="598"/>
                </a:spcBef>
                <a:buClr>
                  <a:srgbClr val="000000"/>
                </a:buClr>
                <a:buFont typeface="Arial"/>
                <a:buChar char="•"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strike="noStrike" spc="-1">
                  <a:solidFill>
                    <a:srgbClr val="000000"/>
                  </a:solidFill>
                  <a:latin typeface="Arial"/>
                </a:rPr>
                <a:t>A planned effort that covers the organization as a whole and is managed from above to improve the effectiveness and health of the organization by using knowledge derived from behavioral science (Richard Beckhart, in Luthan, 1981)</a:t>
              </a:r>
              <a:endParaRPr lang="en-US" sz="2400" b="0" strike="noStrike" spc="-1">
                <a:solidFill>
                  <a:srgbClr val="000000"/>
                </a:solidFill>
                <a:latin typeface="Comic Sans MS"/>
              </a:endParaRPr>
            </a:p>
            <a:p>
              <a:pPr marL="342720" indent="-342720" algn="l" rtl="0">
                <a:lnSpc>
                  <a:spcPct val="90000"/>
                </a:lnSpc>
                <a:spcBef>
                  <a:spcPts val="598"/>
                </a:spcBef>
                <a:buClr>
                  <a:srgbClr val="000000"/>
                </a:buClr>
                <a:buFont typeface="Arial"/>
                <a:buChar char="•"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strike="noStrike" spc="-1">
                  <a:solidFill>
                    <a:srgbClr val="000000"/>
                  </a:solidFill>
                  <a:latin typeface="Arial"/>
                </a:rPr>
                <a:t>A process of planned change of people in an organization as a whole. Focus on changing organizations through research on people (Christine s. Becker, 1986)</a:t>
              </a:r>
              <a:endParaRPr lang="en-US" sz="2400" b="0" strike="noStrike" spc="-1">
                <a:solidFill>
                  <a:srgbClr val="000000"/>
                </a:solidFill>
                <a:latin typeface="Comic Sans MS"/>
              </a:endParaRPr>
            </a:p>
            <a:p>
              <a:pPr marL="342720" indent="-342720" algn="l" rtl="0">
                <a:lnSpc>
                  <a:spcPct val="90000"/>
                </a:lnSpc>
                <a:spcBef>
                  <a:spcPts val="598"/>
                </a:spcBef>
                <a:buClr>
                  <a:srgbClr val="000000"/>
                </a:buClr>
                <a:buFont typeface="Arial"/>
                <a:buChar char="•"/>
                <a:tabLst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2400" b="0" i="1" strike="noStrike" spc="-1">
                  <a:solidFill>
                    <a:srgbClr val="000000"/>
                  </a:solidFill>
                  <a:latin typeface="Arial"/>
                </a:rPr>
                <a:t>Conclusion: Organizational development is a</a:t>
              </a:r>
              <a:r>
                <a:rPr lang="id-ID" sz="2400" b="0" i="1" strike="noStrike" spc="-1">
                  <a:solidFill>
                    <a:srgbClr val="000000"/>
                  </a:solidFill>
                  <a:latin typeface="Arial"/>
                </a:rPr>
                <a:t>effort</a:t>
              </a:r>
              <a:r>
                <a:rPr lang="en-US" sz="2400" b="0" i="1" strike="noStrike" spc="-1">
                  <a:solidFill>
                    <a:srgbClr val="000000"/>
                  </a:solidFill>
                  <a:latin typeface="Arial"/>
                </a:rPr>
                <a:t>integrated and systematic planning</a:t>
              </a:r>
              <a:r>
                <a:rPr lang="id-ID" sz="2400" b="0" i="1" strike="noStrike" spc="-1">
                  <a:solidFill>
                    <a:srgbClr val="000000"/>
                  </a:solidFill>
                  <a:latin typeface="Arial"/>
                </a:rPr>
                <a:t> </a:t>
              </a:r>
              <a:r>
                <a:rPr lang="en-US" sz="2400" b="0" i="1" strike="noStrike" spc="-1">
                  <a:solidFill>
                    <a:srgbClr val="000000"/>
                  </a:solidFill>
                  <a:latin typeface="Arial"/>
                </a:rPr>
                <a:t>to increase effectiveness</a:t>
              </a:r>
              <a:r>
                <a:rPr lang="id-ID" sz="2400" b="0" i="1" strike="noStrike" spc="-1">
                  <a:solidFill>
                    <a:srgbClr val="000000"/>
                  </a:solidFill>
                  <a:latin typeface="Arial"/>
                </a:rPr>
                <a:t>life sustainability</a:t>
              </a:r>
              <a:r>
                <a:rPr lang="en-US" sz="2400" b="0" i="1" strike="noStrike" spc="-1">
                  <a:solidFill>
                    <a:srgbClr val="000000"/>
                  </a:solidFill>
                  <a:latin typeface="Arial"/>
                </a:rPr>
                <a:t>organization.</a:t>
              </a:r>
              <a:endParaRPr lang="en-US" sz="2400" b="0" strike="noStrike" spc="-1">
                <a:solidFill>
                  <a:srgbClr val="000000"/>
                </a:solidFill>
                <a:latin typeface="Comic Sans MS"/>
              </a:endParaRP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Shape 1"/>
          <p:cNvSpPr txBox="1"/>
          <p:nvPr/>
        </p:nvSpPr>
        <p:spPr>
          <a:xfrm>
            <a:off x="457200" y="274680"/>
            <a:ext cx="8229600" cy="4874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Copperplate Gothic Light"/>
              </a:rPr>
              <a:t>Organization Development (PO)</a:t>
            </a:r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 </a:t>
            </a:r>
          </a:p>
        </p:txBody>
      </p:sp>
      <p:sp>
        <p:nvSpPr>
          <p:cNvPr id="49" name="TextShape 2"/>
          <p:cNvSpPr txBox="1"/>
          <p:nvPr/>
        </p:nvSpPr>
        <p:spPr>
          <a:xfrm>
            <a:off x="457200" y="1066320"/>
            <a:ext cx="8229600" cy="4907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52200" indent="-52200" algn="l" rtl="0">
              <a:lnSpc>
                <a:spcPct val="8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PO is a scientific instrument to bring about change in the organization.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2200" indent="-52200" algn="l" rtl="0">
              <a:lnSpc>
                <a:spcPct val="8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PO contains the following elements: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2200" indent="-52200" algn="l" rtl="0">
              <a:lnSpc>
                <a:spcPct val="80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 planned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2200" indent="-52200" algn="l" rtl="0">
              <a:lnSpc>
                <a:spcPct val="80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 Covers all </a:t>
            </a:r>
            <a:r>
              <a:rPr lang="en-US" sz="2000" b="0" strike="noStrike" spc="-1" dirty="0" err="1">
                <a:solidFill>
                  <a:srgbClr val="000000"/>
                </a:solidFill>
                <a:latin typeface="Calibri"/>
              </a:rPr>
              <a:t>organisation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2200" indent="-52200" algn="l" rtl="0">
              <a:lnSpc>
                <a:spcPct val="80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 No impact too long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2200" indent="-52200" algn="l" rtl="0">
              <a:lnSpc>
                <a:spcPct val="80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 Involve the top mgt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2200" indent="-52200" algn="l" rtl="0">
              <a:lnSpc>
                <a:spcPct val="80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 Use various forms of intervention based on a behavioral approach</a:t>
            </a: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2200" indent="-52200" algn="l" rtl="0">
              <a:lnSpc>
                <a:spcPct val="8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strike="noStrike" spc="-1" dirty="0">
              <a:solidFill>
                <a:srgbClr val="000000"/>
              </a:solidFill>
              <a:latin typeface="Arial"/>
            </a:endParaRPr>
          </a:p>
          <a:p>
            <a:pPr marL="52200" indent="-52200" algn="l" rtl="0">
              <a:lnSpc>
                <a:spcPct val="80000"/>
              </a:lnSpc>
              <a:spcBef>
                <a:spcPts val="44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PO target:</a:t>
            </a:r>
            <a:r>
              <a:rPr dirty="0"/>
              <a:t/>
            </a:r>
            <a:br>
              <a:rPr dirty="0"/>
            </a:b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- Increasing the effectiveness of the organization as an open system.</a:t>
            </a:r>
            <a:r>
              <a:rPr dirty="0"/>
              <a:t/>
            </a:r>
            <a:br>
              <a:rPr dirty="0"/>
            </a:b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-Developing the potential that is still buried within the members of the organization into operational capabilities</a:t>
            </a:r>
            <a:r>
              <a:rPr dirty="0"/>
              <a:t/>
            </a:r>
            <a:br>
              <a:rPr dirty="0"/>
            </a:br>
            <a:r>
              <a:rPr lang="en-US" sz="2000" b="0" strike="noStrike" spc="-1" dirty="0">
                <a:solidFill>
                  <a:srgbClr val="000000"/>
                </a:solidFill>
                <a:latin typeface="Calibri"/>
              </a:rPr>
              <a:t>- Behavioral interventions are carried out through mutual cooperation with members of the organization. </a:t>
            </a:r>
            <a:r>
              <a:rPr lang="en-US" sz="1800" b="0" i="1" strike="noStrike" spc="-1" dirty="0">
                <a:solidFill>
                  <a:srgbClr val="000000"/>
                </a:solidFill>
                <a:latin typeface="Calibri"/>
              </a:rPr>
              <a:t>(Siagian:3)</a:t>
            </a:r>
            <a:r>
              <a:rPr dirty="0"/>
              <a:t/>
            </a:r>
            <a:br>
              <a:rPr dirty="0"/>
            </a:br>
            <a:endParaRPr lang="en-US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0" name="Picture 4"/>
          <p:cNvPicPr/>
          <p:nvPr/>
        </p:nvPicPr>
        <p:blipFill>
          <a:blip r:embed="rId2"/>
          <a:stretch/>
        </p:blipFill>
        <p:spPr>
          <a:xfrm>
            <a:off x="8175172" y="0"/>
            <a:ext cx="2552760" cy="44197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 E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Motion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 E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Motion>
                                    <p:animEffect transition="in" filter="fade">
                                      <p:cBhvr additive="repl">
                                        <p:cTn id="6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CustomShape 1"/>
          <p:cNvSpPr/>
          <p:nvPr/>
        </p:nvSpPr>
        <p:spPr>
          <a:xfrm>
            <a:off x="3657600" y="2209680"/>
            <a:ext cx="1828800" cy="175284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opperplate Gothic Light"/>
              </a:rPr>
              <a:t>Factor 2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opperplate Gothic Light"/>
              </a:rPr>
              <a:t>Reason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opperplate Gothic Light"/>
              </a:rPr>
              <a:t>Change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2" name="CustomShape 2"/>
          <p:cNvSpPr/>
          <p:nvPr/>
        </p:nvSpPr>
        <p:spPr>
          <a:xfrm>
            <a:off x="533520" y="457200"/>
            <a:ext cx="2286000" cy="914400"/>
          </a:xfrm>
          <a:custGeom>
            <a:avLst/>
            <a:gdLst/>
            <a:ahLst/>
            <a:cxnLst/>
            <a:rect l="0" t="0" r="r" b="b"/>
            <a:pathLst>
              <a:path w="6352" h="2542">
                <a:moveTo>
                  <a:pt x="423" y="0"/>
                </a:moveTo>
                <a:lnTo>
                  <a:pt x="424" y="0"/>
                </a:lnTo>
                <a:cubicBezTo>
                  <a:pt x="349" y="0"/>
                  <a:pt x="276" y="20"/>
                  <a:pt x="212" y="57"/>
                </a:cubicBezTo>
                <a:cubicBezTo>
                  <a:pt x="147" y="94"/>
                  <a:pt x="94" y="147"/>
                  <a:pt x="57" y="212"/>
                </a:cubicBezTo>
                <a:cubicBezTo>
                  <a:pt x="20" y="276"/>
                  <a:pt x="0" y="349"/>
                  <a:pt x="0" y="424"/>
                </a:cubicBezTo>
                <a:lnTo>
                  <a:pt x="0" y="2117"/>
                </a:lnTo>
                <a:lnTo>
                  <a:pt x="0" y="2118"/>
                </a:lnTo>
                <a:cubicBezTo>
                  <a:pt x="0" y="2192"/>
                  <a:pt x="20" y="2265"/>
                  <a:pt x="57" y="2329"/>
                </a:cubicBezTo>
                <a:cubicBezTo>
                  <a:pt x="94" y="2394"/>
                  <a:pt x="147" y="2447"/>
                  <a:pt x="212" y="2484"/>
                </a:cubicBezTo>
                <a:cubicBezTo>
                  <a:pt x="276" y="2521"/>
                  <a:pt x="349" y="2541"/>
                  <a:pt x="424" y="2541"/>
                </a:cubicBezTo>
                <a:lnTo>
                  <a:pt x="5927" y="2541"/>
                </a:lnTo>
                <a:lnTo>
                  <a:pt x="5927" y="2541"/>
                </a:lnTo>
                <a:cubicBezTo>
                  <a:pt x="6002" y="2541"/>
                  <a:pt x="6075" y="2521"/>
                  <a:pt x="6139" y="2484"/>
                </a:cubicBezTo>
                <a:cubicBezTo>
                  <a:pt x="6204" y="2447"/>
                  <a:pt x="6257" y="2394"/>
                  <a:pt x="6294" y="2329"/>
                </a:cubicBezTo>
                <a:cubicBezTo>
                  <a:pt x="6331" y="2265"/>
                  <a:pt x="6351" y="2192"/>
                  <a:pt x="6351" y="2118"/>
                </a:cubicBezTo>
                <a:lnTo>
                  <a:pt x="6350" y="423"/>
                </a:lnTo>
                <a:lnTo>
                  <a:pt x="6351" y="424"/>
                </a:lnTo>
                <a:lnTo>
                  <a:pt x="6351" y="424"/>
                </a:lnTo>
                <a:cubicBezTo>
                  <a:pt x="6351" y="349"/>
                  <a:pt x="6331" y="276"/>
                  <a:pt x="6294" y="212"/>
                </a:cubicBezTo>
                <a:cubicBezTo>
                  <a:pt x="6257" y="147"/>
                  <a:pt x="6204" y="94"/>
                  <a:pt x="6139" y="57"/>
                </a:cubicBezTo>
                <a:cubicBezTo>
                  <a:pt x="6075" y="20"/>
                  <a:pt x="6002" y="0"/>
                  <a:pt x="5927" y="0"/>
                </a:cubicBezTo>
                <a:lnTo>
                  <a:pt x="423" y="0"/>
                </a:ln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Main challenge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in future: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Make people better.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3" name="CustomShape 3"/>
          <p:cNvSpPr/>
          <p:nvPr/>
        </p:nvSpPr>
        <p:spPr>
          <a:xfrm>
            <a:off x="304920" y="1981080"/>
            <a:ext cx="2361960" cy="838440"/>
          </a:xfrm>
          <a:custGeom>
            <a:avLst/>
            <a:gdLst/>
            <a:ahLst/>
            <a:cxnLst/>
            <a:rect l="0" t="0" r="r" b="b"/>
            <a:pathLst>
              <a:path w="6563" h="2331">
                <a:moveTo>
                  <a:pt x="388" y="0"/>
                </a:moveTo>
                <a:lnTo>
                  <a:pt x="388" y="0"/>
                </a:lnTo>
                <a:cubicBezTo>
                  <a:pt x="320" y="0"/>
                  <a:pt x="253" y="18"/>
                  <a:pt x="194" y="52"/>
                </a:cubicBezTo>
                <a:cubicBezTo>
                  <a:pt x="135" y="86"/>
                  <a:pt x="86" y="135"/>
                  <a:pt x="52" y="194"/>
                </a:cubicBezTo>
                <a:cubicBezTo>
                  <a:pt x="18" y="253"/>
                  <a:pt x="0" y="320"/>
                  <a:pt x="0" y="388"/>
                </a:cubicBezTo>
                <a:lnTo>
                  <a:pt x="0" y="1941"/>
                </a:lnTo>
                <a:lnTo>
                  <a:pt x="0" y="1942"/>
                </a:lnTo>
                <a:cubicBezTo>
                  <a:pt x="0" y="2010"/>
                  <a:pt x="18" y="2077"/>
                  <a:pt x="52" y="2136"/>
                </a:cubicBezTo>
                <a:cubicBezTo>
                  <a:pt x="86" y="2195"/>
                  <a:pt x="135" y="2244"/>
                  <a:pt x="194" y="2278"/>
                </a:cubicBezTo>
                <a:cubicBezTo>
                  <a:pt x="253" y="2312"/>
                  <a:pt x="320" y="2330"/>
                  <a:pt x="388" y="2330"/>
                </a:cubicBezTo>
                <a:lnTo>
                  <a:pt x="6173" y="2330"/>
                </a:lnTo>
                <a:lnTo>
                  <a:pt x="6174" y="2330"/>
                </a:lnTo>
                <a:cubicBezTo>
                  <a:pt x="6242" y="2330"/>
                  <a:pt x="6309" y="2312"/>
                  <a:pt x="6368" y="2278"/>
                </a:cubicBezTo>
                <a:cubicBezTo>
                  <a:pt x="6427" y="2244"/>
                  <a:pt x="6476" y="2195"/>
                  <a:pt x="6510" y="2136"/>
                </a:cubicBezTo>
                <a:cubicBezTo>
                  <a:pt x="6544" y="2077"/>
                  <a:pt x="6562" y="2010"/>
                  <a:pt x="6562" y="1942"/>
                </a:cubicBezTo>
                <a:lnTo>
                  <a:pt x="6562" y="388"/>
                </a:lnTo>
                <a:lnTo>
                  <a:pt x="6562" y="388"/>
                </a:lnTo>
                <a:lnTo>
                  <a:pt x="6562" y="388"/>
                </a:lnTo>
                <a:cubicBezTo>
                  <a:pt x="6562" y="320"/>
                  <a:pt x="6544" y="253"/>
                  <a:pt x="6510" y="194"/>
                </a:cubicBezTo>
                <a:cubicBezTo>
                  <a:pt x="6476" y="135"/>
                  <a:pt x="6427" y="86"/>
                  <a:pt x="6368" y="52"/>
                </a:cubicBezTo>
                <a:cubicBezTo>
                  <a:pt x="6309" y="18"/>
                  <a:pt x="6242" y="0"/>
                  <a:pt x="6174" y="0"/>
                </a:cubicBezTo>
                <a:lnTo>
                  <a:pt x="388" y="0"/>
                </a:ln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Environmental Conservation</a:t>
            </a:r>
            <a:endParaRPr lang="en-US" sz="1400" b="0" strike="noStrike" spc="-1" dirty="0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4" name="CustomShape 4"/>
          <p:cNvSpPr/>
          <p:nvPr/>
        </p:nvSpPr>
        <p:spPr>
          <a:xfrm>
            <a:off x="3581280" y="457200"/>
            <a:ext cx="2210040" cy="914400"/>
          </a:xfrm>
          <a:custGeom>
            <a:avLst/>
            <a:gdLst/>
            <a:ahLst/>
            <a:cxnLst/>
            <a:rect l="0" t="0" r="r" b="b"/>
            <a:pathLst>
              <a:path w="6141" h="2542">
                <a:moveTo>
                  <a:pt x="423" y="0"/>
                </a:moveTo>
                <a:lnTo>
                  <a:pt x="424" y="0"/>
                </a:lnTo>
                <a:cubicBezTo>
                  <a:pt x="349" y="0"/>
                  <a:pt x="276" y="20"/>
                  <a:pt x="212" y="57"/>
                </a:cubicBezTo>
                <a:cubicBezTo>
                  <a:pt x="147" y="94"/>
                  <a:pt x="94" y="147"/>
                  <a:pt x="57" y="212"/>
                </a:cubicBezTo>
                <a:cubicBezTo>
                  <a:pt x="20" y="276"/>
                  <a:pt x="0" y="349"/>
                  <a:pt x="0" y="424"/>
                </a:cubicBezTo>
                <a:lnTo>
                  <a:pt x="0" y="2117"/>
                </a:lnTo>
                <a:lnTo>
                  <a:pt x="0" y="2118"/>
                </a:lnTo>
                <a:cubicBezTo>
                  <a:pt x="0" y="2192"/>
                  <a:pt x="20" y="2265"/>
                  <a:pt x="57" y="2329"/>
                </a:cubicBezTo>
                <a:cubicBezTo>
                  <a:pt x="94" y="2394"/>
                  <a:pt x="147" y="2447"/>
                  <a:pt x="212" y="2484"/>
                </a:cubicBezTo>
                <a:cubicBezTo>
                  <a:pt x="276" y="2521"/>
                  <a:pt x="349" y="2541"/>
                  <a:pt x="424" y="2541"/>
                </a:cubicBezTo>
                <a:lnTo>
                  <a:pt x="5716" y="2541"/>
                </a:lnTo>
                <a:lnTo>
                  <a:pt x="5717" y="2541"/>
                </a:lnTo>
                <a:cubicBezTo>
                  <a:pt x="5791" y="2541"/>
                  <a:pt x="5864" y="2521"/>
                  <a:pt x="5928" y="2484"/>
                </a:cubicBezTo>
                <a:cubicBezTo>
                  <a:pt x="5993" y="2447"/>
                  <a:pt x="6046" y="2394"/>
                  <a:pt x="6083" y="2329"/>
                </a:cubicBezTo>
                <a:cubicBezTo>
                  <a:pt x="6120" y="2265"/>
                  <a:pt x="6140" y="2192"/>
                  <a:pt x="6140" y="2118"/>
                </a:cubicBezTo>
                <a:lnTo>
                  <a:pt x="6140" y="423"/>
                </a:lnTo>
                <a:lnTo>
                  <a:pt x="6140" y="424"/>
                </a:lnTo>
                <a:lnTo>
                  <a:pt x="6140" y="424"/>
                </a:lnTo>
                <a:cubicBezTo>
                  <a:pt x="6140" y="349"/>
                  <a:pt x="6120" y="276"/>
                  <a:pt x="6083" y="212"/>
                </a:cubicBezTo>
                <a:cubicBezTo>
                  <a:pt x="6046" y="147"/>
                  <a:pt x="5993" y="94"/>
                  <a:pt x="5928" y="57"/>
                </a:cubicBezTo>
                <a:cubicBezTo>
                  <a:pt x="5864" y="20"/>
                  <a:pt x="5791" y="0"/>
                  <a:pt x="5717" y="0"/>
                </a:cubicBezTo>
                <a:lnTo>
                  <a:pt x="423" y="0"/>
                </a:ln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Configuration changes</a:t>
            </a:r>
            <a:endParaRPr lang="en-US" sz="1800" b="0" strike="noStrike" spc="-1" dirty="0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employment</a:t>
            </a:r>
            <a:endParaRPr lang="en-US" sz="1800" b="0" strike="noStrike" spc="-1" dirty="0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5" name="CustomShape 5"/>
          <p:cNvSpPr/>
          <p:nvPr/>
        </p:nvSpPr>
        <p:spPr>
          <a:xfrm>
            <a:off x="838080" y="3657600"/>
            <a:ext cx="1447920" cy="914400"/>
          </a:xfrm>
          <a:custGeom>
            <a:avLst/>
            <a:gdLst/>
            <a:ahLst/>
            <a:cxnLst/>
            <a:rect l="0" t="0" r="r" b="b"/>
            <a:pathLst>
              <a:path w="4024" h="2542">
                <a:moveTo>
                  <a:pt x="423" y="0"/>
                </a:moveTo>
                <a:lnTo>
                  <a:pt x="424" y="0"/>
                </a:lnTo>
                <a:cubicBezTo>
                  <a:pt x="349" y="0"/>
                  <a:pt x="276" y="20"/>
                  <a:pt x="212" y="57"/>
                </a:cubicBezTo>
                <a:cubicBezTo>
                  <a:pt x="147" y="94"/>
                  <a:pt x="94" y="147"/>
                  <a:pt x="57" y="212"/>
                </a:cubicBezTo>
                <a:cubicBezTo>
                  <a:pt x="20" y="276"/>
                  <a:pt x="0" y="349"/>
                  <a:pt x="0" y="424"/>
                </a:cubicBezTo>
                <a:lnTo>
                  <a:pt x="0" y="2117"/>
                </a:lnTo>
                <a:lnTo>
                  <a:pt x="0" y="2118"/>
                </a:lnTo>
                <a:cubicBezTo>
                  <a:pt x="0" y="2192"/>
                  <a:pt x="20" y="2265"/>
                  <a:pt x="57" y="2329"/>
                </a:cubicBezTo>
                <a:cubicBezTo>
                  <a:pt x="94" y="2394"/>
                  <a:pt x="147" y="2447"/>
                  <a:pt x="212" y="2484"/>
                </a:cubicBezTo>
                <a:cubicBezTo>
                  <a:pt x="276" y="2521"/>
                  <a:pt x="349" y="2541"/>
                  <a:pt x="424" y="2541"/>
                </a:cubicBezTo>
                <a:lnTo>
                  <a:pt x="3599" y="2541"/>
                </a:lnTo>
                <a:lnTo>
                  <a:pt x="3600" y="2541"/>
                </a:lnTo>
                <a:cubicBezTo>
                  <a:pt x="3674" y="2541"/>
                  <a:pt x="3747" y="2521"/>
                  <a:pt x="3811" y="2484"/>
                </a:cubicBezTo>
                <a:cubicBezTo>
                  <a:pt x="3876" y="2447"/>
                  <a:pt x="3929" y="2394"/>
                  <a:pt x="3966" y="2329"/>
                </a:cubicBezTo>
                <a:cubicBezTo>
                  <a:pt x="4003" y="2265"/>
                  <a:pt x="4023" y="2192"/>
                  <a:pt x="4023" y="2118"/>
                </a:cubicBezTo>
                <a:lnTo>
                  <a:pt x="4022" y="423"/>
                </a:lnTo>
                <a:lnTo>
                  <a:pt x="4023" y="424"/>
                </a:lnTo>
                <a:lnTo>
                  <a:pt x="4023" y="424"/>
                </a:lnTo>
                <a:cubicBezTo>
                  <a:pt x="4023" y="349"/>
                  <a:pt x="4003" y="276"/>
                  <a:pt x="3966" y="212"/>
                </a:cubicBezTo>
                <a:cubicBezTo>
                  <a:pt x="3929" y="147"/>
                  <a:pt x="3876" y="94"/>
                  <a:pt x="3811" y="57"/>
                </a:cubicBezTo>
                <a:cubicBezTo>
                  <a:pt x="3747" y="20"/>
                  <a:pt x="3674" y="0"/>
                  <a:pt x="3600" y="0"/>
                </a:cubicBezTo>
                <a:lnTo>
                  <a:pt x="423" y="0"/>
                </a:ln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Competition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6" name="CustomShape 6"/>
          <p:cNvSpPr/>
          <p:nvPr/>
        </p:nvSpPr>
        <p:spPr>
          <a:xfrm>
            <a:off x="914400" y="5105520"/>
            <a:ext cx="1447920" cy="914400"/>
          </a:xfrm>
          <a:custGeom>
            <a:avLst/>
            <a:gdLst/>
            <a:ahLst/>
            <a:cxnLst/>
            <a:rect l="0" t="0" r="r" b="b"/>
            <a:pathLst>
              <a:path w="4024" h="2542">
                <a:moveTo>
                  <a:pt x="423" y="0"/>
                </a:moveTo>
                <a:lnTo>
                  <a:pt x="424" y="0"/>
                </a:lnTo>
                <a:cubicBezTo>
                  <a:pt x="349" y="0"/>
                  <a:pt x="276" y="20"/>
                  <a:pt x="212" y="57"/>
                </a:cubicBezTo>
                <a:cubicBezTo>
                  <a:pt x="147" y="94"/>
                  <a:pt x="94" y="147"/>
                  <a:pt x="57" y="212"/>
                </a:cubicBezTo>
                <a:cubicBezTo>
                  <a:pt x="20" y="276"/>
                  <a:pt x="0" y="349"/>
                  <a:pt x="0" y="424"/>
                </a:cubicBezTo>
                <a:lnTo>
                  <a:pt x="0" y="2117"/>
                </a:lnTo>
                <a:lnTo>
                  <a:pt x="0" y="2118"/>
                </a:lnTo>
                <a:cubicBezTo>
                  <a:pt x="0" y="2192"/>
                  <a:pt x="20" y="2265"/>
                  <a:pt x="57" y="2329"/>
                </a:cubicBezTo>
                <a:cubicBezTo>
                  <a:pt x="94" y="2394"/>
                  <a:pt x="147" y="2447"/>
                  <a:pt x="212" y="2484"/>
                </a:cubicBezTo>
                <a:cubicBezTo>
                  <a:pt x="276" y="2521"/>
                  <a:pt x="349" y="2541"/>
                  <a:pt x="424" y="2541"/>
                </a:cubicBezTo>
                <a:lnTo>
                  <a:pt x="3599" y="2541"/>
                </a:lnTo>
                <a:lnTo>
                  <a:pt x="3600" y="2541"/>
                </a:lnTo>
                <a:cubicBezTo>
                  <a:pt x="3674" y="2541"/>
                  <a:pt x="3747" y="2521"/>
                  <a:pt x="3811" y="2484"/>
                </a:cubicBezTo>
                <a:cubicBezTo>
                  <a:pt x="3876" y="2447"/>
                  <a:pt x="3929" y="2394"/>
                  <a:pt x="3966" y="2329"/>
                </a:cubicBezTo>
                <a:cubicBezTo>
                  <a:pt x="4003" y="2265"/>
                  <a:pt x="4023" y="2192"/>
                  <a:pt x="4023" y="2118"/>
                </a:cubicBezTo>
                <a:lnTo>
                  <a:pt x="4022" y="423"/>
                </a:lnTo>
                <a:lnTo>
                  <a:pt x="4023" y="424"/>
                </a:lnTo>
                <a:lnTo>
                  <a:pt x="4023" y="424"/>
                </a:lnTo>
                <a:cubicBezTo>
                  <a:pt x="4023" y="349"/>
                  <a:pt x="4003" y="276"/>
                  <a:pt x="3966" y="212"/>
                </a:cubicBezTo>
                <a:cubicBezTo>
                  <a:pt x="3929" y="147"/>
                  <a:pt x="3876" y="94"/>
                  <a:pt x="3811" y="57"/>
                </a:cubicBezTo>
                <a:cubicBezTo>
                  <a:pt x="3747" y="20"/>
                  <a:pt x="3674" y="0"/>
                  <a:pt x="3600" y="0"/>
                </a:cubicBezTo>
                <a:lnTo>
                  <a:pt x="423" y="0"/>
                </a:ln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Geopolitics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7" name="CustomShape 7"/>
          <p:cNvSpPr/>
          <p:nvPr/>
        </p:nvSpPr>
        <p:spPr>
          <a:xfrm>
            <a:off x="3048120" y="5181480"/>
            <a:ext cx="2971800" cy="685800"/>
          </a:xfrm>
          <a:custGeom>
            <a:avLst/>
            <a:gdLst/>
            <a:ahLst/>
            <a:cxnLst/>
            <a:rect l="0" t="0" r="r" b="b"/>
            <a:pathLst>
              <a:path w="8257" h="1907">
                <a:moveTo>
                  <a:pt x="317" y="0"/>
                </a:moveTo>
                <a:lnTo>
                  <a:pt x="318" y="0"/>
                </a:lnTo>
                <a:cubicBezTo>
                  <a:pt x="262" y="0"/>
                  <a:pt x="207" y="15"/>
                  <a:pt x="159" y="43"/>
                </a:cubicBezTo>
                <a:cubicBezTo>
                  <a:pt x="111" y="70"/>
                  <a:pt x="70" y="111"/>
                  <a:pt x="43" y="159"/>
                </a:cubicBezTo>
                <a:cubicBezTo>
                  <a:pt x="15" y="207"/>
                  <a:pt x="0" y="262"/>
                  <a:pt x="0" y="318"/>
                </a:cubicBezTo>
                <a:lnTo>
                  <a:pt x="0" y="1588"/>
                </a:lnTo>
                <a:lnTo>
                  <a:pt x="0" y="1588"/>
                </a:lnTo>
                <a:cubicBezTo>
                  <a:pt x="0" y="1644"/>
                  <a:pt x="15" y="1699"/>
                  <a:pt x="43" y="1747"/>
                </a:cubicBezTo>
                <a:cubicBezTo>
                  <a:pt x="70" y="1795"/>
                  <a:pt x="111" y="1836"/>
                  <a:pt x="159" y="1863"/>
                </a:cubicBezTo>
                <a:cubicBezTo>
                  <a:pt x="207" y="1891"/>
                  <a:pt x="262" y="1906"/>
                  <a:pt x="318" y="1906"/>
                </a:cubicBezTo>
                <a:lnTo>
                  <a:pt x="7938" y="1906"/>
                </a:lnTo>
                <a:lnTo>
                  <a:pt x="7938" y="1906"/>
                </a:lnTo>
                <a:cubicBezTo>
                  <a:pt x="7994" y="1906"/>
                  <a:pt x="8049" y="1891"/>
                  <a:pt x="8097" y="1863"/>
                </a:cubicBezTo>
                <a:cubicBezTo>
                  <a:pt x="8145" y="1836"/>
                  <a:pt x="8186" y="1795"/>
                  <a:pt x="8213" y="1747"/>
                </a:cubicBezTo>
                <a:cubicBezTo>
                  <a:pt x="8241" y="1699"/>
                  <a:pt x="8256" y="1644"/>
                  <a:pt x="8256" y="1588"/>
                </a:cubicBezTo>
                <a:lnTo>
                  <a:pt x="8256" y="317"/>
                </a:lnTo>
                <a:lnTo>
                  <a:pt x="8256" y="318"/>
                </a:lnTo>
                <a:lnTo>
                  <a:pt x="8256" y="318"/>
                </a:lnTo>
                <a:cubicBezTo>
                  <a:pt x="8256" y="262"/>
                  <a:pt x="8241" y="207"/>
                  <a:pt x="8213" y="159"/>
                </a:cubicBezTo>
                <a:cubicBezTo>
                  <a:pt x="8186" y="111"/>
                  <a:pt x="8145" y="70"/>
                  <a:pt x="8097" y="43"/>
                </a:cubicBezTo>
                <a:cubicBezTo>
                  <a:pt x="8049" y="15"/>
                  <a:pt x="7994" y="0"/>
                  <a:pt x="7938" y="0"/>
                </a:cubicBezTo>
                <a:lnTo>
                  <a:pt x="317" y="0"/>
                </a:ln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Various social tendencies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8" name="CustomShape 8"/>
          <p:cNvSpPr/>
          <p:nvPr/>
        </p:nvSpPr>
        <p:spPr>
          <a:xfrm>
            <a:off x="6400800" y="5181480"/>
            <a:ext cx="2438280" cy="685800"/>
          </a:xfrm>
          <a:custGeom>
            <a:avLst/>
            <a:gdLst/>
            <a:ahLst/>
            <a:cxnLst/>
            <a:rect l="0" t="0" r="r" b="b"/>
            <a:pathLst>
              <a:path w="6775" h="1907">
                <a:moveTo>
                  <a:pt x="317" y="0"/>
                </a:moveTo>
                <a:lnTo>
                  <a:pt x="318" y="0"/>
                </a:lnTo>
                <a:cubicBezTo>
                  <a:pt x="262" y="0"/>
                  <a:pt x="207" y="15"/>
                  <a:pt x="159" y="43"/>
                </a:cubicBezTo>
                <a:cubicBezTo>
                  <a:pt x="111" y="70"/>
                  <a:pt x="70" y="111"/>
                  <a:pt x="43" y="159"/>
                </a:cubicBezTo>
                <a:cubicBezTo>
                  <a:pt x="15" y="207"/>
                  <a:pt x="0" y="262"/>
                  <a:pt x="0" y="318"/>
                </a:cubicBezTo>
                <a:lnTo>
                  <a:pt x="0" y="1588"/>
                </a:lnTo>
                <a:lnTo>
                  <a:pt x="0" y="1588"/>
                </a:lnTo>
                <a:cubicBezTo>
                  <a:pt x="0" y="1644"/>
                  <a:pt x="15" y="1699"/>
                  <a:pt x="43" y="1747"/>
                </a:cubicBezTo>
                <a:cubicBezTo>
                  <a:pt x="70" y="1795"/>
                  <a:pt x="111" y="1836"/>
                  <a:pt x="159" y="1863"/>
                </a:cubicBezTo>
                <a:cubicBezTo>
                  <a:pt x="207" y="1891"/>
                  <a:pt x="262" y="1906"/>
                  <a:pt x="318" y="1906"/>
                </a:cubicBezTo>
                <a:lnTo>
                  <a:pt x="6456" y="1906"/>
                </a:lnTo>
                <a:lnTo>
                  <a:pt x="6456" y="1906"/>
                </a:lnTo>
                <a:cubicBezTo>
                  <a:pt x="6512" y="1906"/>
                  <a:pt x="6567" y="1891"/>
                  <a:pt x="6615" y="1863"/>
                </a:cubicBezTo>
                <a:cubicBezTo>
                  <a:pt x="6663" y="1836"/>
                  <a:pt x="6704" y="1795"/>
                  <a:pt x="6731" y="1747"/>
                </a:cubicBezTo>
                <a:cubicBezTo>
                  <a:pt x="6759" y="1699"/>
                  <a:pt x="6774" y="1644"/>
                  <a:pt x="6774" y="1588"/>
                </a:cubicBezTo>
                <a:lnTo>
                  <a:pt x="6774" y="317"/>
                </a:lnTo>
                <a:lnTo>
                  <a:pt x="6774" y="318"/>
                </a:lnTo>
                <a:lnTo>
                  <a:pt x="6774" y="318"/>
                </a:lnTo>
                <a:cubicBezTo>
                  <a:pt x="6774" y="262"/>
                  <a:pt x="6759" y="207"/>
                  <a:pt x="6731" y="159"/>
                </a:cubicBezTo>
                <a:cubicBezTo>
                  <a:pt x="6704" y="111"/>
                  <a:pt x="6663" y="70"/>
                  <a:pt x="6615" y="43"/>
                </a:cubicBezTo>
                <a:cubicBezTo>
                  <a:pt x="6567" y="15"/>
                  <a:pt x="6512" y="0"/>
                  <a:pt x="6456" y="0"/>
                </a:cubicBezTo>
                <a:lnTo>
                  <a:pt x="317" y="0"/>
                </a:ln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Economic situation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59" name="CustomShape 9"/>
          <p:cNvSpPr/>
          <p:nvPr/>
        </p:nvSpPr>
        <p:spPr>
          <a:xfrm>
            <a:off x="6705720" y="2590920"/>
            <a:ext cx="1447560" cy="914400"/>
          </a:xfrm>
          <a:custGeom>
            <a:avLst/>
            <a:gdLst/>
            <a:ahLst/>
            <a:cxnLst/>
            <a:rect l="0" t="0" r="r" b="b"/>
            <a:pathLst>
              <a:path w="4023" h="2542">
                <a:moveTo>
                  <a:pt x="423" y="0"/>
                </a:moveTo>
                <a:lnTo>
                  <a:pt x="424" y="0"/>
                </a:lnTo>
                <a:cubicBezTo>
                  <a:pt x="349" y="0"/>
                  <a:pt x="276" y="20"/>
                  <a:pt x="212" y="57"/>
                </a:cubicBezTo>
                <a:cubicBezTo>
                  <a:pt x="147" y="94"/>
                  <a:pt x="94" y="147"/>
                  <a:pt x="57" y="212"/>
                </a:cubicBezTo>
                <a:cubicBezTo>
                  <a:pt x="20" y="276"/>
                  <a:pt x="0" y="349"/>
                  <a:pt x="0" y="424"/>
                </a:cubicBezTo>
                <a:lnTo>
                  <a:pt x="0" y="2117"/>
                </a:lnTo>
                <a:lnTo>
                  <a:pt x="0" y="2118"/>
                </a:lnTo>
                <a:cubicBezTo>
                  <a:pt x="0" y="2192"/>
                  <a:pt x="20" y="2265"/>
                  <a:pt x="57" y="2329"/>
                </a:cubicBezTo>
                <a:cubicBezTo>
                  <a:pt x="94" y="2394"/>
                  <a:pt x="147" y="2447"/>
                  <a:pt x="212" y="2484"/>
                </a:cubicBezTo>
                <a:cubicBezTo>
                  <a:pt x="276" y="2521"/>
                  <a:pt x="349" y="2541"/>
                  <a:pt x="424" y="2541"/>
                </a:cubicBezTo>
                <a:lnTo>
                  <a:pt x="3598" y="2541"/>
                </a:lnTo>
                <a:lnTo>
                  <a:pt x="3599" y="2541"/>
                </a:lnTo>
                <a:cubicBezTo>
                  <a:pt x="3673" y="2541"/>
                  <a:pt x="3746" y="2521"/>
                  <a:pt x="3810" y="2484"/>
                </a:cubicBezTo>
                <a:cubicBezTo>
                  <a:pt x="3875" y="2447"/>
                  <a:pt x="3928" y="2394"/>
                  <a:pt x="3965" y="2329"/>
                </a:cubicBezTo>
                <a:cubicBezTo>
                  <a:pt x="4002" y="2265"/>
                  <a:pt x="4022" y="2192"/>
                  <a:pt x="4022" y="2118"/>
                </a:cubicBezTo>
                <a:lnTo>
                  <a:pt x="4022" y="423"/>
                </a:lnTo>
                <a:lnTo>
                  <a:pt x="4022" y="424"/>
                </a:lnTo>
                <a:lnTo>
                  <a:pt x="4022" y="424"/>
                </a:lnTo>
                <a:cubicBezTo>
                  <a:pt x="4022" y="349"/>
                  <a:pt x="4002" y="276"/>
                  <a:pt x="3965" y="212"/>
                </a:cubicBezTo>
                <a:cubicBezTo>
                  <a:pt x="3928" y="147"/>
                  <a:pt x="3875" y="94"/>
                  <a:pt x="3810" y="57"/>
                </a:cubicBezTo>
                <a:cubicBezTo>
                  <a:pt x="3746" y="20"/>
                  <a:pt x="3673" y="0"/>
                  <a:pt x="3599" y="0"/>
                </a:cubicBezTo>
                <a:lnTo>
                  <a:pt x="423" y="0"/>
                </a:ln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Technology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60" name="CustomShape 10"/>
          <p:cNvSpPr/>
          <p:nvPr/>
        </p:nvSpPr>
        <p:spPr>
          <a:xfrm>
            <a:off x="6705720" y="457200"/>
            <a:ext cx="1981080" cy="914400"/>
          </a:xfrm>
          <a:custGeom>
            <a:avLst/>
            <a:gdLst/>
            <a:ahLst/>
            <a:cxnLst/>
            <a:rect l="0" t="0" r="r" b="b"/>
            <a:pathLst>
              <a:path w="5505" h="2542">
                <a:moveTo>
                  <a:pt x="423" y="0"/>
                </a:moveTo>
                <a:lnTo>
                  <a:pt x="424" y="0"/>
                </a:lnTo>
                <a:cubicBezTo>
                  <a:pt x="349" y="0"/>
                  <a:pt x="276" y="20"/>
                  <a:pt x="212" y="57"/>
                </a:cubicBezTo>
                <a:cubicBezTo>
                  <a:pt x="147" y="94"/>
                  <a:pt x="94" y="147"/>
                  <a:pt x="57" y="212"/>
                </a:cubicBezTo>
                <a:cubicBezTo>
                  <a:pt x="20" y="276"/>
                  <a:pt x="0" y="349"/>
                  <a:pt x="0" y="424"/>
                </a:cubicBezTo>
                <a:lnTo>
                  <a:pt x="0" y="2117"/>
                </a:lnTo>
                <a:lnTo>
                  <a:pt x="0" y="2118"/>
                </a:lnTo>
                <a:cubicBezTo>
                  <a:pt x="0" y="2192"/>
                  <a:pt x="20" y="2265"/>
                  <a:pt x="57" y="2329"/>
                </a:cubicBezTo>
                <a:cubicBezTo>
                  <a:pt x="94" y="2394"/>
                  <a:pt x="147" y="2447"/>
                  <a:pt x="212" y="2484"/>
                </a:cubicBezTo>
                <a:cubicBezTo>
                  <a:pt x="276" y="2521"/>
                  <a:pt x="349" y="2541"/>
                  <a:pt x="424" y="2541"/>
                </a:cubicBezTo>
                <a:lnTo>
                  <a:pt x="5080" y="2541"/>
                </a:lnTo>
                <a:lnTo>
                  <a:pt x="5081" y="2541"/>
                </a:lnTo>
                <a:cubicBezTo>
                  <a:pt x="5155" y="2541"/>
                  <a:pt x="5228" y="2521"/>
                  <a:pt x="5292" y="2484"/>
                </a:cubicBezTo>
                <a:cubicBezTo>
                  <a:pt x="5357" y="2447"/>
                  <a:pt x="5410" y="2394"/>
                  <a:pt x="5447" y="2329"/>
                </a:cubicBezTo>
                <a:cubicBezTo>
                  <a:pt x="5484" y="2265"/>
                  <a:pt x="5504" y="2192"/>
                  <a:pt x="5504" y="2118"/>
                </a:cubicBezTo>
                <a:lnTo>
                  <a:pt x="5504" y="423"/>
                </a:lnTo>
                <a:lnTo>
                  <a:pt x="5504" y="424"/>
                </a:lnTo>
                <a:lnTo>
                  <a:pt x="5504" y="424"/>
                </a:lnTo>
                <a:cubicBezTo>
                  <a:pt x="5504" y="349"/>
                  <a:pt x="5484" y="276"/>
                  <a:pt x="5447" y="212"/>
                </a:cubicBezTo>
                <a:cubicBezTo>
                  <a:pt x="5410" y="147"/>
                  <a:pt x="5357" y="94"/>
                  <a:pt x="5292" y="57"/>
                </a:cubicBezTo>
                <a:cubicBezTo>
                  <a:pt x="5228" y="20"/>
                  <a:pt x="5155" y="0"/>
                  <a:pt x="5081" y="0"/>
                </a:cubicBezTo>
                <a:lnTo>
                  <a:pt x="423" y="0"/>
                </a:ln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ID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education level of</a:t>
            </a: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n-ID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workers</a:t>
            </a:r>
            <a:endParaRPr lang="en-US" sz="1800" b="0" strike="noStrike" spc="-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Line 11"/>
          <p:cNvSpPr/>
          <p:nvPr/>
        </p:nvSpPr>
        <p:spPr>
          <a:xfrm flipV="1">
            <a:off x="4648320" y="137160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2" name="Line 12"/>
          <p:cNvSpPr/>
          <p:nvPr/>
        </p:nvSpPr>
        <p:spPr>
          <a:xfrm flipV="1">
            <a:off x="5334120" y="1371240"/>
            <a:ext cx="137160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3" name="Line 13"/>
          <p:cNvSpPr/>
          <p:nvPr/>
        </p:nvSpPr>
        <p:spPr>
          <a:xfrm>
            <a:off x="5486400" y="3048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4" name="Line 14"/>
          <p:cNvSpPr/>
          <p:nvPr/>
        </p:nvSpPr>
        <p:spPr>
          <a:xfrm>
            <a:off x="5334120" y="3657600"/>
            <a:ext cx="106668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5" name="Line 15"/>
          <p:cNvSpPr/>
          <p:nvPr/>
        </p:nvSpPr>
        <p:spPr>
          <a:xfrm>
            <a:off x="4572000" y="4038480"/>
            <a:ext cx="0" cy="106704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6" name="Line 16"/>
          <p:cNvSpPr/>
          <p:nvPr/>
        </p:nvSpPr>
        <p:spPr>
          <a:xfrm flipH="1">
            <a:off x="2286000" y="3581280"/>
            <a:ext cx="1447920" cy="152424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7" name="Line 17"/>
          <p:cNvSpPr/>
          <p:nvPr/>
        </p:nvSpPr>
        <p:spPr>
          <a:xfrm flipH="1">
            <a:off x="2286000" y="3048120"/>
            <a:ext cx="129528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" name="Line 18"/>
          <p:cNvSpPr/>
          <p:nvPr/>
        </p:nvSpPr>
        <p:spPr>
          <a:xfrm flipH="1" flipV="1">
            <a:off x="2819520" y="1295280"/>
            <a:ext cx="1218960" cy="106704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9" name="Line 19"/>
          <p:cNvSpPr/>
          <p:nvPr/>
        </p:nvSpPr>
        <p:spPr>
          <a:xfrm flipH="1">
            <a:off x="2742840" y="25146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0" name="CustomShape 20"/>
          <p:cNvSpPr/>
          <p:nvPr/>
        </p:nvSpPr>
        <p:spPr>
          <a:xfrm>
            <a:off x="6858000" y="6095880"/>
            <a:ext cx="1447920" cy="533520"/>
          </a:xfrm>
          <a:custGeom>
            <a:avLst/>
            <a:gdLst/>
            <a:ahLst/>
            <a:cxnLst/>
            <a:rect l="0" t="0" r="r" b="b"/>
            <a:pathLst>
              <a:path w="4024" h="1484">
                <a:moveTo>
                  <a:pt x="247" y="0"/>
                </a:moveTo>
                <a:lnTo>
                  <a:pt x="247" y="0"/>
                </a:lnTo>
                <a:cubicBezTo>
                  <a:pt x="204" y="0"/>
                  <a:pt x="161" y="11"/>
                  <a:pt x="124" y="33"/>
                </a:cubicBezTo>
                <a:cubicBezTo>
                  <a:pt x="86" y="55"/>
                  <a:pt x="55" y="86"/>
                  <a:pt x="33" y="124"/>
                </a:cubicBezTo>
                <a:cubicBezTo>
                  <a:pt x="11" y="161"/>
                  <a:pt x="0" y="204"/>
                  <a:pt x="0" y="247"/>
                </a:cubicBezTo>
                <a:lnTo>
                  <a:pt x="0" y="1235"/>
                </a:lnTo>
                <a:lnTo>
                  <a:pt x="0" y="1236"/>
                </a:lnTo>
                <a:cubicBezTo>
                  <a:pt x="0" y="1279"/>
                  <a:pt x="11" y="1322"/>
                  <a:pt x="33" y="1359"/>
                </a:cubicBezTo>
                <a:cubicBezTo>
                  <a:pt x="55" y="1397"/>
                  <a:pt x="86" y="1428"/>
                  <a:pt x="124" y="1450"/>
                </a:cubicBezTo>
                <a:cubicBezTo>
                  <a:pt x="161" y="1472"/>
                  <a:pt x="204" y="1483"/>
                  <a:pt x="247" y="1483"/>
                </a:cubicBezTo>
                <a:lnTo>
                  <a:pt x="3775" y="1483"/>
                </a:lnTo>
                <a:lnTo>
                  <a:pt x="3776" y="1483"/>
                </a:lnTo>
                <a:cubicBezTo>
                  <a:pt x="3819" y="1483"/>
                  <a:pt x="3862" y="1472"/>
                  <a:pt x="3899" y="1450"/>
                </a:cubicBezTo>
                <a:cubicBezTo>
                  <a:pt x="3937" y="1428"/>
                  <a:pt x="3968" y="1397"/>
                  <a:pt x="3990" y="1359"/>
                </a:cubicBezTo>
                <a:cubicBezTo>
                  <a:pt x="4012" y="1322"/>
                  <a:pt x="4023" y="1279"/>
                  <a:pt x="4023" y="1236"/>
                </a:cubicBezTo>
                <a:lnTo>
                  <a:pt x="4022" y="247"/>
                </a:lnTo>
                <a:lnTo>
                  <a:pt x="4023" y="247"/>
                </a:lnTo>
                <a:lnTo>
                  <a:pt x="4023" y="247"/>
                </a:lnTo>
                <a:cubicBezTo>
                  <a:pt x="4023" y="204"/>
                  <a:pt x="4012" y="161"/>
                  <a:pt x="3990" y="124"/>
                </a:cubicBezTo>
                <a:cubicBezTo>
                  <a:pt x="3968" y="86"/>
                  <a:pt x="3937" y="55"/>
                  <a:pt x="3899" y="33"/>
                </a:cubicBezTo>
                <a:cubicBezTo>
                  <a:pt x="3862" y="11"/>
                  <a:pt x="3819" y="0"/>
                  <a:pt x="3776" y="0"/>
                </a:cubicBezTo>
                <a:lnTo>
                  <a:pt x="247" y="0"/>
                </a:lnTo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i="1" strike="noStrike" spc="-1">
                <a:solidFill>
                  <a:srgbClr val="000000"/>
                </a:solidFill>
                <a:latin typeface="Calibri"/>
              </a:rPr>
              <a:t>(Siagian:5-17)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 E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Motion>
                                    <p:animEffect transition="in" filter="fade">
                                      <p:cBhvr additive="repl">
                                        <p:cTn id="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"/>
          <p:cNvSpPr/>
          <p:nvPr/>
        </p:nvSpPr>
        <p:spPr>
          <a:xfrm>
            <a:off x="838080" y="533520"/>
            <a:ext cx="327672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Planned strategy in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make organizational change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2" name="CustomShape 2"/>
          <p:cNvSpPr/>
          <p:nvPr/>
        </p:nvSpPr>
        <p:spPr>
          <a:xfrm>
            <a:off x="228600" y="2438280"/>
            <a:ext cx="2743200" cy="838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Use a scientific approach.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3" name="CustomShape 3"/>
          <p:cNvSpPr/>
          <p:nvPr/>
        </p:nvSpPr>
        <p:spPr>
          <a:xfrm>
            <a:off x="4952880" y="4648320"/>
            <a:ext cx="388620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strike="noStrike" spc="-1" dirty="0">
                <a:solidFill>
                  <a:srgbClr val="000000"/>
                </a:solidFill>
                <a:latin typeface="Calibri"/>
              </a:rPr>
              <a:t>In increasing organizational effectiveness,</a:t>
            </a:r>
            <a:endParaRPr lang="en-US" sz="1600" b="0" strike="noStrike" spc="-1" dirty="0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strike="noStrike" spc="-1" dirty="0">
                <a:solidFill>
                  <a:srgbClr val="000000"/>
                </a:solidFill>
                <a:latin typeface="Calibri"/>
              </a:rPr>
              <a:t>development of man's potential must be bag</a:t>
            </a:r>
            <a:endParaRPr lang="en-US" sz="1600" b="0" strike="noStrike" spc="-1" dirty="0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strike="noStrike" spc="-1" dirty="0">
                <a:solidFill>
                  <a:srgbClr val="000000"/>
                </a:solidFill>
                <a:latin typeface="Calibri"/>
              </a:rPr>
              <a:t>important (humanistic value)</a:t>
            </a:r>
            <a:endParaRPr lang="en-US" sz="1600" b="0" strike="noStrike" spc="-1" dirty="0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4" name="CustomShape 4"/>
          <p:cNvSpPr/>
          <p:nvPr/>
        </p:nvSpPr>
        <p:spPr>
          <a:xfrm>
            <a:off x="457200" y="4648320"/>
            <a:ext cx="3886200" cy="1295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strike="noStrike" spc="-1" dirty="0">
                <a:solidFill>
                  <a:srgbClr val="000000"/>
                </a:solidFill>
                <a:latin typeface="Calibri"/>
              </a:rPr>
              <a:t>Use a systems approach;</a:t>
            </a:r>
            <a:endParaRPr lang="en-US" sz="1600" b="0" strike="noStrike" spc="-1" dirty="0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strike="noStrike" spc="-1" dirty="0">
                <a:solidFill>
                  <a:srgbClr val="000000"/>
                </a:solidFill>
                <a:latin typeface="Calibri"/>
              </a:rPr>
              <a:t>interrelation, interaction &amp; interdependence.</a:t>
            </a:r>
            <a:endParaRPr lang="en-US" sz="1600" b="0" strike="noStrike" spc="-1" dirty="0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strike="noStrike" spc="-1" dirty="0" err="1">
                <a:solidFill>
                  <a:srgbClr val="000000"/>
                </a:solidFill>
                <a:latin typeface="Calibri"/>
              </a:rPr>
              <a:t>Satker</a:t>
            </a:r>
            <a:r>
              <a:rPr lang="en-US" sz="1600" b="0" strike="noStrike" spc="-1" dirty="0">
                <a:solidFill>
                  <a:srgbClr val="000000"/>
                </a:solidFill>
                <a:latin typeface="Calibri"/>
              </a:rPr>
              <a:t> is an integral part of something</a:t>
            </a:r>
            <a:endParaRPr lang="en-US" sz="1600" b="0" strike="noStrike" spc="-1" dirty="0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strike="noStrike" spc="-1" dirty="0">
                <a:solidFill>
                  <a:srgbClr val="000000"/>
                </a:solidFill>
                <a:latin typeface="Calibri"/>
              </a:rPr>
              <a:t>whole system.</a:t>
            </a:r>
            <a:endParaRPr lang="en-US" sz="1600" b="0" strike="noStrike" spc="-1" dirty="0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5" name="CustomShape 5"/>
          <p:cNvSpPr/>
          <p:nvPr/>
        </p:nvSpPr>
        <p:spPr>
          <a:xfrm>
            <a:off x="6172200" y="2362320"/>
            <a:ext cx="2666880" cy="1143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Emphasize the methods that are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Calibri"/>
              </a:rPr>
              <a:t>br</a:t>
            </a:r>
            <a:endParaRPr lang="en-US" sz="1400" b="0" strike="noStrike" spc="-1" dirty="0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is required to increase</a:t>
            </a:r>
            <a:endParaRPr lang="en-US" sz="1400" b="0" strike="noStrike" spc="-1" dirty="0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performance of all members &amp;</a:t>
            </a:r>
            <a:endParaRPr lang="en-US" sz="1400" b="0" strike="noStrike" spc="-1" dirty="0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 dirty="0">
                <a:solidFill>
                  <a:srgbClr val="000000"/>
                </a:solidFill>
                <a:latin typeface="Calibri"/>
              </a:rPr>
              <a:t>org work unit.</a:t>
            </a:r>
            <a:endParaRPr lang="en-US" sz="1400" b="0" strike="noStrike" spc="-1" dirty="0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6" name="CustomShape 6"/>
          <p:cNvSpPr/>
          <p:nvPr/>
        </p:nvSpPr>
        <p:spPr>
          <a:xfrm>
            <a:off x="5029200" y="533520"/>
            <a:ext cx="3048120" cy="8380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Various collaborations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affected party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changes that will occur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7" name="CustomShape 7"/>
          <p:cNvSpPr/>
          <p:nvPr/>
        </p:nvSpPr>
        <p:spPr>
          <a:xfrm>
            <a:off x="4114800" y="2666880"/>
            <a:ext cx="1066680" cy="1295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050" b="0" strike="noStrike" spc="-1" dirty="0">
                <a:solidFill>
                  <a:srgbClr val="000000"/>
                </a:solidFill>
                <a:latin typeface="Copperplate Gothic Light"/>
              </a:rPr>
              <a:t>Characteristic</a:t>
            </a:r>
            <a:endParaRPr lang="en-US" sz="1050" b="0" strike="noStrike" spc="-1" dirty="0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050" b="0" strike="noStrike" spc="-1" dirty="0">
                <a:solidFill>
                  <a:srgbClr val="000000"/>
                </a:solidFill>
                <a:latin typeface="Copperplate Gothic Light"/>
              </a:rPr>
              <a:t>PO</a:t>
            </a:r>
            <a:endParaRPr lang="en-US" sz="1050" b="0" strike="noStrike" spc="-1" dirty="0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050" b="0" strike="noStrike" spc="-1" dirty="0">
                <a:solidFill>
                  <a:srgbClr val="000000"/>
                </a:solidFill>
                <a:latin typeface="Copperplate Gothic Light"/>
              </a:rPr>
              <a:t>Which</a:t>
            </a:r>
            <a:endParaRPr lang="en-US" sz="1050" b="0" strike="noStrike" spc="-1" dirty="0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050" b="0" strike="noStrike" spc="-1" dirty="0">
                <a:solidFill>
                  <a:srgbClr val="000000"/>
                </a:solidFill>
                <a:latin typeface="Copperplate Gothic Light"/>
              </a:rPr>
              <a:t>Effective</a:t>
            </a:r>
            <a:endParaRPr lang="en-US" sz="1050" b="0" strike="noStrike" spc="-1" dirty="0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8" name="CustomShape 8"/>
          <p:cNvSpPr/>
          <p:nvPr/>
        </p:nvSpPr>
        <p:spPr>
          <a:xfrm>
            <a:off x="6934320" y="6019920"/>
            <a:ext cx="106668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i="1" strike="noStrike" spc="-1">
                <a:solidFill>
                  <a:srgbClr val="000000"/>
                </a:solidFill>
                <a:latin typeface="Calibri"/>
              </a:rPr>
              <a:t>(Siagian:4)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79" name="Line 9"/>
          <p:cNvSpPr/>
          <p:nvPr/>
        </p:nvSpPr>
        <p:spPr>
          <a:xfrm>
            <a:off x="5181480" y="29718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0" name="Line 10"/>
          <p:cNvSpPr/>
          <p:nvPr/>
        </p:nvSpPr>
        <p:spPr>
          <a:xfrm flipH="1" flipV="1">
            <a:off x="3047760" y="1523520"/>
            <a:ext cx="1066680" cy="114300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1" name="Line 11"/>
          <p:cNvSpPr/>
          <p:nvPr/>
        </p:nvSpPr>
        <p:spPr>
          <a:xfrm flipV="1">
            <a:off x="5181480" y="1447920"/>
            <a:ext cx="91440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2" name="Line 12"/>
          <p:cNvSpPr/>
          <p:nvPr/>
        </p:nvSpPr>
        <p:spPr>
          <a:xfrm flipH="1">
            <a:off x="2971440" y="3962520"/>
            <a:ext cx="11430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3" name="Line 13"/>
          <p:cNvSpPr/>
          <p:nvPr/>
        </p:nvSpPr>
        <p:spPr>
          <a:xfrm>
            <a:off x="5181480" y="3962520"/>
            <a:ext cx="106704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4" name="Line 14"/>
          <p:cNvSpPr/>
          <p:nvPr/>
        </p:nvSpPr>
        <p:spPr>
          <a:xfrm flipH="1">
            <a:off x="3124080" y="30481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 additive="repl">
                                        <p:cTn id="7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ustomShape 1"/>
          <p:cNvSpPr/>
          <p:nvPr/>
        </p:nvSpPr>
        <p:spPr>
          <a:xfrm>
            <a:off x="762120" y="2743200"/>
            <a:ext cx="1828800" cy="10666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Challenge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change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86" name="CustomShape 2"/>
          <p:cNvSpPr/>
          <p:nvPr/>
        </p:nvSpPr>
        <p:spPr>
          <a:xfrm>
            <a:off x="4724280" y="4648320"/>
            <a:ext cx="3353040" cy="19047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Design &amp; rethink :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l" rtl="0">
              <a:lnSpc>
                <a:spcPct val="100000"/>
              </a:lnSpc>
              <a:buClr>
                <a:srgbClr val="000000"/>
              </a:buClr>
              <a:buFont typeface="Calibri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i="1" strike="noStrike" spc="-1">
                <a:solidFill>
                  <a:srgbClr val="000000"/>
                </a:solidFill>
                <a:latin typeface="Calibri"/>
              </a:rPr>
              <a:t>Governance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l" rtl="0">
              <a:lnSpc>
                <a:spcPct val="100000"/>
              </a:lnSpc>
              <a:buClr>
                <a:srgbClr val="000000"/>
              </a:buClr>
              <a:buFont typeface="Calibri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i="1" strike="noStrike" spc="-1">
                <a:solidFill>
                  <a:srgbClr val="000000"/>
                </a:solidFill>
                <a:latin typeface="Calibri"/>
              </a:rPr>
              <a:t>Diffusion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l" rtl="0">
              <a:lnSpc>
                <a:spcPct val="100000"/>
              </a:lnSpc>
              <a:buClr>
                <a:srgbClr val="000000"/>
              </a:buClr>
              <a:buFont typeface="Calibri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Strategy &amp; intent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87" name="CustomShape 3"/>
          <p:cNvSpPr/>
          <p:nvPr/>
        </p:nvSpPr>
        <p:spPr>
          <a:xfrm>
            <a:off x="4495680" y="2590920"/>
            <a:ext cx="3962520" cy="17524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Continue transformation: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l" rtl="0">
              <a:lnSpc>
                <a:spcPct val="100000"/>
              </a:lnSpc>
              <a:buClr>
                <a:srgbClr val="000000"/>
              </a:buClr>
              <a:buFont typeface="Calibri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Fear &amp; anxiety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l" rtl="0">
              <a:lnSpc>
                <a:spcPct val="100000"/>
              </a:lnSpc>
              <a:buClr>
                <a:srgbClr val="000000"/>
              </a:buClr>
              <a:buFont typeface="Calibri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Assessment &amp; measurement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l" rtl="0">
              <a:lnSpc>
                <a:spcPct val="100000"/>
              </a:lnSpc>
              <a:buClr>
                <a:srgbClr val="000000"/>
              </a:buClr>
              <a:buFont typeface="Calibri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i="1" strike="noStrike" spc="-1">
                <a:solidFill>
                  <a:srgbClr val="000000"/>
                </a:solidFill>
                <a:latin typeface="Calibri"/>
              </a:rPr>
              <a:t>True believers &amp; non-believers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88" name="CustomShape 4"/>
          <p:cNvSpPr/>
          <p:nvPr/>
        </p:nvSpPr>
        <p:spPr>
          <a:xfrm>
            <a:off x="4267080" y="304920"/>
            <a:ext cx="4648320" cy="19047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Change initiative stage: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l" rtl="0">
              <a:lnSpc>
                <a:spcPct val="100000"/>
              </a:lnSpc>
              <a:buClr>
                <a:srgbClr val="000000"/>
              </a:buClr>
              <a:buFont typeface="Calibri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The feeling of not having enough time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l" rtl="0">
              <a:lnSpc>
                <a:spcPct val="100000"/>
              </a:lnSpc>
              <a:buClr>
                <a:srgbClr val="000000"/>
              </a:buClr>
              <a:buFont typeface="Calibri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No ban</a:t>
            </a:r>
            <a:r>
              <a:rPr lang="en-US" sz="1800" b="0" i="1" strike="noStrike" spc="-1">
                <a:solidFill>
                  <a:srgbClr val="000000"/>
                </a:solidFill>
                <a:latin typeface="Calibri"/>
              </a:rPr>
              <a:t>coaching</a:t>
            </a: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/support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l" rtl="0">
              <a:lnSpc>
                <a:spcPct val="100000"/>
              </a:lnSpc>
              <a:buClr>
                <a:srgbClr val="000000"/>
              </a:buClr>
              <a:buFont typeface="Calibri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Feel irrelevant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  <p:sp>
        <p:nvSpPr>
          <p:cNvPr id="89" name="CustomShape 5"/>
          <p:cNvSpPr/>
          <p:nvPr/>
        </p:nvSpPr>
        <p:spPr>
          <a:xfrm>
            <a:off x="1828800" y="762120"/>
            <a:ext cx="1752480" cy="1523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BBE0E3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0" name="CustomShape 6"/>
          <p:cNvSpPr/>
          <p:nvPr/>
        </p:nvSpPr>
        <p:spPr>
          <a:xfrm rot="5400000">
            <a:off x="1485720" y="4305240"/>
            <a:ext cx="1981440" cy="1447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BBE0E3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1" name="CustomShape 7"/>
          <p:cNvSpPr/>
          <p:nvPr/>
        </p:nvSpPr>
        <p:spPr>
          <a:xfrm>
            <a:off x="2743200" y="2971800"/>
            <a:ext cx="1523880" cy="838080"/>
          </a:xfrm>
          <a:custGeom>
            <a:avLst/>
            <a:gdLst/>
            <a:ahLst/>
            <a:cxnLst/>
            <a:rect l="0" t="0" r="r" b="b"/>
            <a:pathLst>
              <a:path w="4235" h="2330">
                <a:moveTo>
                  <a:pt x="0" y="582"/>
                </a:moveTo>
                <a:lnTo>
                  <a:pt x="3175" y="582"/>
                </a:lnTo>
                <a:lnTo>
                  <a:pt x="3175" y="0"/>
                </a:lnTo>
                <a:lnTo>
                  <a:pt x="4234" y="1164"/>
                </a:lnTo>
                <a:lnTo>
                  <a:pt x="3175" y="2329"/>
                </a:lnTo>
                <a:lnTo>
                  <a:pt x="3175" y="1746"/>
                </a:lnTo>
                <a:lnTo>
                  <a:pt x="0" y="1746"/>
                </a:lnTo>
                <a:lnTo>
                  <a:pt x="0" y="582"/>
                </a:lnTo>
              </a:path>
            </a:pathLst>
          </a:custGeom>
          <a:solidFill>
            <a:srgbClr val="BBE0E3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2" name="CustomShape 8"/>
          <p:cNvSpPr/>
          <p:nvPr/>
        </p:nvSpPr>
        <p:spPr>
          <a:xfrm>
            <a:off x="380880" y="6248520"/>
            <a:ext cx="1828800" cy="380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i="1" strike="noStrike" spc="-1">
                <a:solidFill>
                  <a:srgbClr val="000000"/>
                </a:solidFill>
                <a:latin typeface="Calibri"/>
              </a:rPr>
              <a:t>(Wibowo:143-154)</a:t>
            </a:r>
            <a:endParaRPr lang="en-US" sz="1800" b="0" strike="noStrike" spc="-1">
              <a:solidFill>
                <a:srgbClr val="000000"/>
              </a:solidFill>
              <a:latin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685440" y="380880"/>
            <a:ext cx="6870600" cy="106704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ctr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PROCESS AND TECHNOLOGY DEVELOPMENT ORGANIZATION</a:t>
            </a:r>
          </a:p>
        </p:txBody>
      </p:sp>
      <p:sp>
        <p:nvSpPr>
          <p:cNvPr id="94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342720" indent="-342720" algn="l" rtl="0"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Arial"/>
              </a:rPr>
              <a:t>Preliminary activity/search process: creating a link between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Arial"/>
              </a:rPr>
              <a:t>organisation</a:t>
            </a:r>
            <a:r>
              <a:rPr lang="en-US" sz="2400" b="0" strike="noStrike" spc="-1" dirty="0">
                <a:solidFill>
                  <a:srgbClr val="000000"/>
                </a:solidFill>
                <a:latin typeface="Arial"/>
              </a:rPr>
              <a:t> members and reform agents</a:t>
            </a:r>
          </a:p>
          <a:p>
            <a:pPr marL="342720" indent="-342720" algn="l" rtl="0"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Arial"/>
              </a:rPr>
              <a:t>Data collection/problem perception: Organization members get the opportunity to express opinions and exchange information</a:t>
            </a:r>
          </a:p>
          <a:p>
            <a:pPr marL="342720" indent="-342720" algn="l" rtl="0"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Arial"/>
              </a:rPr>
              <a:t>Diagnosis: the problems encountered are formulated and the right solution is sought</a:t>
            </a:r>
          </a:p>
          <a:p>
            <a:pPr marL="342720" indent="-342720" algn="l" rtl="0"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Arial"/>
              </a:rPr>
              <a:t>Intervention activities: the objectives and targets of the PO program are formulated, the implementation strategy and implementation of the intervention strategy itself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685440" y="456840"/>
            <a:ext cx="68706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ctr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Stages of Organizational Development (Adam Indra wijaya):</a:t>
            </a:r>
          </a:p>
        </p:txBody>
      </p:sp>
      <p:sp>
        <p:nvSpPr>
          <p:cNvPr id="96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342720" indent="-342720" algn="l" rtl="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Unfreezing Stage</a:t>
            </a:r>
          </a:p>
          <a:p>
            <a:pPr marL="342720" indent="-342720" algn="l" rtl="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Stages of Increased Experimentation</a:t>
            </a:r>
          </a:p>
          <a:p>
            <a:pPr marL="342720" indent="-342720" algn="l" rtl="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Refreshing Stage</a:t>
            </a:r>
          </a:p>
          <a:p>
            <a:pPr marL="342720" indent="-342720" algn="l" rtl="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Arial"/>
              </a:rPr>
              <a:t>Stages of Limiting Change Efort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</TotalTime>
  <Words>432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34</cp:revision>
  <dcterms:modified xsi:type="dcterms:W3CDTF">2023-03-03T08:57:15Z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</Properties>
</file>