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8"/>
  </p:notesMasterIdLst>
  <p:handoutMasterIdLst>
    <p:handoutMasterId r:id="rId9"/>
  </p:handoutMasterIdLst>
  <p:sldIdLst>
    <p:sldId id="357" r:id="rId2"/>
    <p:sldId id="358" r:id="rId3"/>
    <p:sldId id="359" r:id="rId4"/>
    <p:sldId id="360" r:id="rId5"/>
    <p:sldId id="361" r:id="rId6"/>
    <p:sldId id="362" r:id="rId7"/>
  </p:sldIdLst>
  <p:sldSz cx="9144000" cy="6858000" type="screen4x3"/>
  <p:notesSz cx="7102475" cy="8991600"/>
  <p:defaultTextStyle>
    <a:defPPr>
      <a:defRPr lang="id-ID"/>
    </a:defPPr>
    <a:lvl1pPr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0000"/>
    <a:srgbClr val="CCFFCC"/>
    <a:srgbClr val="0000FF"/>
    <a:srgbClr val="0000CC"/>
    <a:srgbClr val="006600"/>
    <a:srgbClr val="A50021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44" autoAdjust="0"/>
    <p:restoredTop sz="94677" autoAdjust="0"/>
  </p:normalViewPr>
  <p:slideViewPr>
    <p:cSldViewPr>
      <p:cViewPr>
        <p:scale>
          <a:sx n="77" d="100"/>
          <a:sy n="77" d="100"/>
        </p:scale>
        <p:origin x="-1110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116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495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495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2AAA41-0E1A-4067-93A0-EE83AC6B7CAA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40459"/>
            <a:ext cx="3077739" cy="4495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540459"/>
            <a:ext cx="3077739" cy="4495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BB0ED-F334-4EFC-8745-A32954B8F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2341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495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495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6FE7F9-2F2F-4947-BB39-7634CB3E7DE5}" type="datetimeFigureOut">
              <a:rPr lang="en-US" smtClean="0"/>
              <a:pPr/>
              <a:t>5/21/2023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03338" y="674688"/>
            <a:ext cx="4495800" cy="3371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271010"/>
            <a:ext cx="5681980" cy="40462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40459"/>
            <a:ext cx="3077739" cy="4495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540459"/>
            <a:ext cx="3077739" cy="4495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25069-7B97-4DBE-B6A0-F245029E90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8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314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314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B404F-9FF8-4A5E-8134-1312196509EF}" type="datetime3">
              <a:rPr lang="en-US" smtClean="0"/>
              <a:t>21 May 2023</a:t>
            </a:fld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E1403-754F-402C-B610-69C3FF3446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430E89-03E0-4F4E-ADC4-8D4F1F74C685}" type="datetime3">
              <a:rPr lang="en-US" smtClean="0"/>
              <a:t>21 May 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9830D-4B07-4496-AEDE-EAD4E5E5C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2EBD3-86B3-4209-9D92-12EDDACCA8E4}" type="datetime3">
              <a:rPr lang="en-US" smtClean="0"/>
              <a:t>21 May 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31B81-EC21-4B11-8974-E9B1CEB379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719E9-8D09-4E81-8D4F-59AB87D1D5DC}" type="datetime3">
              <a:rPr lang="en-US" smtClean="0"/>
              <a:t>21 May 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F0019-0994-4755-8944-9C43141572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740999-9562-42D4-9352-75D484D03301}" type="datetime3">
              <a:rPr lang="en-US" smtClean="0"/>
              <a:t>21 May 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98596-5173-4EC5-8A62-EB55EB01E8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07174-FFB6-44EF-8B4F-7164C5DFE0C8}" type="datetime3">
              <a:rPr lang="en-US" smtClean="0"/>
              <a:t>21 May 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4F6630-7117-4A52-A8DD-1F78AD495B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1F8E87-6C56-419A-8022-3628ECDA7154}" type="datetime3">
              <a:rPr lang="en-US" smtClean="0"/>
              <a:t>21 May 2023</a:t>
            </a:fld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B930E-86A6-46C3-AD4F-8F788F028D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F7666-6176-4415-84C5-4AAB12FE2374}" type="datetime3">
              <a:rPr lang="en-US" smtClean="0"/>
              <a:t>21 May 2023</a:t>
            </a:fld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9D4517-F11A-436F-AE51-17EE43062A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597ABC-1822-4977-A32D-1A6511A22FDB}" type="datetime3">
              <a:rPr lang="en-US" smtClean="0"/>
              <a:t>21 May 2023</a:t>
            </a:fld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463C6-4F0B-4E58-8CB4-DB61DC286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3974C-A007-4802-8422-C3D918173904}" type="datetime3">
              <a:rPr lang="en-US" smtClean="0"/>
              <a:t>21 May 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C69C0-59C8-48CE-8811-4031527DBF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FB3674-55EC-49B1-B193-B96E46203412}" type="datetime3">
              <a:rPr lang="en-US" smtClean="0"/>
              <a:t>21 May 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3AC59-AE91-4126-A819-C3A5AAC379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320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21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321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321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321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321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21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21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A0647A16-5B59-4C3A-90F4-47B8E20FF63C}" type="datetime3">
              <a:rPr lang="en-US" smtClean="0"/>
              <a:t>21 May 2023</a:t>
            </a:fld>
            <a:endParaRPr lang="en-US"/>
          </a:p>
        </p:txBody>
      </p:sp>
      <p:sp>
        <p:nvSpPr>
          <p:cNvPr id="1321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aseline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  <p:sp>
        <p:nvSpPr>
          <p:cNvPr id="1321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BBA7DF41-B9B9-4753-8DAB-A266784450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0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1" name="Rectangle 3"/>
          <p:cNvSpPr>
            <a:spLocks noChangeArrowheads="1"/>
          </p:cNvSpPr>
          <p:nvPr/>
        </p:nvSpPr>
        <p:spPr bwMode="auto">
          <a:xfrm>
            <a:off x="1447800" y="211138"/>
            <a:ext cx="6248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2400" b="1" baseline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charset="0"/>
              </a:rPr>
              <a:t>LUAS PERMUKAAN BENDA PUTAR</a:t>
            </a:r>
            <a:r>
              <a:rPr lang="en-US" sz="2400" b="1" baseline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1219200" y="1166813"/>
            <a:ext cx="3170238" cy="1905000"/>
            <a:chOff x="471" y="816"/>
            <a:chExt cx="1997" cy="1200"/>
          </a:xfrm>
        </p:grpSpPr>
        <p:sp>
          <p:nvSpPr>
            <p:cNvPr id="73780" name="Text Box 6"/>
            <p:cNvSpPr txBox="1">
              <a:spLocks noChangeAspect="1" noChangeArrowheads="1"/>
            </p:cNvSpPr>
            <p:nvPr/>
          </p:nvSpPr>
          <p:spPr bwMode="auto">
            <a:xfrm>
              <a:off x="1240" y="816"/>
              <a:ext cx="1228" cy="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y = f(x)</a:t>
              </a:r>
            </a:p>
          </p:txBody>
        </p:sp>
        <p:sp>
          <p:nvSpPr>
            <p:cNvPr id="73781" name="Line 7"/>
            <p:cNvSpPr>
              <a:spLocks noChangeAspect="1" noChangeShapeType="1"/>
            </p:cNvSpPr>
            <p:nvPr/>
          </p:nvSpPr>
          <p:spPr bwMode="auto">
            <a:xfrm>
              <a:off x="739" y="899"/>
              <a:ext cx="0" cy="91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782" name="Line 8"/>
            <p:cNvSpPr>
              <a:spLocks noChangeAspect="1" noChangeShapeType="1"/>
            </p:cNvSpPr>
            <p:nvPr/>
          </p:nvSpPr>
          <p:spPr bwMode="auto">
            <a:xfrm>
              <a:off x="625" y="1705"/>
              <a:ext cx="15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783" name="Freeform 9"/>
            <p:cNvSpPr>
              <a:spLocks noChangeAspect="1"/>
            </p:cNvSpPr>
            <p:nvPr/>
          </p:nvSpPr>
          <p:spPr bwMode="auto">
            <a:xfrm>
              <a:off x="847" y="1030"/>
              <a:ext cx="982" cy="364"/>
            </a:xfrm>
            <a:custGeom>
              <a:avLst/>
              <a:gdLst>
                <a:gd name="T0" fmla="*/ 0 w 2640"/>
                <a:gd name="T1" fmla="*/ 92 h 1350"/>
                <a:gd name="T2" fmla="*/ 23 w 2640"/>
                <a:gd name="T3" fmla="*/ 92 h 1350"/>
                <a:gd name="T4" fmla="*/ 114 w 2640"/>
                <a:gd name="T5" fmla="*/ 52 h 1350"/>
                <a:gd name="T6" fmla="*/ 228 w 2640"/>
                <a:gd name="T7" fmla="*/ 78 h 1350"/>
                <a:gd name="T8" fmla="*/ 297 w 2640"/>
                <a:gd name="T9" fmla="*/ 26 h 1350"/>
                <a:gd name="T10" fmla="*/ 365 w 2640"/>
                <a:gd name="T11" fmla="*/ 0 h 13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640"/>
                <a:gd name="T19" fmla="*/ 0 h 1350"/>
                <a:gd name="T20" fmla="*/ 2640 w 2640"/>
                <a:gd name="T21" fmla="*/ 1350 h 135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640" h="1350">
                  <a:moveTo>
                    <a:pt x="0" y="1260"/>
                  </a:moveTo>
                  <a:cubicBezTo>
                    <a:pt x="13" y="1305"/>
                    <a:pt x="27" y="1350"/>
                    <a:pt x="165" y="1260"/>
                  </a:cubicBezTo>
                  <a:cubicBezTo>
                    <a:pt x="303" y="1170"/>
                    <a:pt x="578" y="750"/>
                    <a:pt x="825" y="720"/>
                  </a:cubicBezTo>
                  <a:cubicBezTo>
                    <a:pt x="1072" y="690"/>
                    <a:pt x="1430" y="1140"/>
                    <a:pt x="1650" y="1080"/>
                  </a:cubicBezTo>
                  <a:cubicBezTo>
                    <a:pt x="1870" y="1020"/>
                    <a:pt x="1980" y="540"/>
                    <a:pt x="2145" y="360"/>
                  </a:cubicBezTo>
                  <a:cubicBezTo>
                    <a:pt x="2310" y="180"/>
                    <a:pt x="2475" y="90"/>
                    <a:pt x="2640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784" name="Line 10"/>
            <p:cNvSpPr>
              <a:spLocks noChangeAspect="1" noChangeShapeType="1"/>
            </p:cNvSpPr>
            <p:nvPr/>
          </p:nvSpPr>
          <p:spPr bwMode="auto">
            <a:xfrm>
              <a:off x="976" y="1340"/>
              <a:ext cx="0" cy="37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785" name="Line 11"/>
            <p:cNvSpPr>
              <a:spLocks noChangeAspect="1" noChangeShapeType="1"/>
            </p:cNvSpPr>
            <p:nvPr/>
          </p:nvSpPr>
          <p:spPr bwMode="auto">
            <a:xfrm>
              <a:off x="1646" y="1115"/>
              <a:ext cx="0" cy="60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786" name="Text Box 12"/>
            <p:cNvSpPr txBox="1">
              <a:spLocks noChangeAspect="1" noChangeArrowheads="1"/>
            </p:cNvSpPr>
            <p:nvPr/>
          </p:nvSpPr>
          <p:spPr bwMode="auto">
            <a:xfrm>
              <a:off x="1989" y="1436"/>
              <a:ext cx="335" cy="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</a:p>
          </p:txBody>
        </p:sp>
        <p:sp>
          <p:nvSpPr>
            <p:cNvPr id="73787" name="Text Box 13"/>
            <p:cNvSpPr txBox="1">
              <a:spLocks noChangeAspect="1" noChangeArrowheads="1"/>
            </p:cNvSpPr>
            <p:nvPr/>
          </p:nvSpPr>
          <p:spPr bwMode="auto">
            <a:xfrm>
              <a:off x="672" y="818"/>
              <a:ext cx="334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Y</a:t>
              </a:r>
            </a:p>
          </p:txBody>
        </p:sp>
        <p:sp>
          <p:nvSpPr>
            <p:cNvPr id="73788" name="Text Box 14"/>
            <p:cNvSpPr txBox="1">
              <a:spLocks noChangeAspect="1" noChangeArrowheads="1"/>
            </p:cNvSpPr>
            <p:nvPr/>
          </p:nvSpPr>
          <p:spPr bwMode="auto">
            <a:xfrm>
              <a:off x="807" y="1695"/>
              <a:ext cx="335" cy="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  <p:sp>
          <p:nvSpPr>
            <p:cNvPr id="73789" name="Text Box 15"/>
            <p:cNvSpPr txBox="1">
              <a:spLocks noChangeAspect="1" noChangeArrowheads="1"/>
            </p:cNvSpPr>
            <p:nvPr/>
          </p:nvSpPr>
          <p:spPr bwMode="auto">
            <a:xfrm>
              <a:off x="1491" y="1695"/>
              <a:ext cx="334" cy="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  <p:sp>
          <p:nvSpPr>
            <p:cNvPr id="73790" name="Oval 16"/>
            <p:cNvSpPr>
              <a:spLocks noChangeAspect="1" noChangeArrowheads="1"/>
            </p:cNvSpPr>
            <p:nvPr/>
          </p:nvSpPr>
          <p:spPr bwMode="auto">
            <a:xfrm>
              <a:off x="1258" y="1612"/>
              <a:ext cx="115" cy="214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791" name="Line 17"/>
            <p:cNvSpPr>
              <a:spLocks noChangeAspect="1" noChangeShapeType="1"/>
            </p:cNvSpPr>
            <p:nvPr/>
          </p:nvSpPr>
          <p:spPr bwMode="auto">
            <a:xfrm>
              <a:off x="734" y="1327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792" name="Line 18"/>
            <p:cNvSpPr>
              <a:spLocks noChangeAspect="1" noChangeShapeType="1"/>
            </p:cNvSpPr>
            <p:nvPr/>
          </p:nvSpPr>
          <p:spPr bwMode="auto">
            <a:xfrm>
              <a:off x="734" y="1113"/>
              <a:ext cx="90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793" name="Text Box 19"/>
            <p:cNvSpPr txBox="1">
              <a:spLocks noChangeAspect="1" noChangeArrowheads="1"/>
            </p:cNvSpPr>
            <p:nvPr/>
          </p:nvSpPr>
          <p:spPr bwMode="auto">
            <a:xfrm>
              <a:off x="471" y="1184"/>
              <a:ext cx="347" cy="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c</a:t>
              </a:r>
            </a:p>
          </p:txBody>
        </p:sp>
        <p:sp>
          <p:nvSpPr>
            <p:cNvPr id="73794" name="Text Box 20"/>
            <p:cNvSpPr txBox="1">
              <a:spLocks noChangeAspect="1" noChangeArrowheads="1"/>
            </p:cNvSpPr>
            <p:nvPr/>
          </p:nvSpPr>
          <p:spPr bwMode="auto">
            <a:xfrm>
              <a:off x="476" y="970"/>
              <a:ext cx="347" cy="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d</a:t>
              </a:r>
            </a:p>
          </p:txBody>
        </p:sp>
      </p:grp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4949825" y="1131888"/>
            <a:ext cx="2576513" cy="1992312"/>
            <a:chOff x="2821" y="794"/>
            <a:chExt cx="1623" cy="1255"/>
          </a:xfrm>
        </p:grpSpPr>
        <p:sp>
          <p:nvSpPr>
            <p:cNvPr id="73765" name="Text Box 22"/>
            <p:cNvSpPr txBox="1">
              <a:spLocks noChangeArrowheads="1"/>
            </p:cNvSpPr>
            <p:nvPr/>
          </p:nvSpPr>
          <p:spPr bwMode="auto">
            <a:xfrm>
              <a:off x="3168" y="1248"/>
              <a:ext cx="1241" cy="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x = g(y)</a:t>
              </a:r>
            </a:p>
          </p:txBody>
        </p:sp>
        <p:sp>
          <p:nvSpPr>
            <p:cNvPr id="73766" name="Line 23"/>
            <p:cNvSpPr>
              <a:spLocks noChangeShapeType="1"/>
            </p:cNvSpPr>
            <p:nvPr/>
          </p:nvSpPr>
          <p:spPr bwMode="auto">
            <a:xfrm>
              <a:off x="3077" y="878"/>
              <a:ext cx="0" cy="9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767" name="Line 24"/>
            <p:cNvSpPr>
              <a:spLocks noChangeShapeType="1"/>
            </p:cNvSpPr>
            <p:nvPr/>
          </p:nvSpPr>
          <p:spPr bwMode="auto">
            <a:xfrm>
              <a:off x="2961" y="1726"/>
              <a:ext cx="13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768" name="Text Box 25"/>
            <p:cNvSpPr txBox="1">
              <a:spLocks noChangeArrowheads="1"/>
            </p:cNvSpPr>
            <p:nvPr/>
          </p:nvSpPr>
          <p:spPr bwMode="auto">
            <a:xfrm>
              <a:off x="4106" y="1478"/>
              <a:ext cx="338" cy="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</a:p>
          </p:txBody>
        </p:sp>
        <p:sp>
          <p:nvSpPr>
            <p:cNvPr id="73769" name="Text Box 26"/>
            <p:cNvSpPr txBox="1">
              <a:spLocks noChangeArrowheads="1"/>
            </p:cNvSpPr>
            <p:nvPr/>
          </p:nvSpPr>
          <p:spPr bwMode="auto">
            <a:xfrm>
              <a:off x="2998" y="794"/>
              <a:ext cx="338" cy="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Y</a:t>
              </a:r>
            </a:p>
          </p:txBody>
        </p:sp>
        <p:sp>
          <p:nvSpPr>
            <p:cNvPr id="73770" name="Text Box 27"/>
            <p:cNvSpPr txBox="1">
              <a:spLocks noChangeArrowheads="1"/>
            </p:cNvSpPr>
            <p:nvPr/>
          </p:nvSpPr>
          <p:spPr bwMode="auto">
            <a:xfrm>
              <a:off x="2821" y="1424"/>
              <a:ext cx="338" cy="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c</a:t>
              </a:r>
            </a:p>
          </p:txBody>
        </p:sp>
        <p:sp>
          <p:nvSpPr>
            <p:cNvPr id="73771" name="Text Box 28"/>
            <p:cNvSpPr txBox="1">
              <a:spLocks noChangeArrowheads="1"/>
            </p:cNvSpPr>
            <p:nvPr/>
          </p:nvSpPr>
          <p:spPr bwMode="auto">
            <a:xfrm>
              <a:off x="2821" y="1027"/>
              <a:ext cx="338" cy="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d</a:t>
              </a:r>
            </a:p>
          </p:txBody>
        </p:sp>
        <p:sp>
          <p:nvSpPr>
            <p:cNvPr id="73772" name="Freeform 29"/>
            <p:cNvSpPr>
              <a:spLocks/>
            </p:cNvSpPr>
            <p:nvPr/>
          </p:nvSpPr>
          <p:spPr bwMode="auto">
            <a:xfrm>
              <a:off x="3303" y="1041"/>
              <a:ext cx="605" cy="562"/>
            </a:xfrm>
            <a:custGeom>
              <a:avLst/>
              <a:gdLst>
                <a:gd name="T0" fmla="*/ 739 w 495"/>
                <a:gd name="T1" fmla="*/ 351 h 900"/>
                <a:gd name="T2" fmla="*/ 247 w 495"/>
                <a:gd name="T3" fmla="*/ 281 h 900"/>
                <a:gd name="T4" fmla="*/ 0 w 495"/>
                <a:gd name="T5" fmla="*/ 0 h 900"/>
                <a:gd name="T6" fmla="*/ 0 60000 65536"/>
                <a:gd name="T7" fmla="*/ 0 60000 65536"/>
                <a:gd name="T8" fmla="*/ 0 60000 65536"/>
                <a:gd name="T9" fmla="*/ 0 w 495"/>
                <a:gd name="T10" fmla="*/ 0 h 900"/>
                <a:gd name="T11" fmla="*/ 495 w 495"/>
                <a:gd name="T12" fmla="*/ 900 h 9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5" h="900">
                  <a:moveTo>
                    <a:pt x="495" y="900"/>
                  </a:moveTo>
                  <a:cubicBezTo>
                    <a:pt x="371" y="885"/>
                    <a:pt x="247" y="870"/>
                    <a:pt x="165" y="720"/>
                  </a:cubicBezTo>
                  <a:cubicBezTo>
                    <a:pt x="83" y="570"/>
                    <a:pt x="41" y="285"/>
                    <a:pt x="0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773" name="Line 30"/>
            <p:cNvSpPr>
              <a:spLocks noChangeShapeType="1"/>
            </p:cNvSpPr>
            <p:nvPr/>
          </p:nvSpPr>
          <p:spPr bwMode="auto">
            <a:xfrm>
              <a:off x="3074" y="1153"/>
              <a:ext cx="27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774" name="Line 31"/>
            <p:cNvSpPr>
              <a:spLocks noChangeShapeType="1"/>
            </p:cNvSpPr>
            <p:nvPr/>
          </p:nvSpPr>
          <p:spPr bwMode="auto">
            <a:xfrm>
              <a:off x="3074" y="1562"/>
              <a:ext cx="5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775" name="Oval 32"/>
            <p:cNvSpPr>
              <a:spLocks noChangeArrowheads="1"/>
            </p:cNvSpPr>
            <p:nvPr/>
          </p:nvSpPr>
          <p:spPr bwMode="auto">
            <a:xfrm>
              <a:off x="2952" y="1278"/>
              <a:ext cx="233" cy="113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776" name="Line 33"/>
            <p:cNvSpPr>
              <a:spLocks noChangeShapeType="1"/>
            </p:cNvSpPr>
            <p:nvPr/>
          </p:nvSpPr>
          <p:spPr bwMode="auto">
            <a:xfrm>
              <a:off x="3332" y="1139"/>
              <a:ext cx="0" cy="5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777" name="Line 34"/>
            <p:cNvSpPr>
              <a:spLocks noChangeShapeType="1"/>
            </p:cNvSpPr>
            <p:nvPr/>
          </p:nvSpPr>
          <p:spPr bwMode="auto">
            <a:xfrm flipH="1">
              <a:off x="3604" y="1555"/>
              <a:ext cx="0" cy="1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778" name="Text Box 35"/>
            <p:cNvSpPr txBox="1">
              <a:spLocks noChangeArrowheads="1"/>
            </p:cNvSpPr>
            <p:nvPr/>
          </p:nvSpPr>
          <p:spPr bwMode="auto">
            <a:xfrm>
              <a:off x="3170" y="1712"/>
              <a:ext cx="339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  <p:sp>
          <p:nvSpPr>
            <p:cNvPr id="73779" name="Text Box 36"/>
            <p:cNvSpPr txBox="1">
              <a:spLocks noChangeArrowheads="1"/>
            </p:cNvSpPr>
            <p:nvPr/>
          </p:nvSpPr>
          <p:spPr bwMode="auto">
            <a:xfrm>
              <a:off x="3445" y="1712"/>
              <a:ext cx="338" cy="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</p:grpSp>
      <p:sp>
        <p:nvSpPr>
          <p:cNvPr id="355367" name="Rectangle 39"/>
          <p:cNvSpPr>
            <a:spLocks noChangeArrowheads="1"/>
          </p:cNvSpPr>
          <p:nvPr/>
        </p:nvSpPr>
        <p:spPr bwMode="auto">
          <a:xfrm>
            <a:off x="838200" y="3025914"/>
            <a:ext cx="7391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Jika sebuah kurva y = f(x) yang kontinu pada interval a  x  b diputar terhadap: </a:t>
            </a:r>
          </a:p>
        </p:txBody>
      </p:sp>
      <p:sp>
        <p:nvSpPr>
          <p:cNvPr id="355368" name="Rectangle 40"/>
          <p:cNvSpPr>
            <a:spLocks noChangeArrowheads="1"/>
          </p:cNvSpPr>
          <p:nvPr/>
        </p:nvSpPr>
        <p:spPr bwMode="auto">
          <a:xfrm>
            <a:off x="439738" y="3886200"/>
            <a:ext cx="7467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a.  </a:t>
            </a:r>
            <a:r>
              <a:rPr lang="en-US" sz="2000" baseline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sumbu X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, maka luas permukaan putar adalah </a:t>
            </a:r>
          </a:p>
        </p:txBody>
      </p:sp>
      <p:grpSp>
        <p:nvGrpSpPr>
          <p:cNvPr id="71" name="Group 70"/>
          <p:cNvGrpSpPr/>
          <p:nvPr/>
        </p:nvGrpSpPr>
        <p:grpSpPr>
          <a:xfrm>
            <a:off x="900752" y="4554533"/>
            <a:ext cx="3061648" cy="1006475"/>
            <a:chOff x="824552" y="4479925"/>
            <a:chExt cx="3061648" cy="1006475"/>
          </a:xfrm>
        </p:grpSpPr>
        <p:sp>
          <p:nvSpPr>
            <p:cNvPr id="73752" name="Rectangle 69"/>
            <p:cNvSpPr>
              <a:spLocks noChangeArrowheads="1"/>
            </p:cNvSpPr>
            <p:nvPr/>
          </p:nvSpPr>
          <p:spPr bwMode="auto">
            <a:xfrm>
              <a:off x="824552" y="4480560"/>
              <a:ext cx="3017520" cy="10058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70" name="Group 69"/>
            <p:cNvGrpSpPr/>
            <p:nvPr/>
          </p:nvGrpSpPr>
          <p:grpSpPr>
            <a:xfrm>
              <a:off x="868680" y="4479925"/>
              <a:ext cx="3017520" cy="930275"/>
              <a:chOff x="585788" y="4267200"/>
              <a:chExt cx="3017520" cy="930275"/>
            </a:xfrm>
          </p:grpSpPr>
          <p:sp>
            <p:nvSpPr>
              <p:cNvPr id="73753" name="Rectangle 70"/>
              <p:cNvSpPr>
                <a:spLocks noChangeArrowheads="1"/>
              </p:cNvSpPr>
              <p:nvPr/>
            </p:nvSpPr>
            <p:spPr bwMode="auto">
              <a:xfrm>
                <a:off x="585788" y="4600575"/>
                <a:ext cx="3017520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Ax = 2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/>
                  </a:rPr>
                  <a:t>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y1 + (     )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dx</a:t>
                </a:r>
              </a:p>
            </p:txBody>
          </p:sp>
          <p:grpSp>
            <p:nvGrpSpPr>
              <p:cNvPr id="73754" name="Group 81"/>
              <p:cNvGrpSpPr>
                <a:grpSpLocks/>
              </p:cNvGrpSpPr>
              <p:nvPr/>
            </p:nvGrpSpPr>
            <p:grpSpPr bwMode="auto">
              <a:xfrm>
                <a:off x="2452048" y="4419600"/>
                <a:ext cx="455613" cy="746125"/>
                <a:chOff x="4327" y="3028"/>
                <a:chExt cx="287" cy="470"/>
              </a:xfrm>
            </p:grpSpPr>
            <p:sp>
              <p:nvSpPr>
                <p:cNvPr id="73762" name="Rectangle 71"/>
                <p:cNvSpPr>
                  <a:spLocks noChangeArrowheads="1"/>
                </p:cNvSpPr>
                <p:nvPr/>
              </p:nvSpPr>
              <p:spPr bwMode="auto">
                <a:xfrm>
                  <a:off x="4327" y="3246"/>
                  <a:ext cx="287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dx</a:t>
                  </a:r>
                </a:p>
              </p:txBody>
            </p:sp>
            <p:sp>
              <p:nvSpPr>
                <p:cNvPr id="73763" name="Rectangle 72"/>
                <p:cNvSpPr>
                  <a:spLocks noChangeArrowheads="1"/>
                </p:cNvSpPr>
                <p:nvPr/>
              </p:nvSpPr>
              <p:spPr bwMode="auto">
                <a:xfrm>
                  <a:off x="4327" y="3028"/>
                  <a:ext cx="287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dy</a:t>
                  </a:r>
                </a:p>
              </p:txBody>
            </p:sp>
            <p:sp>
              <p:nvSpPr>
                <p:cNvPr id="73764" name="Line 73"/>
                <p:cNvSpPr>
                  <a:spLocks noChangeShapeType="1"/>
                </p:cNvSpPr>
                <p:nvPr/>
              </p:nvSpPr>
              <p:spPr bwMode="auto">
                <a:xfrm>
                  <a:off x="4390" y="3279"/>
                  <a:ext cx="19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73755" name="Line 74"/>
              <p:cNvSpPr>
                <a:spLocks noChangeShapeType="1"/>
              </p:cNvSpPr>
              <p:nvPr/>
            </p:nvSpPr>
            <p:spPr bwMode="auto">
              <a:xfrm>
                <a:off x="2016456" y="4482152"/>
                <a:ext cx="100584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73756" name="Group 80"/>
              <p:cNvGrpSpPr>
                <a:grpSpLocks/>
              </p:cNvGrpSpPr>
              <p:nvPr/>
            </p:nvGrpSpPr>
            <p:grpSpPr bwMode="auto">
              <a:xfrm>
                <a:off x="1411287" y="4267200"/>
                <a:ext cx="493713" cy="930275"/>
                <a:chOff x="3574" y="2920"/>
                <a:chExt cx="311" cy="586"/>
              </a:xfrm>
            </p:grpSpPr>
            <p:sp>
              <p:nvSpPr>
                <p:cNvPr id="73758" name="Rectangle 78"/>
                <p:cNvSpPr>
                  <a:spLocks noChangeArrowheads="1"/>
                </p:cNvSpPr>
                <p:nvPr/>
              </p:nvSpPr>
              <p:spPr bwMode="auto">
                <a:xfrm>
                  <a:off x="3671" y="2920"/>
                  <a:ext cx="214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b</a:t>
                  </a:r>
                </a:p>
              </p:txBody>
            </p:sp>
            <p:sp>
              <p:nvSpPr>
                <p:cNvPr id="73759" name="Rectangle 79"/>
                <p:cNvSpPr>
                  <a:spLocks noChangeArrowheads="1"/>
                </p:cNvSpPr>
                <p:nvPr/>
              </p:nvSpPr>
              <p:spPr bwMode="auto">
                <a:xfrm>
                  <a:off x="3574" y="3256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a</a:t>
                  </a:r>
                </a:p>
              </p:txBody>
            </p:sp>
          </p:grpSp>
        </p:grpSp>
      </p:grpSp>
      <p:grpSp>
        <p:nvGrpSpPr>
          <p:cNvPr id="73" name="Group 72"/>
          <p:cNvGrpSpPr/>
          <p:nvPr/>
        </p:nvGrpSpPr>
        <p:grpSpPr>
          <a:xfrm>
            <a:off x="4983480" y="4556760"/>
            <a:ext cx="3017520" cy="1005840"/>
            <a:chOff x="4907280" y="4482152"/>
            <a:chExt cx="3017520" cy="1005840"/>
          </a:xfrm>
        </p:grpSpPr>
        <p:sp>
          <p:nvSpPr>
            <p:cNvPr id="73739" name="Rectangle 84"/>
            <p:cNvSpPr>
              <a:spLocks noChangeArrowheads="1"/>
            </p:cNvSpPr>
            <p:nvPr/>
          </p:nvSpPr>
          <p:spPr bwMode="auto">
            <a:xfrm>
              <a:off x="4907280" y="4482152"/>
              <a:ext cx="3017520" cy="10058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72" name="Group 71"/>
            <p:cNvGrpSpPr/>
            <p:nvPr/>
          </p:nvGrpSpPr>
          <p:grpSpPr>
            <a:xfrm>
              <a:off x="4980296" y="4507243"/>
              <a:ext cx="2926080" cy="938213"/>
              <a:chOff x="4980296" y="4300540"/>
              <a:chExt cx="2926080" cy="938213"/>
            </a:xfrm>
          </p:grpSpPr>
          <p:sp>
            <p:nvSpPr>
              <p:cNvPr id="73740" name="Rectangle 85"/>
              <p:cNvSpPr>
                <a:spLocks noChangeArrowheads="1"/>
              </p:cNvSpPr>
              <p:nvPr/>
            </p:nvSpPr>
            <p:spPr bwMode="auto">
              <a:xfrm>
                <a:off x="4980296" y="4600575"/>
                <a:ext cx="2926080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Ax = 2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/>
                  </a:rPr>
                  <a:t>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y1 + (     )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dy</a:t>
                </a:r>
              </a:p>
            </p:txBody>
          </p:sp>
          <p:grpSp>
            <p:nvGrpSpPr>
              <p:cNvPr id="73741" name="Group 86"/>
              <p:cNvGrpSpPr>
                <a:grpSpLocks/>
              </p:cNvGrpSpPr>
              <p:nvPr/>
            </p:nvGrpSpPr>
            <p:grpSpPr bwMode="auto">
              <a:xfrm>
                <a:off x="6858000" y="4433248"/>
                <a:ext cx="455613" cy="746125"/>
                <a:chOff x="4327" y="3028"/>
                <a:chExt cx="287" cy="470"/>
              </a:xfrm>
            </p:grpSpPr>
            <p:sp>
              <p:nvSpPr>
                <p:cNvPr id="73749" name="Rectangle 87"/>
                <p:cNvSpPr>
                  <a:spLocks noChangeArrowheads="1"/>
                </p:cNvSpPr>
                <p:nvPr/>
              </p:nvSpPr>
              <p:spPr bwMode="auto">
                <a:xfrm>
                  <a:off x="4327" y="3246"/>
                  <a:ext cx="287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dy</a:t>
                  </a:r>
                </a:p>
              </p:txBody>
            </p:sp>
            <p:sp>
              <p:nvSpPr>
                <p:cNvPr id="73750" name="Rectangle 88"/>
                <p:cNvSpPr>
                  <a:spLocks noChangeArrowheads="1"/>
                </p:cNvSpPr>
                <p:nvPr/>
              </p:nvSpPr>
              <p:spPr bwMode="auto">
                <a:xfrm>
                  <a:off x="4327" y="3028"/>
                  <a:ext cx="287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dx</a:t>
                  </a:r>
                </a:p>
              </p:txBody>
            </p:sp>
            <p:sp>
              <p:nvSpPr>
                <p:cNvPr id="73751" name="Line 89"/>
                <p:cNvSpPr>
                  <a:spLocks noChangeShapeType="1"/>
                </p:cNvSpPr>
                <p:nvPr/>
              </p:nvSpPr>
              <p:spPr bwMode="auto">
                <a:xfrm>
                  <a:off x="4375" y="3279"/>
                  <a:ext cx="19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73742" name="Line 90"/>
              <p:cNvSpPr>
                <a:spLocks noChangeShapeType="1"/>
              </p:cNvSpPr>
              <p:nvPr/>
            </p:nvSpPr>
            <p:spPr bwMode="auto">
              <a:xfrm>
                <a:off x="6422408" y="4482152"/>
                <a:ext cx="100584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73743" name="Group 91"/>
              <p:cNvGrpSpPr>
                <a:grpSpLocks/>
              </p:cNvGrpSpPr>
              <p:nvPr/>
            </p:nvGrpSpPr>
            <p:grpSpPr bwMode="auto">
              <a:xfrm>
                <a:off x="5830888" y="4300540"/>
                <a:ext cx="452438" cy="938213"/>
                <a:chOff x="3574" y="2989"/>
                <a:chExt cx="285" cy="591"/>
              </a:xfrm>
            </p:grpSpPr>
            <p:sp>
              <p:nvSpPr>
                <p:cNvPr id="73745" name="Rectangle 95"/>
                <p:cNvSpPr>
                  <a:spLocks noChangeArrowheads="1"/>
                </p:cNvSpPr>
                <p:nvPr/>
              </p:nvSpPr>
              <p:spPr bwMode="auto">
                <a:xfrm>
                  <a:off x="3645" y="2989"/>
                  <a:ext cx="214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d</a:t>
                  </a:r>
                </a:p>
              </p:txBody>
            </p:sp>
            <p:sp>
              <p:nvSpPr>
                <p:cNvPr id="73746" name="Rectangle 96"/>
                <p:cNvSpPr>
                  <a:spLocks noChangeArrowheads="1"/>
                </p:cNvSpPr>
                <p:nvPr/>
              </p:nvSpPr>
              <p:spPr bwMode="auto">
                <a:xfrm>
                  <a:off x="3574" y="3328"/>
                  <a:ext cx="197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c</a:t>
                  </a:r>
                </a:p>
              </p:txBody>
            </p:sp>
          </p:grpSp>
        </p:grpSp>
      </p:grpSp>
      <p:sp>
        <p:nvSpPr>
          <p:cNvPr id="73738" name="Rectangle 97"/>
          <p:cNvSpPr>
            <a:spLocks noChangeArrowheads="1"/>
          </p:cNvSpPr>
          <p:nvPr/>
        </p:nvSpPr>
        <p:spPr bwMode="auto">
          <a:xfrm>
            <a:off x="4114800" y="4840283"/>
            <a:ext cx="682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atau</a:t>
            </a:r>
          </a:p>
        </p:txBody>
      </p:sp>
      <p:sp>
        <p:nvSpPr>
          <p:cNvPr id="68" name="Slide Number Placeholder 6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55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35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35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7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1" grpId="0"/>
      <p:bldP spid="355367" grpId="0"/>
      <p:bldP spid="355368" grpId="0"/>
      <p:bldP spid="737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5" name="Rectangle 3"/>
          <p:cNvSpPr>
            <a:spLocks noChangeArrowheads="1"/>
          </p:cNvSpPr>
          <p:nvPr/>
        </p:nvSpPr>
        <p:spPr bwMode="auto">
          <a:xfrm>
            <a:off x="398463" y="381000"/>
            <a:ext cx="7467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b.  </a:t>
            </a:r>
            <a:r>
              <a:rPr lang="en-US" sz="2000" baseline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sumbu Y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, maka luas permukaan putar adalah 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853440" y="1051560"/>
            <a:ext cx="3108960" cy="1005840"/>
            <a:chOff x="562288" y="762000"/>
            <a:chExt cx="3108960" cy="1005840"/>
          </a:xfrm>
        </p:grpSpPr>
        <p:sp>
          <p:nvSpPr>
            <p:cNvPr id="74814" name="Rectangle 7"/>
            <p:cNvSpPr>
              <a:spLocks noChangeArrowheads="1"/>
            </p:cNvSpPr>
            <p:nvPr/>
          </p:nvSpPr>
          <p:spPr bwMode="auto">
            <a:xfrm>
              <a:off x="582304" y="1095375"/>
              <a:ext cx="292608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Ay = 2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x1 + (     )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dx</a:t>
              </a:r>
            </a:p>
          </p:txBody>
        </p:sp>
        <p:grpSp>
          <p:nvGrpSpPr>
            <p:cNvPr id="77" name="Group 76"/>
            <p:cNvGrpSpPr/>
            <p:nvPr/>
          </p:nvGrpSpPr>
          <p:grpSpPr>
            <a:xfrm>
              <a:off x="562288" y="762000"/>
              <a:ext cx="3108960" cy="1005840"/>
              <a:chOff x="443552" y="775648"/>
              <a:chExt cx="3108960" cy="1005840"/>
            </a:xfrm>
          </p:grpSpPr>
          <p:sp>
            <p:nvSpPr>
              <p:cNvPr id="74813" name="Rectangle 6"/>
              <p:cNvSpPr>
                <a:spLocks noChangeArrowheads="1"/>
              </p:cNvSpPr>
              <p:nvPr/>
            </p:nvSpPr>
            <p:spPr bwMode="auto">
              <a:xfrm>
                <a:off x="443552" y="775648"/>
                <a:ext cx="3108960" cy="10058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74815" name="Group 8"/>
              <p:cNvGrpSpPr>
                <a:grpSpLocks/>
              </p:cNvGrpSpPr>
              <p:nvPr/>
            </p:nvGrpSpPr>
            <p:grpSpPr bwMode="auto">
              <a:xfrm>
                <a:off x="2299648" y="914400"/>
                <a:ext cx="455613" cy="746125"/>
                <a:chOff x="4327" y="3028"/>
                <a:chExt cx="287" cy="470"/>
              </a:xfrm>
              <a:noFill/>
            </p:grpSpPr>
            <p:sp>
              <p:nvSpPr>
                <p:cNvPr id="74823" name="Rectangle 9"/>
                <p:cNvSpPr>
                  <a:spLocks noChangeArrowheads="1"/>
                </p:cNvSpPr>
                <p:nvPr/>
              </p:nvSpPr>
              <p:spPr bwMode="auto">
                <a:xfrm>
                  <a:off x="4327" y="3246"/>
                  <a:ext cx="287" cy="252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dx</a:t>
                  </a:r>
                </a:p>
              </p:txBody>
            </p:sp>
            <p:sp>
              <p:nvSpPr>
                <p:cNvPr id="74824" name="Rectangle 10"/>
                <p:cNvSpPr>
                  <a:spLocks noChangeArrowheads="1"/>
                </p:cNvSpPr>
                <p:nvPr/>
              </p:nvSpPr>
              <p:spPr bwMode="auto">
                <a:xfrm>
                  <a:off x="4327" y="3028"/>
                  <a:ext cx="287" cy="252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dy</a:t>
                  </a:r>
                </a:p>
              </p:txBody>
            </p:sp>
            <p:sp>
              <p:nvSpPr>
                <p:cNvPr id="74825" name="Line 11"/>
                <p:cNvSpPr>
                  <a:spLocks noChangeShapeType="1"/>
                </p:cNvSpPr>
                <p:nvPr/>
              </p:nvSpPr>
              <p:spPr bwMode="auto">
                <a:xfrm>
                  <a:off x="4390" y="3279"/>
                  <a:ext cx="192" cy="0"/>
                </a:xfrm>
                <a:prstGeom prst="line">
                  <a:avLst/>
                </a:prstGeom>
                <a:grp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74816" name="Line 12"/>
              <p:cNvSpPr>
                <a:spLocks noChangeShapeType="1"/>
              </p:cNvSpPr>
              <p:nvPr/>
            </p:nvSpPr>
            <p:spPr bwMode="auto">
              <a:xfrm>
                <a:off x="1912960" y="963304"/>
                <a:ext cx="100584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74817" name="Group 13"/>
              <p:cNvGrpSpPr>
                <a:grpSpLocks/>
              </p:cNvGrpSpPr>
              <p:nvPr/>
            </p:nvGrpSpPr>
            <p:grpSpPr bwMode="auto">
              <a:xfrm>
                <a:off x="1289391" y="822026"/>
                <a:ext cx="534989" cy="927102"/>
                <a:chOff x="3548" y="3023"/>
                <a:chExt cx="337" cy="584"/>
              </a:xfrm>
              <a:noFill/>
            </p:grpSpPr>
            <p:sp>
              <p:nvSpPr>
                <p:cNvPr id="74819" name="Rectangle 17"/>
                <p:cNvSpPr>
                  <a:spLocks noChangeArrowheads="1"/>
                </p:cNvSpPr>
                <p:nvPr/>
              </p:nvSpPr>
              <p:spPr bwMode="auto">
                <a:xfrm>
                  <a:off x="3671" y="3023"/>
                  <a:ext cx="214" cy="25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b</a:t>
                  </a:r>
                </a:p>
              </p:txBody>
            </p:sp>
            <p:sp>
              <p:nvSpPr>
                <p:cNvPr id="74820" name="Rectangle 18"/>
                <p:cNvSpPr>
                  <a:spLocks noChangeArrowheads="1"/>
                </p:cNvSpPr>
                <p:nvPr/>
              </p:nvSpPr>
              <p:spPr bwMode="auto">
                <a:xfrm>
                  <a:off x="3548" y="3357"/>
                  <a:ext cx="205" cy="25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a</a:t>
                  </a:r>
                </a:p>
              </p:txBody>
            </p:sp>
          </p:grpSp>
        </p:grpSp>
      </p:grpSp>
      <p:grpSp>
        <p:nvGrpSpPr>
          <p:cNvPr id="80" name="Group 79"/>
          <p:cNvGrpSpPr/>
          <p:nvPr/>
        </p:nvGrpSpPr>
        <p:grpSpPr>
          <a:xfrm>
            <a:off x="5007592" y="1049968"/>
            <a:ext cx="3115328" cy="1007432"/>
            <a:chOff x="5007592" y="897568"/>
            <a:chExt cx="3115328" cy="1007432"/>
          </a:xfrm>
        </p:grpSpPr>
        <p:sp>
          <p:nvSpPr>
            <p:cNvPr id="74800" name="Rectangle 20"/>
            <p:cNvSpPr>
              <a:spLocks noChangeArrowheads="1"/>
            </p:cNvSpPr>
            <p:nvPr/>
          </p:nvSpPr>
          <p:spPr bwMode="auto">
            <a:xfrm>
              <a:off x="5007592" y="897568"/>
              <a:ext cx="3108960" cy="10058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79" name="Group 78"/>
            <p:cNvGrpSpPr/>
            <p:nvPr/>
          </p:nvGrpSpPr>
          <p:grpSpPr>
            <a:xfrm>
              <a:off x="5105400" y="949325"/>
              <a:ext cx="3017520" cy="955675"/>
              <a:chOff x="4970463" y="802658"/>
              <a:chExt cx="3017520" cy="955675"/>
            </a:xfrm>
          </p:grpSpPr>
          <p:sp>
            <p:nvSpPr>
              <p:cNvPr id="74801" name="Rectangle 21"/>
              <p:cNvSpPr>
                <a:spLocks noChangeArrowheads="1"/>
              </p:cNvSpPr>
              <p:nvPr/>
            </p:nvSpPr>
            <p:spPr bwMode="auto">
              <a:xfrm>
                <a:off x="4970463" y="1095375"/>
                <a:ext cx="3017520" cy="400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Ay = 2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/>
                  </a:rPr>
                  <a:t>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x1 + (     )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dy</a:t>
                </a:r>
              </a:p>
            </p:txBody>
          </p:sp>
          <p:grpSp>
            <p:nvGrpSpPr>
              <p:cNvPr id="74802" name="Group 22"/>
              <p:cNvGrpSpPr>
                <a:grpSpLocks/>
              </p:cNvGrpSpPr>
              <p:nvPr/>
            </p:nvGrpSpPr>
            <p:grpSpPr bwMode="auto">
              <a:xfrm>
                <a:off x="6822744" y="914400"/>
                <a:ext cx="455613" cy="746125"/>
                <a:chOff x="4327" y="3028"/>
                <a:chExt cx="287" cy="470"/>
              </a:xfrm>
              <a:noFill/>
            </p:grpSpPr>
            <p:sp>
              <p:nvSpPr>
                <p:cNvPr id="74810" name="Rectangle 23"/>
                <p:cNvSpPr>
                  <a:spLocks noChangeArrowheads="1"/>
                </p:cNvSpPr>
                <p:nvPr/>
              </p:nvSpPr>
              <p:spPr bwMode="auto">
                <a:xfrm>
                  <a:off x="4327" y="3246"/>
                  <a:ext cx="287" cy="252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dy</a:t>
                  </a:r>
                </a:p>
              </p:txBody>
            </p:sp>
            <p:sp>
              <p:nvSpPr>
                <p:cNvPr id="74811" name="Rectangle 24"/>
                <p:cNvSpPr>
                  <a:spLocks noChangeArrowheads="1"/>
                </p:cNvSpPr>
                <p:nvPr/>
              </p:nvSpPr>
              <p:spPr bwMode="auto">
                <a:xfrm>
                  <a:off x="4327" y="3028"/>
                  <a:ext cx="287" cy="252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dx</a:t>
                  </a:r>
                </a:p>
              </p:txBody>
            </p:sp>
            <p:sp>
              <p:nvSpPr>
                <p:cNvPr id="74812" name="Line 25"/>
                <p:cNvSpPr>
                  <a:spLocks noChangeShapeType="1"/>
                </p:cNvSpPr>
                <p:nvPr/>
              </p:nvSpPr>
              <p:spPr bwMode="auto">
                <a:xfrm>
                  <a:off x="4390" y="3279"/>
                  <a:ext cx="192" cy="0"/>
                </a:xfrm>
                <a:prstGeom prst="line">
                  <a:avLst/>
                </a:prstGeom>
                <a:grp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74803" name="Line 26"/>
              <p:cNvSpPr>
                <a:spLocks noChangeShapeType="1"/>
              </p:cNvSpPr>
              <p:nvPr/>
            </p:nvSpPr>
            <p:spPr bwMode="auto">
              <a:xfrm>
                <a:off x="6400800" y="941696"/>
                <a:ext cx="100584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74804" name="Group 27"/>
              <p:cNvGrpSpPr>
                <a:grpSpLocks/>
              </p:cNvGrpSpPr>
              <p:nvPr/>
            </p:nvGrpSpPr>
            <p:grpSpPr bwMode="auto">
              <a:xfrm>
                <a:off x="5776922" y="802658"/>
                <a:ext cx="547689" cy="955675"/>
                <a:chOff x="3540" y="2920"/>
                <a:chExt cx="345" cy="602"/>
              </a:xfrm>
              <a:noFill/>
            </p:grpSpPr>
            <p:sp>
              <p:nvSpPr>
                <p:cNvPr id="74806" name="Rectangle 31"/>
                <p:cNvSpPr>
                  <a:spLocks noChangeArrowheads="1"/>
                </p:cNvSpPr>
                <p:nvPr/>
              </p:nvSpPr>
              <p:spPr bwMode="auto">
                <a:xfrm>
                  <a:off x="3671" y="2920"/>
                  <a:ext cx="214" cy="25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d</a:t>
                  </a:r>
                </a:p>
              </p:txBody>
            </p:sp>
            <p:sp>
              <p:nvSpPr>
                <p:cNvPr id="74807" name="Rectangle 32"/>
                <p:cNvSpPr>
                  <a:spLocks noChangeArrowheads="1"/>
                </p:cNvSpPr>
                <p:nvPr/>
              </p:nvSpPr>
              <p:spPr bwMode="auto">
                <a:xfrm>
                  <a:off x="3540" y="3270"/>
                  <a:ext cx="197" cy="252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c</a:t>
                  </a:r>
                </a:p>
              </p:txBody>
            </p:sp>
          </p:grpSp>
        </p:grpSp>
      </p:grpSp>
      <p:sp>
        <p:nvSpPr>
          <p:cNvPr id="74799" name="Rectangle 33"/>
          <p:cNvSpPr>
            <a:spLocks noChangeArrowheads="1"/>
          </p:cNvSpPr>
          <p:nvPr/>
        </p:nvSpPr>
        <p:spPr bwMode="auto">
          <a:xfrm>
            <a:off x="4090988" y="1412875"/>
            <a:ext cx="682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atau</a:t>
            </a:r>
          </a:p>
        </p:txBody>
      </p:sp>
      <p:sp>
        <p:nvSpPr>
          <p:cNvPr id="356387" name="Rectangle 35"/>
          <p:cNvSpPr>
            <a:spLocks noChangeArrowheads="1"/>
          </p:cNvSpPr>
          <p:nvPr/>
        </p:nvSpPr>
        <p:spPr bwMode="auto">
          <a:xfrm>
            <a:off x="457200" y="2514600"/>
            <a:ext cx="8077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Jika </a:t>
            </a:r>
            <a:r>
              <a:rPr lang="en-US" sz="2000" baseline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fungsi berbentuk parameter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 x = f(t) dan y = g(t), luas perputaran karena fungsi itu diputar terhadap:</a:t>
            </a:r>
          </a:p>
        </p:txBody>
      </p:sp>
      <p:sp>
        <p:nvSpPr>
          <p:cNvPr id="74778" name="Rectangle 36"/>
          <p:cNvSpPr>
            <a:spLocks noChangeArrowheads="1"/>
          </p:cNvSpPr>
          <p:nvPr/>
        </p:nvSpPr>
        <p:spPr bwMode="auto">
          <a:xfrm>
            <a:off x="548640" y="3850944"/>
            <a:ext cx="265176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a. sumbu X adalah:</a:t>
            </a:r>
          </a:p>
        </p:txBody>
      </p:sp>
      <p:grpSp>
        <p:nvGrpSpPr>
          <p:cNvPr id="81" name="Group 80"/>
          <p:cNvGrpSpPr/>
          <p:nvPr/>
        </p:nvGrpSpPr>
        <p:grpSpPr>
          <a:xfrm>
            <a:off x="3672840" y="3429000"/>
            <a:ext cx="3566160" cy="1143000"/>
            <a:chOff x="3646488" y="3048000"/>
            <a:chExt cx="3566160" cy="1143000"/>
          </a:xfrm>
        </p:grpSpPr>
        <p:sp>
          <p:nvSpPr>
            <p:cNvPr id="74780" name="Rectangle 39"/>
            <p:cNvSpPr>
              <a:spLocks noChangeArrowheads="1"/>
            </p:cNvSpPr>
            <p:nvPr/>
          </p:nvSpPr>
          <p:spPr bwMode="auto">
            <a:xfrm>
              <a:off x="3646488" y="3048000"/>
              <a:ext cx="3566160" cy="1143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781" name="Rectangle 40"/>
            <p:cNvSpPr>
              <a:spLocks noChangeArrowheads="1"/>
            </p:cNvSpPr>
            <p:nvPr/>
          </p:nvSpPr>
          <p:spPr bwMode="auto">
            <a:xfrm>
              <a:off x="3657600" y="3440113"/>
              <a:ext cx="347472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Ax = 2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y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 (    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)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+ (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  )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dt</a:t>
              </a:r>
            </a:p>
          </p:txBody>
        </p:sp>
        <p:grpSp>
          <p:nvGrpSpPr>
            <p:cNvPr id="74782" name="Group 41"/>
            <p:cNvGrpSpPr>
              <a:grpSpLocks/>
            </p:cNvGrpSpPr>
            <p:nvPr/>
          </p:nvGrpSpPr>
          <p:grpSpPr bwMode="auto">
            <a:xfrm>
              <a:off x="6060744" y="3249304"/>
              <a:ext cx="455613" cy="746125"/>
              <a:chOff x="4327" y="3028"/>
              <a:chExt cx="287" cy="470"/>
            </a:xfrm>
            <a:noFill/>
          </p:grpSpPr>
          <p:sp>
            <p:nvSpPr>
              <p:cNvPr id="74794" name="Rectangle 42"/>
              <p:cNvSpPr>
                <a:spLocks noChangeArrowheads="1"/>
              </p:cNvSpPr>
              <p:nvPr/>
            </p:nvSpPr>
            <p:spPr bwMode="auto">
              <a:xfrm>
                <a:off x="4327" y="3246"/>
                <a:ext cx="251" cy="252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dt</a:t>
                </a:r>
              </a:p>
            </p:txBody>
          </p:sp>
          <p:sp>
            <p:nvSpPr>
              <p:cNvPr id="74795" name="Rectangle 43"/>
              <p:cNvSpPr>
                <a:spLocks noChangeArrowheads="1"/>
              </p:cNvSpPr>
              <p:nvPr/>
            </p:nvSpPr>
            <p:spPr bwMode="auto">
              <a:xfrm>
                <a:off x="4327" y="3028"/>
                <a:ext cx="287" cy="252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dy</a:t>
                </a:r>
              </a:p>
            </p:txBody>
          </p:sp>
          <p:sp>
            <p:nvSpPr>
              <p:cNvPr id="74796" name="Line 44"/>
              <p:cNvSpPr>
                <a:spLocks noChangeShapeType="1"/>
              </p:cNvSpPr>
              <p:nvPr/>
            </p:nvSpPr>
            <p:spPr bwMode="auto">
              <a:xfrm>
                <a:off x="4390" y="3279"/>
                <a:ext cx="173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74783" name="Line 45"/>
            <p:cNvSpPr>
              <a:spLocks noChangeShapeType="1"/>
            </p:cNvSpPr>
            <p:nvPr/>
          </p:nvSpPr>
          <p:spPr bwMode="auto">
            <a:xfrm>
              <a:off x="5092696" y="3276600"/>
              <a:ext cx="14630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74784" name="Group 46"/>
            <p:cNvGrpSpPr>
              <a:grpSpLocks/>
            </p:cNvGrpSpPr>
            <p:nvPr/>
          </p:nvGrpSpPr>
          <p:grpSpPr bwMode="auto">
            <a:xfrm>
              <a:off x="4508197" y="3135952"/>
              <a:ext cx="479426" cy="942975"/>
              <a:chOff x="3574" y="2984"/>
              <a:chExt cx="302" cy="594"/>
            </a:xfrm>
            <a:noFill/>
          </p:grpSpPr>
          <p:sp>
            <p:nvSpPr>
              <p:cNvPr id="74790" name="Rectangle 50"/>
              <p:cNvSpPr>
                <a:spLocks noChangeArrowheads="1"/>
              </p:cNvSpPr>
              <p:nvPr/>
            </p:nvSpPr>
            <p:spPr bwMode="auto">
              <a:xfrm>
                <a:off x="3662" y="2984"/>
                <a:ext cx="214" cy="25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b</a:t>
                </a:r>
              </a:p>
            </p:txBody>
          </p:sp>
          <p:sp>
            <p:nvSpPr>
              <p:cNvPr id="74791" name="Rectangle 51"/>
              <p:cNvSpPr>
                <a:spLocks noChangeArrowheads="1"/>
              </p:cNvSpPr>
              <p:nvPr/>
            </p:nvSpPr>
            <p:spPr bwMode="auto">
              <a:xfrm>
                <a:off x="3574" y="3328"/>
                <a:ext cx="205" cy="25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a</a:t>
                </a:r>
              </a:p>
            </p:txBody>
          </p:sp>
        </p:grpSp>
        <p:grpSp>
          <p:nvGrpSpPr>
            <p:cNvPr id="74785" name="Group 67"/>
            <p:cNvGrpSpPr>
              <a:grpSpLocks/>
            </p:cNvGrpSpPr>
            <p:nvPr/>
          </p:nvGrpSpPr>
          <p:grpSpPr bwMode="auto">
            <a:xfrm>
              <a:off x="5169539" y="3290560"/>
              <a:ext cx="455613" cy="696913"/>
              <a:chOff x="4327" y="3059"/>
              <a:chExt cx="287" cy="439"/>
            </a:xfrm>
            <a:noFill/>
          </p:grpSpPr>
          <p:sp>
            <p:nvSpPr>
              <p:cNvPr id="74786" name="Rectangle 68"/>
              <p:cNvSpPr>
                <a:spLocks noChangeArrowheads="1"/>
              </p:cNvSpPr>
              <p:nvPr/>
            </p:nvSpPr>
            <p:spPr bwMode="auto">
              <a:xfrm>
                <a:off x="4336" y="3246"/>
                <a:ext cx="251" cy="252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dt</a:t>
                </a:r>
              </a:p>
            </p:txBody>
          </p:sp>
          <p:sp>
            <p:nvSpPr>
              <p:cNvPr id="74787" name="Rectangle 69"/>
              <p:cNvSpPr>
                <a:spLocks noChangeArrowheads="1"/>
              </p:cNvSpPr>
              <p:nvPr/>
            </p:nvSpPr>
            <p:spPr bwMode="auto">
              <a:xfrm>
                <a:off x="4327" y="3059"/>
                <a:ext cx="287" cy="252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dx</a:t>
                </a:r>
              </a:p>
            </p:txBody>
          </p:sp>
          <p:sp>
            <p:nvSpPr>
              <p:cNvPr id="74788" name="Line 70"/>
              <p:cNvSpPr>
                <a:spLocks noChangeShapeType="1"/>
              </p:cNvSpPr>
              <p:nvPr/>
            </p:nvSpPr>
            <p:spPr bwMode="auto">
              <a:xfrm>
                <a:off x="4390" y="3279"/>
                <a:ext cx="173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74759" name="Rectangle 75"/>
          <p:cNvSpPr>
            <a:spLocks noChangeArrowheads="1"/>
          </p:cNvSpPr>
          <p:nvPr/>
        </p:nvSpPr>
        <p:spPr bwMode="auto">
          <a:xfrm>
            <a:off x="563880" y="5197806"/>
            <a:ext cx="256032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b. sumbu Y adalah:</a:t>
            </a:r>
          </a:p>
        </p:txBody>
      </p:sp>
      <p:grpSp>
        <p:nvGrpSpPr>
          <p:cNvPr id="82" name="Group 81"/>
          <p:cNvGrpSpPr/>
          <p:nvPr/>
        </p:nvGrpSpPr>
        <p:grpSpPr>
          <a:xfrm>
            <a:off x="3643952" y="4800600"/>
            <a:ext cx="3566160" cy="1143000"/>
            <a:chOff x="3656322" y="4419600"/>
            <a:chExt cx="3566160" cy="1143000"/>
          </a:xfrm>
        </p:grpSpPr>
        <p:sp>
          <p:nvSpPr>
            <p:cNvPr id="74761" name="Rectangle 77"/>
            <p:cNvSpPr>
              <a:spLocks noChangeArrowheads="1"/>
            </p:cNvSpPr>
            <p:nvPr/>
          </p:nvSpPr>
          <p:spPr bwMode="auto">
            <a:xfrm>
              <a:off x="3656322" y="4419600"/>
              <a:ext cx="3566160" cy="1143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762" name="Rectangle 78"/>
            <p:cNvSpPr>
              <a:spLocks noChangeArrowheads="1"/>
            </p:cNvSpPr>
            <p:nvPr/>
          </p:nvSpPr>
          <p:spPr bwMode="auto">
            <a:xfrm>
              <a:off x="3716339" y="4811713"/>
              <a:ext cx="338328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Ay = 2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x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 (   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)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+ ( 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)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dt</a:t>
              </a:r>
            </a:p>
          </p:txBody>
        </p:sp>
        <p:grpSp>
          <p:nvGrpSpPr>
            <p:cNvPr id="74763" name="Group 79"/>
            <p:cNvGrpSpPr>
              <a:grpSpLocks/>
            </p:cNvGrpSpPr>
            <p:nvPr/>
          </p:nvGrpSpPr>
          <p:grpSpPr bwMode="auto">
            <a:xfrm>
              <a:off x="6056643" y="4626592"/>
              <a:ext cx="455613" cy="746125"/>
              <a:chOff x="4327" y="3028"/>
              <a:chExt cx="287" cy="470"/>
            </a:xfrm>
            <a:noFill/>
          </p:grpSpPr>
          <p:sp>
            <p:nvSpPr>
              <p:cNvPr id="74775" name="Rectangle 80"/>
              <p:cNvSpPr>
                <a:spLocks noChangeArrowheads="1"/>
              </p:cNvSpPr>
              <p:nvPr/>
            </p:nvSpPr>
            <p:spPr bwMode="auto">
              <a:xfrm>
                <a:off x="4327" y="3246"/>
                <a:ext cx="251" cy="252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dt</a:t>
                </a:r>
              </a:p>
            </p:txBody>
          </p:sp>
          <p:sp>
            <p:nvSpPr>
              <p:cNvPr id="74776" name="Rectangle 81"/>
              <p:cNvSpPr>
                <a:spLocks noChangeArrowheads="1"/>
              </p:cNvSpPr>
              <p:nvPr/>
            </p:nvSpPr>
            <p:spPr bwMode="auto">
              <a:xfrm>
                <a:off x="4327" y="3028"/>
                <a:ext cx="287" cy="252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dy</a:t>
                </a:r>
              </a:p>
            </p:txBody>
          </p:sp>
          <p:sp>
            <p:nvSpPr>
              <p:cNvPr id="74777" name="Line 82"/>
              <p:cNvSpPr>
                <a:spLocks noChangeShapeType="1"/>
              </p:cNvSpPr>
              <p:nvPr/>
            </p:nvSpPr>
            <p:spPr bwMode="auto">
              <a:xfrm>
                <a:off x="4390" y="3279"/>
                <a:ext cx="173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74764" name="Line 83"/>
            <p:cNvSpPr>
              <a:spLocks noChangeShapeType="1"/>
            </p:cNvSpPr>
            <p:nvPr/>
          </p:nvSpPr>
          <p:spPr bwMode="auto">
            <a:xfrm>
              <a:off x="5140656" y="4648200"/>
              <a:ext cx="14630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74765" name="Group 84"/>
            <p:cNvGrpSpPr>
              <a:grpSpLocks/>
            </p:cNvGrpSpPr>
            <p:nvPr/>
          </p:nvGrpSpPr>
          <p:grpSpPr bwMode="auto">
            <a:xfrm>
              <a:off x="4495800" y="4495800"/>
              <a:ext cx="493713" cy="930275"/>
              <a:chOff x="3574" y="2920"/>
              <a:chExt cx="311" cy="586"/>
            </a:xfrm>
            <a:noFill/>
          </p:grpSpPr>
          <p:sp>
            <p:nvSpPr>
              <p:cNvPr id="74771" name="Rectangle 88"/>
              <p:cNvSpPr>
                <a:spLocks noChangeArrowheads="1"/>
              </p:cNvSpPr>
              <p:nvPr/>
            </p:nvSpPr>
            <p:spPr bwMode="auto">
              <a:xfrm>
                <a:off x="3671" y="2920"/>
                <a:ext cx="214" cy="25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b</a:t>
                </a:r>
              </a:p>
            </p:txBody>
          </p:sp>
          <p:sp>
            <p:nvSpPr>
              <p:cNvPr id="74772" name="Rectangle 89"/>
              <p:cNvSpPr>
                <a:spLocks noChangeArrowheads="1"/>
              </p:cNvSpPr>
              <p:nvPr/>
            </p:nvSpPr>
            <p:spPr bwMode="auto">
              <a:xfrm>
                <a:off x="3574" y="3256"/>
                <a:ext cx="205" cy="25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a</a:t>
                </a:r>
              </a:p>
            </p:txBody>
          </p:sp>
        </p:grpSp>
        <p:grpSp>
          <p:nvGrpSpPr>
            <p:cNvPr id="74766" name="Group 90"/>
            <p:cNvGrpSpPr>
              <a:grpSpLocks/>
            </p:cNvGrpSpPr>
            <p:nvPr/>
          </p:nvGrpSpPr>
          <p:grpSpPr bwMode="auto">
            <a:xfrm>
              <a:off x="5196835" y="4677106"/>
              <a:ext cx="455613" cy="692150"/>
              <a:chOff x="4342" y="3062"/>
              <a:chExt cx="287" cy="436"/>
            </a:xfrm>
            <a:noFill/>
          </p:grpSpPr>
          <p:sp>
            <p:nvSpPr>
              <p:cNvPr id="74767" name="Rectangle 91"/>
              <p:cNvSpPr>
                <a:spLocks noChangeArrowheads="1"/>
              </p:cNvSpPr>
              <p:nvPr/>
            </p:nvSpPr>
            <p:spPr bwMode="auto">
              <a:xfrm>
                <a:off x="4353" y="3246"/>
                <a:ext cx="251" cy="252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dt</a:t>
                </a:r>
              </a:p>
            </p:txBody>
          </p:sp>
          <p:sp>
            <p:nvSpPr>
              <p:cNvPr id="74768" name="Rectangle 92"/>
              <p:cNvSpPr>
                <a:spLocks noChangeArrowheads="1"/>
              </p:cNvSpPr>
              <p:nvPr/>
            </p:nvSpPr>
            <p:spPr bwMode="auto">
              <a:xfrm>
                <a:off x="4342" y="3062"/>
                <a:ext cx="287" cy="252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dx</a:t>
                </a:r>
              </a:p>
            </p:txBody>
          </p:sp>
          <p:sp>
            <p:nvSpPr>
              <p:cNvPr id="74769" name="Line 93"/>
              <p:cNvSpPr>
                <a:spLocks noChangeShapeType="1"/>
              </p:cNvSpPr>
              <p:nvPr/>
            </p:nvSpPr>
            <p:spPr bwMode="auto">
              <a:xfrm>
                <a:off x="4390" y="3279"/>
                <a:ext cx="173" cy="0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75" name="Slide Number Placeholder 7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56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74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35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74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6355" grpId="0"/>
      <p:bldP spid="74799" grpId="0"/>
      <p:bldP spid="356387" grpId="0"/>
      <p:bldP spid="74778" grpId="0"/>
      <p:bldP spid="7475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>
          <a:xfrm>
            <a:off x="2473325" y="147638"/>
            <a:ext cx="4114800" cy="461665"/>
          </a:xfrm>
          <a:noFill/>
          <a:ln>
            <a:noFill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CONTOH SOAL</a:t>
            </a:r>
          </a:p>
        </p:txBody>
      </p:sp>
      <p:sp>
        <p:nvSpPr>
          <p:cNvPr id="357379" name="Rectangle 3"/>
          <p:cNvSpPr>
            <a:spLocks noChangeArrowheads="1"/>
          </p:cNvSpPr>
          <p:nvPr/>
        </p:nvSpPr>
        <p:spPr bwMode="auto">
          <a:xfrm>
            <a:off x="815975" y="762000"/>
            <a:ext cx="539496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4175" indent="-384175">
              <a:spcAft>
                <a:spcPts val="1200"/>
              </a:spcAft>
            </a:pP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1.	Hitung luas permukaan bola berjari-jari r </a:t>
            </a:r>
          </a:p>
          <a:p>
            <a:pPr marL="384175" indent="-384175"/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	Jawab:</a:t>
            </a:r>
          </a:p>
        </p:txBody>
      </p:sp>
      <p:grpSp>
        <p:nvGrpSpPr>
          <p:cNvPr id="2" name="Group 20"/>
          <p:cNvGrpSpPr>
            <a:grpSpLocks noChangeAspect="1"/>
          </p:cNvGrpSpPr>
          <p:nvPr/>
        </p:nvGrpSpPr>
        <p:grpSpPr bwMode="auto">
          <a:xfrm>
            <a:off x="1214438" y="1752600"/>
            <a:ext cx="2519362" cy="1998663"/>
            <a:chOff x="720" y="1279"/>
            <a:chExt cx="1776" cy="1409"/>
          </a:xfrm>
        </p:grpSpPr>
        <p:sp>
          <p:nvSpPr>
            <p:cNvPr id="75815" name="Rectangle 19"/>
            <p:cNvSpPr>
              <a:spLocks noChangeAspect="1" noChangeArrowheads="1"/>
            </p:cNvSpPr>
            <p:nvPr/>
          </p:nvSpPr>
          <p:spPr bwMode="auto">
            <a:xfrm>
              <a:off x="720" y="1296"/>
              <a:ext cx="1680" cy="1392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816" name="Text Box 14"/>
            <p:cNvSpPr txBox="1">
              <a:spLocks noChangeAspect="1" noChangeArrowheads="1"/>
            </p:cNvSpPr>
            <p:nvPr/>
          </p:nvSpPr>
          <p:spPr bwMode="auto">
            <a:xfrm>
              <a:off x="2041" y="1811"/>
              <a:ext cx="455" cy="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</a:p>
          </p:txBody>
        </p:sp>
        <p:grpSp>
          <p:nvGrpSpPr>
            <p:cNvPr id="75817" name="Group 18"/>
            <p:cNvGrpSpPr>
              <a:grpSpLocks noChangeAspect="1"/>
            </p:cNvGrpSpPr>
            <p:nvPr/>
          </p:nvGrpSpPr>
          <p:grpSpPr bwMode="auto">
            <a:xfrm>
              <a:off x="764" y="1279"/>
              <a:ext cx="1561" cy="1294"/>
              <a:chOff x="764" y="1279"/>
              <a:chExt cx="1561" cy="1294"/>
            </a:xfrm>
          </p:grpSpPr>
          <p:sp>
            <p:nvSpPr>
              <p:cNvPr id="75818" name="Oval 6"/>
              <p:cNvSpPr>
                <a:spLocks noChangeAspect="1" noChangeArrowheads="1"/>
              </p:cNvSpPr>
              <p:nvPr/>
            </p:nvSpPr>
            <p:spPr bwMode="auto">
              <a:xfrm>
                <a:off x="991" y="1585"/>
                <a:ext cx="957" cy="958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5819" name="Rectangle 7"/>
              <p:cNvSpPr>
                <a:spLocks noChangeAspect="1" noChangeArrowheads="1"/>
              </p:cNvSpPr>
              <p:nvPr/>
            </p:nvSpPr>
            <p:spPr bwMode="auto">
              <a:xfrm>
                <a:off x="978" y="2064"/>
                <a:ext cx="1023" cy="509"/>
              </a:xfrm>
              <a:prstGeom prst="rect">
                <a:avLst/>
              </a:prstGeom>
              <a:solidFill>
                <a:srgbClr val="000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5820" name="Line 8"/>
              <p:cNvSpPr>
                <a:spLocks noChangeAspect="1" noChangeShapeType="1"/>
              </p:cNvSpPr>
              <p:nvPr/>
            </p:nvSpPr>
            <p:spPr bwMode="auto">
              <a:xfrm>
                <a:off x="817" y="2064"/>
                <a:ext cx="150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5821" name="Line 9"/>
              <p:cNvSpPr>
                <a:spLocks noChangeAspect="1" noChangeShapeType="1"/>
              </p:cNvSpPr>
              <p:nvPr/>
            </p:nvSpPr>
            <p:spPr bwMode="auto">
              <a:xfrm>
                <a:off x="1446" y="1346"/>
                <a:ext cx="0" cy="82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5822" name="Line 10"/>
              <p:cNvSpPr>
                <a:spLocks noChangeAspect="1" noChangeShapeType="1"/>
              </p:cNvSpPr>
              <p:nvPr/>
            </p:nvSpPr>
            <p:spPr bwMode="auto">
              <a:xfrm flipV="1">
                <a:off x="1446" y="1705"/>
                <a:ext cx="341" cy="35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5823" name="Line 11"/>
              <p:cNvSpPr>
                <a:spLocks noChangeAspect="1" noChangeShapeType="1"/>
              </p:cNvSpPr>
              <p:nvPr/>
            </p:nvSpPr>
            <p:spPr bwMode="auto">
              <a:xfrm>
                <a:off x="1787" y="1705"/>
                <a:ext cx="0" cy="35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5824" name="Oval 12"/>
              <p:cNvSpPr>
                <a:spLocks noChangeAspect="1" noChangeArrowheads="1"/>
              </p:cNvSpPr>
              <p:nvPr/>
            </p:nvSpPr>
            <p:spPr bwMode="auto">
              <a:xfrm>
                <a:off x="2041" y="1944"/>
                <a:ext cx="98" cy="24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5825" name="Text Box 13"/>
              <p:cNvSpPr txBox="1">
                <a:spLocks noChangeAspect="1" noChangeArrowheads="1"/>
              </p:cNvSpPr>
              <p:nvPr/>
            </p:nvSpPr>
            <p:spPr bwMode="auto">
              <a:xfrm>
                <a:off x="1359" y="1279"/>
                <a:ext cx="455" cy="3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Y</a:t>
                </a:r>
              </a:p>
            </p:txBody>
          </p:sp>
          <p:sp>
            <p:nvSpPr>
              <p:cNvPr id="75826" name="Text Box 15"/>
              <p:cNvSpPr txBox="1">
                <a:spLocks noChangeAspect="1" noChangeArrowheads="1"/>
              </p:cNvSpPr>
              <p:nvPr/>
            </p:nvSpPr>
            <p:spPr bwMode="auto">
              <a:xfrm>
                <a:off x="764" y="2046"/>
                <a:ext cx="455" cy="3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A</a:t>
                </a:r>
              </a:p>
            </p:txBody>
          </p:sp>
          <p:sp>
            <p:nvSpPr>
              <p:cNvPr id="75827" name="Text Box 16"/>
              <p:cNvSpPr txBox="1">
                <a:spLocks noChangeAspect="1" noChangeArrowheads="1"/>
              </p:cNvSpPr>
              <p:nvPr/>
            </p:nvSpPr>
            <p:spPr bwMode="auto">
              <a:xfrm>
                <a:off x="1222" y="2046"/>
                <a:ext cx="455" cy="3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O</a:t>
                </a:r>
              </a:p>
            </p:txBody>
          </p:sp>
          <p:sp>
            <p:nvSpPr>
              <p:cNvPr id="75828" name="Text Box 17"/>
              <p:cNvSpPr txBox="1">
                <a:spLocks noChangeAspect="1" noChangeArrowheads="1"/>
              </p:cNvSpPr>
              <p:nvPr/>
            </p:nvSpPr>
            <p:spPr bwMode="auto">
              <a:xfrm>
                <a:off x="1713" y="2046"/>
                <a:ext cx="455" cy="3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B</a:t>
                </a:r>
              </a:p>
            </p:txBody>
          </p:sp>
        </p:grpSp>
      </p:grpSp>
      <p:sp>
        <p:nvSpPr>
          <p:cNvPr id="357397" name="Rectangle 21"/>
          <p:cNvSpPr>
            <a:spLocks noChangeArrowheads="1"/>
          </p:cNvSpPr>
          <p:nvPr/>
        </p:nvSpPr>
        <p:spPr bwMode="auto">
          <a:xfrm>
            <a:off x="4038600" y="1600200"/>
            <a:ext cx="4572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Kalau busur AB diputar thd sb X maka luas permukaan putar adalah permukaan bola.  </a:t>
            </a:r>
            <a:endParaRPr lang="en-US" sz="2000" baseline="0" smtClean="0"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x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= rcos 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 dan 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y = rsin  </a:t>
            </a: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sehingga</a:t>
            </a:r>
            <a:endParaRPr lang="en-US" sz="2000" baseline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grpSp>
        <p:nvGrpSpPr>
          <p:cNvPr id="75803" name="Group 27"/>
          <p:cNvGrpSpPr>
            <a:grpSpLocks/>
          </p:cNvGrpSpPr>
          <p:nvPr/>
        </p:nvGrpSpPr>
        <p:grpSpPr bwMode="auto">
          <a:xfrm>
            <a:off x="4064000" y="2971800"/>
            <a:ext cx="1771650" cy="746125"/>
            <a:chOff x="2581" y="1978"/>
            <a:chExt cx="1116" cy="470"/>
          </a:xfrm>
        </p:grpSpPr>
        <p:grpSp>
          <p:nvGrpSpPr>
            <p:cNvPr id="75810" name="Group 25"/>
            <p:cNvGrpSpPr>
              <a:grpSpLocks/>
            </p:cNvGrpSpPr>
            <p:nvPr/>
          </p:nvGrpSpPr>
          <p:grpSpPr bwMode="auto">
            <a:xfrm>
              <a:off x="2581" y="1978"/>
              <a:ext cx="298" cy="470"/>
              <a:chOff x="2762" y="2046"/>
              <a:chExt cx="298" cy="470"/>
            </a:xfrm>
          </p:grpSpPr>
          <p:sp>
            <p:nvSpPr>
              <p:cNvPr id="75812" name="Rectangle 22"/>
              <p:cNvSpPr>
                <a:spLocks noChangeArrowheads="1"/>
              </p:cNvSpPr>
              <p:nvPr/>
            </p:nvSpPr>
            <p:spPr bwMode="auto">
              <a:xfrm>
                <a:off x="2769" y="2046"/>
                <a:ext cx="28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dx</a:t>
                </a:r>
              </a:p>
            </p:txBody>
          </p:sp>
          <p:sp>
            <p:nvSpPr>
              <p:cNvPr id="75813" name="Rectangle 23"/>
              <p:cNvSpPr>
                <a:spLocks noChangeArrowheads="1"/>
              </p:cNvSpPr>
              <p:nvPr/>
            </p:nvSpPr>
            <p:spPr bwMode="auto">
              <a:xfrm>
                <a:off x="2762" y="2266"/>
                <a:ext cx="29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d</a:t>
                </a:r>
              </a:p>
            </p:txBody>
          </p:sp>
          <p:sp>
            <p:nvSpPr>
              <p:cNvPr id="75814" name="Line 24"/>
              <p:cNvSpPr>
                <a:spLocks noChangeShapeType="1"/>
              </p:cNvSpPr>
              <p:nvPr/>
            </p:nvSpPr>
            <p:spPr bwMode="auto">
              <a:xfrm>
                <a:off x="2821" y="2293"/>
                <a:ext cx="20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75811" name="Rectangle 26"/>
            <p:cNvSpPr>
              <a:spLocks noChangeArrowheads="1"/>
            </p:cNvSpPr>
            <p:nvPr/>
          </p:nvSpPr>
          <p:spPr bwMode="auto">
            <a:xfrm>
              <a:off x="2830" y="2075"/>
              <a:ext cx="86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 – rsin , </a:t>
              </a:r>
            </a:p>
          </p:txBody>
        </p:sp>
      </p:grpSp>
      <p:grpSp>
        <p:nvGrpSpPr>
          <p:cNvPr id="75804" name="Group 28"/>
          <p:cNvGrpSpPr>
            <a:grpSpLocks/>
          </p:cNvGrpSpPr>
          <p:nvPr/>
        </p:nvGrpSpPr>
        <p:grpSpPr bwMode="auto">
          <a:xfrm>
            <a:off x="6367463" y="2973388"/>
            <a:ext cx="1557338" cy="746125"/>
            <a:chOff x="2581" y="1978"/>
            <a:chExt cx="981" cy="470"/>
          </a:xfrm>
        </p:grpSpPr>
        <p:grpSp>
          <p:nvGrpSpPr>
            <p:cNvPr id="75805" name="Group 29"/>
            <p:cNvGrpSpPr>
              <a:grpSpLocks/>
            </p:cNvGrpSpPr>
            <p:nvPr/>
          </p:nvGrpSpPr>
          <p:grpSpPr bwMode="auto">
            <a:xfrm>
              <a:off x="2581" y="1978"/>
              <a:ext cx="298" cy="470"/>
              <a:chOff x="2762" y="2046"/>
              <a:chExt cx="298" cy="470"/>
            </a:xfrm>
          </p:grpSpPr>
          <p:sp>
            <p:nvSpPr>
              <p:cNvPr id="75807" name="Rectangle 30"/>
              <p:cNvSpPr>
                <a:spLocks noChangeArrowheads="1"/>
              </p:cNvSpPr>
              <p:nvPr/>
            </p:nvSpPr>
            <p:spPr bwMode="auto">
              <a:xfrm>
                <a:off x="2769" y="2046"/>
                <a:ext cx="28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dy</a:t>
                </a:r>
              </a:p>
            </p:txBody>
          </p:sp>
          <p:sp>
            <p:nvSpPr>
              <p:cNvPr id="75808" name="Rectangle 31"/>
              <p:cNvSpPr>
                <a:spLocks noChangeArrowheads="1"/>
              </p:cNvSpPr>
              <p:nvPr/>
            </p:nvSpPr>
            <p:spPr bwMode="auto">
              <a:xfrm>
                <a:off x="2762" y="2266"/>
                <a:ext cx="29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d</a:t>
                </a:r>
              </a:p>
            </p:txBody>
          </p:sp>
          <p:sp>
            <p:nvSpPr>
              <p:cNvPr id="75809" name="Line 32"/>
              <p:cNvSpPr>
                <a:spLocks noChangeShapeType="1"/>
              </p:cNvSpPr>
              <p:nvPr/>
            </p:nvSpPr>
            <p:spPr bwMode="auto">
              <a:xfrm>
                <a:off x="2821" y="2293"/>
                <a:ext cx="20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75806" name="Rectangle 33"/>
            <p:cNvSpPr>
              <a:spLocks noChangeArrowheads="1"/>
            </p:cNvSpPr>
            <p:nvPr/>
          </p:nvSpPr>
          <p:spPr bwMode="auto">
            <a:xfrm>
              <a:off x="2830" y="2075"/>
              <a:ext cx="73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 rcos  </a:t>
              </a: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1173480" y="3836988"/>
            <a:ext cx="4846320" cy="963612"/>
            <a:chOff x="1154113" y="3714750"/>
            <a:chExt cx="4846320" cy="963612"/>
          </a:xfrm>
        </p:grpSpPr>
        <p:sp>
          <p:nvSpPr>
            <p:cNvPr id="75795" name="Rectangle 38"/>
            <p:cNvSpPr>
              <a:spLocks noChangeArrowheads="1"/>
            </p:cNvSpPr>
            <p:nvPr/>
          </p:nvSpPr>
          <p:spPr bwMode="auto">
            <a:xfrm>
              <a:off x="1154113" y="4010025"/>
              <a:ext cx="484632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Ax = 2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rsin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  (–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rsin )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+ (rcos )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d</a:t>
              </a:r>
            </a:p>
          </p:txBody>
        </p:sp>
        <p:sp>
          <p:nvSpPr>
            <p:cNvPr id="75796" name="Line 43"/>
            <p:cNvSpPr>
              <a:spLocks noChangeShapeType="1"/>
            </p:cNvSpPr>
            <p:nvPr/>
          </p:nvSpPr>
          <p:spPr bwMode="auto">
            <a:xfrm>
              <a:off x="3126427" y="4024952"/>
              <a:ext cx="23774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75797" name="Group 44"/>
            <p:cNvGrpSpPr>
              <a:grpSpLocks/>
            </p:cNvGrpSpPr>
            <p:nvPr/>
          </p:nvGrpSpPr>
          <p:grpSpPr bwMode="auto">
            <a:xfrm>
              <a:off x="1967552" y="3714750"/>
              <a:ext cx="479425" cy="963612"/>
              <a:chOff x="3574" y="2971"/>
              <a:chExt cx="302" cy="607"/>
            </a:xfrm>
          </p:grpSpPr>
          <p:sp>
            <p:nvSpPr>
              <p:cNvPr id="75799" name="Rectangle 48"/>
              <p:cNvSpPr>
                <a:spLocks noChangeArrowheads="1"/>
              </p:cNvSpPr>
              <p:nvPr/>
            </p:nvSpPr>
            <p:spPr bwMode="auto">
              <a:xfrm>
                <a:off x="3671" y="2971"/>
                <a:ext cx="20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</a:t>
                </a:r>
              </a:p>
            </p:txBody>
          </p:sp>
          <p:sp>
            <p:nvSpPr>
              <p:cNvPr id="75800" name="Rectangle 49"/>
              <p:cNvSpPr>
                <a:spLocks noChangeArrowheads="1"/>
              </p:cNvSpPr>
              <p:nvPr/>
            </p:nvSpPr>
            <p:spPr bwMode="auto">
              <a:xfrm>
                <a:off x="3574" y="3328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0</a:t>
                </a:r>
              </a:p>
            </p:txBody>
          </p:sp>
        </p:grpSp>
      </p:grpSp>
      <p:grpSp>
        <p:nvGrpSpPr>
          <p:cNvPr id="58" name="Group 57"/>
          <p:cNvGrpSpPr/>
          <p:nvPr/>
        </p:nvGrpSpPr>
        <p:grpSpPr>
          <a:xfrm>
            <a:off x="1143000" y="4618044"/>
            <a:ext cx="2438400" cy="952502"/>
            <a:chOff x="1143000" y="4618044"/>
            <a:chExt cx="2438400" cy="952502"/>
          </a:xfrm>
        </p:grpSpPr>
        <p:sp>
          <p:nvSpPr>
            <p:cNvPr id="75786" name="Rectangle 57"/>
            <p:cNvSpPr>
              <a:spLocks noChangeArrowheads="1"/>
            </p:cNvSpPr>
            <p:nvPr/>
          </p:nvSpPr>
          <p:spPr bwMode="auto">
            <a:xfrm>
              <a:off x="1143000" y="4913313"/>
              <a:ext cx="243840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Ax = 2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r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sin  d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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75787" name="Group 59"/>
            <p:cNvGrpSpPr>
              <a:grpSpLocks/>
            </p:cNvGrpSpPr>
            <p:nvPr/>
          </p:nvGrpSpPr>
          <p:grpSpPr bwMode="auto">
            <a:xfrm>
              <a:off x="1945310" y="4618044"/>
              <a:ext cx="493713" cy="952502"/>
              <a:chOff x="3565" y="2887"/>
              <a:chExt cx="311" cy="600"/>
            </a:xfrm>
          </p:grpSpPr>
          <p:sp>
            <p:nvSpPr>
              <p:cNvPr id="75791" name="Rectangle 63"/>
              <p:cNvSpPr>
                <a:spLocks noChangeArrowheads="1"/>
              </p:cNvSpPr>
              <p:nvPr/>
            </p:nvSpPr>
            <p:spPr bwMode="auto">
              <a:xfrm>
                <a:off x="3671" y="2887"/>
                <a:ext cx="20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</a:t>
                </a:r>
              </a:p>
            </p:txBody>
          </p:sp>
          <p:sp>
            <p:nvSpPr>
              <p:cNvPr id="75792" name="Rectangle 64"/>
              <p:cNvSpPr>
                <a:spLocks noChangeArrowheads="1"/>
              </p:cNvSpPr>
              <p:nvPr/>
            </p:nvSpPr>
            <p:spPr bwMode="auto">
              <a:xfrm>
                <a:off x="3565" y="3237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0</a:t>
                </a:r>
              </a:p>
            </p:txBody>
          </p:sp>
        </p:grpSp>
      </p:grpSp>
      <p:sp>
        <p:nvSpPr>
          <p:cNvPr id="357444" name="Rectangle 68"/>
          <p:cNvSpPr>
            <a:spLocks noChangeArrowheads="1"/>
          </p:cNvSpPr>
          <p:nvPr/>
        </p:nvSpPr>
        <p:spPr bwMode="auto">
          <a:xfrm>
            <a:off x="1143000" y="5638800"/>
            <a:ext cx="5029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Ax = 2r</a:t>
            </a:r>
            <a:r>
              <a:rPr lang="en-US" sz="2000" baseline="30000"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 (– cos  + cos 0) = 4r</a:t>
            </a:r>
            <a:r>
              <a:rPr lang="en-US" sz="2000" baseline="30000"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</a:p>
        </p:txBody>
      </p:sp>
      <p:sp>
        <p:nvSpPr>
          <p:cNvPr id="54" name="Slide Number Placeholder 5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59" name="Group 58"/>
          <p:cNvGrpSpPr/>
          <p:nvPr/>
        </p:nvGrpSpPr>
        <p:grpSpPr>
          <a:xfrm>
            <a:off x="3368397" y="4748213"/>
            <a:ext cx="2118003" cy="765175"/>
            <a:chOff x="3368397" y="4748213"/>
            <a:chExt cx="2118003" cy="765175"/>
          </a:xfrm>
        </p:grpSpPr>
        <p:sp>
          <p:nvSpPr>
            <p:cNvPr id="75788" name="Rectangle 65"/>
            <p:cNvSpPr>
              <a:spLocks noChangeArrowheads="1"/>
            </p:cNvSpPr>
            <p:nvPr/>
          </p:nvSpPr>
          <p:spPr bwMode="auto">
            <a:xfrm>
              <a:off x="5148262" y="4748213"/>
              <a:ext cx="32543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</a:t>
              </a:r>
            </a:p>
          </p:txBody>
        </p:sp>
        <p:sp>
          <p:nvSpPr>
            <p:cNvPr id="75789" name="Rectangle 66"/>
            <p:cNvSpPr>
              <a:spLocks noChangeArrowheads="1"/>
            </p:cNvSpPr>
            <p:nvPr/>
          </p:nvSpPr>
          <p:spPr bwMode="auto">
            <a:xfrm>
              <a:off x="5160962" y="5116513"/>
              <a:ext cx="3254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0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3368397" y="4906594"/>
              <a:ext cx="196560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=  2r</a:t>
              </a:r>
              <a:r>
                <a:rPr lang="en-US" sz="2000" baseline="3000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 [– cos ]</a:t>
              </a:r>
              <a:endParaRPr lang="en-US" sz="2000" baseline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57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357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75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75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500"/>
                                        <p:tgtEl>
                                          <p:spTgt spid="357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7378" grpId="0"/>
      <p:bldP spid="357379" grpId="0" build="p"/>
      <p:bldP spid="357397" grpId="0"/>
      <p:bldP spid="3574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3" name="Rectangle 3"/>
          <p:cNvSpPr>
            <a:spLocks noChangeArrowheads="1"/>
          </p:cNvSpPr>
          <p:nvPr/>
        </p:nvSpPr>
        <p:spPr bwMode="auto">
          <a:xfrm>
            <a:off x="609600" y="304800"/>
            <a:ext cx="79248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4175" indent="-384175">
              <a:spcAft>
                <a:spcPts val="1200"/>
              </a:spcAft>
            </a:pP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2.	Hitung luas permukaan benda putar yg terbentuk karena perputaran y</a:t>
            </a:r>
            <a:r>
              <a:rPr lang="en-US" sz="2000" baseline="30000">
                <a:latin typeface="Arial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 = 12x dari x = 0 sampai x = 3 terhadap sumbu X </a:t>
            </a:r>
          </a:p>
          <a:p>
            <a:pPr marL="384175" indent="-384175"/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	Jawab:</a:t>
            </a:r>
          </a:p>
        </p:txBody>
      </p:sp>
      <p:grpSp>
        <p:nvGrpSpPr>
          <p:cNvPr id="2" name="Group 62"/>
          <p:cNvGrpSpPr>
            <a:grpSpLocks/>
          </p:cNvGrpSpPr>
          <p:nvPr/>
        </p:nvGrpSpPr>
        <p:grpSpPr bwMode="auto">
          <a:xfrm>
            <a:off x="912813" y="1905000"/>
            <a:ext cx="1830387" cy="2057400"/>
            <a:chOff x="671" y="1248"/>
            <a:chExt cx="1153" cy="1296"/>
          </a:xfrm>
        </p:grpSpPr>
        <p:sp>
          <p:nvSpPr>
            <p:cNvPr id="76846" name="Rectangle 18"/>
            <p:cNvSpPr>
              <a:spLocks noChangeArrowheads="1"/>
            </p:cNvSpPr>
            <p:nvPr/>
          </p:nvSpPr>
          <p:spPr bwMode="auto">
            <a:xfrm>
              <a:off x="709" y="1248"/>
              <a:ext cx="1115" cy="1296"/>
            </a:xfrm>
            <a:prstGeom prst="rect">
              <a:avLst/>
            </a:prstGeom>
            <a:solidFill>
              <a:srgbClr val="0000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847" name="Oval 6"/>
            <p:cNvSpPr>
              <a:spLocks noChangeAspect="1" noChangeArrowheads="1"/>
            </p:cNvSpPr>
            <p:nvPr/>
          </p:nvSpPr>
          <p:spPr bwMode="auto">
            <a:xfrm>
              <a:off x="904" y="1510"/>
              <a:ext cx="843" cy="773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848" name="Rectangle 7"/>
            <p:cNvSpPr>
              <a:spLocks noChangeAspect="1" noChangeArrowheads="1"/>
            </p:cNvSpPr>
            <p:nvPr/>
          </p:nvSpPr>
          <p:spPr bwMode="auto">
            <a:xfrm>
              <a:off x="1088" y="1467"/>
              <a:ext cx="717" cy="870"/>
            </a:xfrm>
            <a:prstGeom prst="rect">
              <a:avLst/>
            </a:prstGeom>
            <a:solidFill>
              <a:srgbClr val="0000CC"/>
            </a:solidFill>
            <a:ln w="2857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849" name="Line 8"/>
            <p:cNvSpPr>
              <a:spLocks noChangeAspect="1" noChangeShapeType="1"/>
            </p:cNvSpPr>
            <p:nvPr/>
          </p:nvSpPr>
          <p:spPr bwMode="auto">
            <a:xfrm>
              <a:off x="802" y="1897"/>
              <a:ext cx="6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850" name="Line 9"/>
            <p:cNvSpPr>
              <a:spLocks noChangeAspect="1" noChangeShapeType="1"/>
            </p:cNvSpPr>
            <p:nvPr/>
          </p:nvSpPr>
          <p:spPr bwMode="auto">
            <a:xfrm>
              <a:off x="1105" y="1360"/>
              <a:ext cx="0" cy="10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851" name="Line 10"/>
            <p:cNvSpPr>
              <a:spLocks noChangeAspect="1" noChangeShapeType="1"/>
            </p:cNvSpPr>
            <p:nvPr/>
          </p:nvSpPr>
          <p:spPr bwMode="auto">
            <a:xfrm>
              <a:off x="893" y="1360"/>
              <a:ext cx="0" cy="10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852" name="Oval 11"/>
            <p:cNvSpPr>
              <a:spLocks noChangeAspect="1" noChangeArrowheads="1"/>
            </p:cNvSpPr>
            <p:nvPr/>
          </p:nvSpPr>
          <p:spPr bwMode="auto">
            <a:xfrm>
              <a:off x="1252" y="1817"/>
              <a:ext cx="90" cy="173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853" name="Text Box 12"/>
            <p:cNvSpPr txBox="1">
              <a:spLocks noChangeAspect="1" noChangeArrowheads="1"/>
            </p:cNvSpPr>
            <p:nvPr/>
          </p:nvSpPr>
          <p:spPr bwMode="auto">
            <a:xfrm>
              <a:off x="672" y="1259"/>
              <a:ext cx="269" cy="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Y</a:t>
              </a:r>
            </a:p>
          </p:txBody>
        </p:sp>
        <p:sp>
          <p:nvSpPr>
            <p:cNvPr id="76854" name="Text Box 13"/>
            <p:cNvSpPr txBox="1">
              <a:spLocks noChangeAspect="1" noChangeArrowheads="1"/>
            </p:cNvSpPr>
            <p:nvPr/>
          </p:nvSpPr>
          <p:spPr bwMode="auto">
            <a:xfrm>
              <a:off x="671" y="1865"/>
              <a:ext cx="269" cy="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O</a:t>
              </a:r>
            </a:p>
          </p:txBody>
        </p:sp>
        <p:sp>
          <p:nvSpPr>
            <p:cNvPr id="76855" name="Text Box 14"/>
            <p:cNvSpPr txBox="1">
              <a:spLocks noChangeAspect="1" noChangeArrowheads="1"/>
            </p:cNvSpPr>
            <p:nvPr/>
          </p:nvSpPr>
          <p:spPr bwMode="auto">
            <a:xfrm>
              <a:off x="1267" y="1632"/>
              <a:ext cx="269" cy="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</a:p>
          </p:txBody>
        </p:sp>
        <p:sp>
          <p:nvSpPr>
            <p:cNvPr id="76856" name="Text Box 15"/>
            <p:cNvSpPr txBox="1">
              <a:spLocks noChangeAspect="1" noChangeArrowheads="1"/>
            </p:cNvSpPr>
            <p:nvPr/>
          </p:nvSpPr>
          <p:spPr bwMode="auto">
            <a:xfrm>
              <a:off x="914" y="1865"/>
              <a:ext cx="270" cy="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76857" name="Text Box 16"/>
            <p:cNvSpPr txBox="1">
              <a:spLocks noChangeAspect="1" noChangeArrowheads="1"/>
            </p:cNvSpPr>
            <p:nvPr/>
          </p:nvSpPr>
          <p:spPr bwMode="auto">
            <a:xfrm>
              <a:off x="1063" y="2250"/>
              <a:ext cx="521" cy="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aseline="0">
                  <a:latin typeface="Arial" pitchFamily="34" charset="0"/>
                  <a:cs typeface="Arial" pitchFamily="34" charset="0"/>
                </a:rPr>
                <a:t>x = 3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2971800" y="2416795"/>
            <a:ext cx="2971800" cy="922338"/>
            <a:chOff x="2971800" y="2416795"/>
            <a:chExt cx="2971800" cy="922338"/>
          </a:xfrm>
        </p:grpSpPr>
        <p:sp>
          <p:nvSpPr>
            <p:cNvPr id="76825" name="Rectangle 35"/>
            <p:cNvSpPr>
              <a:spLocks noChangeArrowheads="1"/>
            </p:cNvSpPr>
            <p:nvPr/>
          </p:nvSpPr>
          <p:spPr bwMode="auto">
            <a:xfrm>
              <a:off x="2971800" y="2684463"/>
              <a:ext cx="297180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Ax = 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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y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1 + (    )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dx</a:t>
              </a:r>
            </a:p>
          </p:txBody>
        </p:sp>
        <p:sp>
          <p:nvSpPr>
            <p:cNvPr id="76826" name="Line 40"/>
            <p:cNvSpPr>
              <a:spLocks noChangeShapeType="1"/>
            </p:cNvSpPr>
            <p:nvPr/>
          </p:nvSpPr>
          <p:spPr bwMode="auto">
            <a:xfrm>
              <a:off x="4373893" y="2541896"/>
              <a:ext cx="9144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76827" name="Group 41"/>
            <p:cNvGrpSpPr>
              <a:grpSpLocks/>
            </p:cNvGrpSpPr>
            <p:nvPr/>
          </p:nvGrpSpPr>
          <p:grpSpPr bwMode="auto">
            <a:xfrm>
              <a:off x="3795718" y="2416795"/>
              <a:ext cx="493713" cy="922338"/>
              <a:chOff x="3565" y="2920"/>
              <a:chExt cx="311" cy="581"/>
            </a:xfrm>
          </p:grpSpPr>
          <p:sp>
            <p:nvSpPr>
              <p:cNvPr id="76833" name="Rectangle 45"/>
              <p:cNvSpPr>
                <a:spLocks noChangeArrowheads="1"/>
              </p:cNvSpPr>
              <p:nvPr/>
            </p:nvSpPr>
            <p:spPr bwMode="auto">
              <a:xfrm>
                <a:off x="3671" y="292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</a:p>
            </p:txBody>
          </p:sp>
          <p:sp>
            <p:nvSpPr>
              <p:cNvPr id="76834" name="Rectangle 46"/>
              <p:cNvSpPr>
                <a:spLocks noChangeArrowheads="1"/>
              </p:cNvSpPr>
              <p:nvPr/>
            </p:nvSpPr>
            <p:spPr bwMode="auto">
              <a:xfrm>
                <a:off x="3565" y="3251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0</a:t>
                </a:r>
              </a:p>
            </p:txBody>
          </p:sp>
        </p:grpSp>
        <p:grpSp>
          <p:nvGrpSpPr>
            <p:cNvPr id="76828" name="Group 64"/>
            <p:cNvGrpSpPr>
              <a:grpSpLocks/>
            </p:cNvGrpSpPr>
            <p:nvPr/>
          </p:nvGrpSpPr>
          <p:grpSpPr bwMode="auto">
            <a:xfrm>
              <a:off x="4878696" y="2514600"/>
              <a:ext cx="330200" cy="741363"/>
              <a:chOff x="4593" y="1159"/>
              <a:chExt cx="208" cy="467"/>
            </a:xfrm>
          </p:grpSpPr>
          <p:sp>
            <p:nvSpPr>
              <p:cNvPr id="76829" name="Rectangle 65"/>
              <p:cNvSpPr>
                <a:spLocks noChangeArrowheads="1"/>
              </p:cNvSpPr>
              <p:nvPr/>
            </p:nvSpPr>
            <p:spPr bwMode="auto">
              <a:xfrm>
                <a:off x="4593" y="1159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6</a:t>
                </a:r>
              </a:p>
            </p:txBody>
          </p:sp>
          <p:sp>
            <p:nvSpPr>
              <p:cNvPr id="76830" name="Rectangle 66"/>
              <p:cNvSpPr>
                <a:spLocks noChangeArrowheads="1"/>
              </p:cNvSpPr>
              <p:nvPr/>
            </p:nvSpPr>
            <p:spPr bwMode="auto">
              <a:xfrm>
                <a:off x="4604" y="1374"/>
                <a:ext cx="19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y</a:t>
                </a:r>
              </a:p>
            </p:txBody>
          </p:sp>
          <p:sp>
            <p:nvSpPr>
              <p:cNvPr id="76831" name="Line 67"/>
              <p:cNvSpPr>
                <a:spLocks noChangeShapeType="1"/>
              </p:cNvSpPr>
              <p:nvPr/>
            </p:nvSpPr>
            <p:spPr bwMode="auto">
              <a:xfrm>
                <a:off x="4622" y="1399"/>
                <a:ext cx="15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5" name="Group 94"/>
          <p:cNvGrpSpPr>
            <a:grpSpLocks/>
          </p:cNvGrpSpPr>
          <p:nvPr/>
        </p:nvGrpSpPr>
        <p:grpSpPr bwMode="auto">
          <a:xfrm>
            <a:off x="2971802" y="4629150"/>
            <a:ext cx="3605215" cy="400050"/>
            <a:chOff x="1872" y="2928"/>
            <a:chExt cx="2271" cy="252"/>
          </a:xfrm>
        </p:grpSpPr>
        <p:sp>
          <p:nvSpPr>
            <p:cNvPr id="76808" name="Rectangle 92"/>
            <p:cNvSpPr>
              <a:spLocks noChangeArrowheads="1"/>
            </p:cNvSpPr>
            <p:nvPr/>
          </p:nvSpPr>
          <p:spPr bwMode="auto">
            <a:xfrm>
              <a:off x="1872" y="2928"/>
              <a:ext cx="227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Ax = 24(22 – 1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) satuan luas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76809" name="Line 93"/>
            <p:cNvSpPr>
              <a:spLocks noChangeShapeType="1"/>
            </p:cNvSpPr>
            <p:nvPr/>
          </p:nvSpPr>
          <p:spPr bwMode="auto">
            <a:xfrm>
              <a:off x="2793" y="2963"/>
              <a:ext cx="11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9" name="Slide Number Placeholder 5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pSp>
        <p:nvGrpSpPr>
          <p:cNvPr id="62" name="Group 61"/>
          <p:cNvGrpSpPr/>
          <p:nvPr/>
        </p:nvGrpSpPr>
        <p:grpSpPr>
          <a:xfrm>
            <a:off x="2895600" y="1600200"/>
            <a:ext cx="5029200" cy="793750"/>
            <a:chOff x="2895600" y="1600200"/>
            <a:chExt cx="5029200" cy="793750"/>
          </a:xfrm>
        </p:grpSpPr>
        <p:sp>
          <p:nvSpPr>
            <p:cNvPr id="76837" name="Rectangle 21"/>
            <p:cNvSpPr>
              <a:spLocks noChangeArrowheads="1"/>
            </p:cNvSpPr>
            <p:nvPr/>
          </p:nvSpPr>
          <p:spPr bwMode="auto">
            <a:xfrm>
              <a:off x="2895600" y="1776413"/>
              <a:ext cx="41148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y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=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12x  maka  2y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dy =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12 dx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dan      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76838" name="Group 31"/>
            <p:cNvGrpSpPr>
              <a:grpSpLocks/>
            </p:cNvGrpSpPr>
            <p:nvPr/>
          </p:nvGrpSpPr>
          <p:grpSpPr bwMode="auto">
            <a:xfrm>
              <a:off x="6934200" y="1600200"/>
              <a:ext cx="455613" cy="793750"/>
              <a:chOff x="4106" y="1137"/>
              <a:chExt cx="287" cy="500"/>
            </a:xfrm>
          </p:grpSpPr>
          <p:sp>
            <p:nvSpPr>
              <p:cNvPr id="76843" name="Rectangle 22"/>
              <p:cNvSpPr>
                <a:spLocks noChangeArrowheads="1"/>
              </p:cNvSpPr>
              <p:nvPr/>
            </p:nvSpPr>
            <p:spPr bwMode="auto">
              <a:xfrm>
                <a:off x="4106" y="1137"/>
                <a:ext cx="28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dy</a:t>
                </a:r>
              </a:p>
            </p:txBody>
          </p:sp>
          <p:sp>
            <p:nvSpPr>
              <p:cNvPr id="76844" name="Rectangle 23"/>
              <p:cNvSpPr>
                <a:spLocks noChangeArrowheads="1"/>
              </p:cNvSpPr>
              <p:nvPr/>
            </p:nvSpPr>
            <p:spPr bwMode="auto">
              <a:xfrm>
                <a:off x="4106" y="1385"/>
                <a:ext cx="28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dx</a:t>
                </a:r>
              </a:p>
            </p:txBody>
          </p:sp>
          <p:sp>
            <p:nvSpPr>
              <p:cNvPr id="76845" name="Line 24"/>
              <p:cNvSpPr>
                <a:spLocks noChangeShapeType="1"/>
              </p:cNvSpPr>
              <p:nvPr/>
            </p:nvSpPr>
            <p:spPr bwMode="auto">
              <a:xfrm>
                <a:off x="4158" y="1399"/>
                <a:ext cx="20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6839" name="Group 30"/>
            <p:cNvGrpSpPr>
              <a:grpSpLocks/>
            </p:cNvGrpSpPr>
            <p:nvPr/>
          </p:nvGrpSpPr>
          <p:grpSpPr bwMode="auto">
            <a:xfrm>
              <a:off x="7594600" y="1635125"/>
              <a:ext cx="330200" cy="741363"/>
              <a:chOff x="4593" y="1159"/>
              <a:chExt cx="208" cy="467"/>
            </a:xfrm>
          </p:grpSpPr>
          <p:sp>
            <p:nvSpPr>
              <p:cNvPr id="76840" name="Rectangle 27"/>
              <p:cNvSpPr>
                <a:spLocks noChangeArrowheads="1"/>
              </p:cNvSpPr>
              <p:nvPr/>
            </p:nvSpPr>
            <p:spPr bwMode="auto">
              <a:xfrm>
                <a:off x="4593" y="1159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6</a:t>
                </a:r>
              </a:p>
            </p:txBody>
          </p:sp>
          <p:sp>
            <p:nvSpPr>
              <p:cNvPr id="76841" name="Rectangle 28"/>
              <p:cNvSpPr>
                <a:spLocks noChangeArrowheads="1"/>
              </p:cNvSpPr>
              <p:nvPr/>
            </p:nvSpPr>
            <p:spPr bwMode="auto">
              <a:xfrm>
                <a:off x="4604" y="1374"/>
                <a:ext cx="19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y</a:t>
                </a:r>
              </a:p>
            </p:txBody>
          </p:sp>
          <p:sp>
            <p:nvSpPr>
              <p:cNvPr id="76842" name="Line 29"/>
              <p:cNvSpPr>
                <a:spLocks noChangeShapeType="1"/>
              </p:cNvSpPr>
              <p:nvPr/>
            </p:nvSpPr>
            <p:spPr bwMode="auto">
              <a:xfrm>
                <a:off x="4622" y="1399"/>
                <a:ext cx="15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1" name="Rectangle 60"/>
            <p:cNvSpPr/>
            <p:nvPr/>
          </p:nvSpPr>
          <p:spPr>
            <a:xfrm>
              <a:off x="7315200" y="1828800"/>
              <a:ext cx="40427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= </a:t>
              </a:r>
              <a:endParaRPr lang="en-US" sz="2000" baseline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2971800" y="3416300"/>
            <a:ext cx="2667000" cy="1003300"/>
            <a:chOff x="3048000" y="3159456"/>
            <a:chExt cx="2667000" cy="1003300"/>
          </a:xfrm>
        </p:grpSpPr>
        <p:sp>
          <p:nvSpPr>
            <p:cNvPr id="65" name="Rectangle 70"/>
            <p:cNvSpPr>
              <a:spLocks noChangeArrowheads="1"/>
            </p:cNvSpPr>
            <p:nvPr/>
          </p:nvSpPr>
          <p:spPr bwMode="auto">
            <a:xfrm>
              <a:off x="3048000" y="3487737"/>
              <a:ext cx="266700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Ax = 2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y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+ 36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dx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66" name="Line 71"/>
            <p:cNvSpPr>
              <a:spLocks noChangeShapeType="1"/>
            </p:cNvSpPr>
            <p:nvPr/>
          </p:nvSpPr>
          <p:spPr bwMode="auto">
            <a:xfrm>
              <a:off x="4339585" y="3518848"/>
              <a:ext cx="82296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68" name="Group 82"/>
            <p:cNvGrpSpPr>
              <a:grpSpLocks/>
            </p:cNvGrpSpPr>
            <p:nvPr/>
          </p:nvGrpSpPr>
          <p:grpSpPr bwMode="auto">
            <a:xfrm>
              <a:off x="3872552" y="3159456"/>
              <a:ext cx="479425" cy="1003300"/>
              <a:chOff x="3574" y="2920"/>
              <a:chExt cx="302" cy="632"/>
            </a:xfrm>
          </p:grpSpPr>
          <p:sp>
            <p:nvSpPr>
              <p:cNvPr id="71" name="Rectangle 86"/>
              <p:cNvSpPr>
                <a:spLocks noChangeArrowheads="1"/>
              </p:cNvSpPr>
              <p:nvPr/>
            </p:nvSpPr>
            <p:spPr bwMode="auto">
              <a:xfrm>
                <a:off x="3671" y="292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</a:p>
            </p:txBody>
          </p:sp>
          <p:sp>
            <p:nvSpPr>
              <p:cNvPr id="72" name="Rectangle 87"/>
              <p:cNvSpPr>
                <a:spLocks noChangeArrowheads="1"/>
              </p:cNvSpPr>
              <p:nvPr/>
            </p:nvSpPr>
            <p:spPr bwMode="auto">
              <a:xfrm>
                <a:off x="3574" y="3302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0</a:t>
                </a:r>
              </a:p>
            </p:txBody>
          </p:sp>
        </p:grpSp>
      </p:grpSp>
      <p:grpSp>
        <p:nvGrpSpPr>
          <p:cNvPr id="82" name="Group 81"/>
          <p:cNvGrpSpPr/>
          <p:nvPr/>
        </p:nvGrpSpPr>
        <p:grpSpPr>
          <a:xfrm>
            <a:off x="5477438" y="3429948"/>
            <a:ext cx="2512226" cy="984250"/>
            <a:chOff x="5477438" y="3254992"/>
            <a:chExt cx="2512226" cy="984250"/>
          </a:xfrm>
        </p:grpSpPr>
        <p:grpSp>
          <p:nvGrpSpPr>
            <p:cNvPr id="67" name="Group 72"/>
            <p:cNvGrpSpPr>
              <a:grpSpLocks/>
            </p:cNvGrpSpPr>
            <p:nvPr/>
          </p:nvGrpSpPr>
          <p:grpSpPr bwMode="auto">
            <a:xfrm>
              <a:off x="6006152" y="3254992"/>
              <a:ext cx="479425" cy="984250"/>
              <a:chOff x="3574" y="2920"/>
              <a:chExt cx="302" cy="620"/>
            </a:xfrm>
          </p:grpSpPr>
          <p:sp>
            <p:nvSpPr>
              <p:cNvPr id="76" name="Rectangle 76"/>
              <p:cNvSpPr>
                <a:spLocks noChangeArrowheads="1"/>
              </p:cNvSpPr>
              <p:nvPr/>
            </p:nvSpPr>
            <p:spPr bwMode="auto">
              <a:xfrm>
                <a:off x="3671" y="292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</a:p>
            </p:txBody>
          </p:sp>
          <p:sp>
            <p:nvSpPr>
              <p:cNvPr id="77" name="Rectangle 77"/>
              <p:cNvSpPr>
                <a:spLocks noChangeArrowheads="1"/>
              </p:cNvSpPr>
              <p:nvPr/>
            </p:nvSpPr>
            <p:spPr bwMode="auto">
              <a:xfrm>
                <a:off x="3574" y="3290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0</a:t>
                </a:r>
              </a:p>
            </p:txBody>
          </p:sp>
        </p:grpSp>
        <p:sp>
          <p:nvSpPr>
            <p:cNvPr id="69" name="Line 88"/>
            <p:cNvSpPr>
              <a:spLocks noChangeShapeType="1"/>
            </p:cNvSpPr>
            <p:nvPr/>
          </p:nvSpPr>
          <p:spPr bwMode="auto">
            <a:xfrm>
              <a:off x="6472237" y="3622344"/>
              <a:ext cx="10058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5477438" y="3567752"/>
              <a:ext cx="251222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=  2 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/>
                </a:rPr>
                <a:t>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 12x + 36 dx </a:t>
              </a:r>
              <a:endParaRPr lang="en-US" sz="2000" baseline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58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58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0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89275" y="499854"/>
            <a:ext cx="2895600" cy="461665"/>
          </a:xfrm>
          <a:noFill/>
          <a:ln>
            <a:noFill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LATIHAN</a:t>
            </a:r>
          </a:p>
        </p:txBody>
      </p:sp>
      <p:sp>
        <p:nvSpPr>
          <p:cNvPr id="359427" name="Rectangle 3"/>
          <p:cNvSpPr>
            <a:spLocks noChangeArrowheads="1"/>
          </p:cNvSpPr>
          <p:nvPr/>
        </p:nvSpPr>
        <p:spPr bwMode="auto">
          <a:xfrm>
            <a:off x="552450" y="1395204"/>
            <a:ext cx="7905750" cy="3862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Aft>
                <a:spcPts val="1800"/>
              </a:spcAft>
              <a:buAutoNum type="arabicPeriod"/>
            </a:pP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Hitung </a:t>
            </a:r>
            <a:r>
              <a:rPr lang="en-US" sz="2000" baseline="0">
                <a:latin typeface="Arial" pitchFamily="34" charset="0"/>
                <a:cs typeface="Arial" pitchFamily="34" charset="0"/>
                <a:sym typeface="Symbol" pitchFamily="18" charset="2"/>
              </a:rPr>
              <a:t>luas permukaan benda yang terbentuk jika busur sikloida dengan persamaan x = a( – sin ) dan y = a(1 – cos ) diputar terhadap sumbu X. </a:t>
            </a:r>
            <a:endParaRPr lang="en-US" sz="2000" baseline="0" smtClean="0"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457200" indent="-457200">
              <a:spcAft>
                <a:spcPts val="1800"/>
              </a:spcAft>
              <a:buAutoNum type="arabicPeriod"/>
            </a:pP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Hitung luas permukaan benda putar yang terbentuk karena perputaran elips </a:t>
            </a:r>
          </a:p>
          <a:p>
            <a:pPr marL="457200" indent="-457200">
              <a:spcAft>
                <a:spcPts val="1800"/>
              </a:spcAft>
              <a:buAutoNum type="arabicPeriod"/>
            </a:pP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Hitung luas permukaan benda yang terbentuk jika kardioda dengan persamaan x = 2 cos  – cos 2 dan y = 2 sin  – sin 2 diputar terhadap sumbu X</a:t>
            </a:r>
          </a:p>
          <a:p>
            <a:pPr marL="457200" indent="-457200">
              <a:spcAft>
                <a:spcPts val="1800"/>
              </a:spcAft>
              <a:buFontTx/>
              <a:buAutoNum type="arabicPeriod"/>
            </a:pPr>
            <a:r>
              <a:rPr lang="en-US" sz="2000" baseline="0" smtClean="0">
                <a:latin typeface="Arial" pitchFamily="34" charset="0"/>
                <a:cs typeface="Arial" pitchFamily="34" charset="0"/>
                <a:sym typeface="Symbol" pitchFamily="18" charset="2"/>
              </a:rPr>
              <a:t>Hitung luas permukaan benda putar yg terbentuk karena perputaran y = mx dari x = 0 sampai x = 3 terhadap sumbu X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59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59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359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359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359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426" grpId="0"/>
      <p:bldP spid="35942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3" name="Rectangle 3"/>
          <p:cNvSpPr>
            <a:spLocks noChangeArrowheads="1"/>
          </p:cNvSpPr>
          <p:nvPr/>
        </p:nvSpPr>
        <p:spPr bwMode="auto">
          <a:xfrm>
            <a:off x="533400" y="950655"/>
            <a:ext cx="74676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Aft>
                <a:spcPts val="2400"/>
              </a:spcAft>
              <a:buAutoNum type="arabicPeriod" startAt="5"/>
            </a:pP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Hitung </a:t>
            </a:r>
            <a:r>
              <a:rPr lang="en-US" sz="2000" baseline="0">
                <a:latin typeface="Arial" charset="0"/>
                <a:cs typeface="Times New Roman" charset="0"/>
                <a:sym typeface="Symbol" pitchFamily="18" charset="2"/>
              </a:rPr>
              <a:t>luas permukaan benda putar yang terbentuk karena perputaran y =  dari x = 0 sampai x = 3 terhadap sumbu Y </a:t>
            </a:r>
            <a:endParaRPr lang="en-US" sz="2000" baseline="0" smtClean="0">
              <a:latin typeface="Arial" charset="0"/>
              <a:cs typeface="Times New Roman" charset="0"/>
              <a:sym typeface="Symbol" pitchFamily="18" charset="2"/>
            </a:endParaRPr>
          </a:p>
          <a:p>
            <a:pPr marL="457200" indent="-457200">
              <a:spcAft>
                <a:spcPts val="2400"/>
              </a:spcAft>
              <a:buAutoNum type="arabicPeriod" startAt="5"/>
            </a:pP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Hitung luas permukaan benda putar yang terbentuk karena perputaran  x = a ( – sin ),  y = a (1 – cos ) terhadap sumbu X </a:t>
            </a:r>
          </a:p>
          <a:p>
            <a:pPr marL="457200" indent="-457200">
              <a:spcAft>
                <a:spcPts val="2400"/>
              </a:spcAft>
              <a:buAutoNum type="arabicPeriod" startAt="5"/>
            </a:pP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Hitung luas permukaan benda putar yang terbentuk karena perputaran kurva   8a</a:t>
            </a:r>
            <a:r>
              <a:rPr lang="en-US" sz="2000" baseline="30000" smtClean="0">
                <a:latin typeface="Arial" charset="0"/>
                <a:cs typeface="Times New Roman" charset="0"/>
                <a:sym typeface="Symbol" pitchFamily="18" charset="2"/>
              </a:rPr>
              <a:t>2</a:t>
            </a: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 y</a:t>
            </a:r>
            <a:r>
              <a:rPr lang="en-US" sz="2000" baseline="30000" smtClean="0">
                <a:latin typeface="Arial" charset="0"/>
                <a:cs typeface="Times New Roman" charset="0"/>
                <a:sym typeface="Symbol" pitchFamily="18" charset="2"/>
              </a:rPr>
              <a:t>2</a:t>
            </a: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 = a</a:t>
            </a:r>
            <a:r>
              <a:rPr lang="en-US" sz="2000" baseline="30000" smtClean="0">
                <a:latin typeface="Arial" charset="0"/>
                <a:cs typeface="Times New Roman" charset="0"/>
                <a:sym typeface="Symbol" pitchFamily="18" charset="2"/>
              </a:rPr>
              <a:t>2</a:t>
            </a: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 x</a:t>
            </a:r>
            <a:r>
              <a:rPr lang="en-US" sz="2000" baseline="30000" smtClean="0">
                <a:latin typeface="Arial" charset="0"/>
                <a:cs typeface="Times New Roman" charset="0"/>
                <a:sym typeface="Symbol" pitchFamily="18" charset="2"/>
              </a:rPr>
              <a:t>2</a:t>
            </a: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  – x</a:t>
            </a:r>
            <a:r>
              <a:rPr lang="en-US" sz="2000" baseline="30000" smtClean="0">
                <a:latin typeface="Arial" charset="0"/>
                <a:cs typeface="Times New Roman" charset="0"/>
                <a:sym typeface="Symbol" pitchFamily="18" charset="2"/>
              </a:rPr>
              <a:t>4</a:t>
            </a: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  terhadap sumbu X </a:t>
            </a:r>
            <a:endParaRPr lang="en-US" sz="2000" baseline="0">
              <a:latin typeface="Arial" charset="0"/>
              <a:cs typeface="Times New Roman" charset="0"/>
              <a:sym typeface="Symbol" pitchFamily="18" charset="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63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63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363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23" grpId="0" build="p"/>
    </p:bldLst>
  </p:timing>
</p:sld>
</file>

<file path=ppt/theme/theme1.xml><?xml version="1.0" encoding="utf-8"?>
<a:theme xmlns:a="http://schemas.openxmlformats.org/drawingml/2006/main" name="1_Mountain Top">
  <a:themeElements>
    <a:clrScheme name="">
      <a:dk1>
        <a:srgbClr val="800000"/>
      </a:dk1>
      <a:lt1>
        <a:srgbClr val="FFFFFF"/>
      </a:lt1>
      <a:dk2>
        <a:srgbClr val="0000FF"/>
      </a:dk2>
      <a:lt2>
        <a:srgbClr val="FFFFFF"/>
      </a:lt2>
      <a:accent1>
        <a:srgbClr val="89C4FF"/>
      </a:accent1>
      <a:accent2>
        <a:srgbClr val="00008C"/>
      </a:accent2>
      <a:accent3>
        <a:srgbClr val="AAAAFF"/>
      </a:accent3>
      <a:accent4>
        <a:srgbClr val="DADADA"/>
      </a:accent4>
      <a:accent5>
        <a:srgbClr val="C4DEFF"/>
      </a:accent5>
      <a:accent6>
        <a:srgbClr val="00007E"/>
      </a:accent6>
      <a:hlink>
        <a:srgbClr val="6666FF"/>
      </a:hlink>
      <a:folHlink>
        <a:srgbClr val="C0C0C0"/>
      </a:folHlink>
    </a:clrScheme>
    <a:fontScheme name="1_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d-ID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d-ID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untain Top 10">
        <a:dk1>
          <a:srgbClr val="482400"/>
        </a:dk1>
        <a:lt1>
          <a:srgbClr val="FFFFFF"/>
        </a:lt1>
        <a:dk2>
          <a:srgbClr val="0066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AAB8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Designs\Artsy.pot</Template>
  <TotalTime>6977</TotalTime>
  <Words>571</Words>
  <Application>Microsoft Office PowerPoint</Application>
  <PresentationFormat>On-screen Show (4:3)</PresentationFormat>
  <Paragraphs>122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1_Mountain Top</vt:lpstr>
      <vt:lpstr>PowerPoint Presentation</vt:lpstr>
      <vt:lpstr>PowerPoint Presentation</vt:lpstr>
      <vt:lpstr>CONTOH SOAL</vt:lpstr>
      <vt:lpstr>PowerPoint Presentation</vt:lpstr>
      <vt:lpstr>LATIHAN</vt:lpstr>
      <vt:lpstr>PowerPoint Presentation</vt:lpstr>
    </vt:vector>
  </TitlesOfParts>
  <Company>FAKULTAS TEKNIK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PENGINDERAAN JAUH</dc:title>
  <dc:creator>LAB UKUR TANAH</dc:creator>
  <cp:lastModifiedBy>acer</cp:lastModifiedBy>
  <cp:revision>795</cp:revision>
  <cp:lastPrinted>2019-06-17T07:33:05Z</cp:lastPrinted>
  <dcterms:created xsi:type="dcterms:W3CDTF">2003-09-17T10:33:32Z</dcterms:created>
  <dcterms:modified xsi:type="dcterms:W3CDTF">2023-05-21T01:41:36Z</dcterms:modified>
</cp:coreProperties>
</file>