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8" r:id="rId9"/>
    <p:sldId id="263" r:id="rId10"/>
    <p:sldId id="264" r:id="rId11"/>
    <p:sldId id="265" r:id="rId12"/>
    <p:sldId id="267"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9/15/2020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9/15/2020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954741" y="914399"/>
            <a:ext cx="9076764" cy="5447645"/>
          </a:xfrm>
          <a:prstGeom prst="rect">
            <a:avLst/>
          </a:prstGeom>
          <a:noFill/>
        </p:spPr>
        <p:txBody>
          <a:bodyPr wrap="square" rtlCol="0">
            <a:spAutoFit/>
          </a:bodyPr>
          <a:lstStyle/>
          <a:p>
            <a:pPr marL="1076325" indent="-1076325"/>
            <a:r>
              <a:rPr lang="id-ID" sz="2400" b="1" dirty="0" smtClean="0">
                <a:latin typeface="Arial Unicode MS" panose="020B0604020202020204" pitchFamily="34" charset="-128"/>
                <a:ea typeface="Arial Unicode MS" panose="020B0604020202020204" pitchFamily="34" charset="-128"/>
                <a:cs typeface="Arial Unicode MS" panose="020B0604020202020204" pitchFamily="34" charset="-128"/>
              </a:rPr>
              <a:t>PB.13-  RAHASIA BANK DALAM MENJALANKAN KEGIATAN USAHA BANK</a:t>
            </a:r>
          </a:p>
          <a:p>
            <a:pPr marL="1076325" indent="-1076325"/>
            <a:endParaRPr lang="id-ID" sz="24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514350" lvl="0" indent="-514350">
              <a:buAutoNum type="arabicPeriod"/>
            </a:pPr>
            <a:r>
              <a:rPr lang="id-ID" sz="2800" b="1" dirty="0" smtClean="0"/>
              <a:t>Dasar </a:t>
            </a:r>
            <a:r>
              <a:rPr lang="id-ID" sz="2800" b="1" dirty="0"/>
              <a:t>pemikiran perlunya rahasia bank dan </a:t>
            </a:r>
            <a:r>
              <a:rPr lang="id-ID" sz="2800" b="1" dirty="0" smtClean="0"/>
              <a:t>pengaturannya</a:t>
            </a:r>
          </a:p>
          <a:p>
            <a:pPr marL="514350" lvl="0" indent="-514350">
              <a:buAutoNum type="arabicPeriod"/>
            </a:pPr>
            <a:r>
              <a:rPr lang="id-ID" sz="2800" b="1" dirty="0" smtClean="0"/>
              <a:t>Ruang </a:t>
            </a:r>
            <a:r>
              <a:rPr lang="id-ID" sz="2800" b="1" dirty="0"/>
              <a:t>lingkup rahasia bank dan para pihak yang wajib </a:t>
            </a:r>
            <a:r>
              <a:rPr lang="id-ID" sz="2800" b="1" dirty="0" smtClean="0"/>
              <a:t>merahasiakannya</a:t>
            </a:r>
          </a:p>
          <a:p>
            <a:pPr marL="514350" lvl="0" indent="-514350">
              <a:buAutoNum type="arabicPeriod"/>
            </a:pPr>
            <a:r>
              <a:rPr lang="id-ID" sz="2800" b="1" dirty="0" smtClean="0"/>
              <a:t>Teori </a:t>
            </a:r>
            <a:r>
              <a:rPr lang="id-ID" sz="2800" b="1" dirty="0"/>
              <a:t>rahasia bank dan ketentuan rahasia </a:t>
            </a:r>
            <a:r>
              <a:rPr lang="id-ID" sz="2800" b="1" dirty="0" smtClean="0"/>
              <a:t>bank</a:t>
            </a:r>
          </a:p>
          <a:p>
            <a:pPr marL="514350" lvl="0" indent="-514350">
              <a:buAutoNum type="arabicPeriod"/>
            </a:pPr>
            <a:r>
              <a:rPr lang="id-ID" sz="2800" b="1" dirty="0" smtClean="0"/>
              <a:t>Pengecualian </a:t>
            </a:r>
            <a:r>
              <a:rPr lang="id-ID" sz="2800" b="1" dirty="0"/>
              <a:t>rahasia </a:t>
            </a:r>
            <a:r>
              <a:rPr lang="id-ID" sz="2800" b="1" dirty="0" smtClean="0"/>
              <a:t>bank</a:t>
            </a:r>
          </a:p>
          <a:p>
            <a:pPr marL="514350" lvl="0" indent="-514350">
              <a:buAutoNum type="arabicPeriod"/>
            </a:pPr>
            <a:r>
              <a:rPr lang="id-ID" sz="2800" b="1" dirty="0" smtClean="0"/>
              <a:t>Perbuatan </a:t>
            </a:r>
            <a:r>
              <a:rPr lang="id-ID" sz="2800" b="1" dirty="0"/>
              <a:t>dan ancaman pidana pelanggaran ketentuan rahasia bank</a:t>
            </a:r>
          </a:p>
          <a:p>
            <a:pPr marL="1076325" indent="-1076325"/>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05455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242047"/>
            <a:ext cx="10529048" cy="8217634"/>
          </a:xfrm>
          <a:prstGeom prst="rect">
            <a:avLst/>
          </a:prstGeom>
          <a:noFill/>
        </p:spPr>
        <p:txBody>
          <a:bodyPr wrap="square" rtlCol="0">
            <a:spAutoFit/>
          </a:bodyPr>
          <a:lstStyle/>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2)  Teori yang bersifat RELATIF (NISBI):</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Bank wajib menjaga rahasia bank;</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Akan tetapi untuk kepentingan2 tertentu dan dg syarat2 tertentu rahasia bank dapat dikecualikan, misal utk kepentingan peradilan pidana, pajak dll yg diatur dlm UU</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KELEBIHAN TEORI INI:</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Melihat RAHASIA BANK secara proporsional, baik utk kepentingan pribadi maupun untuk kepentingan negara dan masyarakat</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Indonesia mengikuti teori yang mana dlm mengatur rahasia bank????</a:t>
            </a:r>
          </a:p>
          <a:p>
            <a:pPr marL="457200" indent="-457200">
              <a:buFontTx/>
              <a:buChar char="-"/>
            </a:pPr>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97155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242047"/>
            <a:ext cx="10529048" cy="6924973"/>
          </a:xfrm>
          <a:prstGeom prst="rect">
            <a:avLst/>
          </a:prstGeom>
          <a:noFill/>
        </p:spPr>
        <p:txBody>
          <a:bodyPr wrap="square" rtlCol="0">
            <a:spAutoFit/>
          </a:bodyPr>
          <a:lstStyle/>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4.  PENGECUALIAN RAHASIA BANK</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UU PERBANKAN MENGATUR TENTANG PENGECUALIAN RAHASIA BANK, yaitu utk kepentingan yang berkenaan dengan:</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perpajakan;</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Piutang bank;</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Peradilan pidana;</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Pemeriksaan peradilan perdata;</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Tukar menukar informasi anat bank;</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Pihak lain yang ditunjuk nasabah;</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Penyelesaian kewarisan</a:t>
            </a:r>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70260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242047"/>
            <a:ext cx="10529048" cy="6063198"/>
          </a:xfrm>
          <a:prstGeom prst="rect">
            <a:avLst/>
          </a:prstGeom>
          <a:noFill/>
        </p:spPr>
        <p:txBody>
          <a:bodyPr wrap="square" rtlCol="0">
            <a:spAutoFit/>
          </a:bodyPr>
          <a:lstStyle/>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514350" indent="-514350">
              <a:buAutoNum type="arabicPeriod" startAt="5"/>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PERBUATAN DAN ANCAMAN PIDANA PELANGGARAN KETENTUAN RAHASIA BANK</a:t>
            </a: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514350" indent="-514350">
              <a:buAutoNum type="alphaLcPeriod"/>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Berdasarkan UU Perbankan 1992 jo UU Perbankan 1998, bahwa perbuatan pelanggaran terhadap kewajiban menjaga rahasia bank termasuk ke dalam PERBUATAN KEJAHATAN.</a:t>
            </a:r>
          </a:p>
          <a:p>
            <a:pPr marL="514350" indent="-514350">
              <a:buAutoNum type="alphaLcPeriod"/>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Krn itu, mk pelakunya terkena SANKSIPIDANA 	</a:t>
            </a: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49028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242047"/>
            <a:ext cx="10529048" cy="7355860"/>
          </a:xfrm>
          <a:prstGeom prst="rect">
            <a:avLst/>
          </a:prstGeom>
          <a:noFill/>
        </p:spPr>
        <p:txBody>
          <a:bodyPr wrap="square" rtlCol="0">
            <a:spAutoFit/>
          </a:bodyPr>
          <a:lstStyle/>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SANKSI PIDANA TERHADAP PELANGGARAN RAHASIA BANK, memiliki CIRI KHAS, yaitu:</a:t>
            </a: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Terdapat ancaman hukuman minimal, di samping ancaman hukuman maksimal;</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Antara hukuman penjara dengan hukuman denda bersifat kumulatif, bukan alternatis;</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Tdk ada korelasi antara berat ringannya hukuman penjara dengan hukuman denda	</a:t>
            </a: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Catatan:  lihat ketentuan dlm UU Perbankan ttg sanksi pidana terhadap pelanggaran rahasia bank.</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381614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0"/>
            <a:ext cx="9076764" cy="6186309"/>
          </a:xfrm>
          <a:prstGeom prst="rect">
            <a:avLst/>
          </a:prstGeom>
          <a:noFill/>
        </p:spPr>
        <p:txBody>
          <a:bodyPr wrap="square" rtlCol="0">
            <a:spAutoFit/>
          </a:bodyPr>
          <a:lstStyle/>
          <a:p>
            <a:pPr marL="1076325" indent="-1076325"/>
            <a:endParaRPr lang="id-ID" sz="24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514350" lvl="0" indent="-514350">
              <a:buAutoNum type="arabicPeriod"/>
            </a:pPr>
            <a:r>
              <a:rPr lang="id-ID" sz="2800" b="1" dirty="0" smtClean="0"/>
              <a:t>Dasar </a:t>
            </a:r>
            <a:r>
              <a:rPr lang="id-ID" sz="2800" b="1" dirty="0"/>
              <a:t>pemikiran perlunya rahasia bank dan </a:t>
            </a:r>
            <a:r>
              <a:rPr lang="id-ID" sz="2800" b="1" dirty="0" smtClean="0"/>
              <a:t>pengaturannya:</a:t>
            </a:r>
          </a:p>
          <a:p>
            <a:pPr lvl="0"/>
            <a:endParaRPr lang="id-ID" sz="2800" b="1" dirty="0" smtClean="0"/>
          </a:p>
          <a:p>
            <a:pPr marL="457200" indent="-457200">
              <a:buAutoNum type="alphaLcPeriod"/>
            </a:pPr>
            <a:r>
              <a:rPr lang="id-ID" sz="2400" dirty="0" smtClean="0">
                <a:latin typeface="Arial Unicode MS" panose="020B0604020202020204" pitchFamily="34" charset="-128"/>
                <a:ea typeface="Arial Unicode MS" panose="020B0604020202020204" pitchFamily="34" charset="-128"/>
                <a:cs typeface="Arial Unicode MS" panose="020B0604020202020204" pitchFamily="34" charset="-128"/>
              </a:rPr>
              <a:t>Krn lembaga perbankan menjalankan kegiatannya berdasarkan KEPERCAYAAN dari masyarakat, oleh krn itu bank hrs menjaga kepercayaan masy yg diberikan kpd bank, agar msy tep percaya;</a:t>
            </a:r>
          </a:p>
          <a:p>
            <a:pPr marL="457200" indent="-457200">
              <a:buAutoNum type="alphaLcPeriod"/>
            </a:pPr>
            <a:r>
              <a:rPr lang="id-ID" sz="2400" dirty="0" smtClean="0">
                <a:latin typeface="Arial Unicode MS" panose="020B0604020202020204" pitchFamily="34" charset="-128"/>
                <a:ea typeface="Arial Unicode MS" panose="020B0604020202020204" pitchFamily="34" charset="-128"/>
                <a:cs typeface="Arial Unicode MS" panose="020B0604020202020204" pitchFamily="34" charset="-128"/>
              </a:rPr>
              <a:t>Salah satu upaya menjaga KEPERCAYAAN MASYARAKAT adlh </a:t>
            </a:r>
            <a:r>
              <a:rPr lang="id-ID" sz="2400"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kepatuhan </a:t>
            </a:r>
            <a:r>
              <a:rPr lang="id-ID" sz="2400" dirty="0" smtClean="0">
                <a:latin typeface="Arial Unicode MS" panose="020B0604020202020204" pitchFamily="34" charset="-128"/>
                <a:ea typeface="Arial Unicode MS" panose="020B0604020202020204" pitchFamily="34" charset="-128"/>
                <a:cs typeface="Arial Unicode MS" panose="020B0604020202020204" pitchFamily="34" charset="-128"/>
              </a:rPr>
              <a:t>bank thdp KEWAJIBAN MENJAGA RAHASIA BANK</a:t>
            </a:r>
          </a:p>
          <a:p>
            <a:pPr marL="457200" indent="-457200">
              <a:buAutoNum type="alphaLcPeriod"/>
            </a:pPr>
            <a:r>
              <a:rPr lang="id-ID" sz="2400" dirty="0" smtClean="0">
                <a:latin typeface="Arial Unicode MS" panose="020B0604020202020204" pitchFamily="34" charset="-128"/>
                <a:ea typeface="Arial Unicode MS" panose="020B0604020202020204" pitchFamily="34" charset="-128"/>
                <a:cs typeface="Arial Unicode MS" panose="020B0604020202020204" pitchFamily="34" charset="-128"/>
              </a:rPr>
              <a:t>Bank hrs menjaga kerahasiaan data2 dan keadaaan keuangan nasabahnya</a:t>
            </a:r>
          </a:p>
          <a:p>
            <a:pPr marL="457200" indent="-457200">
              <a:buAutoNum type="alphaLcPeriod"/>
            </a:pPr>
            <a:r>
              <a:rPr lang="id-ID" sz="2400" dirty="0" smtClean="0">
                <a:latin typeface="Arial Unicode MS" panose="020B0604020202020204" pitchFamily="34" charset="-128"/>
                <a:ea typeface="Arial Unicode MS" panose="020B0604020202020204" pitchFamily="34" charset="-128"/>
                <a:cs typeface="Arial Unicode MS" panose="020B0604020202020204" pitchFamily="34" charset="-128"/>
              </a:rPr>
              <a:t>Jadi, KETENTUAN RAHASIA BANK diperlukan bagi BANK agar kepercayaan masyarakat tetap terjaga, dan bagi MASYARAKAT penyimpan agar data dan simpanannya aman</a:t>
            </a:r>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313579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829236" y="632011"/>
            <a:ext cx="9076764" cy="6063198"/>
          </a:xfrm>
          <a:prstGeom prst="rect">
            <a:avLst/>
          </a:prstGeom>
          <a:noFill/>
        </p:spPr>
        <p:txBody>
          <a:bodyPr wrap="square" rtlCol="0">
            <a:spAutoFit/>
          </a:bodyPr>
          <a:lstStyle/>
          <a:p>
            <a:pPr marL="514350" lvl="0" indent="-514350">
              <a:buAutoNum type="arabicPeriod" startAt="2"/>
            </a:pPr>
            <a:r>
              <a:rPr lang="id-ID" sz="2800" b="1" dirty="0" smtClean="0"/>
              <a:t>RUANG LINGKUP RAHASIA BANK dan PIHAK YG WAJIB MERAHASIAKANNYA</a:t>
            </a:r>
          </a:p>
          <a:p>
            <a:pPr lvl="0"/>
            <a:endParaRPr lang="id-ID" sz="2800" b="1" dirty="0" smtClean="0"/>
          </a:p>
          <a:p>
            <a:pPr marL="514350" indent="-514350">
              <a:buAutoNum type="alphaLcPeriod"/>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DASAR HUKUM RAHASIA BANK</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UU No.7 tahun 1992 tentang Perbankan, sebagaimana telah diubah dg UU No.10 tahun 1998 tentang Perubahan Atas UU No.7 Tentang Perbankan, Terdapat dlm Ps 40, 41, 41A, 42, 42A, 43,44, 44A, 45,47,47A,50,50A, 51, 52, 53</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Peraturan perundangan lainnya</a:t>
            </a:r>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514350" indent="-514350">
              <a:buAutoNum type="alphaLcPeriod"/>
            </a:pPr>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953964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632011"/>
            <a:ext cx="10529048" cy="7355860"/>
          </a:xfrm>
          <a:prstGeom prst="rect">
            <a:avLst/>
          </a:prstGeom>
          <a:noFill/>
        </p:spPr>
        <p:txBody>
          <a:bodyPr wrap="square" rtlCol="0">
            <a:spAutoFit/>
          </a:bodyPr>
          <a:lstStyle/>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b.  LINGKUP RAHASIA BANK</a:t>
            </a: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Berdasar ketentuan Pasal 1 angka (16) UU Perbankan 1992: rahasia bank adalah:</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Segala sesuatu yang berhubungan dg keuangan dll;</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Dari nasabah bank;</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Yang menurut kelaziman dunia perbankan wajib dirahasiakan</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Ps 40 ayat (2) UU Perbankan 1992:</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Bank DILARANG memberi keterangan yg tercatat pd bank ttgb  keuangan dll dari nasabahnya;</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Yg wajib dirahasiakan oleh bank mnrt kelaziman dlm dunia perbankan, kecuali dlm hal sbmn diatur dlm Ps 41, 42,43,44</a:t>
            </a:r>
          </a:p>
          <a:p>
            <a:pPr marL="457200" indent="-457200">
              <a:buFontTx/>
              <a:buChar char="-"/>
            </a:pPr>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820036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363071"/>
            <a:ext cx="10529048" cy="8217634"/>
          </a:xfrm>
          <a:prstGeom prst="rect">
            <a:avLst/>
          </a:prstGeom>
          <a:noFill/>
        </p:spPr>
        <p:txBody>
          <a:bodyPr wrap="square" rtlCol="0">
            <a:spAutoFit/>
          </a:bodyPr>
          <a:lstStyle/>
          <a:p>
            <a:pPr marL="514350" indent="-514350">
              <a:buAutoNum type="alphaLcPeriod" startAt="2"/>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&gt;&gt;&gt;LINGKUP RAHASIA BANK (lanjutan)</a:t>
            </a: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Penjelasan Ps40 ayat (1)  UU Perbankan:</a:t>
            </a: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Yang dimaksud dg KELAZIMAN yg WAJIB DIRAHASIAKAN OLEH BANK  adalah :</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Seluruh DATA dan INFORMASI mengenai sgla sesuatu yg berhubungan dg keuangan dan hal- hal ;</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Yg dimiliki orang atau badan yang diketahui oleh bank dlm menjalankan kegiatan usahanya </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KESIMPULAN DARI LINGKUP RAHASIA BANK adalah:</a:t>
            </a: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  Ttg data</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Keuangan , dan hal2 lain dari nasabah</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Yg diketahui bank dlm menjalankan keg usahanya.</a:t>
            </a:r>
          </a:p>
          <a:p>
            <a:pPr marL="457200" indent="-457200">
              <a:buFontTx/>
              <a:buChar char="-"/>
            </a:pPr>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017639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847165"/>
            <a:ext cx="10529048" cy="6494085"/>
          </a:xfrm>
          <a:prstGeom prst="rect">
            <a:avLst/>
          </a:prstGeom>
          <a:noFill/>
        </p:spPr>
        <p:txBody>
          <a:bodyPr wrap="square" rtlCol="0">
            <a:spAutoFit/>
          </a:bodyPr>
          <a:lstStyle/>
          <a:p>
            <a:pPr marL="514350" indent="-514350">
              <a:buAutoNum type="alphaLcPeriod" startAt="2"/>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&gt;&gt;&gt;LINGKUP RAHASIA BANK (lanjutan)</a:t>
            </a: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Penjelasan Ps40 ayat (1)  UU Perbankan:</a:t>
            </a: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Yang dimaksud dg KELAZIMAN yg WAJIB DIRAHASIAKAN OLEH BANK  adalah :</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Seluruh DATA dan INFORMASI mengenai sgla sesuatu yg berhubungan dg keuangan dan hal- hal ;</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Yg dimiliki orang atau badan yang diketahui oleh bank dlm menjalankan kegiatan usahanya </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660485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416859"/>
            <a:ext cx="10529048" cy="8648521"/>
          </a:xfrm>
          <a:prstGeom prst="rect">
            <a:avLst/>
          </a:prstGeom>
          <a:noFill/>
        </p:spPr>
        <p:txBody>
          <a:bodyPr wrap="square" rtlCol="0">
            <a:spAutoFit/>
          </a:bodyPr>
          <a:lstStyle/>
          <a:p>
            <a:pPr marL="514350" indent="-514350">
              <a:buAutoNum type="alphaLcPeriod" startAt="2"/>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&gt;&gt;&gt;LINGKUP RAHASIA BANK (lanjutan)</a:t>
            </a: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Perubhahan ketentuan ttg RAHASIA BANK dlm UU Perbankan 1998:</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Rahasia bank adalah sgla sesuatu mengenai keterangan dari nasabah penyimpan;</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Dan keterangan mengenai simpanannya</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Inilah rumusan dan ruang lingkup RAHASIA BANK, yaitu:</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Keterangan ttg nasabah penyimpan</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Keterangan ttg simpanannya</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Bank WAJIB utk menjaga rahasia bank</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6339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416859"/>
            <a:ext cx="10529048" cy="8279190"/>
          </a:xfrm>
          <a:prstGeom prst="rect">
            <a:avLst/>
          </a:prstGeom>
          <a:noFill/>
        </p:spPr>
        <p:txBody>
          <a:bodyPr wrap="square" rtlCol="0">
            <a:spAutoFit/>
          </a:bodyPr>
          <a:lstStyle/>
          <a:p>
            <a:pPr marL="514350" indent="-514350">
              <a:buAutoNum type="alphaUcPeriod" startAt="3"/>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PIHAK YG WAJIB MERAHASIAKAN RAHASIA BANK:</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Anggota Dewan komisaris Bank</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Direksi bank</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Pegawai bank: yi semua pejabat dan karyawan bank</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Pihak terafiliasi lainnya dari bank</a:t>
            </a:r>
          </a:p>
          <a:p>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Pihak terafiliasai adalah:</a:t>
            </a:r>
          </a:p>
          <a:p>
            <a:pPr marL="514350" indent="-514350">
              <a:buAutoNum type="alphaLcParenR"/>
            </a:pPr>
            <a:r>
              <a:rPr lang="id-ID" sz="2000" b="1" dirty="0" smtClean="0">
                <a:latin typeface="Arial Unicode MS" panose="020B0604020202020204" pitchFamily="34" charset="-128"/>
                <a:ea typeface="Arial Unicode MS" panose="020B0604020202020204" pitchFamily="34" charset="-128"/>
                <a:cs typeface="Arial Unicode MS" panose="020B0604020202020204" pitchFamily="34" charset="-128"/>
              </a:rPr>
              <a:t>Anggota Dewan Komisaris, Pegawai, Direksi atau kuasanya, pejabat atau karyawan bank;</a:t>
            </a:r>
          </a:p>
          <a:p>
            <a:pPr marL="514350" indent="-514350">
              <a:buAutoNum type="alphaLcParenR"/>
            </a:pPr>
            <a:r>
              <a:rPr lang="id-ID" sz="2000" b="1" dirty="0" smtClean="0">
                <a:latin typeface="Arial Unicode MS" panose="020B0604020202020204" pitchFamily="34" charset="-128"/>
                <a:ea typeface="Arial Unicode MS" panose="020B0604020202020204" pitchFamily="34" charset="-128"/>
                <a:cs typeface="Arial Unicode MS" panose="020B0604020202020204" pitchFamily="34" charset="-128"/>
              </a:rPr>
              <a:t>Anggota pengurus, pengelola atau kuasanya, pejabat atai karyawan bank bagi bank yg berbentuk badan hukum koperasi sesuai dg perUU yg berlaku;</a:t>
            </a:r>
          </a:p>
          <a:p>
            <a:pPr marL="514350" indent="-514350">
              <a:buAutoNum type="alphaLcParenR"/>
            </a:pPr>
            <a:r>
              <a:rPr lang="id-ID" sz="2000" b="1" dirty="0" smtClean="0">
                <a:latin typeface="Arial Unicode MS" panose="020B0604020202020204" pitchFamily="34" charset="-128"/>
                <a:ea typeface="Arial Unicode MS" panose="020B0604020202020204" pitchFamily="34" charset="-128"/>
                <a:cs typeface="Arial Unicode MS" panose="020B0604020202020204" pitchFamily="34" charset="-128"/>
              </a:rPr>
              <a:t>Pihak yg memberikan jasanya kpd bank, seperti: akuntan publik, penilai, konnsultan hukum dan konsultan lainnya</a:t>
            </a:r>
          </a:p>
          <a:p>
            <a:pPr marL="514350" indent="-514350">
              <a:buAutoNum type="alphaLcParenR"/>
            </a:pPr>
            <a:r>
              <a:rPr lang="id-ID" sz="2000" b="1" dirty="0" smtClean="0">
                <a:latin typeface="Arial Unicode MS" panose="020B0604020202020204" pitchFamily="34" charset="-128"/>
                <a:ea typeface="Arial Unicode MS" panose="020B0604020202020204" pitchFamily="34" charset="-128"/>
                <a:cs typeface="Arial Unicode MS" panose="020B0604020202020204" pitchFamily="34" charset="-128"/>
              </a:rPr>
              <a:t>Pihak yg mnrut BI turut serta dlm pengelolaan bank, a.l pemegang saham dan keluarganya, keluarga komisaris, keluarga pegawas, keluarga direksi dan keluarga pengurus </a:t>
            </a:r>
          </a:p>
          <a:p>
            <a:endParaRPr lang="id-ID" sz="20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078482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Snip Single Corner Rectangle 3"/>
          <p:cNvSpPr/>
          <p:nvPr/>
        </p:nvSpPr>
        <p:spPr>
          <a:xfrm>
            <a:off x="484093" y="510989"/>
            <a:ext cx="10878671" cy="5822576"/>
          </a:xfrm>
          <a:prstGeom prst="snip1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flipH="1">
            <a:off x="484093" y="510989"/>
            <a:ext cx="10529048" cy="7786747"/>
          </a:xfrm>
          <a:prstGeom prst="rect">
            <a:avLst/>
          </a:prstGeom>
          <a:noFill/>
        </p:spPr>
        <p:txBody>
          <a:bodyPr wrap="square" rtlCol="0">
            <a:spAutoFit/>
          </a:bodyPr>
          <a:lstStyle/>
          <a:p>
            <a:pPr marL="514350" indent="-514350">
              <a:buAutoNum type="arabicPeriod" startAt="3"/>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TEORI RAHASIA BANK DAN KETENTUAN RAHASIA BANK</a:t>
            </a: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514350" indent="-514350">
              <a:buAutoNum type="alphaLcPeriod"/>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TEORI RAHASIA BANK</a:t>
            </a:r>
          </a:p>
          <a:p>
            <a:pPr marL="514350" indent="-514350">
              <a:buAutoNum type="arabicParen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Teori yang bersifat MUTLAK atau ABSOLUT:</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Bank wajib menjaga rahasia bank</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Dalam keadaan apapun, baik dlm keadaan biasa meupun dlm keadaan luar biasa</a:t>
            </a:r>
          </a:p>
          <a:p>
            <a:pPr marL="457200" indent="-457200">
              <a:buFontTx/>
              <a:buChar char="-"/>
            </a:pPr>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Mnrut teori ini TDK ADA PENGECUALIAN thdp keharusan menjaga rahasia bank</a:t>
            </a: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KELEMAHAN TEORI ABSOLUT:</a:t>
            </a:r>
          </a:p>
          <a:p>
            <a:r>
              <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Terlalu mementingkan kepentingan individu, tdk mempertimbangkan kepentingan masyarakat dan negara</a:t>
            </a:r>
          </a:p>
          <a:p>
            <a:pPr marL="457200" indent="-457200">
              <a:buFontTx/>
              <a:buChar char="-"/>
            </a:pPr>
            <a:endParaRPr lang="id-ID" sz="28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indent="-457200">
              <a:buFontTx/>
              <a:buChar char="-"/>
            </a:pPr>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8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id-ID"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26260813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Droplet</Template>
  <TotalTime>126</TotalTime>
  <Words>842</Words>
  <Application>Microsoft Office PowerPoint</Application>
  <PresentationFormat>Widescreen</PresentationFormat>
  <Paragraphs>145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 Unicode MS</vt:lpstr>
      <vt:lpstr>Arial</vt:lpstr>
      <vt:lpstr>Tw Cen MT</vt:lpstr>
      <vt:lpstr>Droplet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10</cp:revision>
  <dcterms:created xsi:type="dcterms:W3CDTF">2020-09-14T23:38:53Z</dcterms:created>
  <dcterms:modified xsi:type="dcterms:W3CDTF">2020-09-15T01:45:35Z</dcterms:modified>
</cp:coreProperties>
</file>