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2" r:id="rId3"/>
    <p:sldId id="259" r:id="rId4"/>
    <p:sldId id="260" r:id="rId5"/>
    <p:sldId id="263" r:id="rId6"/>
    <p:sldId id="261" r:id="rId7"/>
    <p:sldId id="269" r:id="rId8"/>
    <p:sldId id="268" r:id="rId9"/>
  </p:sldIdLst>
  <p:sldSz cx="9144000" cy="6858000" type="screen4x3"/>
  <p:notesSz cx="6858000" cy="9144000"/>
  <p:custDataLst>
    <p:tags r:id="rId1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808080"/>
    <a:srgbClr val="FCFCFC"/>
    <a:srgbClr val="E8E8E8"/>
    <a:srgbClr val="FFD84B"/>
    <a:srgbClr val="FFFFFF"/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327" autoAdjust="0"/>
    <p:restoredTop sz="94660"/>
  </p:normalViewPr>
  <p:slideViewPr>
    <p:cSldViewPr>
      <p:cViewPr varScale="1">
        <p:scale>
          <a:sx n="55" d="100"/>
          <a:sy n="55" d="100"/>
        </p:scale>
        <p:origin x="-1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B483CF2-08C0-4112-8C26-A6F7774251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89363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74B361-10AA-4251-9FAD-E6965F608C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5050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88"/>
            <a:ext cx="2917826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0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0" y="641350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8" y="1588"/>
            <a:ext cx="2508250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88" y="4673600"/>
            <a:ext cx="6596062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38" y="-1588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88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250825" y="9525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095" name="Group 23"/>
          <p:cNvGrpSpPr>
            <a:grpSpLocks/>
          </p:cNvGrpSpPr>
          <p:nvPr/>
        </p:nvGrpSpPr>
        <p:grpSpPr bwMode="auto">
          <a:xfrm>
            <a:off x="6350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0" y="288925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0" y="279400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3" y="9525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38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5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0" y="0"/>
            <a:ext cx="1620838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38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AE4EE27-1EAE-4EC6-AA9F-9E9245DB7A2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gray">
          <a:xfrm>
            <a:off x="228600" y="4714875"/>
            <a:ext cx="1303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200">
                <a:latin typeface="Arial Black" pitchFamily="34" charset="0"/>
              </a:rPr>
              <a:t>L/O/G/O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6D6A1-86F2-4451-A5E4-09EE4C0007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E762C-2864-4FA7-AC45-3E51B981AB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09CB70E-F7DE-4036-B625-9943C9F000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87D394-65F7-4045-AA70-C08F5B4FF4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C6566-40A7-4E4D-B8CB-12EC275B5A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ADB61-76D8-48CD-BBB1-E46D62710D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EDE6B-F988-45C8-BC9A-4874B3AE1DA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8AC8B-C84A-4E8E-8EC7-EC6519FD58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2F345-88DE-45F1-9E33-C482D4E201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C4006B-27A0-490F-9B92-6870F666E1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45DD6-17F2-4902-83C0-CAEB742C15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0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0" y="0"/>
            <a:ext cx="9156700" cy="6875463"/>
            <a:chOff x="0" y="0"/>
            <a:chExt cx="5768" cy="4331"/>
          </a:xfrm>
        </p:grpSpPr>
        <p:grpSp>
          <p:nvGrpSpPr>
            <p:cNvPr id="1036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045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0D2AEA-1B81-4DF1-9E6C-CD093B3AFEB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88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571480"/>
            <a:ext cx="6429388" cy="1470025"/>
          </a:xfrm>
        </p:spPr>
        <p:txBody>
          <a:bodyPr/>
          <a:lstStyle/>
          <a:p>
            <a:r>
              <a:rPr lang="id-ID" sz="6600" dirty="0" smtClean="0">
                <a:solidFill>
                  <a:srgbClr val="000000"/>
                </a:solidFill>
                <a:latin typeface="Berlin Sans FB Demi" pitchFamily="34" charset="0"/>
              </a:rPr>
              <a:t>GIZI &amp; KESEHATAN</a:t>
            </a:r>
            <a:endParaRPr lang="en-US" sz="6600" dirty="0">
              <a:latin typeface="Berlin Sans FB Demi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2500306"/>
            <a:ext cx="6400800" cy="457200"/>
          </a:xfrm>
        </p:spPr>
        <p:txBody>
          <a:bodyPr/>
          <a:lstStyle/>
          <a:p>
            <a:r>
              <a:rPr lang="id-ID" sz="2200" b="1" dirty="0" smtClean="0"/>
              <a:t>KBO </a:t>
            </a:r>
            <a:r>
              <a:rPr lang="en-US" sz="2200" b="1" dirty="0" smtClean="0"/>
              <a:t>616211</a:t>
            </a:r>
            <a:r>
              <a:rPr lang="id-ID" sz="2200" b="1" dirty="0" smtClean="0"/>
              <a:t>/ 2 sks (2-0)</a:t>
            </a:r>
          </a:p>
          <a:p>
            <a:r>
              <a:rPr lang="id-ID" sz="2200" b="1" dirty="0" smtClean="0"/>
              <a:t>Dosen: </a:t>
            </a:r>
            <a:endParaRPr lang="en-US" sz="2200" b="1" dirty="0" smtClean="0"/>
          </a:p>
          <a:p>
            <a:r>
              <a:rPr lang="en-US" sz="2200" b="1" dirty="0" smtClean="0"/>
              <a:t>1. Drs. </a:t>
            </a:r>
            <a:r>
              <a:rPr lang="en-US" sz="2200" b="1" dirty="0" err="1" smtClean="0"/>
              <a:t>Darlen</a:t>
            </a:r>
            <a:r>
              <a:rPr lang="en-US" sz="2200" b="1" dirty="0" smtClean="0"/>
              <a:t> </a:t>
            </a:r>
            <a:r>
              <a:rPr lang="en-US" sz="2200" b="1" dirty="0" err="1" smtClean="0"/>
              <a:t>Sikumbang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M.Biomed</a:t>
            </a:r>
            <a:endParaRPr lang="en-US" sz="2200" b="1" dirty="0" smtClean="0"/>
          </a:p>
          <a:p>
            <a:pPr marL="457200" indent="-457200"/>
            <a:r>
              <a:rPr lang="en-US" sz="2200" b="1" dirty="0" smtClean="0"/>
              <a:t>2. </a:t>
            </a:r>
            <a:r>
              <a:rPr lang="en-US" sz="2200" b="1" dirty="0" err="1" smtClean="0"/>
              <a:t>Rini</a:t>
            </a:r>
            <a:r>
              <a:rPr lang="en-US" sz="2200" b="1" dirty="0" smtClean="0"/>
              <a:t> Rita T. </a:t>
            </a:r>
            <a:r>
              <a:rPr lang="en-US" sz="2200" b="1" dirty="0" err="1" smtClean="0"/>
              <a:t>Marpaung</a:t>
            </a:r>
            <a:r>
              <a:rPr lang="en-US" sz="2200" b="1" dirty="0" smtClean="0"/>
              <a:t>, M. Pd.</a:t>
            </a:r>
            <a:endParaRPr lang="id-ID" sz="2200" b="1" dirty="0" smtClean="0"/>
          </a:p>
          <a:p>
            <a:pPr marL="457200" indent="-457200"/>
            <a:endParaRPr lang="id-ID" sz="2200" b="1" dirty="0" smtClean="0"/>
          </a:p>
        </p:txBody>
      </p:sp>
      <p:pic>
        <p:nvPicPr>
          <p:cNvPr id="2052" name="Picture 4" descr="E:\gambar\Logo\01. UN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4643446"/>
            <a:ext cx="1290700" cy="1285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DESKRIPSI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Mata </a:t>
            </a:r>
            <a:r>
              <a:rPr lang="en-US" dirty="0" err="1" smtClean="0"/>
              <a:t>kuliah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me</a:t>
            </a:r>
            <a:r>
              <a:rPr lang="id-ID" dirty="0" smtClean="0"/>
              <a:t>mbahas tentang makanan yang memenuhi syarat bagi kesehatan tubuh. Di dalamnya mencakup unsur-unsur gizi yang diperlukan tubuh, nilai gizi makanan, mengatur menu, kebiasaan makan yang keliru, pola makan, gizi dan kesehatan tubuh, gizi dan kecerdasan, gizi dan produktivitas kerja.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3400" cy="3505200"/>
          </a:xfrm>
        </p:spPr>
        <p:txBody>
          <a:bodyPr/>
          <a:lstStyle/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 smtClean="0">
                <a:latin typeface="Arial Unicode MS" pitchFamily="34" charset="-128"/>
              </a:rPr>
              <a:t>Diusahakan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tidak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terlambat</a:t>
            </a:r>
            <a:r>
              <a:rPr lang="en-US" sz="2000" dirty="0" smtClean="0">
                <a:latin typeface="Arial Unicode MS" pitchFamily="34" charset="-128"/>
              </a:rPr>
              <a:t> (</a:t>
            </a:r>
            <a:r>
              <a:rPr lang="id-ID" sz="2000" dirty="0" smtClean="0">
                <a:latin typeface="Arial Unicode MS" pitchFamily="34" charset="-128"/>
              </a:rPr>
              <a:t>toleransi keterlambatan 10 menit</a:t>
            </a:r>
            <a:r>
              <a:rPr lang="en-US" sz="2000" dirty="0" smtClean="0">
                <a:latin typeface="Arial Unicode MS" pitchFamily="34" charset="-128"/>
              </a:rPr>
              <a:t>)</a:t>
            </a:r>
            <a:endParaRPr lang="id-ID" sz="2000" dirty="0" smtClean="0">
              <a:latin typeface="Arial Unicode MS" pitchFamily="34" charset="-128"/>
            </a:endParaRP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 smtClean="0">
                <a:latin typeface="Arial Unicode MS" pitchFamily="34" charset="-128"/>
              </a:rPr>
              <a:t>M</a:t>
            </a:r>
            <a:r>
              <a:rPr lang="en-US" sz="2000" dirty="0" err="1" smtClean="0">
                <a:latin typeface="Arial Unicode MS" pitchFamily="34" charset="-128"/>
              </a:rPr>
              <a:t>emakai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pakaian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sopan</a:t>
            </a:r>
            <a:r>
              <a:rPr lang="en-US" sz="2000" dirty="0" smtClean="0">
                <a:latin typeface="Arial Unicode MS" pitchFamily="34" charset="-128"/>
              </a:rPr>
              <a:t>, </a:t>
            </a:r>
            <a:r>
              <a:rPr lang="en-US" sz="2000" dirty="0" err="1" smtClean="0">
                <a:latin typeface="Arial Unicode MS" pitchFamily="34" charset="-128"/>
              </a:rPr>
              <a:t>tidak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boleh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memakai</a:t>
            </a:r>
            <a:r>
              <a:rPr lang="en-US" sz="2000" dirty="0" smtClean="0">
                <a:latin typeface="Arial Unicode MS" pitchFamily="34" charset="-128"/>
              </a:rPr>
              <a:t> jean, </a:t>
            </a:r>
            <a:r>
              <a:rPr lang="en-US" sz="2000" dirty="0" err="1" smtClean="0">
                <a:latin typeface="Arial Unicode MS" pitchFamily="34" charset="-128"/>
              </a:rPr>
              <a:t>kaos</a:t>
            </a:r>
            <a:r>
              <a:rPr lang="en-US" sz="2000" dirty="0" smtClean="0">
                <a:latin typeface="Arial Unicode MS" pitchFamily="34" charset="-128"/>
              </a:rPr>
              <a:t> oblong, </a:t>
            </a:r>
            <a:r>
              <a:rPr lang="en-US" sz="2000" dirty="0" err="1" smtClean="0">
                <a:latin typeface="Arial Unicode MS" pitchFamily="34" charset="-128"/>
              </a:rPr>
              <a:t>sendal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endParaRPr lang="id-ID" sz="2000" dirty="0" smtClean="0">
              <a:latin typeface="Arial Unicode MS" pitchFamily="34" charset="-128"/>
            </a:endParaRP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>
                <a:latin typeface="Arial Unicode MS" pitchFamily="34" charset="-128"/>
              </a:rPr>
              <a:t>S</a:t>
            </a:r>
            <a:r>
              <a:rPr lang="en-US" sz="2000" dirty="0" err="1" smtClean="0">
                <a:latin typeface="Arial Unicode MS" pitchFamily="34" charset="-128"/>
              </a:rPr>
              <a:t>elama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kuliah</a:t>
            </a:r>
            <a:r>
              <a:rPr lang="en-US" sz="2000" dirty="0" smtClean="0">
                <a:latin typeface="Arial Unicode MS" pitchFamily="34" charset="-128"/>
              </a:rPr>
              <a:t> hp di-</a:t>
            </a:r>
            <a:r>
              <a:rPr lang="en-US" sz="2000" i="1" dirty="0" smtClean="0">
                <a:latin typeface="Arial Unicode MS" pitchFamily="34" charset="-128"/>
              </a:rPr>
              <a:t>off</a:t>
            </a:r>
            <a:r>
              <a:rPr lang="en-US" sz="2000" dirty="0" smtClean="0">
                <a:latin typeface="Arial Unicode MS" pitchFamily="34" charset="-128"/>
              </a:rPr>
              <a:t>-</a:t>
            </a:r>
            <a:r>
              <a:rPr lang="en-US" sz="2000" dirty="0" err="1" smtClean="0">
                <a:latin typeface="Arial Unicode MS" pitchFamily="34" charset="-128"/>
              </a:rPr>
              <a:t>kan</a:t>
            </a:r>
            <a:r>
              <a:rPr lang="id-ID" sz="2000" dirty="0" smtClean="0">
                <a:latin typeface="Arial Unicode MS" pitchFamily="34" charset="-128"/>
              </a:rPr>
              <a:t> atau </a:t>
            </a:r>
            <a:r>
              <a:rPr lang="id-ID" sz="2000" i="1" dirty="0" smtClean="0">
                <a:latin typeface="Arial Unicode MS" pitchFamily="34" charset="-128"/>
              </a:rPr>
              <a:t>silent</a:t>
            </a: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>
                <a:latin typeface="Arial Unicode MS" pitchFamily="34" charset="-128"/>
              </a:rPr>
              <a:t>Mengerjakan semua </a:t>
            </a:r>
            <a:r>
              <a:rPr lang="id-ID" sz="2000" dirty="0" smtClean="0">
                <a:latin typeface="Arial Unicode MS" pitchFamily="34" charset="-128"/>
              </a:rPr>
              <a:t>tugas</a:t>
            </a:r>
            <a:endParaRPr lang="en-US" sz="2000" dirty="0">
              <a:latin typeface="Arial Unicode MS" pitchFamily="34" charset="-128"/>
            </a:endParaRP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 smtClean="0">
                <a:latin typeface="Arial Unicode MS" pitchFamily="34" charset="-128"/>
              </a:rPr>
              <a:t>M</a:t>
            </a:r>
            <a:r>
              <a:rPr lang="en-US" sz="2000" dirty="0" err="1" smtClean="0">
                <a:latin typeface="Arial Unicode MS" pitchFamily="34" charset="-128"/>
              </a:rPr>
              <a:t>engikuti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semua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ujian</a:t>
            </a:r>
            <a:r>
              <a:rPr lang="en-US" sz="2000" dirty="0" smtClean="0">
                <a:latin typeface="Arial Unicode MS" pitchFamily="34" charset="-128"/>
              </a:rPr>
              <a:t>/</a:t>
            </a:r>
            <a:r>
              <a:rPr lang="en-US" sz="2000" dirty="0" err="1" smtClean="0">
                <a:latin typeface="Arial Unicode MS" pitchFamily="34" charset="-128"/>
              </a:rPr>
              <a:t>kuis</a:t>
            </a:r>
            <a:r>
              <a:rPr lang="en-US" sz="2000" dirty="0" smtClean="0">
                <a:latin typeface="Arial Unicode MS" pitchFamily="34" charset="-128"/>
              </a:rPr>
              <a:t>, </a:t>
            </a:r>
            <a:r>
              <a:rPr lang="en-US" sz="2000" dirty="0" err="1" smtClean="0">
                <a:latin typeface="Arial Unicode MS" pitchFamily="34" charset="-128"/>
              </a:rPr>
              <a:t>tidak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ada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ujian</a:t>
            </a:r>
            <a:r>
              <a:rPr lang="en-US" sz="2000" dirty="0" smtClean="0">
                <a:latin typeface="Arial Unicode MS" pitchFamily="34" charset="-128"/>
              </a:rPr>
              <a:t>/</a:t>
            </a:r>
            <a:r>
              <a:rPr lang="en-US" sz="2000" dirty="0" err="1" smtClean="0">
                <a:latin typeface="Arial Unicode MS" pitchFamily="34" charset="-128"/>
              </a:rPr>
              <a:t>kuis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susulan</a:t>
            </a:r>
            <a:endParaRPr lang="id-ID" sz="2000" dirty="0">
              <a:latin typeface="Arial Unicode MS" pitchFamily="34" charset="-128"/>
            </a:endParaRP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 smtClean="0">
                <a:latin typeface="Arial Unicode MS" pitchFamily="34" charset="-128"/>
              </a:rPr>
              <a:t>T</a:t>
            </a:r>
            <a:r>
              <a:rPr lang="en-US" sz="2000" dirty="0" err="1" smtClean="0">
                <a:latin typeface="Arial Unicode MS" pitchFamily="34" charset="-128"/>
              </a:rPr>
              <a:t>idak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mengganggu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perkulihan</a:t>
            </a:r>
            <a:r>
              <a:rPr lang="en-US" sz="2000" dirty="0" smtClean="0">
                <a:latin typeface="Arial Unicode MS" pitchFamily="34" charset="-128"/>
              </a:rPr>
              <a:t> (</a:t>
            </a:r>
            <a:r>
              <a:rPr lang="en-US" sz="2000" dirty="0" err="1" smtClean="0">
                <a:latin typeface="Arial Unicode MS" pitchFamily="34" charset="-128"/>
              </a:rPr>
              <a:t>suara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dan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sikap</a:t>
            </a:r>
            <a:r>
              <a:rPr lang="en-US" sz="2000" dirty="0" smtClean="0">
                <a:latin typeface="Arial Unicode MS" pitchFamily="34" charset="-128"/>
              </a:rPr>
              <a:t>)</a:t>
            </a:r>
            <a:endParaRPr lang="id-ID" sz="2000" dirty="0" smtClean="0">
              <a:latin typeface="Arial Unicode MS" pitchFamily="34" charset="-128"/>
            </a:endParaRPr>
          </a:p>
          <a:p>
            <a:pPr marL="457200" indent="-457200">
              <a:buClr>
                <a:schemeClr val="accent2"/>
              </a:buClr>
              <a:buFont typeface="+mj-lt"/>
              <a:buAutoNum type="arabicPeriod"/>
            </a:pPr>
            <a:r>
              <a:rPr lang="id-ID" sz="2000" dirty="0" smtClean="0">
                <a:latin typeface="Arial Unicode MS" pitchFamily="34" charset="-128"/>
              </a:rPr>
              <a:t>M</a:t>
            </a:r>
            <a:r>
              <a:rPr lang="en-US" sz="2000" dirty="0" err="1" smtClean="0">
                <a:latin typeface="Arial Unicode MS" pitchFamily="34" charset="-128"/>
              </a:rPr>
              <a:t>enjaga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kebersihan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ruangan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dan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keteraturan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susunan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tempat</a:t>
            </a:r>
            <a:r>
              <a:rPr lang="en-US" sz="2000" dirty="0" smtClean="0">
                <a:latin typeface="Arial Unicode MS" pitchFamily="34" charset="-128"/>
              </a:rPr>
              <a:t> </a:t>
            </a:r>
            <a:r>
              <a:rPr lang="en-US" sz="2000" dirty="0" err="1" smtClean="0">
                <a:latin typeface="Arial Unicode MS" pitchFamily="34" charset="-128"/>
              </a:rPr>
              <a:t>duduk</a:t>
            </a:r>
            <a:endParaRPr lang="id-ID" sz="2000" dirty="0" smtClean="0">
              <a:latin typeface="Arial Unicode MS" pitchFamily="34" charset="-128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v"/>
            </a:pPr>
            <a:endParaRPr lang="en-US" sz="2000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TATA TERTIB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PENILAIAN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Makalah</a:t>
            </a:r>
            <a:r>
              <a:rPr lang="id-ID" dirty="0" smtClean="0"/>
              <a:t> (</a:t>
            </a:r>
            <a:r>
              <a:rPr lang="en-US" dirty="0" smtClean="0"/>
              <a:t>25</a:t>
            </a:r>
            <a:r>
              <a:rPr lang="id-ID" dirty="0" smtClean="0"/>
              <a:t>%)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UTS (20%)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UAS (</a:t>
            </a:r>
            <a:r>
              <a:rPr lang="en-US" dirty="0" smtClean="0"/>
              <a:t>20</a:t>
            </a:r>
            <a:r>
              <a:rPr lang="id-ID" dirty="0" smtClean="0"/>
              <a:t>%)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Kuis</a:t>
            </a:r>
            <a:r>
              <a:rPr lang="en-US" dirty="0" smtClean="0"/>
              <a:t> (15%)</a:t>
            </a: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Diskusi</a:t>
            </a:r>
            <a:r>
              <a:rPr lang="en-US" dirty="0" smtClean="0"/>
              <a:t> (</a:t>
            </a:r>
            <a:r>
              <a:rPr lang="en-US" dirty="0" err="1" smtClean="0"/>
              <a:t>Presentasi</a:t>
            </a:r>
            <a:r>
              <a:rPr lang="en-US" dirty="0" smtClean="0"/>
              <a:t> + </a:t>
            </a:r>
            <a:r>
              <a:rPr lang="en-US" dirty="0" err="1" smtClean="0"/>
              <a:t>Bertanya</a:t>
            </a:r>
            <a:r>
              <a:rPr lang="en-US" dirty="0" smtClean="0"/>
              <a:t>) </a:t>
            </a:r>
            <a:r>
              <a:rPr lang="id-ID" dirty="0" smtClean="0"/>
              <a:t>(</a:t>
            </a:r>
            <a:r>
              <a:rPr lang="en-US" dirty="0" smtClean="0"/>
              <a:t>20</a:t>
            </a:r>
            <a:r>
              <a:rPr lang="id-ID" dirty="0" smtClean="0"/>
              <a:t>%)</a:t>
            </a:r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TUGAS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PRESENTASI KELOMPOK</a:t>
            </a:r>
          </a:p>
          <a:p>
            <a:r>
              <a:rPr lang="id-ID" dirty="0" smtClean="0"/>
              <a:t>MAKALAH</a:t>
            </a:r>
          </a:p>
          <a:p>
            <a:r>
              <a:rPr lang="id-ID" dirty="0" smtClean="0"/>
              <a:t>LKM</a:t>
            </a:r>
          </a:p>
          <a:p>
            <a:r>
              <a:rPr lang="id-ID" dirty="0" smtClean="0"/>
              <a:t>RINGKASAN</a:t>
            </a:r>
          </a:p>
          <a:p>
            <a:r>
              <a:rPr lang="id-ID" dirty="0" smtClean="0"/>
              <a:t>MIND MAP</a:t>
            </a:r>
          </a:p>
          <a:p>
            <a:r>
              <a:rPr lang="id-ID" dirty="0" smtClean="0"/>
              <a:t>MENCARI FENOMENA/INFO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74258918"/>
              </p:ext>
            </p:extLst>
          </p:nvPr>
        </p:nvGraphicFramePr>
        <p:xfrm>
          <a:off x="648072" y="44624"/>
          <a:ext cx="7956376" cy="60990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{284E427A-3D55-4303-BF80-6455036E1DE7}</a:tableStyleId>
              </a:tblPr>
              <a:tblGrid>
                <a:gridCol w="1193457"/>
                <a:gridCol w="6762919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8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Per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</a:rPr>
                        <a:t>Materi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98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1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Pendahuluan</a:t>
                      </a:r>
                      <a:endParaRPr lang="id-ID" sz="2000" dirty="0" smtClean="0">
                        <a:effectLst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d-ID" sz="2000" dirty="0" smtClean="0">
                          <a:effectLst/>
                        </a:rPr>
                        <a:t>S</a:t>
                      </a:r>
                      <a:r>
                        <a:rPr lang="en-US" sz="2000" dirty="0" err="1" smtClean="0">
                          <a:effectLst/>
                        </a:rPr>
                        <a:t>osialisasi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kontrak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kuliah</a:t>
                      </a:r>
                      <a:endParaRPr lang="id-ID" sz="2000" dirty="0" smtClean="0">
                        <a:effectLst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en-US" sz="2000" dirty="0" err="1" smtClean="0">
                          <a:effectLst/>
                        </a:rPr>
                        <a:t>Pengertian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ilmu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gizi</a:t>
                      </a:r>
                      <a:endParaRPr lang="id-ID" sz="2000" dirty="0" smtClean="0">
                        <a:effectLst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d-ID" sz="2000" dirty="0" smtClean="0">
                          <a:effectLst/>
                        </a:rPr>
                        <a:t>Sejarah</a:t>
                      </a:r>
                      <a:r>
                        <a:rPr lang="id-ID" sz="2000" baseline="0" dirty="0" smtClean="0">
                          <a:effectLst/>
                        </a:rPr>
                        <a:t> ilmu gizi</a:t>
                      </a:r>
                    </a:p>
                    <a:p>
                      <a:pPr marL="228600" marR="0" indent="-2286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2000" dirty="0" err="1" smtClean="0">
                          <a:effectLst/>
                        </a:rPr>
                        <a:t>Keterkaitan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ilmu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gizi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dengan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ilmu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lainnya</a:t>
                      </a:r>
                      <a:endParaRPr lang="en-US" sz="2000" b="1" dirty="0" smtClean="0">
                        <a:effectLst/>
                      </a:endParaRPr>
                    </a:p>
                  </a:txBody>
                  <a:tcPr marL="32084" marR="32084" marT="0" marB="0"/>
                </a:tc>
              </a:tr>
              <a:tr h="49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2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>
                          <a:effectLst/>
                        </a:rPr>
                        <a:t>Ilmu gizi 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</a:t>
                      </a:r>
                      <a:r>
                        <a:rPr lang="en-US" sz="2000" dirty="0" err="1" smtClean="0">
                          <a:effectLst/>
                        </a:rPr>
                        <a:t>Perkembangan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ilmu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gizi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2</a:t>
                      </a:r>
                      <a:r>
                        <a:rPr lang="en-US" sz="2000" dirty="0" smtClean="0">
                          <a:effectLst/>
                        </a:rPr>
                        <a:t>. </a:t>
                      </a:r>
                      <a:r>
                        <a:rPr lang="en-US" sz="2000" dirty="0" err="1" smtClean="0">
                          <a:effectLst/>
                        </a:rPr>
                        <a:t>Pola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pangan</a:t>
                      </a:r>
                      <a:r>
                        <a:rPr lang="en-US" sz="2000" dirty="0">
                          <a:effectLst/>
                        </a:rPr>
                        <a:t> di Indonesia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49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3-4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Prinsip</a:t>
                      </a:r>
                      <a:r>
                        <a:rPr lang="id-ID" sz="2000" baseline="0" dirty="0" smtClean="0">
                          <a:effectLst/>
                        </a:rPr>
                        <a:t> Gizi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d-ID" sz="2000" baseline="0" dirty="0" smtClean="0">
                          <a:effectLst/>
                        </a:rPr>
                        <a:t>Prinsip dasar ilmu gizi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d-ID" sz="2000" baseline="0" dirty="0" smtClean="0">
                          <a:effectLst/>
                        </a:rPr>
                        <a:t>Prinsip ilmu gizi dalam daur kehidupan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491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5-6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Keseimbangan </a:t>
                      </a:r>
                      <a:r>
                        <a:rPr lang="en-US" sz="2000" dirty="0" smtClean="0">
                          <a:effectLst/>
                        </a:rPr>
                        <a:t>e</a:t>
                      </a:r>
                      <a:r>
                        <a:rPr lang="id-ID" sz="2000" dirty="0" smtClean="0">
                          <a:effectLst/>
                        </a:rPr>
                        <a:t>nergi</a:t>
                      </a:r>
                      <a:endParaRPr lang="en-US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</a:t>
                      </a:r>
                      <a:r>
                        <a:rPr lang="en-US" sz="2000" dirty="0">
                          <a:effectLst/>
                        </a:rPr>
                        <a:t>. </a:t>
                      </a:r>
                      <a:r>
                        <a:rPr lang="en-US" sz="2000" dirty="0" err="1" smtClean="0">
                          <a:effectLst/>
                        </a:rPr>
                        <a:t>Kandungan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energi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bahan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makanan</a:t>
                      </a:r>
                      <a:endParaRPr lang="en-US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2. </a:t>
                      </a:r>
                      <a:r>
                        <a:rPr lang="en-US" sz="2000" dirty="0" err="1" smtClean="0">
                          <a:effectLst/>
                        </a:rPr>
                        <a:t>Kebutuhan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energi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individu</a:t>
                      </a:r>
                      <a:endParaRPr lang="en-US" sz="20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3. </a:t>
                      </a:r>
                      <a:r>
                        <a:rPr lang="en-US" sz="2000" dirty="0" err="1" smtClean="0">
                          <a:effectLst/>
                        </a:rPr>
                        <a:t>Keseimbangan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energi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sesuai</a:t>
                      </a:r>
                      <a:r>
                        <a:rPr lang="en-US" sz="2000" dirty="0" smtClean="0">
                          <a:effectLst/>
                        </a:rPr>
                        <a:t> IMT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4. Status </a:t>
                      </a:r>
                      <a:r>
                        <a:rPr lang="en-US" sz="2000" dirty="0" err="1" smtClean="0">
                          <a:effectLst/>
                        </a:rPr>
                        <a:t>gizi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perorangan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03051252"/>
              </p:ext>
            </p:extLst>
          </p:nvPr>
        </p:nvGraphicFramePr>
        <p:xfrm>
          <a:off x="648072" y="44624"/>
          <a:ext cx="7956376" cy="57485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{284E427A-3D55-4303-BF80-6455036E1DE7}</a:tableStyleId>
              </a:tblPr>
              <a:tblGrid>
                <a:gridCol w="1193457"/>
                <a:gridCol w="6762919"/>
              </a:tblGrid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tx1"/>
                          </a:solidFill>
                          <a:effectLst/>
                        </a:rPr>
                        <a:t>Per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chemeClr val="tx1"/>
                          </a:solidFill>
                          <a:effectLst/>
                        </a:rPr>
                        <a:t>Materi</a:t>
                      </a:r>
                      <a:endParaRPr lang="en-US" sz="2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295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7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Karbohidrat</a:t>
                      </a:r>
                      <a:r>
                        <a:rPr lang="en-US" sz="2000" dirty="0" smtClean="0">
                          <a:effectLst/>
                        </a:rPr>
                        <a:t>,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id-ID" sz="2000" baseline="0" dirty="0" smtClean="0">
                          <a:effectLst/>
                        </a:rPr>
                        <a:t>protein </a:t>
                      </a:r>
                      <a:r>
                        <a:rPr lang="en-US" sz="2000" baseline="0" dirty="0" err="1" smtClean="0">
                          <a:effectLst/>
                        </a:rPr>
                        <a:t>dan</a:t>
                      </a:r>
                      <a:r>
                        <a:rPr lang="en-US" sz="2000" baseline="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lipida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1. </a:t>
                      </a:r>
                      <a:r>
                        <a:rPr lang="en-US" sz="2000" dirty="0" err="1">
                          <a:effectLst/>
                        </a:rPr>
                        <a:t>Nilai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gizi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bahan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makanan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 </a:t>
                      </a:r>
                      <a:r>
                        <a:rPr lang="en-US" sz="2000" dirty="0" err="1">
                          <a:effectLst/>
                        </a:rPr>
                        <a:t>Pencernaan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dan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absorbs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295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8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Vtamin, mineral</a:t>
                      </a:r>
                      <a:r>
                        <a:rPr lang="id-ID" sz="2000" baseline="0" dirty="0" smtClean="0">
                          <a:effectLst/>
                        </a:rPr>
                        <a:t> dan air</a:t>
                      </a:r>
                      <a:endParaRPr lang="id-ID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1</a:t>
                      </a:r>
                      <a:r>
                        <a:rPr lang="en-US" sz="2000" dirty="0">
                          <a:effectLst/>
                        </a:rPr>
                        <a:t>. </a:t>
                      </a:r>
                      <a:r>
                        <a:rPr lang="en-US" sz="2000" dirty="0" err="1">
                          <a:effectLst/>
                        </a:rPr>
                        <a:t>Nilai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gizi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bahan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makanan</a:t>
                      </a:r>
                      <a:endParaRPr lang="en-US" sz="2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2. </a:t>
                      </a:r>
                      <a:r>
                        <a:rPr lang="en-US" sz="2000" dirty="0" err="1">
                          <a:effectLst/>
                        </a:rPr>
                        <a:t>Pencernaan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dan</a:t>
                      </a:r>
                      <a:r>
                        <a:rPr lang="en-US" sz="2000" dirty="0">
                          <a:effectLst/>
                        </a:rPr>
                        <a:t> absorbs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98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9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UTS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98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10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Pencernaan</a:t>
                      </a:r>
                      <a:r>
                        <a:rPr lang="id-ID" sz="2000" baseline="0" dirty="0" smtClean="0">
                          <a:effectLst/>
                        </a:rPr>
                        <a:t> dan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absorbsi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smtClean="0">
                          <a:effectLst/>
                        </a:rPr>
                        <a:t>nutrient </a:t>
                      </a:r>
                      <a:endParaRPr lang="id-ID" sz="2000" dirty="0" smtClean="0">
                        <a:effectLst/>
                      </a:endParaRP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d-ID" sz="2000" baseline="0" dirty="0" smtClean="0">
                          <a:effectLst/>
                        </a:rPr>
                        <a:t>Penyerapan zat gizi </a:t>
                      </a:r>
                    </a:p>
                    <a:p>
                      <a:pPr marL="228600" indent="-2286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id-ID" sz="2000" baseline="0" dirty="0" smtClean="0">
                          <a:effectLst/>
                        </a:rPr>
                        <a:t>Fungsi zat gizi bagi pencernaan</a:t>
                      </a:r>
                      <a:endParaRPr lang="id-ID" sz="2000" b="1" baseline="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98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11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d-ID" sz="2000" baseline="0" dirty="0" smtClean="0">
                          <a:effectLst/>
                        </a:rPr>
                        <a:t>Metabolisme gizi dalam pencernaan</a:t>
                      </a:r>
                      <a:endParaRPr lang="id-ID" sz="2000" b="1" baseline="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98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12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d-ID" sz="2000" baseline="0" dirty="0" smtClean="0">
                          <a:effectLst/>
                        </a:rPr>
                        <a:t>Dampak mal nutrisi bagi pencernaan</a:t>
                      </a:r>
                      <a:endParaRPr lang="id-ID" sz="2000" b="1" baseline="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983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13-16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000" dirty="0" smtClean="0">
                          <a:effectLst/>
                        </a:rPr>
                        <a:t>Merancang program pendidikan gizi dan atau mengkaji</a:t>
                      </a:r>
                      <a:r>
                        <a:rPr lang="id-ID" sz="2000" baseline="0" dirty="0" smtClean="0">
                          <a:effectLst/>
                        </a:rPr>
                        <a:t> penelitian dalam bidang ilmu gizi</a:t>
                      </a: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  <a:tr h="295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084" marR="32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2375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Referensi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endParaRPr lang="en-US" sz="2000" dirty="0" smtClean="0"/>
          </a:p>
          <a:p>
            <a:r>
              <a:rPr lang="en-US" sz="2000" dirty="0" err="1" smtClean="0"/>
              <a:t>Arisman</a:t>
            </a:r>
            <a:r>
              <a:rPr lang="en-US" sz="2000" dirty="0" smtClean="0"/>
              <a:t>. 2007. </a:t>
            </a:r>
            <a:r>
              <a:rPr lang="en-US" sz="2000" i="1" dirty="0" err="1" smtClean="0"/>
              <a:t>Gizi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dalam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Daur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Kehidupan</a:t>
            </a:r>
            <a:r>
              <a:rPr lang="en-US" sz="2000" dirty="0" smtClean="0"/>
              <a:t>. </a:t>
            </a:r>
            <a:r>
              <a:rPr lang="en-US" sz="2000" dirty="0"/>
              <a:t>Jakarta. EGC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Barasi</a:t>
            </a:r>
            <a:r>
              <a:rPr lang="en-US" sz="2000" dirty="0" smtClean="0"/>
              <a:t> Mary E. 2009. </a:t>
            </a:r>
            <a:r>
              <a:rPr lang="en-US" sz="2000" dirty="0" err="1" smtClean="0"/>
              <a:t>Ilmu</a:t>
            </a:r>
            <a:r>
              <a:rPr lang="en-US" sz="2000" dirty="0" smtClean="0"/>
              <a:t> </a:t>
            </a:r>
            <a:r>
              <a:rPr lang="en-US" sz="2000" dirty="0" err="1" smtClean="0"/>
              <a:t>Gizi</a:t>
            </a:r>
            <a:r>
              <a:rPr lang="en-US" sz="2000" dirty="0" smtClean="0"/>
              <a:t>. AT. A. </a:t>
            </a:r>
            <a:r>
              <a:rPr lang="en-US" sz="2000" dirty="0" err="1" smtClean="0"/>
              <a:t>Galance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Almatsier</a:t>
            </a:r>
            <a:r>
              <a:rPr lang="en-US" sz="2000" dirty="0" smtClean="0"/>
              <a:t>, </a:t>
            </a:r>
            <a:r>
              <a:rPr lang="en-US" sz="2000" dirty="0" err="1" smtClean="0"/>
              <a:t>Sunita</a:t>
            </a:r>
            <a:r>
              <a:rPr lang="en-US" sz="2000" dirty="0" smtClean="0"/>
              <a:t>. 2009. </a:t>
            </a:r>
            <a:r>
              <a:rPr lang="en-US" sz="2000" i="1" dirty="0" err="1" smtClean="0"/>
              <a:t>Prinsip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Dasar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Ilmu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Gizi</a:t>
            </a:r>
            <a:r>
              <a:rPr lang="en-US" sz="2000" i="1" dirty="0" smtClean="0"/>
              <a:t>. </a:t>
            </a:r>
            <a:r>
              <a:rPr lang="en-US" sz="2000" dirty="0"/>
              <a:t>Jakarta. </a:t>
            </a:r>
            <a:r>
              <a:rPr lang="en-US" sz="2000" dirty="0" err="1" smtClean="0"/>
              <a:t>Gramedia</a:t>
            </a:r>
            <a:r>
              <a:rPr lang="en-US" sz="2000" dirty="0" smtClean="0"/>
              <a:t> </a:t>
            </a:r>
            <a:r>
              <a:rPr lang="en-US" sz="2000" dirty="0" err="1" smtClean="0"/>
              <a:t>Pustaka</a:t>
            </a:r>
            <a:r>
              <a:rPr lang="en-US" sz="2000" dirty="0" smtClean="0"/>
              <a:t> </a:t>
            </a:r>
            <a:r>
              <a:rPr lang="en-US" sz="2000" dirty="0" err="1" smtClean="0"/>
              <a:t>Utama</a:t>
            </a:r>
            <a:r>
              <a:rPr lang="en-US" sz="2000" dirty="0" smtClean="0"/>
              <a:t>. </a:t>
            </a:r>
          </a:p>
          <a:p>
            <a:r>
              <a:rPr lang="en-US" sz="2000" dirty="0"/>
              <a:t>Campbell, et al. 2011. </a:t>
            </a:r>
            <a:r>
              <a:rPr lang="en-US" sz="2000" i="1" dirty="0"/>
              <a:t>Biology</a:t>
            </a:r>
            <a:r>
              <a:rPr lang="en-US" sz="2000" dirty="0"/>
              <a:t>. USA. </a:t>
            </a:r>
            <a:r>
              <a:rPr lang="en-US" sz="2000" dirty="0" smtClean="0"/>
              <a:t>Pearson</a:t>
            </a:r>
            <a:r>
              <a:rPr lang="en-US" sz="2000" dirty="0"/>
              <a:t>. </a:t>
            </a:r>
          </a:p>
          <a:p>
            <a:r>
              <a:rPr lang="en-US" sz="2000" dirty="0" smtClean="0"/>
              <a:t>Sullivan, Robert. 2004. </a:t>
            </a:r>
            <a:r>
              <a:rPr lang="en-US" sz="2000" i="1" dirty="0" smtClean="0"/>
              <a:t>Digestion and </a:t>
            </a:r>
            <a:r>
              <a:rPr lang="en-US" sz="2000" i="1" dirty="0" err="1" smtClean="0"/>
              <a:t>Nutrion</a:t>
            </a:r>
            <a:r>
              <a:rPr lang="en-US" sz="2000" dirty="0" smtClean="0"/>
              <a:t>. Philadelphia. </a:t>
            </a:r>
            <a:r>
              <a:rPr lang="en-US" sz="2000" dirty="0"/>
              <a:t>Chelsea </a:t>
            </a:r>
            <a:r>
              <a:rPr lang="en-US" sz="2000" dirty="0" smtClean="0"/>
              <a:t>House </a:t>
            </a:r>
            <a:r>
              <a:rPr lang="en-US" sz="2000" dirty="0" err="1" smtClean="0"/>
              <a:t>Publiseher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Yeung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Laquatra</a:t>
            </a:r>
            <a:r>
              <a:rPr lang="en-US" sz="2000" dirty="0" smtClean="0"/>
              <a:t>. 2003. </a:t>
            </a:r>
            <a:r>
              <a:rPr lang="en-US" sz="2000" i="1" dirty="0" smtClean="0"/>
              <a:t>Handbook of Nutrition.</a:t>
            </a:r>
            <a:r>
              <a:rPr lang="en-US" sz="2000" dirty="0" smtClean="0"/>
              <a:t> USA. Heinz. </a:t>
            </a:r>
          </a:p>
          <a:p>
            <a:r>
              <a:rPr lang="en-US" sz="2000" dirty="0" err="1" smtClean="0"/>
              <a:t>Sumber</a:t>
            </a:r>
            <a:r>
              <a:rPr lang="en-US" sz="2000" dirty="0" smtClean="0"/>
              <a:t> internet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95197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6cefca26cfd723173d4fc5f1a1f41ba8a745a"/>
</p:tagLst>
</file>

<file path=ppt/theme/theme1.xml><?xml version="1.0" encoding="utf-8"?>
<a:theme xmlns:a="http://schemas.openxmlformats.org/drawingml/2006/main" name="577TGp_fruit_light_ani">
  <a:themeElements>
    <a:clrScheme name="Default Design 1">
      <a:dk1>
        <a:srgbClr val="000000"/>
      </a:dk1>
      <a:lt1>
        <a:srgbClr val="FFFFFF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FFFFF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577TGp_fruit_light_ani</Template>
  <TotalTime>1738</TotalTime>
  <Words>423</Words>
  <Application>Microsoft Office PowerPoint</Application>
  <PresentationFormat>On-screen Show (4:3)</PresentationFormat>
  <Paragraphs>81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577TGp_fruit_light_ani</vt:lpstr>
      <vt:lpstr>GIZI &amp; KESEHATAN</vt:lpstr>
      <vt:lpstr>DESKRIPSI</vt:lpstr>
      <vt:lpstr>TATA TERTIB</vt:lpstr>
      <vt:lpstr>PENILAIAN</vt:lpstr>
      <vt:lpstr>TUGAS</vt:lpstr>
      <vt:lpstr>Slide 6</vt:lpstr>
      <vt:lpstr>Slide 7</vt:lpstr>
      <vt:lpstr>Referensi</vt:lpstr>
    </vt:vector>
  </TitlesOfParts>
  <Company>Amihnah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Amih</dc:creator>
  <cp:lastModifiedBy>Toshiba</cp:lastModifiedBy>
  <cp:revision>106</cp:revision>
  <dcterms:created xsi:type="dcterms:W3CDTF">2014-09-05T05:09:46Z</dcterms:created>
  <dcterms:modified xsi:type="dcterms:W3CDTF">2020-05-30T15:39:26Z</dcterms:modified>
</cp:coreProperties>
</file>