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61" r:id="rId5"/>
    <p:sldId id="259" r:id="rId6"/>
    <p:sldId id="262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E2E3B9-4619-4561-A599-9561E69C0639}" type="datetimeFigureOut">
              <a:rPr lang="id-ID" smtClean="0"/>
              <a:t>21/10/2021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73FC73-472B-4A2F-8D0C-BFEEAEA9D80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31910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73FC73-472B-4A2F-8D0C-BFEEAEA9D800}" type="slidenum">
              <a:rPr lang="id-ID" smtClean="0"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449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AA5C-6868-41A5-986B-CD380B62894E}" type="datetime1">
              <a:rPr lang="id-ID" smtClean="0"/>
              <a:t>21/10/2021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62314-3DD6-4326-9F9D-863974F210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61724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5B1F-6ECB-4073-B626-A4500B34EABF}" type="datetime1">
              <a:rPr lang="id-ID" smtClean="0"/>
              <a:t>21/10/2021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62314-3DD6-4326-9F9D-863974F210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93419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3CB11-9B30-42C5-964F-B70226BDEBD4}" type="datetime1">
              <a:rPr lang="id-ID" smtClean="0"/>
              <a:t>21/10/2021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62314-3DD6-4326-9F9D-863974F210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96428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08DA7-B626-45CC-B87A-AB1A3FE6B78A}" type="datetime1">
              <a:rPr lang="id-ID" smtClean="0"/>
              <a:t>21/10/2021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62314-3DD6-4326-9F9D-863974F210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02699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059E-33A2-40CD-AA1B-69ED2EC5690E}" type="datetime1">
              <a:rPr lang="id-ID" smtClean="0"/>
              <a:t>21/10/2021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62314-3DD6-4326-9F9D-863974F210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70982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A570A-AF2A-4C38-ACEA-FE0CE0654093}" type="datetime1">
              <a:rPr lang="id-ID" smtClean="0"/>
              <a:t>21/10/2021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62314-3DD6-4326-9F9D-863974F210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28338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173E1-8D01-40EB-9D8E-47EE8F86F014}" type="datetime1">
              <a:rPr lang="id-ID" smtClean="0"/>
              <a:t>21/10/2021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62314-3DD6-4326-9F9D-863974F210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13578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F1CDB-BCA9-486C-8CAE-4CEDA243402B}" type="datetime1">
              <a:rPr lang="id-ID" smtClean="0"/>
              <a:t>21/10/2021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62314-3DD6-4326-9F9D-863974F210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20209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F26AE-A9DD-4558-A926-47F493317D6A}" type="datetime1">
              <a:rPr lang="id-ID" smtClean="0"/>
              <a:t>21/10/2021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62314-3DD6-4326-9F9D-863974F210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01634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F3238-8A2A-4F9E-985B-37162B1A9198}" type="datetime1">
              <a:rPr lang="id-ID" smtClean="0"/>
              <a:t>21/10/2021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62314-3DD6-4326-9F9D-863974F210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47250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AB411-71F7-413D-BC62-852EC76EEBEE}" type="datetime1">
              <a:rPr lang="id-ID" smtClean="0"/>
              <a:t>21/10/2021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62314-3DD6-4326-9F9D-863974F210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95349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8090E-0EA7-464D-834E-1F4E155E3A72}" type="datetime1">
              <a:rPr lang="id-ID" smtClean="0"/>
              <a:t>21/10/2021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62314-3DD6-4326-9F9D-863974F210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35644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b="1" dirty="0">
                <a:solidFill>
                  <a:srgbClr val="FF0000"/>
                </a:solidFill>
              </a:rPr>
              <a:t>KAIDAH </a:t>
            </a:r>
            <a:r>
              <a:rPr lang="en-US" sz="6000" b="1" dirty="0" smtClean="0">
                <a:solidFill>
                  <a:srgbClr val="FF0000"/>
                </a:solidFill>
              </a:rPr>
              <a:t>RANTAI</a:t>
            </a:r>
            <a:endParaRPr lang="id-ID" sz="60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12976"/>
            <a:ext cx="6400800" cy="17526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</a:rPr>
              <a:t>Oleh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AMIR SUPRIYANTO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FISIKA-FMIPA UNILA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84747-C256-41CF-88B6-C122BDB971C1}" type="datetime1">
              <a:rPr lang="id-ID" b="1" smtClean="0"/>
              <a:t>21/10/2021</a:t>
            </a:fld>
            <a:endParaRPr lang="id-ID" b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62314-3DD6-4326-9F9D-863974F210A3}" type="slidenum">
              <a:rPr lang="id-ID" smtClean="0"/>
              <a:t>1</a:t>
            </a:fld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2599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13184" y="260648"/>
                <a:ext cx="8579296" cy="5865515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𝑑𝑧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𝑑𝑡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id-ID" i="1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  <m:d>
                                <m:d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  <m:sSup>
                                    <m:sSup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𝑦𝑥</m:t>
                              </m:r>
                              <m:func>
                                <m:func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func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  <m:sSup>
                                    <m:sSup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𝑦</m:t>
                              </m:r>
                              <m:func>
                                <m:func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func>
                            </m:den>
                          </m:f>
                        </m:e>
                      </m:d>
                      <m:r>
                        <a:rPr lang="en-US" i="1">
                          <a:latin typeface="Cambria Math"/>
                        </a:rPr>
                        <m:t>+</m:t>
                      </m:r>
                      <m:d>
                        <m:dPr>
                          <m:begChr m:val="{"/>
                          <m:endChr m:val="}"/>
                          <m:ctrlPr>
                            <a:rPr lang="id-ID" i="1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func>
                                <m:func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func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  <m:func>
                                <m:func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func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  <m:sSup>
                                    <m:sSup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𝑦</m:t>
                              </m:r>
                              <m:func>
                                <m:func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func>
                            </m:den>
                          </m:f>
                        </m:e>
                      </m:d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𝑑𝑧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𝑑𝑡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𝑦</m:t>
                              </m:r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</m:sup>
                              </m:sSup>
                            </m:e>
                          </m:d>
                          <m:r>
                            <a:rPr lang="en-US" i="1">
                              <a:latin typeface="Cambria Math"/>
                            </a:rPr>
                            <m:t>+</m:t>
                          </m:r>
                          <m:r>
                            <a:rPr lang="en-US" i="1">
                              <a:latin typeface="Cambria Math"/>
                            </a:rPr>
                            <m:t>𝑦𝑥</m:t>
                          </m:r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</m:e>
                          </m:func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</m:e>
                          </m:func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</m:e>
                          </m:func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𝑦</m:t>
                              </m:r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</m:sup>
                              </m:sSup>
                            </m:e>
                          </m:d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13184" y="260648"/>
                <a:ext cx="8579296" cy="5865515"/>
              </a:xfrm>
              <a:blipFill rotWithShape="1">
                <a:blip r:embed="rId2"/>
                <a:stretch>
                  <a:fillRect r="-1918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08DA7-B626-45CC-B87A-AB1A3FE6B78A}" type="datetime1">
              <a:rPr lang="id-ID" smtClean="0"/>
              <a:t>21/10/2021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62314-3DD6-4326-9F9D-863974F210A3}" type="slidenum">
              <a:rPr lang="id-ID" smtClean="0"/>
              <a:t>10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51717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92696"/>
                <a:ext cx="8229600" cy="5433467"/>
              </a:xfrm>
            </p:spPr>
            <p:txBody>
              <a:bodyPr/>
              <a:lstStyle/>
              <a:p>
                <a:pPr marL="0" lvl="0" indent="0">
                  <a:buNone/>
                </a:pPr>
                <a:r>
                  <a:rPr lang="en-US" dirty="0" err="1" smtClean="0"/>
                  <a:t>Contoh</a:t>
                </a:r>
                <a:r>
                  <a:rPr lang="en-US" dirty="0" smtClean="0"/>
                  <a:t>: (4)</a:t>
                </a:r>
              </a:p>
              <a:p>
                <a:pPr marL="0" lvl="0" indent="0">
                  <a:buNone/>
                </a:pPr>
                <a:r>
                  <a:rPr lang="en-US" dirty="0" err="1" smtClean="0"/>
                  <a:t>Tentukan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𝑠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dirty="0" err="1"/>
                  <a:t>fungsi</a:t>
                </a:r>
                <a:r>
                  <a:rPr lang="en-US" dirty="0"/>
                  <a:t> </a:t>
                </a:r>
                <a:r>
                  <a:rPr lang="en-US" dirty="0" err="1"/>
                  <a:t>berikut</a:t>
                </a:r>
                <a:r>
                  <a:rPr lang="en-US" dirty="0"/>
                  <a:t> </a:t>
                </a:r>
                <a:r>
                  <a:rPr lang="en-US" dirty="0" err="1"/>
                  <a:t>ini</a:t>
                </a:r>
                <a:r>
                  <a:rPr lang="en-US" dirty="0"/>
                  <a:t>.</a:t>
                </a:r>
                <a:endParaRPr lang="id-ID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𝑧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𝑥𝑦</m:t>
                    </m:r>
                  </m:oMath>
                </a14:m>
                <a:r>
                  <a:rPr lang="en-US" dirty="0"/>
                  <a:t>;		</a:t>
                </a:r>
                <a:endParaRPr lang="en-US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𝑠𝑡</m:t>
                    </m:r>
                    <m:r>
                      <a:rPr lang="en-US" i="1">
                        <a:latin typeface="Cambria Math"/>
                      </a:rPr>
                      <m:t>+5</m:t>
                    </m:r>
                  </m:oMath>
                </a14:m>
                <a:r>
                  <a:rPr lang="en-US" dirty="0"/>
                  <a:t>;		</a:t>
                </a:r>
                <a:endParaRPr lang="en-US" i="1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𝑠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id-ID" dirty="0"/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92696"/>
                <a:ext cx="8229600" cy="5433467"/>
              </a:xfrm>
              <a:blipFill rotWithShape="1">
                <a:blip r:embed="rId2"/>
                <a:stretch>
                  <a:fillRect l="-1852" t="-1459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08DA7-B626-45CC-B87A-AB1A3FE6B78A}" type="datetime1">
              <a:rPr lang="id-ID" smtClean="0"/>
              <a:t>21/10/2021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62314-3DD6-4326-9F9D-863974F210A3}" type="slidenum">
              <a:rPr lang="id-ID" smtClean="0"/>
              <a:t>11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6987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60648"/>
                <a:ext cx="8229600" cy="586551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err="1"/>
                  <a:t>Penyelesaian</a:t>
                </a:r>
                <a:r>
                  <a:rPr lang="en-US" dirty="0"/>
                  <a:t>:</a:t>
                </a:r>
                <a:endParaRPr lang="id-ID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𝑑𝑧</m:t>
                    </m:r>
                    <m:r>
                      <a:rPr lang="en-US" i="1">
                        <a:latin typeface="Cambria Math"/>
                      </a:rPr>
                      <m:t>=2</m:t>
                    </m:r>
                    <m:r>
                      <a:rPr lang="en-US" i="1">
                        <a:latin typeface="Cambria Math"/>
                      </a:rPr>
                      <m:t>𝑥𝑑𝑥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𝑦𝑑𝑥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𝑥𝑑𝑦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𝑑𝑥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𝑥𝑑𝑦</m:t>
                    </m:r>
                  </m:oMath>
                </a14:m>
                <a:r>
                  <a:rPr lang="en-US" dirty="0"/>
                  <a:t>		</a:t>
                </a:r>
                <a:endParaRPr lang="id-ID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2</m:t>
                    </m:r>
                    <m:r>
                      <a:rPr lang="en-US" i="1">
                        <a:latin typeface="Cambria Math"/>
                      </a:rPr>
                      <m:t>𝑥𝑑𝑥</m:t>
                    </m:r>
                    <m:r>
                      <a:rPr lang="en-US" i="1">
                        <a:latin typeface="Cambria Math"/>
                      </a:rPr>
                      <m:t>+3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𝑑𝑦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𝑡𝑑𝑠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𝑠𝑑𝑡</m:t>
                    </m:r>
                  </m:oMath>
                </a14:m>
                <a:r>
                  <a:rPr lang="en-US" dirty="0"/>
                  <a:t>;	… (1)	</a:t>
                </a:r>
                <a:endParaRPr lang="id-ID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𝑑𝑥</m:t>
                    </m:r>
                    <m:r>
                      <a:rPr lang="en-US" i="1">
                        <a:latin typeface="Cambria Math"/>
                      </a:rPr>
                      <m:t>−2</m:t>
                    </m:r>
                    <m:r>
                      <a:rPr lang="en-US" i="1">
                        <a:latin typeface="Cambria Math"/>
                      </a:rPr>
                      <m:t>𝑦𝑑𝑦</m:t>
                    </m:r>
                    <m:r>
                      <a:rPr lang="en-US" i="1">
                        <a:latin typeface="Cambria Math"/>
                      </a:rPr>
                      <m:t>=2</m:t>
                    </m:r>
                    <m:r>
                      <a:rPr lang="en-US" i="1">
                        <a:latin typeface="Cambria Math"/>
                      </a:rPr>
                      <m:t>𝑠𝑑𝑠</m:t>
                    </m:r>
                    <m:r>
                      <a:rPr lang="en-US" i="1">
                        <a:latin typeface="Cambria Math"/>
                      </a:rPr>
                      <m:t>+2</m:t>
                    </m:r>
                    <m:r>
                      <a:rPr lang="en-US" i="1">
                        <a:latin typeface="Cambria Math"/>
                      </a:rPr>
                      <m:t>𝑡𝑑𝑡</m:t>
                    </m:r>
                  </m:oMath>
                </a14:m>
                <a:r>
                  <a:rPr lang="en-US" dirty="0"/>
                  <a:t>;	 …. (2)</a:t>
                </a:r>
                <a:endParaRPr lang="id-ID" dirty="0"/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60648"/>
                <a:ext cx="8229600" cy="5865515"/>
              </a:xfrm>
              <a:blipFill rotWithShape="1">
                <a:blip r:embed="rId2"/>
                <a:stretch>
                  <a:fillRect l="-1852" t="-1351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08DA7-B626-45CC-B87A-AB1A3FE6B78A}" type="datetime1">
              <a:rPr lang="id-ID" smtClean="0"/>
              <a:t>21/10/2021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62314-3DD6-4326-9F9D-863974F210A3}" type="slidenum">
              <a:rPr lang="id-ID" smtClean="0"/>
              <a:t>12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721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332656"/>
                <a:ext cx="8229600" cy="5793507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Dari </a:t>
                </a:r>
                <a:r>
                  <a:rPr lang="en-US" dirty="0" err="1"/>
                  <a:t>Persamaan</a:t>
                </a:r>
                <a:r>
                  <a:rPr lang="en-US" dirty="0"/>
                  <a:t> (1) </a:t>
                </a:r>
                <a:r>
                  <a:rPr lang="en-US" dirty="0" err="1"/>
                  <a:t>dan</a:t>
                </a:r>
                <a:r>
                  <a:rPr lang="en-US" dirty="0"/>
                  <a:t> (2), </a:t>
                </a:r>
                <a:r>
                  <a:rPr lang="en-US" dirty="0" err="1"/>
                  <a:t>berbentuk</a:t>
                </a:r>
                <a:r>
                  <a:rPr lang="en-US" dirty="0"/>
                  <a:t> </a:t>
                </a:r>
                <a:r>
                  <a:rPr lang="en-US" dirty="0" err="1"/>
                  <a:t>persamaan</a:t>
                </a:r>
                <a:r>
                  <a:rPr lang="en-US" dirty="0"/>
                  <a:t> linear:</a:t>
                </a:r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𝑑𝑥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begChr m:val="|"/>
                              <m:endChr m:val="|"/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𝑡𝑑𝑠</m:t>
                                    </m:r>
                                    <m:r>
                                      <a:rPr lang="en-US" i="1"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en-US" i="1">
                                        <a:latin typeface="Cambria Math"/>
                                      </a:rPr>
                                      <m:t>𝑠𝑑𝑡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3</m:t>
                                    </m:r>
                                    <m:sSup>
                                      <m:sSupPr>
                                        <m:ctrlPr>
                                          <a:rPr lang="id-ID" i="1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p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  <m:r>
                                      <a:rPr lang="en-US" i="1">
                                        <a:latin typeface="Cambria Math"/>
                                      </a:rPr>
                                      <m:t>𝑠𝑑𝑠</m:t>
                                    </m:r>
                                    <m:r>
                                      <a:rPr lang="en-US" i="1">
                                        <a:latin typeface="Cambria Math"/>
                                      </a:rPr>
                                      <m:t>+2</m:t>
                                    </m:r>
                                    <m:r>
                                      <a:rPr lang="en-US" i="1">
                                        <a:latin typeface="Cambria Math"/>
                                      </a:rPr>
                                      <m:t>𝑡𝑑𝑡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−2</m:t>
                                    </m:r>
                                    <m:r>
                                      <a:rPr lang="en-US" i="1"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</m:mr>
                              </m:m>
                            </m:e>
                          </m:d>
                        </m:num>
                        <m:den>
                          <m:d>
                            <m:dPr>
                              <m:begChr m:val="|"/>
                              <m:endChr m:val="|"/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  <m:r>
                                      <a:rPr lang="en-US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3</m:t>
                                    </m:r>
                                    <m:sSup>
                                      <m:sSupPr>
                                        <m:ctrlPr>
                                          <a:rPr lang="id-ID" i="1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p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3</m:t>
                                    </m:r>
                                    <m:sSup>
                                      <m:sSupPr>
                                        <m:ctrlPr>
                                          <a:rPr lang="id-ID" i="1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n-US" i="1">
                                        <a:latin typeface="Cambria Math"/>
                                      </a:rPr>
                                      <m:t> 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−2</m:t>
                                    </m:r>
                                    <m:r>
                                      <a:rPr lang="en-US" i="1"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</m:mr>
                              </m:m>
                            </m:e>
                          </m:d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−2</m:t>
                          </m:r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𝑡𝑑𝑠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𝑠𝑑𝑡</m:t>
                              </m:r>
                            </m:e>
                          </m:d>
                          <m:r>
                            <a:rPr lang="en-US" i="1">
                              <a:latin typeface="Cambria Math"/>
                            </a:rPr>
                            <m:t>−3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𝑠𝑑𝑠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+2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𝑡𝑑𝑡</m:t>
                              </m:r>
                            </m:e>
                          </m:d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−4</m:t>
                          </m:r>
                          <m:r>
                            <a:rPr lang="en-US" i="1">
                              <a:latin typeface="Cambria Math"/>
                            </a:rPr>
                            <m:t>𝑥𝑦</m:t>
                          </m:r>
                          <m:r>
                            <a:rPr lang="en-US" i="1">
                              <a:latin typeface="Cambria Math"/>
                            </a:rPr>
                            <m:t>−9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−2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𝑦𝑡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−6</m:t>
                              </m:r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/>
                                </a:rPr>
                                <m:t>𝑠</m:t>
                              </m:r>
                            </m:e>
                          </m:d>
                          <m:r>
                            <a:rPr lang="en-US" i="1">
                              <a:latin typeface="Cambria Math"/>
                            </a:rPr>
                            <m:t>𝑑𝑠</m:t>
                          </m:r>
                          <m:r>
                            <a:rPr lang="en-US" i="1">
                              <a:latin typeface="Cambria Math"/>
                            </a:rPr>
                            <m:t>+</m:t>
                          </m:r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−2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𝑦𝑠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−6</m:t>
                              </m:r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  <m:r>
                            <a:rPr lang="en-US" i="1">
                              <a:latin typeface="Cambria Math"/>
                            </a:rPr>
                            <m:t> </m:t>
                          </m:r>
                          <m:r>
                            <a:rPr lang="en-US" i="1">
                              <a:latin typeface="Cambria Math"/>
                            </a:rPr>
                            <m:t>𝑑𝑡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−4</m:t>
                          </m:r>
                          <m:r>
                            <a:rPr lang="en-US" i="1">
                              <a:latin typeface="Cambria Math"/>
                            </a:rPr>
                            <m:t>𝑥𝑦</m:t>
                          </m:r>
                          <m:r>
                            <a:rPr lang="en-US" i="1">
                              <a:latin typeface="Cambria Math"/>
                            </a:rPr>
                            <m:t>−9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den>
                      </m:f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332656"/>
                <a:ext cx="8229600" cy="5793507"/>
              </a:xfrm>
              <a:blipFill rotWithShape="1">
                <a:blip r:embed="rId2"/>
                <a:stretch>
                  <a:fillRect l="-1852" t="-1368" r="-2000" b="-6526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08DA7-B626-45CC-B87A-AB1A3FE6B78A}" type="datetime1">
              <a:rPr lang="id-ID" smtClean="0"/>
              <a:t>21/10/2021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62314-3DD6-4326-9F9D-863974F210A3}" type="slidenum">
              <a:rPr lang="id-ID" smtClean="0"/>
              <a:t>13</a:t>
            </a:fld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7938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07504" y="260648"/>
                <a:ext cx="8928992" cy="6120680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:r>
                  <a:rPr lang="en-US" dirty="0" err="1" smtClean="0"/>
                  <a:t>Dengan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cara</a:t>
                </a:r>
                <a:r>
                  <a:rPr lang="en-US" dirty="0" smtClean="0"/>
                  <a:t> yang </a:t>
                </a:r>
                <a:r>
                  <a:rPr lang="en-US" dirty="0" err="1" smtClean="0"/>
                  <a:t>sama</a:t>
                </a:r>
                <a:r>
                  <a:rPr lang="en-US" dirty="0" smtClean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𝑑𝑦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begChr m:val="|"/>
                              <m:endChr m:val="|"/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  <m:r>
                                      <a:rPr lang="en-US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𝑡𝑑𝑠</m:t>
                                    </m:r>
                                    <m:r>
                                      <a:rPr lang="en-US" i="1"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en-US" i="1">
                                        <a:latin typeface="Cambria Math"/>
                                      </a:rPr>
                                      <m:t>𝑠𝑑𝑡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3</m:t>
                                    </m:r>
                                    <m:sSup>
                                      <m:sSupPr>
                                        <m:ctrlPr>
                                          <a:rPr lang="id-ID" i="1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n-US" i="1">
                                        <a:latin typeface="Cambria Math"/>
                                      </a:rPr>
                                      <m:t> 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  <m:r>
                                      <a:rPr lang="en-US" i="1">
                                        <a:latin typeface="Cambria Math"/>
                                      </a:rPr>
                                      <m:t>𝑠𝑑𝑠</m:t>
                                    </m:r>
                                    <m:r>
                                      <a:rPr lang="en-US" i="1">
                                        <a:latin typeface="Cambria Math"/>
                                      </a:rPr>
                                      <m:t>+2</m:t>
                                    </m:r>
                                    <m:r>
                                      <a:rPr lang="en-US" i="1">
                                        <a:latin typeface="Cambria Math"/>
                                      </a:rPr>
                                      <m:t>𝑡𝑑𝑡</m:t>
                                    </m:r>
                                  </m:e>
                                </m:mr>
                              </m:m>
                            </m:e>
                          </m:d>
                        </m:num>
                        <m:den>
                          <m:d>
                            <m:dPr>
                              <m:begChr m:val="|"/>
                              <m:endChr m:val="|"/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  <m:r>
                                      <a:rPr lang="en-US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3</m:t>
                                    </m:r>
                                    <m:sSup>
                                      <m:sSupPr>
                                        <m:ctrlPr>
                                          <a:rPr lang="id-ID" i="1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p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3</m:t>
                                    </m:r>
                                    <m:sSup>
                                      <m:sSupPr>
                                        <m:ctrlPr>
                                          <a:rPr lang="id-ID" i="1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n-US" i="1">
                                        <a:latin typeface="Cambria Math"/>
                                      </a:rPr>
                                      <m:t> 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−2</m:t>
                                    </m:r>
                                    <m:r>
                                      <a:rPr lang="en-US" i="1"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</m:mr>
                              </m:m>
                            </m:e>
                          </m:d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𝑠𝑑𝑠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+2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𝑡𝑑𝑡</m:t>
                              </m:r>
                            </m:e>
                          </m:d>
                          <m:r>
                            <a:rPr lang="en-US" i="1">
                              <a:latin typeface="Cambria Math"/>
                            </a:rPr>
                            <m:t>−3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𝑡𝑑𝑠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𝑠𝑑𝑡</m:t>
                              </m:r>
                            </m:e>
                          </m:d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−4</m:t>
                          </m:r>
                          <m:r>
                            <a:rPr lang="en-US" i="1">
                              <a:latin typeface="Cambria Math"/>
                            </a:rPr>
                            <m:t>𝑥𝑦</m:t>
                          </m:r>
                          <m:r>
                            <a:rPr lang="en-US" i="1">
                              <a:latin typeface="Cambria Math"/>
                            </a:rPr>
                            <m:t>−9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4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𝑥𝑠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−3</m:t>
                              </m:r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 </m:t>
                              </m:r>
                            </m:e>
                          </m:d>
                          <m:r>
                            <a:rPr lang="en-US" i="1">
                              <a:latin typeface="Cambria Math"/>
                            </a:rPr>
                            <m:t>𝑑𝑠</m:t>
                          </m:r>
                          <m:r>
                            <a:rPr lang="en-US" i="1">
                              <a:latin typeface="Cambria Math"/>
                            </a:rPr>
                            <m:t>+</m:t>
                          </m:r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4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𝑥𝑡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−3</m:t>
                              </m:r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/>
                                </a:rPr>
                                <m:t>𝑠</m:t>
                              </m:r>
                            </m:e>
                          </m:d>
                          <m:r>
                            <a:rPr lang="en-US" i="1">
                              <a:latin typeface="Cambria Math"/>
                            </a:rPr>
                            <m:t>𝑑𝑡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−4</m:t>
                          </m:r>
                          <m:r>
                            <a:rPr lang="en-US" i="1">
                              <a:latin typeface="Cambria Math"/>
                            </a:rPr>
                            <m:t>𝑥𝑦</m:t>
                          </m:r>
                          <m:r>
                            <a:rPr lang="en-US" i="1">
                              <a:latin typeface="Cambria Math"/>
                            </a:rPr>
                            <m:t>−9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den>
                      </m:f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𝑑𝑧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id-ID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latin typeface="Cambria Math"/>
                            </a:rPr>
                            <m:t>+</m:t>
                          </m:r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e>
                      </m:d>
                      <m:d>
                        <m:dPr>
                          <m:ctrlPr>
                            <a:rPr lang="id-ID" i="1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−2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𝑦𝑡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−6</m:t>
                                  </m:r>
                                  <m:sSup>
                                    <m:sSup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</m:d>
                              <m:r>
                                <a:rPr lang="en-US" i="1">
                                  <a:latin typeface="Cambria Math"/>
                                </a:rPr>
                                <m:t>𝑑𝑠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−2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𝑦𝑠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−6</m:t>
                                  </m:r>
                                  <m:sSup>
                                    <m:sSup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𝑑𝑡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−4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𝑥𝑦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−9</m:t>
                              </m:r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/>
                                </a:rPr>
                                <m:t>𝑦</m:t>
                              </m:r>
                            </m:den>
                          </m:f>
                        </m:e>
                      </m:d>
                      <m:r>
                        <a:rPr lang="en-US" i="1">
                          <a:latin typeface="Cambria Math"/>
                        </a:rPr>
                        <m:t>+</m:t>
                      </m:r>
                      <m:r>
                        <a:rPr lang="en-US" i="1">
                          <a:latin typeface="Cambria Math"/>
                        </a:rPr>
                        <m:t>𝑥</m:t>
                      </m:r>
                      <m:d>
                        <m:dPr>
                          <m:ctrlPr>
                            <a:rPr lang="id-ID" i="1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4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𝑥𝑠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−3</m:t>
                                  </m:r>
                                  <m:sSup>
                                    <m:sSup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 </m:t>
                                  </m:r>
                                </m:e>
                              </m:d>
                              <m:r>
                                <a:rPr lang="en-US" i="1">
                                  <a:latin typeface="Cambria Math"/>
                                </a:rPr>
                                <m:t>𝑑𝑠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4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𝑥𝑡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−3</m:t>
                                  </m:r>
                                  <m:sSup>
                                    <m:sSup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</m:d>
                              <m:r>
                                <a:rPr lang="en-US" i="1">
                                  <a:latin typeface="Cambria Math"/>
                                </a:rPr>
                                <m:t>𝑑𝑡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−4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𝑥𝑦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−9</m:t>
                              </m:r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/>
                                </a:rPr>
                                <m:t>𝑦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7504" y="260648"/>
                <a:ext cx="8928992" cy="6120680"/>
              </a:xfrm>
              <a:blipFill rotWithShape="1">
                <a:blip r:embed="rId2"/>
                <a:stretch>
                  <a:fillRect l="-1298" t="-1494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08DA7-B626-45CC-B87A-AB1A3FE6B78A}" type="datetime1">
              <a:rPr lang="id-ID" smtClean="0"/>
              <a:t>21/10/2021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62314-3DD6-4326-9F9D-863974F210A3}" type="slidenum">
              <a:rPr lang="id-ID" smtClean="0"/>
              <a:t>14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9800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332656"/>
                <a:ext cx="9144000" cy="5793507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𝑑𝑧</m:t>
                    </m:r>
                    <m:r>
                      <a:rPr lang="en-US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sz="2800" i="1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begChr m:val="{"/>
                            <m:endChr m:val="}"/>
                            <m:ctrlPr>
                              <a:rPr lang="id-ID" sz="2800" i="1">
                                <a:latin typeface="Cambria Math"/>
                              </a:rPr>
                            </m:ctrlPr>
                          </m:dPr>
                          <m:e>
                            <m:d>
                              <m:dPr>
                                <m:ctrlPr>
                                  <a:rPr lang="id-ID" sz="28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800" i="1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en-US" sz="280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800" i="1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2800" i="1">
                                    <a:latin typeface="Cambria Math"/>
                                  </a:rPr>
                                  <m:t>𝑦</m:t>
                                </m:r>
                              </m:e>
                            </m:d>
                            <m:d>
                              <m:dPr>
                                <m:ctrlPr>
                                  <a:rPr lang="id-ID" sz="28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800" i="1">
                                    <a:latin typeface="Cambria Math"/>
                                  </a:rPr>
                                  <m:t>−2</m:t>
                                </m:r>
                                <m:r>
                                  <a:rPr lang="en-US" sz="2800" i="1">
                                    <a:latin typeface="Cambria Math"/>
                                  </a:rPr>
                                  <m:t>𝑦𝑡</m:t>
                                </m:r>
                                <m:r>
                                  <a:rPr lang="en-US" sz="2800" i="1">
                                    <a:latin typeface="Cambria Math"/>
                                  </a:rPr>
                                  <m:t>−6</m:t>
                                </m:r>
                                <m:sSup>
                                  <m:sSupPr>
                                    <m:ctrlPr>
                                      <a:rPr lang="id-ID" sz="28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800" i="1"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p>
                                    <m:r>
                                      <a:rPr lang="en-US" sz="2800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2800" i="1">
                                    <a:latin typeface="Cambria Math"/>
                                  </a:rPr>
                                  <m:t>𝑠</m:t>
                                </m:r>
                              </m:e>
                            </m:d>
                            <m:r>
                              <a:rPr lang="en-US" sz="2800" i="1">
                                <a:latin typeface="Cambria Math"/>
                              </a:rPr>
                              <m:t>+</m:t>
                            </m:r>
                            <m:r>
                              <a:rPr lang="en-US" sz="2800" i="1">
                                <a:latin typeface="Cambria Math"/>
                              </a:rPr>
                              <m:t>𝑥</m:t>
                            </m:r>
                            <m:d>
                              <m:dPr>
                                <m:ctrlPr>
                                  <a:rPr lang="id-ID" sz="28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800" i="1">
                                    <a:latin typeface="Cambria Math"/>
                                  </a:rPr>
                                  <m:t>4</m:t>
                                </m:r>
                                <m:r>
                                  <a:rPr lang="en-US" sz="2800" i="1">
                                    <a:latin typeface="Cambria Math"/>
                                  </a:rPr>
                                  <m:t>𝑥𝑠</m:t>
                                </m:r>
                                <m:r>
                                  <a:rPr lang="en-US" sz="2800" i="1">
                                    <a:latin typeface="Cambria Math"/>
                                  </a:rPr>
                                  <m:t>−3</m:t>
                                </m:r>
                                <m:sSup>
                                  <m:sSupPr>
                                    <m:ctrlPr>
                                      <a:rPr lang="id-ID" sz="28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8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800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2800" i="1">
                                    <a:latin typeface="Cambria Math"/>
                                  </a:rPr>
                                  <m:t>𝑡</m:t>
                                </m:r>
                                <m:r>
                                  <a:rPr lang="en-US" sz="2800" i="1">
                                    <a:latin typeface="Cambria Math"/>
                                  </a:rPr>
                                  <m:t> </m:t>
                                </m:r>
                              </m:e>
                            </m:d>
                          </m:e>
                        </m:d>
                        <m:r>
                          <a:rPr lang="en-US" sz="2800" i="1">
                            <a:latin typeface="Cambria Math"/>
                          </a:rPr>
                          <m:t>𝑑𝑠</m:t>
                        </m:r>
                        <m:r>
                          <a:rPr lang="en-US" sz="2800" i="1">
                            <a:latin typeface="Cambria Math"/>
                          </a:rPr>
                          <m:t>+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id-ID" sz="2800" i="1">
                                <a:latin typeface="Cambria Math"/>
                              </a:rPr>
                            </m:ctrlPr>
                          </m:dPr>
                          <m:e>
                            <m:d>
                              <m:dPr>
                                <m:ctrlPr>
                                  <a:rPr lang="id-ID" sz="28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800" i="1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en-US" sz="280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800" i="1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2800" i="1">
                                    <a:latin typeface="Cambria Math"/>
                                  </a:rPr>
                                  <m:t>𝑦</m:t>
                                </m:r>
                              </m:e>
                            </m:d>
                            <m:d>
                              <m:dPr>
                                <m:ctrlPr>
                                  <a:rPr lang="id-ID" sz="28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800" i="1">
                                    <a:latin typeface="Cambria Math"/>
                                  </a:rPr>
                                  <m:t>−2</m:t>
                                </m:r>
                                <m:r>
                                  <a:rPr lang="en-US" sz="2800" i="1">
                                    <a:latin typeface="Cambria Math"/>
                                  </a:rPr>
                                  <m:t>𝑦𝑠</m:t>
                                </m:r>
                                <m:r>
                                  <a:rPr lang="en-US" sz="2800" i="1">
                                    <a:latin typeface="Cambria Math"/>
                                  </a:rPr>
                                  <m:t>−6</m:t>
                                </m:r>
                                <m:sSup>
                                  <m:sSupPr>
                                    <m:ctrlPr>
                                      <a:rPr lang="id-ID" sz="28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800" i="1"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p>
                                    <m:r>
                                      <a:rPr lang="en-US" sz="2800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2800" i="1">
                                    <a:latin typeface="Cambria Math"/>
                                  </a:rPr>
                                  <m:t>𝑡</m:t>
                                </m:r>
                              </m:e>
                            </m:d>
                            <m:r>
                              <a:rPr lang="en-US" sz="2800" i="1">
                                <a:latin typeface="Cambria Math"/>
                              </a:rPr>
                              <m:t>+</m:t>
                            </m:r>
                            <m:r>
                              <a:rPr lang="en-US" sz="2800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sz="2800" i="1">
                                <a:latin typeface="Cambria Math"/>
                              </a:rPr>
                              <m:t> </m:t>
                            </m:r>
                            <m:d>
                              <m:dPr>
                                <m:ctrlPr>
                                  <a:rPr lang="id-ID" sz="28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800" i="1">
                                    <a:latin typeface="Cambria Math"/>
                                  </a:rPr>
                                  <m:t>4</m:t>
                                </m:r>
                                <m:r>
                                  <a:rPr lang="en-US" sz="2800" i="1">
                                    <a:latin typeface="Cambria Math"/>
                                  </a:rPr>
                                  <m:t>𝑥𝑡</m:t>
                                </m:r>
                                <m:r>
                                  <a:rPr lang="en-US" sz="2800" i="1">
                                    <a:latin typeface="Cambria Math"/>
                                  </a:rPr>
                                  <m:t>−3</m:t>
                                </m:r>
                                <m:sSup>
                                  <m:sSupPr>
                                    <m:ctrlPr>
                                      <a:rPr lang="id-ID" sz="28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8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800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2800" i="1">
                                    <a:latin typeface="Cambria Math"/>
                                  </a:rPr>
                                  <m:t>𝑠</m:t>
                                </m:r>
                              </m:e>
                            </m:d>
                          </m:e>
                        </m:d>
                        <m:r>
                          <a:rPr lang="en-US" sz="2800" i="1">
                            <a:latin typeface="Cambria Math"/>
                          </a:rPr>
                          <m:t>𝑑𝑡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−4</m:t>
                        </m:r>
                        <m:r>
                          <a:rPr lang="en-US" sz="2800" i="1">
                            <a:latin typeface="Cambria Math"/>
                          </a:rPr>
                          <m:t>𝑥𝑦</m:t>
                        </m:r>
                        <m:r>
                          <a:rPr lang="en-US" sz="2800" i="1">
                            <a:latin typeface="Cambria Math"/>
                          </a:rPr>
                          <m:t>−9</m:t>
                        </m:r>
                        <m:sSup>
                          <m:sSupPr>
                            <m:ctrlPr>
                              <a:rPr lang="id-ID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800" i="1">
                            <a:latin typeface="Cambria Math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sz="2800" dirty="0"/>
                  <a:t>	</a:t>
                </a:r>
                <a:r>
                  <a:rPr lang="en-US" dirty="0"/>
                  <a:t>	</a:t>
                </a:r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𝑧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𝑦</m:t>
                              </m:r>
                            </m:e>
                          </m:d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−2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𝑦𝑡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−6</m:t>
                              </m:r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/>
                                </a:rPr>
                                <m:t>𝑠</m:t>
                              </m:r>
                            </m:e>
                          </m:d>
                          <m:r>
                            <a:rPr lang="en-US" i="1">
                              <a:latin typeface="Cambria Math"/>
                            </a:rPr>
                            <m:t>+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4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𝑥𝑠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−3</m:t>
                              </m:r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 </m:t>
                              </m:r>
                            </m:e>
                          </m:d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−4</m:t>
                          </m:r>
                          <m:r>
                            <a:rPr lang="en-US" i="1">
                              <a:latin typeface="Cambria Math"/>
                            </a:rPr>
                            <m:t>𝑥𝑦</m:t>
                          </m:r>
                          <m:r>
                            <a:rPr lang="en-US" i="1">
                              <a:latin typeface="Cambria Math"/>
                            </a:rPr>
                            <m:t>−9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den>
                      </m:f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𝑧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𝑦</m:t>
                              </m:r>
                            </m:e>
                          </m:d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−2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𝑦𝑠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−6</m:t>
                              </m:r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  <m:r>
                            <a:rPr lang="en-US" i="1">
                              <a:latin typeface="Cambria Math"/>
                            </a:rPr>
                            <m:t>+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latin typeface="Cambria Math"/>
                            </a:rPr>
                            <m:t> </m:t>
                          </m:r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4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𝑥𝑡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−3</m:t>
                              </m:r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/>
                                </a:rPr>
                                <m:t>𝑠</m:t>
                              </m:r>
                            </m:e>
                          </m:d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−4</m:t>
                          </m:r>
                          <m:r>
                            <a:rPr lang="en-US" i="1">
                              <a:latin typeface="Cambria Math"/>
                            </a:rPr>
                            <m:t>𝑥𝑦</m:t>
                          </m:r>
                          <m:r>
                            <a:rPr lang="en-US" i="1">
                              <a:latin typeface="Cambria Math"/>
                            </a:rPr>
                            <m:t>−9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den>
                      </m:f>
                    </m:oMath>
                  </m:oMathPara>
                </a14:m>
                <a:endParaRPr lang="id-ID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332656"/>
                <a:ext cx="9144000" cy="5793507"/>
              </a:xfrm>
              <a:blipFill rotWithShape="1">
                <a:blip r:embed="rId2"/>
                <a:stretch>
                  <a:fillRect l="-1000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08DA7-B626-45CC-B87A-AB1A3FE6B78A}" type="datetime1">
              <a:rPr lang="id-ID" smtClean="0"/>
              <a:t>21/10/2021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62314-3DD6-4326-9F9D-863974F210A3}" type="slidenum">
              <a:rPr lang="id-ID" smtClean="0"/>
              <a:t>15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9624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err="1"/>
                  <a:t>Terdapat</a:t>
                </a:r>
                <a:r>
                  <a:rPr lang="en-US" dirty="0"/>
                  <a:t> </a:t>
                </a:r>
                <a:r>
                  <a:rPr lang="en-US" dirty="0" err="1"/>
                  <a:t>fungsi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𝑧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𝑓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,</m:t>
                    </m:r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 yang </a:t>
                </a:r>
                <a:r>
                  <a:rPr lang="en-US" dirty="0" err="1"/>
                  <a:t>telah</a:t>
                </a:r>
                <a:r>
                  <a:rPr lang="en-US" dirty="0"/>
                  <a:t> </a:t>
                </a:r>
                <a:r>
                  <a:rPr lang="en-US" dirty="0" err="1"/>
                  <a:t>dijelaskan</a:t>
                </a:r>
                <a:r>
                  <a:rPr lang="en-US" dirty="0"/>
                  <a:t> </a:t>
                </a:r>
                <a:r>
                  <a:rPr lang="en-US" dirty="0" err="1"/>
                  <a:t>pada</a:t>
                </a:r>
                <a:r>
                  <a:rPr lang="en-US" dirty="0"/>
                  <a:t> </a:t>
                </a:r>
                <a:r>
                  <a:rPr lang="en-US" dirty="0" err="1"/>
                  <a:t>diferensial</a:t>
                </a:r>
                <a:r>
                  <a:rPr lang="en-US" dirty="0"/>
                  <a:t> </a:t>
                </a:r>
                <a:r>
                  <a:rPr lang="en-US" dirty="0" err="1"/>
                  <a:t>implisit</a:t>
                </a:r>
                <a:r>
                  <a:rPr lang="en-US" dirty="0"/>
                  <a:t>,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𝑦</m:t>
                    </m:r>
                  </m:oMath>
                </a14:m>
                <a:r>
                  <a:rPr lang="en-US" dirty="0"/>
                  <a:t> yang </a:t>
                </a:r>
                <a:r>
                  <a:rPr lang="en-US" dirty="0" err="1"/>
                  <a:t>merupakan</a:t>
                </a:r>
                <a:r>
                  <a:rPr lang="en-US" dirty="0"/>
                  <a:t> </a:t>
                </a:r>
                <a:r>
                  <a:rPr lang="en-US" dirty="0" err="1"/>
                  <a:t>fungsi</a:t>
                </a:r>
                <a:r>
                  <a:rPr lang="en-US" dirty="0"/>
                  <a:t> </a:t>
                </a:r>
                <a:r>
                  <a:rPr lang="en-US" i="1" dirty="0"/>
                  <a:t>t.</a:t>
                </a:r>
                <a:r>
                  <a:rPr lang="en-US" dirty="0"/>
                  <a:t> </a:t>
                </a:r>
                <a:r>
                  <a:rPr lang="en-US" dirty="0" err="1"/>
                  <a:t>Bagian</a:t>
                </a:r>
                <a:r>
                  <a:rPr lang="en-US" dirty="0"/>
                  <a:t> </a:t>
                </a:r>
                <a:r>
                  <a:rPr lang="en-US" dirty="0" err="1"/>
                  <a:t>ini</a:t>
                </a:r>
                <a:r>
                  <a:rPr lang="en-US" dirty="0"/>
                  <a:t> </a:t>
                </a:r>
                <a:r>
                  <a:rPr lang="en-US" dirty="0" err="1"/>
                  <a:t>kan</a:t>
                </a:r>
                <a:r>
                  <a:rPr lang="en-US" dirty="0"/>
                  <a:t> </a:t>
                </a:r>
                <a:r>
                  <a:rPr lang="en-US" dirty="0" err="1"/>
                  <a:t>dijelaskan</a:t>
                </a:r>
                <a:r>
                  <a:rPr lang="en-US" dirty="0"/>
                  <a:t> </a:t>
                </a:r>
                <a:r>
                  <a:rPr lang="en-US" dirty="0" err="1"/>
                  <a:t>bentuk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𝑧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𝑓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,</m:t>
                    </m:r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tetapi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𝑦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masing</a:t>
                </a:r>
                <a:r>
                  <a:rPr lang="en-US" dirty="0"/>
                  <a:t> </a:t>
                </a:r>
                <a:r>
                  <a:rPr lang="en-US" dirty="0" err="1"/>
                  <a:t>masing</a:t>
                </a:r>
                <a:r>
                  <a:rPr lang="en-US" dirty="0"/>
                  <a:t> </a:t>
                </a:r>
                <a:r>
                  <a:rPr lang="en-US" dirty="0" err="1"/>
                  <a:t>sebagai</a:t>
                </a:r>
                <a:r>
                  <a:rPr lang="en-US" dirty="0"/>
                  <a:t> </a:t>
                </a:r>
                <a:r>
                  <a:rPr lang="en-US" dirty="0" err="1"/>
                  <a:t>fungsi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𝑠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𝑡</m:t>
                    </m:r>
                  </m:oMath>
                </a14:m>
                <a:r>
                  <a:rPr lang="en-US" dirty="0"/>
                  <a:t>. </a:t>
                </a:r>
                <a:r>
                  <a:rPr lang="en-US" dirty="0" err="1"/>
                  <a:t>Berikutnya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𝑧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𝑓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𝑠</m:t>
                    </m:r>
                    <m:r>
                      <a:rPr lang="en-US" i="1">
                        <a:latin typeface="Cambria Math"/>
                      </a:rPr>
                      <m:t>,</m:t>
                    </m:r>
                    <m:r>
                      <a:rPr lang="en-US" i="1">
                        <a:latin typeface="Cambria Math"/>
                      </a:rPr>
                      <m:t>𝑡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kemudian</a:t>
                </a:r>
                <a:r>
                  <a:rPr lang="en-US" dirty="0"/>
                  <a:t> </a:t>
                </a:r>
                <a:r>
                  <a:rPr lang="en-US" dirty="0" err="1"/>
                  <a:t>kita</a:t>
                </a:r>
                <a:r>
                  <a:rPr lang="en-US" dirty="0"/>
                  <a:t> </a:t>
                </a:r>
                <a:r>
                  <a:rPr lang="en-US" dirty="0" err="1"/>
                  <a:t>dapat</a:t>
                </a:r>
                <a:r>
                  <a:rPr lang="en-US" dirty="0"/>
                  <a:t> </a:t>
                </a:r>
                <a:r>
                  <a:rPr lang="en-US" dirty="0" err="1"/>
                  <a:t>menentukan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dirty="0"/>
                  <a:t>   </a:t>
                </a:r>
                <a:r>
                  <a:rPr lang="en-US" dirty="0" err="1"/>
                  <a:t>dan</a:t>
                </a:r>
                <a:r>
                  <a:rPr lang="en-US" dirty="0"/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𝑠</m:t>
                        </m:r>
                      </m:den>
                    </m:f>
                  </m:oMath>
                </a14:m>
                <a:endParaRPr lang="id-ID" dirty="0"/>
              </a:p>
              <a:p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617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08DA7-B626-45CC-B87A-AB1A3FE6B78A}" type="datetime1">
              <a:rPr lang="id-ID" smtClean="0"/>
              <a:t>21/10/2021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62314-3DD6-4326-9F9D-863974F210A3}" type="slidenum">
              <a:rPr lang="id-ID" smtClean="0"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9758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116632"/>
                <a:ext cx="8856984" cy="626469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Contoh</a:t>
                </a:r>
                <a:r>
                  <a:rPr lang="en-US" dirty="0"/>
                  <a:t>: </a:t>
                </a:r>
                <a:r>
                  <a:rPr lang="en-US" dirty="0" smtClean="0"/>
                  <a:t> (1)</a:t>
                </a:r>
              </a:p>
              <a:p>
                <a:pPr marL="0" lvl="0" indent="0">
                  <a:buNone/>
                </a:pPr>
                <a:r>
                  <a:rPr lang="en-US" dirty="0" err="1"/>
                  <a:t>Tentukan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𝑠</m:t>
                        </m:r>
                      </m:den>
                    </m:f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jika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𝑧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𝑥𝑦</m:t>
                    </m:r>
                  </m:oMath>
                </a14:m>
                <a:r>
                  <a:rPr lang="en-US" dirty="0"/>
                  <a:t>  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(</m:t>
                        </m:r>
                        <m:r>
                          <a:rPr lang="en-US" i="1">
                            <a:latin typeface="Cambria Math"/>
                          </a:rPr>
                          <m:t>𝑠</m:t>
                        </m:r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r>
                          <a:rPr lang="en-US" i="1">
                            <a:latin typeface="Cambria Math"/>
                          </a:rPr>
                          <m:t>𝑡</m:t>
                        </m:r>
                        <m:r>
                          <a:rPr lang="en-US" i="1">
                            <a:latin typeface="Cambria Math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dirty="0"/>
                  <a:t>   </a:t>
                </a:r>
                <a:r>
                  <a:rPr lang="en-US" dirty="0" err="1"/>
                  <a:t>dan</a:t>
                </a:r>
                <a:r>
                  <a:rPr lang="en-US" dirty="0"/>
                  <a:t>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𝑠</m:t>
                    </m:r>
                    <m:r>
                      <a:rPr lang="en-US" i="1">
                        <a:latin typeface="Cambria Math"/>
                      </a:rPr>
                      <m:t>−</m:t>
                    </m:r>
                    <m:r>
                      <a:rPr lang="en-US" i="1">
                        <a:latin typeface="Cambria Math"/>
                      </a:rPr>
                      <m:t>𝑡</m:t>
                    </m:r>
                  </m:oMath>
                </a14:m>
                <a:endParaRPr lang="id-ID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𝑑𝑧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𝑦𝑑𝑥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𝑥𝑑𝑦</m:t>
                    </m:r>
                  </m:oMath>
                </a14:m>
                <a:r>
                  <a:rPr lang="en-US" dirty="0"/>
                  <a:t>;	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𝑑𝑥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cos</m:t>
                        </m:r>
                        <m:r>
                          <a:rPr lang="en-US">
                            <a:latin typeface="Cambria Math"/>
                          </a:rPr>
                          <m:t> </m:t>
                        </m:r>
                      </m:fName>
                      <m:e>
                        <m:d>
                          <m:dPr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𝑠</m:t>
                            </m:r>
                            <m:r>
                              <a:rPr lang="en-US" i="1">
                                <a:latin typeface="Cambria Math"/>
                              </a:rPr>
                              <m:t>+</m:t>
                            </m:r>
                            <m:r>
                              <a:rPr lang="en-US" i="1">
                                <a:latin typeface="Cambria Math"/>
                              </a:rPr>
                              <m:t>𝑡</m:t>
                            </m:r>
                          </m:e>
                        </m:d>
                      </m:e>
                    </m:func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𝑑𝑠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𝑑𝑡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;	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𝑑𝑦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𝑑𝑠</m:t>
                    </m:r>
                    <m:r>
                      <a:rPr lang="en-US" i="1">
                        <a:latin typeface="Cambria Math"/>
                      </a:rPr>
                      <m:t>−</m:t>
                    </m:r>
                    <m:r>
                      <a:rPr lang="en-US" i="1">
                        <a:latin typeface="Cambria Math"/>
                      </a:rPr>
                      <m:t>𝑑𝑡</m:t>
                    </m:r>
                  </m:oMath>
                </a14:m>
                <a:endParaRPr lang="id-ID" dirty="0"/>
              </a:p>
              <a:p>
                <a:pPr marL="0" indent="0">
                  <a:buNone/>
                </a:pP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substitusi</a:t>
                </a:r>
                <a:r>
                  <a:rPr lang="en-US" dirty="0"/>
                  <a:t>:</a:t>
                </a:r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𝑑𝑧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𝑦𝑑𝑥</m:t>
                      </m:r>
                      <m:r>
                        <a:rPr lang="en-US" i="1">
                          <a:latin typeface="Cambria Math"/>
                        </a:rPr>
                        <m:t>+</m:t>
                      </m:r>
                      <m:r>
                        <a:rPr lang="en-US" i="1">
                          <a:latin typeface="Cambria Math"/>
                        </a:rPr>
                        <m:t>𝑥𝑑𝑦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𝑑𝑧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𝑦</m:t>
                      </m:r>
                      <m:d>
                        <m:dPr>
                          <m:begChr m:val="{"/>
                          <m:endChr m:val="}"/>
                          <m:ctrlPr>
                            <a:rPr lang="id-ID" i="1">
                              <a:latin typeface="Cambria Math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cos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 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𝑠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func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𝑑𝑠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𝑑𝑡</m:t>
                              </m:r>
                            </m:e>
                          </m:d>
                        </m:e>
                      </m:d>
                      <m:r>
                        <a:rPr lang="en-US" i="1">
                          <a:latin typeface="Cambria Math"/>
                        </a:rPr>
                        <m:t>+</m:t>
                      </m:r>
                      <m:r>
                        <a:rPr lang="en-US" i="1">
                          <a:latin typeface="Cambria Math"/>
                        </a:rPr>
                        <m:t>𝑥</m:t>
                      </m:r>
                      <m:d>
                        <m:dPr>
                          <m:ctrlPr>
                            <a:rPr lang="id-ID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𝑑𝑠</m:t>
                          </m:r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r>
                            <a:rPr lang="en-US" i="1">
                              <a:latin typeface="Cambria Math"/>
                            </a:rPr>
                            <m:t>𝑑𝑡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id-ID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cos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 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𝑠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func>
                          <m:r>
                            <a:rPr lang="en-US" i="1">
                              <a:latin typeface="Cambria Math"/>
                            </a:rPr>
                            <m:t>+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𝑑𝑠</m:t>
                      </m:r>
                      <m:r>
                        <a:rPr lang="en-US" i="1">
                          <a:latin typeface="Cambria Math"/>
                        </a:rPr>
                        <m:t>+</m:t>
                      </m:r>
                      <m:d>
                        <m:dPr>
                          <m:begChr m:val="{"/>
                          <m:endChr m:val="}"/>
                          <m:ctrlPr>
                            <a:rPr lang="id-ID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cos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 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𝑠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func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𝑑𝑡</m:t>
                      </m:r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:endParaRPr lang="id-ID" dirty="0"/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16632"/>
                <a:ext cx="8856984" cy="6264696"/>
              </a:xfrm>
              <a:blipFill rotWithShape="1">
                <a:blip r:embed="rId2"/>
                <a:stretch>
                  <a:fillRect l="-1721" t="-1265" b="-9630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08DA7-B626-45CC-B87A-AB1A3FE6B78A}" type="datetime1">
              <a:rPr lang="id-ID" smtClean="0"/>
              <a:t>21/10/2021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62314-3DD6-4326-9F9D-863974F210A3}" type="slidenum">
              <a:rPr lang="id-ID" smtClean="0"/>
              <a:t>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6400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04664"/>
                <a:ext cx="8229600" cy="5721499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Hal </a:t>
                </a:r>
                <a:r>
                  <a:rPr lang="en-US" dirty="0"/>
                  <a:t>yang </a:t>
                </a:r>
                <a:r>
                  <a:rPr lang="en-US" dirty="0" err="1"/>
                  <a:t>harus</a:t>
                </a:r>
                <a:r>
                  <a:rPr lang="en-US" dirty="0"/>
                  <a:t> </a:t>
                </a:r>
                <a:r>
                  <a:rPr lang="en-US" dirty="0" err="1"/>
                  <a:t>diperhatikan</a:t>
                </a:r>
                <a:r>
                  <a:rPr lang="en-US" dirty="0"/>
                  <a:t>:</a:t>
                </a:r>
                <a:endParaRPr lang="id-ID" dirty="0"/>
              </a:p>
              <a:p>
                <a:pPr marL="0" lvl="0" indent="0">
                  <a:buNone/>
                </a:pPr>
                <a:r>
                  <a:rPr lang="en-US" dirty="0" err="1"/>
                  <a:t>Bila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𝑠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tetap</a:t>
                </a:r>
                <a:r>
                  <a:rPr lang="en-US" dirty="0"/>
                  <a:t>, </a:t>
                </a:r>
                <a:r>
                  <a:rPr lang="en-US" dirty="0" err="1"/>
                  <a:t>maka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𝑑𝑠</m:t>
                    </m:r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. </a:t>
                </a:r>
                <a:r>
                  <a:rPr lang="en-US" dirty="0" err="1"/>
                  <a:t>Sehingga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𝑧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hanya</a:t>
                </a:r>
                <a:r>
                  <a:rPr lang="en-US" dirty="0"/>
                  <a:t> </a:t>
                </a:r>
                <a:r>
                  <a:rPr lang="en-US" dirty="0" err="1"/>
                  <a:t>merupakan</a:t>
                </a:r>
                <a:r>
                  <a:rPr lang="en-US" dirty="0"/>
                  <a:t> </a:t>
                </a:r>
                <a:r>
                  <a:rPr lang="en-US" dirty="0" err="1"/>
                  <a:t>fungsi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𝑡</m:t>
                    </m:r>
                  </m:oMath>
                </a14:m>
                <a:r>
                  <a:rPr lang="en-US" dirty="0"/>
                  <a:t>. </a:t>
                </a:r>
                <a:r>
                  <a:rPr lang="en-US" dirty="0" err="1"/>
                  <a:t>Begitu</a:t>
                </a:r>
                <a:r>
                  <a:rPr lang="en-US" dirty="0"/>
                  <a:t> </a:t>
                </a:r>
                <a:r>
                  <a:rPr lang="en-US" dirty="0" err="1"/>
                  <a:t>juga</a:t>
                </a:r>
                <a:r>
                  <a:rPr lang="en-US" dirty="0"/>
                  <a:t> </a:t>
                </a:r>
                <a:r>
                  <a:rPr lang="en-US" dirty="0" err="1"/>
                  <a:t>Bila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𝑡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tetap</a:t>
                </a:r>
                <a:r>
                  <a:rPr lang="en-US" dirty="0"/>
                  <a:t>, </a:t>
                </a:r>
                <a:r>
                  <a:rPr lang="en-US" dirty="0" err="1"/>
                  <a:t>maka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𝑑𝑡</m:t>
                    </m:r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. </a:t>
                </a:r>
                <a:r>
                  <a:rPr lang="en-US" dirty="0" err="1"/>
                  <a:t>Sehingga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𝑧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hanya</a:t>
                </a:r>
                <a:r>
                  <a:rPr lang="en-US" dirty="0"/>
                  <a:t> </a:t>
                </a:r>
                <a:r>
                  <a:rPr lang="en-US" dirty="0" err="1"/>
                  <a:t>merupakan</a:t>
                </a:r>
                <a:r>
                  <a:rPr lang="en-US" dirty="0"/>
                  <a:t> </a:t>
                </a:r>
                <a:r>
                  <a:rPr lang="en-US" dirty="0" err="1"/>
                  <a:t>fungsi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𝑠</m:t>
                    </m:r>
                  </m:oMath>
                </a14:m>
                <a:r>
                  <a:rPr lang="en-US" dirty="0"/>
                  <a:t>.</a:t>
                </a:r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𝑧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𝑦</m:t>
                      </m:r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cos</m:t>
                          </m:r>
                          <m:r>
                            <a:rPr lang="en-US">
                              <a:latin typeface="Cambria Math"/>
                            </a:rPr>
                            <m:t> </m:t>
                          </m:r>
                        </m:fName>
                        <m:e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𝑠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</m:e>
                      </m:func>
                      <m:r>
                        <a:rPr lang="en-US" i="1">
                          <a:latin typeface="Cambria Math"/>
                        </a:rPr>
                        <m:t>−</m:t>
                      </m:r>
                      <m:r>
                        <a:rPr lang="en-US" i="1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𝑧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𝑦</m:t>
                      </m:r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cos</m:t>
                          </m:r>
                          <m:r>
                            <a:rPr lang="en-US">
                              <a:latin typeface="Cambria Math"/>
                            </a:rPr>
                            <m:t> </m:t>
                          </m:r>
                        </m:fName>
                        <m:e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𝑠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</m:e>
                      </m:func>
                      <m:r>
                        <a:rPr lang="en-US" i="1">
                          <a:latin typeface="Cambria Math"/>
                        </a:rPr>
                        <m:t>+</m:t>
                      </m:r>
                      <m:r>
                        <a:rPr lang="en-US" i="1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04664"/>
                <a:ext cx="8229600" cy="5721499"/>
              </a:xfrm>
              <a:blipFill rotWithShape="1">
                <a:blip r:embed="rId2"/>
                <a:stretch>
                  <a:fillRect l="-1852" t="-1384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08DA7-B626-45CC-B87A-AB1A3FE6B78A}" type="datetime1">
              <a:rPr lang="id-ID" smtClean="0"/>
              <a:t>21/10/2021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62314-3DD6-4326-9F9D-863974F210A3}" type="slidenum">
              <a:rPr lang="id-ID" smtClean="0"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1459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2008" y="260648"/>
                <a:ext cx="9036496" cy="612068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 err="1" smtClean="0"/>
                  <a:t>Contoh</a:t>
                </a:r>
                <a:r>
                  <a:rPr lang="en-US" dirty="0" smtClean="0"/>
                  <a:t>: (2)</a:t>
                </a:r>
              </a:p>
              <a:p>
                <a:pPr marL="0" lvl="0" indent="0">
                  <a:buNone/>
                </a:pPr>
                <a:r>
                  <a:rPr lang="en-US" dirty="0" err="1"/>
                  <a:t>Tentukan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𝑢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𝑠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𝑢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jika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𝑢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+2</m:t>
                    </m:r>
                    <m:r>
                      <a:rPr lang="en-US" i="1">
                        <a:latin typeface="Cambria Math"/>
                      </a:rPr>
                      <m:t>𝑥𝑦</m:t>
                    </m:r>
                    <m:r>
                      <a:rPr lang="en-US" i="1">
                        <a:latin typeface="Cambria Math"/>
                      </a:rPr>
                      <m:t>−</m:t>
                    </m:r>
                    <m:r>
                      <a:rPr lang="en-US" i="1">
                        <a:latin typeface="Cambria Math"/>
                      </a:rPr>
                      <m:t>𝑦</m:t>
                    </m:r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e>
                    </m:func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𝑠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𝑠</m:t>
                    </m:r>
                    <m:r>
                      <a:rPr lang="en-US" i="1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dan</a:t>
                </a:r>
                <a:r>
                  <a:rPr lang="en-US" dirty="0"/>
                  <a:t>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𝑧</m:t>
                    </m:r>
                    <m:r>
                      <a:rPr lang="en-US" i="1">
                        <a:latin typeface="Cambria Math"/>
                      </a:rPr>
                      <m:t>=2</m:t>
                    </m:r>
                    <m:r>
                      <a:rPr lang="en-US" i="1">
                        <a:latin typeface="Cambria Math"/>
                      </a:rPr>
                      <m:t>𝑡</m:t>
                    </m:r>
                  </m:oMath>
                </a14:m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𝑑𝑢</m:t>
                      </m:r>
                      <m:r>
                        <a:rPr lang="en-US" i="1">
                          <a:latin typeface="Cambria Math"/>
                        </a:rPr>
                        <m:t>=2</m:t>
                      </m:r>
                      <m:r>
                        <a:rPr lang="en-US" i="1">
                          <a:latin typeface="Cambria Math"/>
                        </a:rPr>
                        <m:t>𝑥</m:t>
                      </m:r>
                      <m:r>
                        <a:rPr lang="en-US" i="1">
                          <a:latin typeface="Cambria Math"/>
                        </a:rPr>
                        <m:t> </m:t>
                      </m:r>
                      <m:r>
                        <a:rPr lang="en-US" i="1">
                          <a:latin typeface="Cambria Math"/>
                        </a:rPr>
                        <m:t>𝑑𝑥</m:t>
                      </m:r>
                      <m:r>
                        <a:rPr lang="en-US" i="1">
                          <a:latin typeface="Cambria Math"/>
                        </a:rPr>
                        <m:t>+2</m:t>
                      </m:r>
                      <m:r>
                        <a:rPr lang="en-US" i="1">
                          <a:latin typeface="Cambria Math"/>
                        </a:rPr>
                        <m:t>𝑦𝑑𝑥</m:t>
                      </m:r>
                      <m:r>
                        <a:rPr lang="en-US" i="1">
                          <a:latin typeface="Cambria Math"/>
                        </a:rPr>
                        <m:t>+2</m:t>
                      </m:r>
                      <m:r>
                        <a:rPr lang="en-US" i="1">
                          <a:latin typeface="Cambria Math"/>
                        </a:rPr>
                        <m:t>𝑥𝑑𝑦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ln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𝑧</m:t>
                          </m:r>
                        </m:e>
                      </m:func>
                      <m:r>
                        <a:rPr lang="en-US" i="1">
                          <a:latin typeface="Cambria Math"/>
                        </a:rPr>
                        <m:t>𝑑𝑦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𝑧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𝑑𝑧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id-ID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latin typeface="Cambria Math"/>
                            </a:rPr>
                            <m:t>+2</m:t>
                          </m:r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𝑑𝑥</m:t>
                      </m:r>
                      <m:r>
                        <a:rPr lang="en-US" i="1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id-ID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𝑧</m:t>
                              </m:r>
                            </m:e>
                          </m:func>
                        </m:e>
                      </m:d>
                      <m:r>
                        <a:rPr lang="en-US" i="1">
                          <a:latin typeface="Cambria Math"/>
                        </a:rPr>
                        <m:t>𝑑𝑦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𝑧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𝑑𝑧</m:t>
                      </m:r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𝑑𝑥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𝑑𝑠</m:t>
                    </m:r>
                    <m:r>
                      <a:rPr lang="en-US" i="1">
                        <a:latin typeface="Cambria Math"/>
                      </a:rPr>
                      <m:t>+2</m:t>
                    </m:r>
                    <m:r>
                      <a:rPr lang="en-US" i="1">
                        <a:latin typeface="Cambria Math"/>
                      </a:rPr>
                      <m:t>𝑡𝑑𝑡</m:t>
                    </m:r>
                  </m:oMath>
                </a14:m>
                <a:r>
                  <a:rPr lang="en-US" dirty="0"/>
                  <a:t> ;	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𝑑𝑦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𝑑𝑠</m:t>
                    </m:r>
                    <m:r>
                      <a:rPr lang="en-US" i="1">
                        <a:latin typeface="Cambria Math"/>
                      </a:rPr>
                      <m:t>−2</m:t>
                    </m:r>
                    <m:r>
                      <a:rPr lang="en-US" i="1">
                        <a:latin typeface="Cambria Math"/>
                      </a:rPr>
                      <m:t>𝑡𝑑𝑡</m:t>
                    </m:r>
                  </m:oMath>
                </a14:m>
                <a:r>
                  <a:rPr lang="en-US" dirty="0"/>
                  <a:t>; 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𝑑𝑧</m:t>
                    </m:r>
                    <m:r>
                      <a:rPr lang="en-US" i="1">
                        <a:latin typeface="Cambria Math"/>
                      </a:rPr>
                      <m:t>=2</m:t>
                    </m:r>
                    <m:r>
                      <a:rPr lang="en-US" i="1">
                        <a:latin typeface="Cambria Math"/>
                      </a:rPr>
                      <m:t>𝑑𝑡</m:t>
                    </m:r>
                  </m:oMath>
                </a14:m>
                <a:r>
                  <a:rPr lang="en-US" dirty="0"/>
                  <a:t>	</a:t>
                </a: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008" y="260648"/>
                <a:ext cx="9036496" cy="6120680"/>
              </a:xfrm>
              <a:blipFill rotWithShape="1">
                <a:blip r:embed="rId3"/>
                <a:stretch>
                  <a:fillRect l="-1754" t="-1295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08DA7-B626-45CC-B87A-AB1A3FE6B78A}" type="datetime1">
              <a:rPr lang="id-ID" smtClean="0"/>
              <a:t>21/10/2021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62314-3DD6-4326-9F9D-863974F210A3}" type="slidenum">
              <a:rPr lang="id-ID" smtClean="0"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21894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332656"/>
                <a:ext cx="8856984" cy="6048672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𝑑𝑢</m:t>
                      </m:r>
                      <m:r>
                        <a:rPr lang="en-US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id-ID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latin typeface="Cambria Math"/>
                            </a:rPr>
                            <m:t>+2</m:t>
                          </m:r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e>
                      </m:d>
                      <m:d>
                        <m:dPr>
                          <m:ctrlPr>
                            <a:rPr lang="id-ID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𝑑𝑠</m:t>
                          </m:r>
                          <m:r>
                            <a:rPr lang="en-US" i="1">
                              <a:latin typeface="Cambria Math"/>
                            </a:rPr>
                            <m:t>+2</m:t>
                          </m:r>
                          <m:r>
                            <a:rPr lang="en-US" i="1">
                              <a:latin typeface="Cambria Math"/>
                            </a:rPr>
                            <m:t>𝑡𝑑𝑡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US" i="1" dirty="0" smtClean="0"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en-US" dirty="0" smtClean="0"/>
                  <a:t>              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func>
                          <m:funcPr>
                            <m:ctrlPr>
                              <a:rPr lang="id-ID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ln</m:t>
                            </m:r>
                          </m:fName>
                          <m:e>
                            <m:r>
                              <a:rPr lang="en-US" i="1">
                                <a:latin typeface="Cambria Math"/>
                              </a:rPr>
                              <m:t>𝑧</m:t>
                            </m:r>
                          </m:e>
                        </m:func>
                      </m:e>
                    </m:d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𝑑𝑠</m:t>
                        </m:r>
                        <m:r>
                          <a:rPr lang="en-US" i="1">
                            <a:latin typeface="Cambria Math"/>
                          </a:rPr>
                          <m:t>−2</m:t>
                        </m:r>
                        <m:r>
                          <a:rPr lang="en-US" i="1">
                            <a:latin typeface="Cambria Math"/>
                          </a:rPr>
                          <m:t>𝑡𝑑𝑡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den>
                    </m:f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</a:rPr>
                          <m:t>𝑑𝑡</m:t>
                        </m:r>
                      </m:e>
                    </m:d>
                  </m:oMath>
                </a14:m>
                <a:r>
                  <a:rPr lang="en-US" dirty="0"/>
                  <a:t>	</a:t>
                </a:r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𝑑𝑢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id-ID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latin typeface="Cambria Math"/>
                            </a:rPr>
                            <m:t>+2</m:t>
                          </m:r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𝑑𝑠</m:t>
                      </m:r>
                      <m:r>
                        <a:rPr lang="en-US" i="1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id-ID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latin typeface="Cambria Math"/>
                            </a:rPr>
                            <m:t>+2</m:t>
                          </m:r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2</m:t>
                      </m:r>
                      <m:r>
                        <a:rPr lang="en-US" i="1">
                          <a:latin typeface="Cambria Math"/>
                        </a:rPr>
                        <m:t>𝑡𝑑𝑡</m:t>
                      </m:r>
                      <m:r>
                        <a:rPr lang="en-US" i="1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US" i="1" dirty="0" smtClean="0"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en-US" dirty="0" smtClean="0"/>
                  <a:t>  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func>
                          <m:funcPr>
                            <m:ctrlPr>
                              <a:rPr lang="id-ID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ln</m:t>
                            </m:r>
                          </m:fName>
                          <m:e>
                            <m:r>
                              <a:rPr lang="en-US" i="1">
                                <a:latin typeface="Cambria Math"/>
                              </a:rPr>
                              <m:t>𝑧</m:t>
                            </m:r>
                          </m:e>
                        </m:func>
                      </m:e>
                    </m:d>
                    <m:r>
                      <a:rPr lang="en-US" i="1">
                        <a:latin typeface="Cambria Math"/>
                      </a:rPr>
                      <m:t>𝑑𝑠</m:t>
                    </m:r>
                    <m:r>
                      <a:rPr lang="en-US" i="1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func>
                          <m:funcPr>
                            <m:ctrlPr>
                              <a:rPr lang="id-ID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ln</m:t>
                            </m:r>
                          </m:fName>
                          <m:e>
                            <m:r>
                              <a:rPr lang="en-US" i="1">
                                <a:latin typeface="Cambria Math"/>
                              </a:rPr>
                              <m:t>𝑧</m:t>
                            </m:r>
                          </m:e>
                        </m:func>
                      </m:e>
                    </m:d>
                    <m:r>
                      <a:rPr lang="en-US" i="1">
                        <a:latin typeface="Cambria Math"/>
                      </a:rPr>
                      <m:t>2</m:t>
                    </m:r>
                    <m:r>
                      <a:rPr lang="en-US" i="1">
                        <a:latin typeface="Cambria Math"/>
                      </a:rPr>
                      <m:t>𝑡𝑑𝑡</m:t>
                    </m:r>
                    <m:r>
                      <a:rPr lang="en-US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den>
                    </m:f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</a:rPr>
                          <m:t>𝑑𝑡</m:t>
                        </m:r>
                      </m:e>
                    </m:d>
                  </m:oMath>
                </a14:m>
                <a:endParaRPr lang="id-ID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𝑑𝑢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4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+2</m:t>
                        </m:r>
                        <m:r>
                          <a:rPr lang="en-US" i="1">
                            <a:latin typeface="Cambria Math"/>
                          </a:rPr>
                          <m:t>𝑦</m:t>
                        </m:r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func>
                          <m:funcPr>
                            <m:ctrlPr>
                              <a:rPr lang="id-ID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ln</m:t>
                            </m:r>
                          </m:fName>
                          <m:e>
                            <m:r>
                              <a:rPr lang="en-US" i="1">
                                <a:latin typeface="Cambria Math"/>
                              </a:rPr>
                              <m:t>𝑧</m:t>
                            </m:r>
                          </m:e>
                        </m:func>
                      </m:e>
                    </m:d>
                    <m:r>
                      <a:rPr lang="en-US" i="1">
                        <a:latin typeface="Cambria Math"/>
                      </a:rPr>
                      <m:t>𝑑𝑠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4</m:t>
                        </m:r>
                        <m:r>
                          <a:rPr lang="en-US" i="1">
                            <a:latin typeface="Cambria Math"/>
                          </a:rPr>
                          <m:t>𝑦𝑡</m:t>
                        </m:r>
                        <m:r>
                          <a:rPr lang="en-US" i="1">
                            <a:latin typeface="Cambria Math"/>
                          </a:rPr>
                          <m:t>+2</m:t>
                        </m:r>
                        <m:r>
                          <a:rPr lang="en-US" i="1">
                            <a:latin typeface="Cambria Math"/>
                          </a:rPr>
                          <m:t>𝑡</m:t>
                        </m:r>
                        <m:func>
                          <m:funcPr>
                            <m:ctrlPr>
                              <a:rPr lang="id-ID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ln</m:t>
                            </m:r>
                          </m:fName>
                          <m:e>
                            <m:r>
                              <a:rPr lang="en-US" i="1">
                                <a:latin typeface="Cambria Math"/>
                              </a:rPr>
                              <m:t>𝑧</m:t>
                            </m:r>
                          </m:e>
                        </m:func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id-ID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  <m:r>
                              <a:rPr lang="en-US" i="1">
                                <a:latin typeface="Cambria Math"/>
                              </a:rPr>
                              <m:t>𝑦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𝑧</m:t>
                            </m:r>
                          </m:den>
                        </m:f>
                      </m:e>
                    </m:d>
                    <m:r>
                      <a:rPr lang="en-US" i="1">
                        <a:latin typeface="Cambria Math"/>
                      </a:rPr>
                      <m:t>𝑑𝑡</m:t>
                    </m:r>
                  </m:oMath>
                </a14:m>
                <a:r>
                  <a:rPr lang="en-US" dirty="0"/>
                  <a:t>	</a:t>
                </a:r>
                <a:endParaRPr lang="id-ID" dirty="0"/>
              </a:p>
              <a:p>
                <a:pPr marL="0" indent="0">
                  <a:buNone/>
                </a:pPr>
                <a:endParaRPr lang="en-US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𝑢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𝑠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=4</m:t>
                      </m:r>
                      <m:r>
                        <a:rPr lang="en-US" i="1">
                          <a:latin typeface="Cambria Math"/>
                        </a:rPr>
                        <m:t>𝑥</m:t>
                      </m:r>
                      <m:r>
                        <a:rPr lang="en-US" i="1">
                          <a:latin typeface="Cambria Math"/>
                        </a:rPr>
                        <m:t>+2</m:t>
                      </m:r>
                      <m:r>
                        <a:rPr lang="en-US" i="1">
                          <a:latin typeface="Cambria Math"/>
                        </a:rPr>
                        <m:t>𝑦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ln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𝑧</m:t>
                          </m:r>
                        </m:e>
                      </m:func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𝑢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=4</m:t>
                      </m:r>
                      <m:r>
                        <a:rPr lang="en-US" i="1">
                          <a:latin typeface="Cambria Math"/>
                        </a:rPr>
                        <m:t>𝑦𝑡</m:t>
                      </m:r>
                      <m:r>
                        <a:rPr lang="en-US" i="1">
                          <a:latin typeface="Cambria Math"/>
                        </a:rPr>
                        <m:t>+2</m:t>
                      </m:r>
                      <m:r>
                        <a:rPr lang="en-US" i="1">
                          <a:latin typeface="Cambria Math"/>
                        </a:rPr>
                        <m:t>𝑡</m:t>
                      </m:r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ln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𝑧</m:t>
                          </m:r>
                        </m:e>
                      </m:func>
                      <m:r>
                        <a:rPr lang="en-US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𝑧</m:t>
                          </m:r>
                        </m:den>
                      </m:f>
                    </m:oMath>
                  </m:oMathPara>
                </a14:m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332656"/>
                <a:ext cx="8856984" cy="6048672"/>
              </a:xfrm>
              <a:blipFill rotWithShape="1">
                <a:blip r:embed="rId2"/>
                <a:stretch>
                  <a:fillRect l="-1583" t="-1310" r="-2065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08DA7-B626-45CC-B87A-AB1A3FE6B78A}" type="datetime1">
              <a:rPr lang="id-ID" smtClean="0"/>
              <a:t>21/10/2021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62314-3DD6-4326-9F9D-863974F210A3}" type="slidenum">
              <a:rPr lang="id-ID" smtClean="0"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58412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188640"/>
                <a:ext cx="8856984" cy="593752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err="1" smtClean="0"/>
                  <a:t>Contoh</a:t>
                </a:r>
                <a:r>
                  <a:rPr lang="en-US" dirty="0" smtClean="0"/>
                  <a:t>: (3)</a:t>
                </a:r>
              </a:p>
              <a:p>
                <a:pPr marL="0" lvl="0" indent="0">
                  <a:buNone/>
                </a:pPr>
                <a:r>
                  <a:rPr lang="en-US" dirty="0" err="1"/>
                  <a:t>Tentukan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𝑑𝑧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jika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𝑧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−</m:t>
                    </m:r>
                    <m:r>
                      <a:rPr lang="en-US" i="1">
                        <a:latin typeface="Cambria Math"/>
                      </a:rPr>
                      <m:t>𝑦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, </a:t>
                </a:r>
                <a:r>
                  <a:rPr lang="en-US" dirty="0" err="1"/>
                  <a:t>dan</a:t>
                </a:r>
                <a:r>
                  <a:rPr lang="en-US" dirty="0"/>
                  <a:t>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e>
                    </m:func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𝑦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sup>
                    </m:sSup>
                  </m:oMath>
                </a14:m>
                <a:endParaRPr lang="id-ID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𝑑𝑧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𝑑𝑥</m:t>
                    </m:r>
                    <m:r>
                      <a:rPr lang="en-US" i="1">
                        <a:latin typeface="Cambria Math"/>
                      </a:rPr>
                      <m:t>−</m:t>
                    </m:r>
                    <m:r>
                      <a:rPr lang="en-US" i="1">
                        <a:latin typeface="Cambria Math"/>
                      </a:rPr>
                      <m:t>𝑑𝑦</m:t>
                    </m:r>
                  </m:oMath>
                </a14:m>
                <a:r>
                  <a:rPr lang="en-US" dirty="0"/>
                  <a:t>;	</a:t>
                </a:r>
                <a:endParaRPr lang="id-ID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2</m:t>
                    </m:r>
                    <m:r>
                      <a:rPr lang="en-US" i="1">
                        <a:latin typeface="Cambria Math"/>
                      </a:rPr>
                      <m:t>𝑥𝑑𝑥</m:t>
                    </m:r>
                    <m:r>
                      <a:rPr lang="en-US" i="1">
                        <a:latin typeface="Cambria Math"/>
                      </a:rPr>
                      <m:t>+2</m:t>
                    </m:r>
                    <m:r>
                      <a:rPr lang="en-US" i="1">
                        <a:latin typeface="Cambria Math"/>
                      </a:rPr>
                      <m:t>𝑦𝑑𝑦</m:t>
                    </m:r>
                    <m:r>
                      <a:rPr lang="en-US" i="1">
                        <a:latin typeface="Cambria Math"/>
                      </a:rPr>
                      <m:t>=2</m:t>
                    </m:r>
                    <m:r>
                      <a:rPr lang="en-US" i="1">
                        <a:latin typeface="Cambria Math"/>
                      </a:rPr>
                      <m:t>𝑡𝑑𝑡</m:t>
                    </m:r>
                  </m:oMath>
                </a14:m>
                <a:r>
                  <a:rPr lang="en-US" dirty="0"/>
                  <a:t>; 	</a:t>
                </a:r>
                <a:r>
                  <a:rPr lang="en-US" dirty="0" err="1"/>
                  <a:t>atau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𝑥𝑑𝑥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𝑦𝑑𝑦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𝑡𝑑𝑡</m:t>
                    </m:r>
                  </m:oMath>
                </a14:m>
                <a:r>
                  <a:rPr lang="en-US" dirty="0"/>
                  <a:t>   ……………..(1)</a:t>
                </a:r>
                <a:endParaRPr lang="id-ID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e>
                    </m:func>
                    <m:r>
                      <a:rPr lang="en-US" i="1">
                        <a:latin typeface="Cambria Math"/>
                      </a:rPr>
                      <m:t>𝑑𝑥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e>
                    </m:func>
                    <m:r>
                      <a:rPr lang="en-US" i="1">
                        <a:latin typeface="Cambria Math"/>
                      </a:rPr>
                      <m:t>𝑑𝑡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𝑦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𝑒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𝑦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𝑒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𝑦</m:t>
                            </m:r>
                          </m:sup>
                        </m:sSup>
                      </m:e>
                    </m:d>
                    <m:r>
                      <a:rPr lang="en-US" i="1">
                        <a:latin typeface="Cambria Math"/>
                      </a:rPr>
                      <m:t>𝑑𝑦</m:t>
                    </m:r>
                  </m:oMath>
                </a14:m>
                <a:r>
                  <a:rPr lang="en-US" dirty="0"/>
                  <a:t>  </a:t>
                </a:r>
                <a:r>
                  <a:rPr lang="en-US" dirty="0" err="1"/>
                  <a:t>atau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e>
                    </m:func>
                    <m:r>
                      <a:rPr lang="en-US" i="1">
                        <a:latin typeface="Cambria Math"/>
                      </a:rPr>
                      <m:t>𝑑𝑥</m:t>
                    </m:r>
                    <m:r>
                      <a:rPr lang="en-US" i="1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𝑦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𝑒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𝑦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𝑒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𝑦</m:t>
                            </m:r>
                          </m:sup>
                        </m:sSup>
                      </m:e>
                    </m:d>
                    <m:r>
                      <a:rPr lang="en-US" i="1">
                        <a:latin typeface="Cambria Math"/>
                      </a:rPr>
                      <m:t>𝑑𝑦</m:t>
                    </m:r>
                    <m:r>
                      <a:rPr lang="en-US" i="1">
                        <a:latin typeface="Cambria Math"/>
                      </a:rPr>
                      <m:t>=−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e>
                    </m:func>
                    <m:r>
                      <a:rPr lang="en-US" i="1">
                        <a:latin typeface="Cambria Math"/>
                      </a:rPr>
                      <m:t>𝑑𝑡</m:t>
                    </m:r>
                  </m:oMath>
                </a14:m>
                <a:r>
                  <a:rPr lang="en-US" dirty="0"/>
                  <a:t>  ..(2)</a:t>
                </a:r>
                <a:endParaRPr lang="id-ID" dirty="0"/>
              </a:p>
              <a:p>
                <a:pPr marL="0" indent="0">
                  <a:buNone/>
                </a:pP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menentukan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𝑑𝑥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𝑑𝑦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dicari</a:t>
                </a:r>
                <a:r>
                  <a:rPr lang="en-US" dirty="0"/>
                  <a:t> </a:t>
                </a:r>
                <a:r>
                  <a:rPr lang="en-US" dirty="0" err="1"/>
                  <a:t>menggunakan</a:t>
                </a:r>
                <a:r>
                  <a:rPr lang="en-US" dirty="0"/>
                  <a:t> </a:t>
                </a:r>
                <a:r>
                  <a:rPr lang="en-US" dirty="0" err="1"/>
                  <a:t>metode</a:t>
                </a:r>
                <a:r>
                  <a:rPr lang="en-US" dirty="0"/>
                  <a:t> Cramer, </a:t>
                </a:r>
                <a:r>
                  <a:rPr lang="en-US" dirty="0" err="1"/>
                  <a:t>sebagai</a:t>
                </a:r>
                <a:r>
                  <a:rPr lang="en-US" dirty="0"/>
                  <a:t> </a:t>
                </a:r>
                <a:r>
                  <a:rPr lang="en-US" dirty="0" err="1"/>
                  <a:t>berikut</a:t>
                </a:r>
                <a:r>
                  <a:rPr lang="en-US" dirty="0" smtClean="0"/>
                  <a:t>:</a:t>
                </a: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88640"/>
                <a:ext cx="8856984" cy="5937523"/>
              </a:xfrm>
              <a:blipFill rotWithShape="1">
                <a:blip r:embed="rId2"/>
                <a:stretch>
                  <a:fillRect l="-1721" t="-1335" r="-964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08DA7-B626-45CC-B87A-AB1A3FE6B78A}" type="datetime1">
              <a:rPr lang="id-ID" smtClean="0"/>
              <a:t>21/10/2021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62314-3DD6-4326-9F9D-863974F210A3}" type="slidenum">
              <a:rPr lang="id-ID" smtClean="0"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95566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60648"/>
                <a:ext cx="8229600" cy="586551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Dari </a:t>
                </a:r>
                <a:r>
                  <a:rPr lang="en-US" dirty="0" err="1"/>
                  <a:t>Persamaan</a:t>
                </a:r>
                <a:r>
                  <a:rPr lang="en-US" dirty="0"/>
                  <a:t> (1) </a:t>
                </a:r>
                <a:r>
                  <a:rPr lang="en-US" dirty="0" err="1"/>
                  <a:t>dan</a:t>
                </a:r>
                <a:r>
                  <a:rPr lang="en-US" dirty="0"/>
                  <a:t> (2), </a:t>
                </a:r>
                <a:r>
                  <a:rPr lang="en-US" dirty="0" err="1"/>
                  <a:t>berbentuk</a:t>
                </a:r>
                <a:r>
                  <a:rPr lang="en-US" dirty="0"/>
                  <a:t> </a:t>
                </a:r>
                <a:r>
                  <a:rPr lang="en-US" dirty="0" err="1"/>
                  <a:t>persamaan</a:t>
                </a:r>
                <a:r>
                  <a:rPr lang="en-US" dirty="0"/>
                  <a:t> linear:</a:t>
                </a:r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𝑥𝑑𝑥</m:t>
                      </m:r>
                      <m:r>
                        <a:rPr lang="en-US" i="1">
                          <a:latin typeface="Cambria Math"/>
                        </a:rPr>
                        <m:t>+</m:t>
                      </m:r>
                      <m:r>
                        <a:rPr lang="en-US" i="1">
                          <a:latin typeface="Cambria Math"/>
                        </a:rPr>
                        <m:t>𝑦𝑑𝑦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𝑡𝑑𝑡</m:t>
                      </m:r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e>
                      </m:func>
                      <m:r>
                        <a:rPr lang="en-US" i="1">
                          <a:latin typeface="Cambria Math"/>
                        </a:rPr>
                        <m:t>𝑑𝑥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id-ID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𝑦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𝑦</m:t>
                              </m:r>
                            </m:sup>
                          </m:sSup>
                        </m:e>
                      </m:d>
                      <m:r>
                        <a:rPr lang="en-US" i="1">
                          <a:latin typeface="Cambria Math"/>
                        </a:rPr>
                        <m:t>𝑑𝑦</m:t>
                      </m:r>
                      <m:r>
                        <a:rPr lang="en-US" i="1">
                          <a:latin typeface="Cambria Math"/>
                        </a:rPr>
                        <m:t>=−</m:t>
                      </m:r>
                      <m:r>
                        <a:rPr lang="en-US" i="1">
                          <a:latin typeface="Cambria Math"/>
                        </a:rPr>
                        <m:t>𝑥</m:t>
                      </m:r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e>
                      </m:func>
                      <m:r>
                        <a:rPr lang="en-US" i="1">
                          <a:latin typeface="Cambria Math"/>
                        </a:rPr>
                        <m:t>𝑑𝑡</m:t>
                      </m:r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𝑑𝑥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begChr m:val="|"/>
                              <m:endChr m:val="|"/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𝑡</m:t>
                                    </m:r>
                                    <m:r>
                                      <a:rPr lang="en-US" i="1">
                                        <a:latin typeface="Cambria Math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/>
                                      </a:rPr>
                                      <m:t>𝑑𝑡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US" i="1">
                                        <a:latin typeface="Cambria Math"/>
                                      </a:rPr>
                                      <m:t>𝑥</m:t>
                                    </m:r>
                                    <m:func>
                                      <m:funcPr>
                                        <m:ctrlPr>
                                          <a:rPr lang="id-ID" i="1">
                                            <a:latin typeface="Cambria Math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US">
                                            <a:latin typeface="Cambria Math"/>
                                          </a:rPr>
                                          <m:t>cos</m:t>
                                        </m:r>
                                      </m:fName>
                                      <m:e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𝑡</m:t>
                                        </m:r>
                                      </m:e>
                                    </m:func>
                                    <m:r>
                                      <a:rPr lang="en-US" i="1">
                                        <a:latin typeface="Cambria Math"/>
                                      </a:rPr>
                                      <m:t>𝑑𝑡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−</m:t>
                                    </m:r>
                                    <m:d>
                                      <m:dPr>
                                        <m:ctrlPr>
                                          <a:rPr lang="id-ID" i="1"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𝑦</m:t>
                                        </m:r>
                                        <m:sSup>
                                          <m:sSupPr>
                                            <m:ctrlPr>
                                              <a:rPr lang="id-ID" i="1">
                                                <a:latin typeface="Cambria Math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i="1">
                                                <a:latin typeface="Cambria Math"/>
                                              </a:rPr>
                                              <m:t>𝑒</m:t>
                                            </m:r>
                                          </m:e>
                                          <m:sup>
                                            <m:r>
                                              <a:rPr lang="en-US" i="1">
                                                <a:latin typeface="Cambria Math"/>
                                              </a:rPr>
                                              <m:t>𝑦</m:t>
                                            </m:r>
                                          </m:sup>
                                        </m:sSup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+</m:t>
                                        </m:r>
                                        <m:sSup>
                                          <m:sSupPr>
                                            <m:ctrlPr>
                                              <a:rPr lang="id-ID" i="1">
                                                <a:latin typeface="Cambria Math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i="1">
                                                <a:latin typeface="Cambria Math"/>
                                              </a:rPr>
                                              <m:t>𝑒</m:t>
                                            </m:r>
                                          </m:e>
                                          <m:sup>
                                            <m:r>
                                              <a:rPr lang="en-US" i="1">
                                                <a:latin typeface="Cambria Math"/>
                                              </a:rPr>
                                              <m:t>𝑦</m:t>
                                            </m:r>
                                          </m:sup>
                                        </m:sSup>
                                      </m:e>
                                    </m:d>
                                  </m:e>
                                </m:mr>
                              </m:m>
                            </m:e>
                          </m:d>
                        </m:num>
                        <m:den>
                          <m:d>
                            <m:dPr>
                              <m:begChr m:val="|"/>
                              <m:endChr m:val="|"/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</m:mr>
                                <m:mr>
                                  <m:e>
                                    <m:func>
                                      <m:funcPr>
                                        <m:ctrlPr>
                                          <a:rPr lang="id-ID" i="1">
                                            <a:latin typeface="Cambria Math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US">
                                            <a:latin typeface="Cambria Math"/>
                                          </a:rPr>
                                          <m:t>sin</m:t>
                                        </m:r>
                                      </m:fName>
                                      <m:e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𝑡</m:t>
                                        </m:r>
                                      </m:e>
                                    </m:func>
                                  </m:e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−</m:t>
                                    </m:r>
                                    <m:d>
                                      <m:dPr>
                                        <m:ctrlPr>
                                          <a:rPr lang="id-ID" i="1"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𝑦</m:t>
                                        </m:r>
                                        <m:sSup>
                                          <m:sSupPr>
                                            <m:ctrlPr>
                                              <a:rPr lang="id-ID" i="1">
                                                <a:latin typeface="Cambria Math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i="1">
                                                <a:latin typeface="Cambria Math"/>
                                              </a:rPr>
                                              <m:t>𝑒</m:t>
                                            </m:r>
                                          </m:e>
                                          <m:sup>
                                            <m:r>
                                              <a:rPr lang="en-US" i="1">
                                                <a:latin typeface="Cambria Math"/>
                                              </a:rPr>
                                              <m:t>𝑦</m:t>
                                            </m:r>
                                          </m:sup>
                                        </m:sSup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+</m:t>
                                        </m:r>
                                        <m:sSup>
                                          <m:sSupPr>
                                            <m:ctrlPr>
                                              <a:rPr lang="id-ID" i="1">
                                                <a:latin typeface="Cambria Math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i="1">
                                                <a:latin typeface="Cambria Math"/>
                                              </a:rPr>
                                              <m:t>𝑒</m:t>
                                            </m:r>
                                          </m:e>
                                          <m:sup>
                                            <m:r>
                                              <a:rPr lang="en-US" i="1">
                                                <a:latin typeface="Cambria Math"/>
                                              </a:rPr>
                                              <m:t>𝑦</m:t>
                                            </m:r>
                                          </m:sup>
                                        </m:sSup>
                                      </m:e>
                                    </m:d>
                                  </m:e>
                                </m:mr>
                              </m:m>
                            </m:e>
                          </m:d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id-ID" i="1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  <m:d>
                                <m:d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  <m:sSup>
                                    <m:sSup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𝑦𝑥</m:t>
                              </m:r>
                              <m:func>
                                <m:func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func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  <m:sSup>
                                    <m:sSup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𝑦</m:t>
                              </m:r>
                              <m:func>
                                <m:func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func>
                            </m:den>
                          </m:f>
                        </m:e>
                      </m:d>
                      <m:r>
                        <a:rPr lang="en-US" i="1">
                          <a:latin typeface="Cambria Math"/>
                        </a:rPr>
                        <m:t>𝑑𝑡</m:t>
                      </m:r>
                    </m:oMath>
                  </m:oMathPara>
                </a14:m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60648"/>
                <a:ext cx="8229600" cy="5865515"/>
              </a:xfrm>
              <a:blipFill rotWithShape="1">
                <a:blip r:embed="rId2"/>
                <a:stretch>
                  <a:fillRect l="-1852" t="-1351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08DA7-B626-45CC-B87A-AB1A3FE6B78A}" type="datetime1">
              <a:rPr lang="id-ID" smtClean="0"/>
              <a:t>21/10/2021</a:t>
            </a:fld>
            <a:endParaRPr lang="id-ID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62314-3DD6-4326-9F9D-863974F210A3}" type="slidenum">
              <a:rPr lang="id-ID" smtClean="0"/>
              <a:t>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50540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04664"/>
                <a:ext cx="8229600" cy="5721499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cara</a:t>
                </a:r>
                <a:r>
                  <a:rPr lang="en-US" dirty="0"/>
                  <a:t> yang </a:t>
                </a:r>
                <a:r>
                  <a:rPr lang="en-US" dirty="0" err="1"/>
                  <a:t>sama</a:t>
                </a:r>
                <a:r>
                  <a:rPr lang="en-US" dirty="0"/>
                  <a:t>: </a:t>
                </a:r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𝑑𝑦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begChr m:val="|"/>
                              <m:endChr m:val="|"/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𝑡</m:t>
                                    </m:r>
                                    <m:r>
                                      <a:rPr lang="en-US" i="1">
                                        <a:latin typeface="Cambria Math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/>
                                      </a:rPr>
                                      <m:t>𝑑𝑡</m:t>
                                    </m:r>
                                  </m:e>
                                </m:mr>
                                <m:mr>
                                  <m:e>
                                    <m:func>
                                      <m:funcPr>
                                        <m:ctrlPr>
                                          <a:rPr lang="id-ID" i="1">
                                            <a:latin typeface="Cambria Math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US">
                                            <a:latin typeface="Cambria Math"/>
                                          </a:rPr>
                                          <m:t>sin</m:t>
                                        </m:r>
                                      </m:fName>
                                      <m:e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𝑡</m:t>
                                        </m:r>
                                      </m:e>
                                    </m:func>
                                  </m:e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US" i="1">
                                        <a:latin typeface="Cambria Math"/>
                                      </a:rPr>
                                      <m:t>𝑥</m:t>
                                    </m:r>
                                    <m:func>
                                      <m:funcPr>
                                        <m:ctrlPr>
                                          <a:rPr lang="id-ID" i="1">
                                            <a:latin typeface="Cambria Math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US">
                                            <a:latin typeface="Cambria Math"/>
                                          </a:rPr>
                                          <m:t>cos</m:t>
                                        </m:r>
                                      </m:fName>
                                      <m:e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𝑡</m:t>
                                        </m:r>
                                      </m:e>
                                    </m:func>
                                    <m:r>
                                      <a:rPr lang="en-US" i="1">
                                        <a:latin typeface="Cambria Math"/>
                                      </a:rPr>
                                      <m:t>𝑑𝑡</m:t>
                                    </m:r>
                                  </m:e>
                                </m:mr>
                              </m:m>
                            </m:e>
                          </m:d>
                        </m:num>
                        <m:den>
                          <m:d>
                            <m:dPr>
                              <m:begChr m:val="|"/>
                              <m:endChr m:val="|"/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</m:mr>
                                <m:mr>
                                  <m:e>
                                    <m:func>
                                      <m:funcPr>
                                        <m:ctrlPr>
                                          <a:rPr lang="id-ID" i="1">
                                            <a:latin typeface="Cambria Math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US">
                                            <a:latin typeface="Cambria Math"/>
                                          </a:rPr>
                                          <m:t>sin</m:t>
                                        </m:r>
                                      </m:fName>
                                      <m:e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𝑡</m:t>
                                        </m:r>
                                      </m:e>
                                    </m:func>
                                  </m:e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−</m:t>
                                    </m:r>
                                    <m:d>
                                      <m:dPr>
                                        <m:ctrlPr>
                                          <a:rPr lang="id-ID" i="1"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𝑦</m:t>
                                        </m:r>
                                        <m:sSup>
                                          <m:sSupPr>
                                            <m:ctrlPr>
                                              <a:rPr lang="id-ID" i="1">
                                                <a:latin typeface="Cambria Math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i="1">
                                                <a:latin typeface="Cambria Math"/>
                                              </a:rPr>
                                              <m:t>𝑒</m:t>
                                            </m:r>
                                          </m:e>
                                          <m:sup>
                                            <m:r>
                                              <a:rPr lang="en-US" i="1">
                                                <a:latin typeface="Cambria Math"/>
                                              </a:rPr>
                                              <m:t>𝑦</m:t>
                                            </m:r>
                                          </m:sup>
                                        </m:sSup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+</m:t>
                                        </m:r>
                                        <m:sSup>
                                          <m:sSupPr>
                                            <m:ctrlPr>
                                              <a:rPr lang="id-ID" i="1">
                                                <a:latin typeface="Cambria Math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i="1">
                                                <a:latin typeface="Cambria Math"/>
                                              </a:rPr>
                                              <m:t>𝑒</m:t>
                                            </m:r>
                                          </m:e>
                                          <m:sup>
                                            <m:r>
                                              <a:rPr lang="en-US" i="1">
                                                <a:latin typeface="Cambria Math"/>
                                              </a:rPr>
                                              <m:t>𝑦</m:t>
                                            </m:r>
                                          </m:sup>
                                        </m:sSup>
                                      </m:e>
                                    </m:d>
                                  </m:e>
                                </m:mr>
                              </m:m>
                            </m:e>
                          </m:d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id-ID" i="1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func>
                                <m:func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func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  <m:func>
                                <m:func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func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  <m:sSup>
                                    <m:sSup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𝑦</m:t>
                              </m:r>
                              <m:func>
                                <m:func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func>
                            </m:den>
                          </m:f>
                        </m:e>
                      </m:d>
                      <m:r>
                        <a:rPr lang="en-US" i="1">
                          <a:latin typeface="Cambria Math"/>
                        </a:rPr>
                        <m:t>𝑑𝑡</m:t>
                      </m:r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𝑑𝑧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𝑑𝑥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r>
                        <a:rPr lang="en-US" i="1">
                          <a:latin typeface="Cambria Math"/>
                        </a:rPr>
                        <m:t>𝑑𝑦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id-ID" i="1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  <m:d>
                                <m:d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  <m:sSup>
                                    <m:sSup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𝑦𝑥</m:t>
                              </m:r>
                              <m:func>
                                <m:func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func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  <m:sSup>
                                    <m:sSup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𝑦</m:t>
                              </m:r>
                              <m:func>
                                <m:func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func>
                            </m:den>
                          </m:f>
                        </m:e>
                      </m:d>
                      <m:r>
                        <a:rPr lang="en-US" i="1">
                          <a:latin typeface="Cambria Math"/>
                        </a:rPr>
                        <m:t>𝑑𝑡</m:t>
                      </m:r>
                      <m:r>
                        <a:rPr lang="en-US" i="1">
                          <a:latin typeface="Cambria Math"/>
                        </a:rPr>
                        <m:t>+</m:t>
                      </m:r>
                      <m:d>
                        <m:dPr>
                          <m:begChr m:val="{"/>
                          <m:endChr m:val="}"/>
                          <m:ctrlPr>
                            <a:rPr lang="id-ID" i="1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func>
                                <m:func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func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  <m:func>
                                <m:func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func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  <m:sSup>
                                    <m:sSup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𝑦</m:t>
                              </m:r>
                              <m:func>
                                <m:func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func>
                            </m:den>
                          </m:f>
                        </m:e>
                      </m:d>
                      <m:r>
                        <a:rPr lang="en-US" i="1">
                          <a:latin typeface="Cambria Math"/>
                        </a:rPr>
                        <m:t>𝑑𝑡</m:t>
                      </m:r>
                    </m:oMath>
                  </m:oMathPara>
                </a14:m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04664"/>
                <a:ext cx="8229600" cy="5721499"/>
              </a:xfrm>
              <a:blipFill rotWithShape="1">
                <a:blip r:embed="rId2"/>
                <a:stretch>
                  <a:fillRect l="-1704" t="-2130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08DA7-B626-45CC-B87A-AB1A3FE6B78A}" type="datetime1">
              <a:rPr lang="id-ID" smtClean="0"/>
              <a:t>21/10/2021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62314-3DD6-4326-9F9D-863974F210A3}" type="slidenum">
              <a:rPr lang="id-ID" smtClean="0"/>
              <a:t>9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1430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1425</Words>
  <Application>Microsoft Office PowerPoint</Application>
  <PresentationFormat>On-screen Show (4:3)</PresentationFormat>
  <Paragraphs>104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KAIDAH RANTAI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KAIDAH RANTAI</dc:title>
  <dc:creator>User</dc:creator>
  <cp:lastModifiedBy>User</cp:lastModifiedBy>
  <cp:revision>6</cp:revision>
  <dcterms:created xsi:type="dcterms:W3CDTF">2020-11-02T07:14:37Z</dcterms:created>
  <dcterms:modified xsi:type="dcterms:W3CDTF">2021-10-21T02:47:37Z</dcterms:modified>
</cp:coreProperties>
</file>