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44"/>
  </p:notesMasterIdLst>
  <p:sldIdLst>
    <p:sldId id="256" r:id="rId3"/>
    <p:sldId id="257" r:id="rId4"/>
    <p:sldId id="258" r:id="rId5"/>
    <p:sldId id="260" r:id="rId6"/>
    <p:sldId id="259" r:id="rId7"/>
    <p:sldId id="261" r:id="rId8"/>
    <p:sldId id="262" r:id="rId9"/>
    <p:sldId id="318" r:id="rId10"/>
    <p:sldId id="319" r:id="rId11"/>
    <p:sldId id="294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264" r:id="rId22"/>
    <p:sldId id="265" r:id="rId23"/>
    <p:sldId id="266" r:id="rId24"/>
    <p:sldId id="269" r:id="rId25"/>
    <p:sldId id="267" r:id="rId26"/>
    <p:sldId id="271" r:id="rId27"/>
    <p:sldId id="272" r:id="rId28"/>
    <p:sldId id="273" r:id="rId29"/>
    <p:sldId id="274" r:id="rId30"/>
    <p:sldId id="275" r:id="rId31"/>
    <p:sldId id="276" r:id="rId32"/>
    <p:sldId id="279" r:id="rId33"/>
    <p:sldId id="280" r:id="rId34"/>
    <p:sldId id="281" r:id="rId35"/>
    <p:sldId id="282" r:id="rId36"/>
    <p:sldId id="285" r:id="rId37"/>
    <p:sldId id="288" r:id="rId38"/>
    <p:sldId id="289" r:id="rId39"/>
    <p:sldId id="290" r:id="rId40"/>
    <p:sldId id="291" r:id="rId41"/>
    <p:sldId id="283" r:id="rId42"/>
    <p:sldId id="292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05" autoAdjust="0"/>
    <p:restoredTop sz="94679"/>
  </p:normalViewPr>
  <p:slideViewPr>
    <p:cSldViewPr>
      <p:cViewPr varScale="1">
        <p:scale>
          <a:sx n="104" d="100"/>
          <a:sy n="104" d="100"/>
        </p:scale>
        <p:origin x="1888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02A64B-B7CE-453A-8A8D-60CC9CCCDCF1}" type="doc">
      <dgm:prSet loTypeId="urn:microsoft.com/office/officeart/2005/8/layout/target3" loCatId="relationship" qsTypeId="urn:microsoft.com/office/officeart/2005/8/quickstyle/simple1" qsCatId="simple" csTypeId="urn:microsoft.com/office/officeart/2005/8/colors/colorful5" csCatId="colorful" phldr="1"/>
      <dgm:spPr>
        <a:scene3d>
          <a:camera prst="orthographicFront">
            <a:rot lat="0" lon="0" rev="0"/>
          </a:camera>
          <a:lightRig rig="threePt" dir="t"/>
        </a:scene3d>
      </dgm:spPr>
      <dgm:t>
        <a:bodyPr/>
        <a:lstStyle/>
        <a:p>
          <a:endParaRPr lang="id-ID"/>
        </a:p>
      </dgm:t>
    </dgm:pt>
    <dgm:pt modelId="{3CE67590-B146-42F8-811B-2F904A7C29D9}">
      <dgm:prSet phldrT="[Text]" phldr="1"/>
      <dgm:spPr/>
      <dgm:t>
        <a:bodyPr/>
        <a:lstStyle/>
        <a:p>
          <a:endParaRPr lang="id-ID"/>
        </a:p>
      </dgm:t>
    </dgm:pt>
    <dgm:pt modelId="{F6013A97-6231-4D07-87CE-792BC69FBE12}" type="parTrans" cxnId="{7330AE19-4056-4AFC-905D-2178688B5010}">
      <dgm:prSet/>
      <dgm:spPr/>
      <dgm:t>
        <a:bodyPr/>
        <a:lstStyle/>
        <a:p>
          <a:endParaRPr lang="id-ID"/>
        </a:p>
      </dgm:t>
    </dgm:pt>
    <dgm:pt modelId="{67272FBB-55BB-4553-882E-5B75EB425F1A}" type="sibTrans" cxnId="{7330AE19-4056-4AFC-905D-2178688B5010}">
      <dgm:prSet/>
      <dgm:spPr/>
      <dgm:t>
        <a:bodyPr/>
        <a:lstStyle/>
        <a:p>
          <a:endParaRPr lang="id-ID"/>
        </a:p>
      </dgm:t>
    </dgm:pt>
    <dgm:pt modelId="{07E33A0B-210F-4BF0-9FF5-B1677442B910}">
      <dgm:prSet phldrT="[Text]" phldr="1"/>
      <dgm:spPr/>
      <dgm:t>
        <a:bodyPr/>
        <a:lstStyle/>
        <a:p>
          <a:endParaRPr lang="id-ID"/>
        </a:p>
      </dgm:t>
    </dgm:pt>
    <dgm:pt modelId="{BAEA4969-6AE9-46FC-AB0C-BC543C46899A}" type="parTrans" cxnId="{78D5178D-4B03-4583-9EF2-92C7E82CF93C}">
      <dgm:prSet/>
      <dgm:spPr/>
      <dgm:t>
        <a:bodyPr/>
        <a:lstStyle/>
        <a:p>
          <a:endParaRPr lang="id-ID"/>
        </a:p>
      </dgm:t>
    </dgm:pt>
    <dgm:pt modelId="{89C8A734-18EB-4CCC-81FA-E21812189532}" type="sibTrans" cxnId="{78D5178D-4B03-4583-9EF2-92C7E82CF93C}">
      <dgm:prSet/>
      <dgm:spPr/>
      <dgm:t>
        <a:bodyPr/>
        <a:lstStyle/>
        <a:p>
          <a:endParaRPr lang="id-ID"/>
        </a:p>
      </dgm:t>
    </dgm:pt>
    <dgm:pt modelId="{0DA0DCB1-78AD-443C-85A6-941BCD3E972D}">
      <dgm:prSet phldrT="[Text]" phldr="1"/>
      <dgm:spPr/>
      <dgm:t>
        <a:bodyPr/>
        <a:lstStyle/>
        <a:p>
          <a:endParaRPr lang="id-ID"/>
        </a:p>
      </dgm:t>
    </dgm:pt>
    <dgm:pt modelId="{CD7D5E64-6CBF-4361-AA20-B72538039B1C}" type="parTrans" cxnId="{66617F6C-58DC-4859-9702-A9EB99A8A7C8}">
      <dgm:prSet/>
      <dgm:spPr/>
      <dgm:t>
        <a:bodyPr/>
        <a:lstStyle/>
        <a:p>
          <a:endParaRPr lang="id-ID"/>
        </a:p>
      </dgm:t>
    </dgm:pt>
    <dgm:pt modelId="{9ACB51AA-9AF6-47E6-84E5-E630E02D0F1A}" type="sibTrans" cxnId="{66617F6C-58DC-4859-9702-A9EB99A8A7C8}">
      <dgm:prSet/>
      <dgm:spPr/>
      <dgm:t>
        <a:bodyPr/>
        <a:lstStyle/>
        <a:p>
          <a:endParaRPr lang="id-ID"/>
        </a:p>
      </dgm:t>
    </dgm:pt>
    <dgm:pt modelId="{4CB6502C-DC58-4061-8290-3923ADDC14B1}">
      <dgm:prSet phldrT="[Text]" phldr="1"/>
      <dgm:spPr/>
      <dgm:t>
        <a:bodyPr/>
        <a:lstStyle/>
        <a:p>
          <a:endParaRPr lang="id-ID"/>
        </a:p>
      </dgm:t>
    </dgm:pt>
    <dgm:pt modelId="{69965B6B-BE0B-4B70-A965-3878AF528076}" type="parTrans" cxnId="{7C3318DA-5FE9-4CB0-9A3F-6DD39840E908}">
      <dgm:prSet/>
      <dgm:spPr/>
      <dgm:t>
        <a:bodyPr/>
        <a:lstStyle/>
        <a:p>
          <a:endParaRPr lang="id-ID"/>
        </a:p>
      </dgm:t>
    </dgm:pt>
    <dgm:pt modelId="{D2ED655A-FD06-4A8F-A832-9EE341EAAD14}" type="sibTrans" cxnId="{7C3318DA-5FE9-4CB0-9A3F-6DD39840E908}">
      <dgm:prSet/>
      <dgm:spPr/>
      <dgm:t>
        <a:bodyPr/>
        <a:lstStyle/>
        <a:p>
          <a:endParaRPr lang="id-ID"/>
        </a:p>
      </dgm:t>
    </dgm:pt>
    <dgm:pt modelId="{CE754B79-E3F5-4445-B912-68536B8F41D7}">
      <dgm:prSet phldrT="[Text]" phldr="1"/>
      <dgm:spPr/>
      <dgm:t>
        <a:bodyPr/>
        <a:lstStyle/>
        <a:p>
          <a:endParaRPr lang="id-ID"/>
        </a:p>
      </dgm:t>
    </dgm:pt>
    <dgm:pt modelId="{748C202A-71E8-4C2B-A622-9C4F02AEA5C8}" type="parTrans" cxnId="{74830BE6-BCA3-44A0-A505-D1D236C90D01}">
      <dgm:prSet/>
      <dgm:spPr/>
      <dgm:t>
        <a:bodyPr/>
        <a:lstStyle/>
        <a:p>
          <a:endParaRPr lang="id-ID"/>
        </a:p>
      </dgm:t>
    </dgm:pt>
    <dgm:pt modelId="{01AE080C-4CE9-431C-8EFB-00F41AC2B721}" type="sibTrans" cxnId="{74830BE6-BCA3-44A0-A505-D1D236C90D01}">
      <dgm:prSet/>
      <dgm:spPr/>
      <dgm:t>
        <a:bodyPr/>
        <a:lstStyle/>
        <a:p>
          <a:endParaRPr lang="id-ID"/>
        </a:p>
      </dgm:t>
    </dgm:pt>
    <dgm:pt modelId="{7B179980-8E7A-4B51-9392-7058619F0898}">
      <dgm:prSet phldrT="[Text]" phldr="1"/>
      <dgm:spPr/>
      <dgm:t>
        <a:bodyPr/>
        <a:lstStyle/>
        <a:p>
          <a:endParaRPr lang="id-ID"/>
        </a:p>
      </dgm:t>
    </dgm:pt>
    <dgm:pt modelId="{BB93D3AB-7037-4E58-98CA-3E06261B166A}" type="parTrans" cxnId="{AC40C631-E80F-4D4C-9181-92B4C8602A2F}">
      <dgm:prSet/>
      <dgm:spPr/>
      <dgm:t>
        <a:bodyPr/>
        <a:lstStyle/>
        <a:p>
          <a:endParaRPr lang="id-ID"/>
        </a:p>
      </dgm:t>
    </dgm:pt>
    <dgm:pt modelId="{74EE1993-4B84-4E66-81E6-107C8F857FBE}" type="sibTrans" cxnId="{AC40C631-E80F-4D4C-9181-92B4C8602A2F}">
      <dgm:prSet/>
      <dgm:spPr/>
      <dgm:t>
        <a:bodyPr/>
        <a:lstStyle/>
        <a:p>
          <a:endParaRPr lang="id-ID"/>
        </a:p>
      </dgm:t>
    </dgm:pt>
    <dgm:pt modelId="{05558D84-B09D-4EA3-B617-2F8D921CA98C}">
      <dgm:prSet phldrT="[Text]" phldr="1"/>
      <dgm:spPr/>
      <dgm:t>
        <a:bodyPr/>
        <a:lstStyle/>
        <a:p>
          <a:endParaRPr lang="id-ID"/>
        </a:p>
      </dgm:t>
    </dgm:pt>
    <dgm:pt modelId="{71BD0677-A50D-4594-B5BD-85CA9E9B5058}" type="parTrans" cxnId="{AB241A30-C42C-4CD0-8F74-5C05A7BFD91D}">
      <dgm:prSet/>
      <dgm:spPr/>
      <dgm:t>
        <a:bodyPr/>
        <a:lstStyle/>
        <a:p>
          <a:endParaRPr lang="id-ID"/>
        </a:p>
      </dgm:t>
    </dgm:pt>
    <dgm:pt modelId="{871B4F7D-FC7A-4BC5-8335-915011EFCFFC}" type="sibTrans" cxnId="{AB241A30-C42C-4CD0-8F74-5C05A7BFD91D}">
      <dgm:prSet/>
      <dgm:spPr/>
      <dgm:t>
        <a:bodyPr/>
        <a:lstStyle/>
        <a:p>
          <a:endParaRPr lang="id-ID"/>
        </a:p>
      </dgm:t>
    </dgm:pt>
    <dgm:pt modelId="{22071705-639F-4133-BE2D-6354C69E5258}">
      <dgm:prSet phldrT="[Text]" phldr="1"/>
      <dgm:spPr/>
      <dgm:t>
        <a:bodyPr/>
        <a:lstStyle/>
        <a:p>
          <a:endParaRPr lang="id-ID"/>
        </a:p>
      </dgm:t>
    </dgm:pt>
    <dgm:pt modelId="{3B9E4B87-636A-4FF6-B122-FBB8C251C24F}" type="parTrans" cxnId="{DD9B7F15-C495-4FE8-883D-2B45BE08D538}">
      <dgm:prSet/>
      <dgm:spPr/>
      <dgm:t>
        <a:bodyPr/>
        <a:lstStyle/>
        <a:p>
          <a:endParaRPr lang="id-ID"/>
        </a:p>
      </dgm:t>
    </dgm:pt>
    <dgm:pt modelId="{C09DE877-A729-4DCA-A1BE-686DE4CAA9D1}" type="sibTrans" cxnId="{DD9B7F15-C495-4FE8-883D-2B45BE08D538}">
      <dgm:prSet/>
      <dgm:spPr/>
      <dgm:t>
        <a:bodyPr/>
        <a:lstStyle/>
        <a:p>
          <a:endParaRPr lang="id-ID"/>
        </a:p>
      </dgm:t>
    </dgm:pt>
    <dgm:pt modelId="{6D40F8EA-F1C2-40EF-9DF8-2E0A79E1C3AB}" type="pres">
      <dgm:prSet presAssocID="{C302A64B-B7CE-453A-8A8D-60CC9CCCDCF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6F4486DB-B15F-4B22-BD55-44C1490CDD0E}" type="pres">
      <dgm:prSet presAssocID="{3CE67590-B146-42F8-811B-2F904A7C29D9}" presName="circle1" presStyleLbl="node1" presStyleIdx="0" presStyleCnt="3"/>
      <dgm:spPr/>
    </dgm:pt>
    <dgm:pt modelId="{EFD90CC2-A7CC-4AF6-9064-E3A424929839}" type="pres">
      <dgm:prSet presAssocID="{3CE67590-B146-42F8-811B-2F904A7C29D9}" presName="space" presStyleCnt="0"/>
      <dgm:spPr/>
    </dgm:pt>
    <dgm:pt modelId="{1DD6AD99-F4B4-44C0-BA01-A550A1586782}" type="pres">
      <dgm:prSet presAssocID="{3CE67590-B146-42F8-811B-2F904A7C29D9}" presName="rect1" presStyleLbl="alignAcc1" presStyleIdx="0" presStyleCnt="3"/>
      <dgm:spPr/>
    </dgm:pt>
    <dgm:pt modelId="{6517D330-6DD8-4CA8-BF5A-B4EA64B38314}" type="pres">
      <dgm:prSet presAssocID="{0DA0DCB1-78AD-443C-85A6-941BCD3E972D}" presName="vertSpace2" presStyleLbl="node1" presStyleIdx="0" presStyleCnt="3"/>
      <dgm:spPr/>
    </dgm:pt>
    <dgm:pt modelId="{45C80ED8-41EF-4F20-8C76-A0470DEBF724}" type="pres">
      <dgm:prSet presAssocID="{0DA0DCB1-78AD-443C-85A6-941BCD3E972D}" presName="circle2" presStyleLbl="node1" presStyleIdx="1" presStyleCnt="3"/>
      <dgm:spPr/>
    </dgm:pt>
    <dgm:pt modelId="{DADAD88E-B5DC-4D30-95ED-C421FE4087C7}" type="pres">
      <dgm:prSet presAssocID="{0DA0DCB1-78AD-443C-85A6-941BCD3E972D}" presName="rect2" presStyleLbl="alignAcc1" presStyleIdx="1" presStyleCnt="3"/>
      <dgm:spPr/>
    </dgm:pt>
    <dgm:pt modelId="{B71F42B1-78ED-411B-B498-51D0D5A9709E}" type="pres">
      <dgm:prSet presAssocID="{7B179980-8E7A-4B51-9392-7058619F0898}" presName="vertSpace3" presStyleLbl="node1" presStyleIdx="1" presStyleCnt="3"/>
      <dgm:spPr/>
    </dgm:pt>
    <dgm:pt modelId="{3204F6DE-6B47-4A1E-B7BC-CA1795083DEA}" type="pres">
      <dgm:prSet presAssocID="{7B179980-8E7A-4B51-9392-7058619F0898}" presName="circle3" presStyleLbl="node1" presStyleIdx="2" presStyleCnt="3"/>
      <dgm:spPr/>
    </dgm:pt>
    <dgm:pt modelId="{AA9349B7-34E2-4B28-ACBE-AAFD47952EB7}" type="pres">
      <dgm:prSet presAssocID="{7B179980-8E7A-4B51-9392-7058619F0898}" presName="rect3" presStyleLbl="alignAcc1" presStyleIdx="2" presStyleCnt="3"/>
      <dgm:spPr/>
    </dgm:pt>
    <dgm:pt modelId="{CB40763D-5639-4759-A1F4-5F0ABBFC2606}" type="pres">
      <dgm:prSet presAssocID="{3CE67590-B146-42F8-811B-2F904A7C29D9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38BA5E53-0B12-43B9-A898-589A653821C2}" type="pres">
      <dgm:prSet presAssocID="{3CE67590-B146-42F8-811B-2F904A7C29D9}" presName="rect1ChTx" presStyleLbl="alignAcc1" presStyleIdx="2" presStyleCnt="3">
        <dgm:presLayoutVars>
          <dgm:bulletEnabled val="1"/>
        </dgm:presLayoutVars>
      </dgm:prSet>
      <dgm:spPr/>
    </dgm:pt>
    <dgm:pt modelId="{F57A00A6-4ADC-4EFC-8B76-490E35158A61}" type="pres">
      <dgm:prSet presAssocID="{0DA0DCB1-78AD-443C-85A6-941BCD3E972D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E0C4E29D-2F9D-497B-8B84-95ABA0C57FEF}" type="pres">
      <dgm:prSet presAssocID="{0DA0DCB1-78AD-443C-85A6-941BCD3E972D}" presName="rect2ChTx" presStyleLbl="alignAcc1" presStyleIdx="2" presStyleCnt="3">
        <dgm:presLayoutVars>
          <dgm:bulletEnabled val="1"/>
        </dgm:presLayoutVars>
      </dgm:prSet>
      <dgm:spPr/>
    </dgm:pt>
    <dgm:pt modelId="{77E2A021-F640-4378-AFEB-5ED227BBDF66}" type="pres">
      <dgm:prSet presAssocID="{7B179980-8E7A-4B51-9392-7058619F0898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E1BB332A-754E-4014-8749-A7E43858E309}" type="pres">
      <dgm:prSet presAssocID="{7B179980-8E7A-4B51-9392-7058619F0898}" presName="rect3ChTx" presStyleLbl="alignAcc1" presStyleIdx="2" presStyleCnt="3">
        <dgm:presLayoutVars>
          <dgm:bulletEnabled val="1"/>
        </dgm:presLayoutVars>
      </dgm:prSet>
      <dgm:spPr/>
    </dgm:pt>
  </dgm:ptLst>
  <dgm:cxnLst>
    <dgm:cxn modelId="{DD9B7F15-C495-4FE8-883D-2B45BE08D538}" srcId="{7B179980-8E7A-4B51-9392-7058619F0898}" destId="{22071705-639F-4133-BE2D-6354C69E5258}" srcOrd="1" destOrd="0" parTransId="{3B9E4B87-636A-4FF6-B122-FBB8C251C24F}" sibTransId="{C09DE877-A729-4DCA-A1BE-686DE4CAA9D1}"/>
    <dgm:cxn modelId="{7330AE19-4056-4AFC-905D-2178688B5010}" srcId="{C302A64B-B7CE-453A-8A8D-60CC9CCCDCF1}" destId="{3CE67590-B146-42F8-811B-2F904A7C29D9}" srcOrd="0" destOrd="0" parTransId="{F6013A97-6231-4D07-87CE-792BC69FBE12}" sibTransId="{67272FBB-55BB-4553-882E-5B75EB425F1A}"/>
    <dgm:cxn modelId="{1ACF2B1B-9BDD-46F8-B7E0-363B00EC1A5C}" type="presOf" srcId="{CE754B79-E3F5-4445-B912-68536B8F41D7}" destId="{E0C4E29D-2F9D-497B-8B84-95ABA0C57FEF}" srcOrd="0" destOrd="1" presId="urn:microsoft.com/office/officeart/2005/8/layout/target3"/>
    <dgm:cxn modelId="{27B8262C-F9CD-40D0-BF88-6EE28F7BEA01}" type="presOf" srcId="{3CE67590-B146-42F8-811B-2F904A7C29D9}" destId="{1DD6AD99-F4B4-44C0-BA01-A550A1586782}" srcOrd="0" destOrd="0" presId="urn:microsoft.com/office/officeart/2005/8/layout/target3"/>
    <dgm:cxn modelId="{AB241A30-C42C-4CD0-8F74-5C05A7BFD91D}" srcId="{7B179980-8E7A-4B51-9392-7058619F0898}" destId="{05558D84-B09D-4EA3-B617-2F8D921CA98C}" srcOrd="0" destOrd="0" parTransId="{71BD0677-A50D-4594-B5BD-85CA9E9B5058}" sibTransId="{871B4F7D-FC7A-4BC5-8335-915011EFCFFC}"/>
    <dgm:cxn modelId="{AC40C631-E80F-4D4C-9181-92B4C8602A2F}" srcId="{C302A64B-B7CE-453A-8A8D-60CC9CCCDCF1}" destId="{7B179980-8E7A-4B51-9392-7058619F0898}" srcOrd="2" destOrd="0" parTransId="{BB93D3AB-7037-4E58-98CA-3E06261B166A}" sibTransId="{74EE1993-4B84-4E66-81E6-107C8F857FBE}"/>
    <dgm:cxn modelId="{21356532-E839-4BA3-9652-F1E8187606DF}" type="presOf" srcId="{0DA0DCB1-78AD-443C-85A6-941BCD3E972D}" destId="{DADAD88E-B5DC-4D30-95ED-C421FE4087C7}" srcOrd="0" destOrd="0" presId="urn:microsoft.com/office/officeart/2005/8/layout/target3"/>
    <dgm:cxn modelId="{FA519165-DC8D-42F8-8670-639490707804}" type="presOf" srcId="{07E33A0B-210F-4BF0-9FF5-B1677442B910}" destId="{38BA5E53-0B12-43B9-A898-589A653821C2}" srcOrd="0" destOrd="0" presId="urn:microsoft.com/office/officeart/2005/8/layout/target3"/>
    <dgm:cxn modelId="{66617F6C-58DC-4859-9702-A9EB99A8A7C8}" srcId="{C302A64B-B7CE-453A-8A8D-60CC9CCCDCF1}" destId="{0DA0DCB1-78AD-443C-85A6-941BCD3E972D}" srcOrd="1" destOrd="0" parTransId="{CD7D5E64-6CBF-4361-AA20-B72538039B1C}" sibTransId="{9ACB51AA-9AF6-47E6-84E5-E630E02D0F1A}"/>
    <dgm:cxn modelId="{D83F436D-BE5D-4A71-B556-933D06841F10}" type="presOf" srcId="{7B179980-8E7A-4B51-9392-7058619F0898}" destId="{77E2A021-F640-4378-AFEB-5ED227BBDF66}" srcOrd="1" destOrd="0" presId="urn:microsoft.com/office/officeart/2005/8/layout/target3"/>
    <dgm:cxn modelId="{78D5178D-4B03-4583-9EF2-92C7E82CF93C}" srcId="{3CE67590-B146-42F8-811B-2F904A7C29D9}" destId="{07E33A0B-210F-4BF0-9FF5-B1677442B910}" srcOrd="0" destOrd="0" parTransId="{BAEA4969-6AE9-46FC-AB0C-BC543C46899A}" sibTransId="{89C8A734-18EB-4CCC-81FA-E21812189532}"/>
    <dgm:cxn modelId="{9F724790-589C-4A21-B673-5EE63C380724}" type="presOf" srcId="{22071705-639F-4133-BE2D-6354C69E5258}" destId="{E1BB332A-754E-4014-8749-A7E43858E309}" srcOrd="0" destOrd="1" presId="urn:microsoft.com/office/officeart/2005/8/layout/target3"/>
    <dgm:cxn modelId="{670B30A1-B8A5-437F-BB5D-66F343CF74AF}" type="presOf" srcId="{3CE67590-B146-42F8-811B-2F904A7C29D9}" destId="{CB40763D-5639-4759-A1F4-5F0ABBFC2606}" srcOrd="1" destOrd="0" presId="urn:microsoft.com/office/officeart/2005/8/layout/target3"/>
    <dgm:cxn modelId="{B52482B3-9416-4BB6-80D0-45A5A65C2834}" type="presOf" srcId="{C302A64B-B7CE-453A-8A8D-60CC9CCCDCF1}" destId="{6D40F8EA-F1C2-40EF-9DF8-2E0A79E1C3AB}" srcOrd="0" destOrd="0" presId="urn:microsoft.com/office/officeart/2005/8/layout/target3"/>
    <dgm:cxn modelId="{BB4337C4-36AA-4229-A655-88A57A92DE3E}" type="presOf" srcId="{05558D84-B09D-4EA3-B617-2F8D921CA98C}" destId="{E1BB332A-754E-4014-8749-A7E43858E309}" srcOrd="0" destOrd="0" presId="urn:microsoft.com/office/officeart/2005/8/layout/target3"/>
    <dgm:cxn modelId="{8342E6D0-1BDC-4CE1-8829-7FCC34D07563}" type="presOf" srcId="{0DA0DCB1-78AD-443C-85A6-941BCD3E972D}" destId="{F57A00A6-4ADC-4EFC-8B76-490E35158A61}" srcOrd="1" destOrd="0" presId="urn:microsoft.com/office/officeart/2005/8/layout/target3"/>
    <dgm:cxn modelId="{7C3318DA-5FE9-4CB0-9A3F-6DD39840E908}" srcId="{0DA0DCB1-78AD-443C-85A6-941BCD3E972D}" destId="{4CB6502C-DC58-4061-8290-3923ADDC14B1}" srcOrd="0" destOrd="0" parTransId="{69965B6B-BE0B-4B70-A965-3878AF528076}" sibTransId="{D2ED655A-FD06-4A8F-A832-9EE341EAAD14}"/>
    <dgm:cxn modelId="{74830BE6-BCA3-44A0-A505-D1D236C90D01}" srcId="{0DA0DCB1-78AD-443C-85A6-941BCD3E972D}" destId="{CE754B79-E3F5-4445-B912-68536B8F41D7}" srcOrd="1" destOrd="0" parTransId="{748C202A-71E8-4C2B-A622-9C4F02AEA5C8}" sibTransId="{01AE080C-4CE9-431C-8EFB-00F41AC2B721}"/>
    <dgm:cxn modelId="{137A33E6-7676-4B5A-8B89-E209299EBAFA}" type="presOf" srcId="{4CB6502C-DC58-4061-8290-3923ADDC14B1}" destId="{E0C4E29D-2F9D-497B-8B84-95ABA0C57FEF}" srcOrd="0" destOrd="0" presId="urn:microsoft.com/office/officeart/2005/8/layout/target3"/>
    <dgm:cxn modelId="{BA80EBFA-2B82-487D-83FA-3A3C1B02A440}" type="presOf" srcId="{7B179980-8E7A-4B51-9392-7058619F0898}" destId="{AA9349B7-34E2-4B28-ACBE-AAFD47952EB7}" srcOrd="0" destOrd="0" presId="urn:microsoft.com/office/officeart/2005/8/layout/target3"/>
    <dgm:cxn modelId="{5CB205B9-019F-46C1-94C7-1192AADC4A74}" type="presParOf" srcId="{6D40F8EA-F1C2-40EF-9DF8-2E0A79E1C3AB}" destId="{6F4486DB-B15F-4B22-BD55-44C1490CDD0E}" srcOrd="0" destOrd="0" presId="urn:microsoft.com/office/officeart/2005/8/layout/target3"/>
    <dgm:cxn modelId="{B7848E78-8257-4B16-9E0A-A27C81324636}" type="presParOf" srcId="{6D40F8EA-F1C2-40EF-9DF8-2E0A79E1C3AB}" destId="{EFD90CC2-A7CC-4AF6-9064-E3A424929839}" srcOrd="1" destOrd="0" presId="urn:microsoft.com/office/officeart/2005/8/layout/target3"/>
    <dgm:cxn modelId="{BCAFE0D2-AD8D-4974-B844-9A4EBD19844E}" type="presParOf" srcId="{6D40F8EA-F1C2-40EF-9DF8-2E0A79E1C3AB}" destId="{1DD6AD99-F4B4-44C0-BA01-A550A1586782}" srcOrd="2" destOrd="0" presId="urn:microsoft.com/office/officeart/2005/8/layout/target3"/>
    <dgm:cxn modelId="{1B889186-F786-44D5-B5A1-4093BD0090D9}" type="presParOf" srcId="{6D40F8EA-F1C2-40EF-9DF8-2E0A79E1C3AB}" destId="{6517D330-6DD8-4CA8-BF5A-B4EA64B38314}" srcOrd="3" destOrd="0" presId="urn:microsoft.com/office/officeart/2005/8/layout/target3"/>
    <dgm:cxn modelId="{5FE7FAA4-38EA-41C9-AE85-635B3D2B7EB6}" type="presParOf" srcId="{6D40F8EA-F1C2-40EF-9DF8-2E0A79E1C3AB}" destId="{45C80ED8-41EF-4F20-8C76-A0470DEBF724}" srcOrd="4" destOrd="0" presId="urn:microsoft.com/office/officeart/2005/8/layout/target3"/>
    <dgm:cxn modelId="{B640FA5A-6A50-4D83-8C4F-426F5D7EFAAD}" type="presParOf" srcId="{6D40F8EA-F1C2-40EF-9DF8-2E0A79E1C3AB}" destId="{DADAD88E-B5DC-4D30-95ED-C421FE4087C7}" srcOrd="5" destOrd="0" presId="urn:microsoft.com/office/officeart/2005/8/layout/target3"/>
    <dgm:cxn modelId="{A89CDC73-869E-4DFF-84FF-F85952D59DD4}" type="presParOf" srcId="{6D40F8EA-F1C2-40EF-9DF8-2E0A79E1C3AB}" destId="{B71F42B1-78ED-411B-B498-51D0D5A9709E}" srcOrd="6" destOrd="0" presId="urn:microsoft.com/office/officeart/2005/8/layout/target3"/>
    <dgm:cxn modelId="{C86183E3-8D47-411D-9C3E-B290672A91F3}" type="presParOf" srcId="{6D40F8EA-F1C2-40EF-9DF8-2E0A79E1C3AB}" destId="{3204F6DE-6B47-4A1E-B7BC-CA1795083DEA}" srcOrd="7" destOrd="0" presId="urn:microsoft.com/office/officeart/2005/8/layout/target3"/>
    <dgm:cxn modelId="{53011EC2-0E98-4E3E-9D11-4FC79142EED2}" type="presParOf" srcId="{6D40F8EA-F1C2-40EF-9DF8-2E0A79E1C3AB}" destId="{AA9349B7-34E2-4B28-ACBE-AAFD47952EB7}" srcOrd="8" destOrd="0" presId="urn:microsoft.com/office/officeart/2005/8/layout/target3"/>
    <dgm:cxn modelId="{F9B0FDEF-DA0C-4AEB-8832-BC4A3C6AE661}" type="presParOf" srcId="{6D40F8EA-F1C2-40EF-9DF8-2E0A79E1C3AB}" destId="{CB40763D-5639-4759-A1F4-5F0ABBFC2606}" srcOrd="9" destOrd="0" presId="urn:microsoft.com/office/officeart/2005/8/layout/target3"/>
    <dgm:cxn modelId="{FE3FCF0C-7DD5-4CE2-893B-3508DF2E7795}" type="presParOf" srcId="{6D40F8EA-F1C2-40EF-9DF8-2E0A79E1C3AB}" destId="{38BA5E53-0B12-43B9-A898-589A653821C2}" srcOrd="10" destOrd="0" presId="urn:microsoft.com/office/officeart/2005/8/layout/target3"/>
    <dgm:cxn modelId="{98EB3099-C861-4D4F-BF64-C681D04F10A1}" type="presParOf" srcId="{6D40F8EA-F1C2-40EF-9DF8-2E0A79E1C3AB}" destId="{F57A00A6-4ADC-4EFC-8B76-490E35158A61}" srcOrd="11" destOrd="0" presId="urn:microsoft.com/office/officeart/2005/8/layout/target3"/>
    <dgm:cxn modelId="{E14BD3E8-6A60-4B82-A736-5DFCE9DF3283}" type="presParOf" srcId="{6D40F8EA-F1C2-40EF-9DF8-2E0A79E1C3AB}" destId="{E0C4E29D-2F9D-497B-8B84-95ABA0C57FEF}" srcOrd="12" destOrd="0" presId="urn:microsoft.com/office/officeart/2005/8/layout/target3"/>
    <dgm:cxn modelId="{9CA86730-758D-4A61-99FA-F9CE8843EFB0}" type="presParOf" srcId="{6D40F8EA-F1C2-40EF-9DF8-2E0A79E1C3AB}" destId="{77E2A021-F640-4378-AFEB-5ED227BBDF66}" srcOrd="13" destOrd="0" presId="urn:microsoft.com/office/officeart/2005/8/layout/target3"/>
    <dgm:cxn modelId="{0A093AD2-E714-48D1-9811-1FF934672CD9}" type="presParOf" srcId="{6D40F8EA-F1C2-40EF-9DF8-2E0A79E1C3AB}" destId="{E1BB332A-754E-4014-8749-A7E43858E309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112DFE-A7BD-425E-AD89-1A64986BE3E4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d-ID"/>
        </a:p>
      </dgm:t>
    </dgm:pt>
    <dgm:pt modelId="{58EA9FB9-BD02-4083-8F2D-1C7EB8B35078}">
      <dgm:prSet/>
      <dgm:spPr/>
      <dgm:t>
        <a:bodyPr/>
        <a:lstStyle/>
        <a:p>
          <a:pPr rtl="0"/>
          <a:r>
            <a:rPr lang="id-ID"/>
            <a:t>SWOT</a:t>
          </a:r>
        </a:p>
      </dgm:t>
    </dgm:pt>
    <dgm:pt modelId="{C07932B7-3C01-49DF-8B81-9DEB5B6C413B}" type="parTrans" cxnId="{036C99A1-B091-43F9-9108-714B7C5E6AE6}">
      <dgm:prSet/>
      <dgm:spPr/>
      <dgm:t>
        <a:bodyPr/>
        <a:lstStyle/>
        <a:p>
          <a:endParaRPr lang="id-ID"/>
        </a:p>
      </dgm:t>
    </dgm:pt>
    <dgm:pt modelId="{A2C7B928-8D11-4892-997C-805EDA9E49F9}" type="sibTrans" cxnId="{036C99A1-B091-43F9-9108-714B7C5E6AE6}">
      <dgm:prSet/>
      <dgm:spPr/>
      <dgm:t>
        <a:bodyPr/>
        <a:lstStyle/>
        <a:p>
          <a:endParaRPr lang="id-ID"/>
        </a:p>
      </dgm:t>
    </dgm:pt>
    <dgm:pt modelId="{4CFA1C98-59A5-4118-8DA7-5DD613EA99CF}" type="pres">
      <dgm:prSet presAssocID="{B1112DFE-A7BD-425E-AD89-1A64986BE3E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308164E-915C-4B18-9756-69A3AB4C3C74}" type="pres">
      <dgm:prSet presAssocID="{58EA9FB9-BD02-4083-8F2D-1C7EB8B35078}" presName="horFlow" presStyleCnt="0"/>
      <dgm:spPr/>
    </dgm:pt>
    <dgm:pt modelId="{C96477A3-A161-4768-84B8-889EA03C00D0}" type="pres">
      <dgm:prSet presAssocID="{58EA9FB9-BD02-4083-8F2D-1C7EB8B35078}" presName="bigChev" presStyleLbl="node1" presStyleIdx="0" presStyleCnt="1" custLinFactNeighborY="-25343"/>
      <dgm:spPr/>
    </dgm:pt>
  </dgm:ptLst>
  <dgm:cxnLst>
    <dgm:cxn modelId="{DD42377B-48A0-4D08-9BB7-84F58A2BCE43}" type="presOf" srcId="{58EA9FB9-BD02-4083-8F2D-1C7EB8B35078}" destId="{C96477A3-A161-4768-84B8-889EA03C00D0}" srcOrd="0" destOrd="0" presId="urn:microsoft.com/office/officeart/2005/8/layout/lProcess3"/>
    <dgm:cxn modelId="{036C99A1-B091-43F9-9108-714B7C5E6AE6}" srcId="{B1112DFE-A7BD-425E-AD89-1A64986BE3E4}" destId="{58EA9FB9-BD02-4083-8F2D-1C7EB8B35078}" srcOrd="0" destOrd="0" parTransId="{C07932B7-3C01-49DF-8B81-9DEB5B6C413B}" sibTransId="{A2C7B928-8D11-4892-997C-805EDA9E49F9}"/>
    <dgm:cxn modelId="{A2C4A1A1-C506-4D95-A3BE-6A1C58D82246}" type="presOf" srcId="{B1112DFE-A7BD-425E-AD89-1A64986BE3E4}" destId="{4CFA1C98-59A5-4118-8DA7-5DD613EA99CF}" srcOrd="0" destOrd="0" presId="urn:microsoft.com/office/officeart/2005/8/layout/lProcess3"/>
    <dgm:cxn modelId="{3B70D315-9FEE-464F-A7E9-13402D5A7DC2}" type="presParOf" srcId="{4CFA1C98-59A5-4118-8DA7-5DD613EA99CF}" destId="{2308164E-915C-4B18-9756-69A3AB4C3C74}" srcOrd="0" destOrd="0" presId="urn:microsoft.com/office/officeart/2005/8/layout/lProcess3"/>
    <dgm:cxn modelId="{72955634-347A-4A14-A3A9-48E6F62B3BB5}" type="presParOf" srcId="{2308164E-915C-4B18-9756-69A3AB4C3C74}" destId="{C96477A3-A161-4768-84B8-889EA03C00D0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8CC597-F9D2-4CC8-914F-6895639399CF}" type="doc">
      <dgm:prSet loTypeId="urn:microsoft.com/office/officeart/2008/layout/NameandTitleOrganizationalChart" loCatId="hierarchy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id-ID"/>
        </a:p>
      </dgm:t>
    </dgm:pt>
    <dgm:pt modelId="{7D5F3FFF-ECEC-4141-85F3-424C780B27BF}">
      <dgm:prSet phldrT="[Text]"/>
      <dgm:spPr/>
      <dgm:t>
        <a:bodyPr/>
        <a:lstStyle/>
        <a:p>
          <a:r>
            <a:rPr lang="id-ID" dirty="0"/>
            <a:t>ANALISIS </a:t>
          </a:r>
          <a:r>
            <a:rPr lang="id-ID" dirty="0">
              <a:solidFill>
                <a:srgbClr val="FF0000"/>
              </a:solidFill>
            </a:rPr>
            <a:t>SWOT</a:t>
          </a:r>
        </a:p>
      </dgm:t>
    </dgm:pt>
    <dgm:pt modelId="{CB7AB4A7-F808-4537-B1D4-9E071A8E3C0A}" type="parTrans" cxnId="{8EC8139E-555B-4151-9D8A-E76A87357429}">
      <dgm:prSet/>
      <dgm:spPr/>
      <dgm:t>
        <a:bodyPr/>
        <a:lstStyle/>
        <a:p>
          <a:endParaRPr lang="id-ID"/>
        </a:p>
      </dgm:t>
    </dgm:pt>
    <dgm:pt modelId="{0331B908-176B-482A-A01C-DD0E25B9974B}" type="sibTrans" cxnId="{8EC8139E-555B-4151-9D8A-E76A87357429}">
      <dgm:prSet/>
      <dgm:spPr/>
      <dgm:t>
        <a:bodyPr/>
        <a:lstStyle/>
        <a:p>
          <a:endParaRPr lang="id-ID"/>
        </a:p>
      </dgm:t>
    </dgm:pt>
    <dgm:pt modelId="{DFB3A1C7-31DE-440B-B79F-730D0794894B}">
      <dgm:prSet phldrT="[Text]" custT="1"/>
      <dgm:spPr/>
      <dgm:t>
        <a:bodyPr/>
        <a:lstStyle/>
        <a:p>
          <a:r>
            <a:rPr lang="id-ID" sz="3200" dirty="0"/>
            <a:t>STRENGHT</a:t>
          </a:r>
        </a:p>
        <a:p>
          <a:r>
            <a:rPr lang="id-ID" sz="3200" dirty="0"/>
            <a:t>WEAKNESS</a:t>
          </a:r>
        </a:p>
      </dgm:t>
    </dgm:pt>
    <dgm:pt modelId="{B62CDD7A-1358-476C-8595-25BA4B82B4DB}" type="parTrans" cxnId="{12F002A6-6FAF-400B-971A-A4D610B623EC}">
      <dgm:prSet/>
      <dgm:spPr/>
      <dgm:t>
        <a:bodyPr/>
        <a:lstStyle/>
        <a:p>
          <a:endParaRPr lang="id-ID"/>
        </a:p>
      </dgm:t>
    </dgm:pt>
    <dgm:pt modelId="{AFB36810-FEDF-457E-B88E-F2CC335041D2}" type="sibTrans" cxnId="{12F002A6-6FAF-400B-971A-A4D610B623EC}">
      <dgm:prSet/>
      <dgm:spPr/>
      <dgm:t>
        <a:bodyPr/>
        <a:lstStyle/>
        <a:p>
          <a:r>
            <a:rPr lang="id-ID" dirty="0">
              <a:solidFill>
                <a:srgbClr val="FF0000"/>
              </a:solidFill>
            </a:rPr>
            <a:t>ANALISIS INTERNAL</a:t>
          </a:r>
        </a:p>
      </dgm:t>
    </dgm:pt>
    <dgm:pt modelId="{40114306-0A95-4175-AB9A-62C083292746}">
      <dgm:prSet phldrT="[Text]" custT="1"/>
      <dgm:spPr/>
      <dgm:t>
        <a:bodyPr/>
        <a:lstStyle/>
        <a:p>
          <a:r>
            <a:rPr lang="id-ID" sz="3200" dirty="0"/>
            <a:t>OPPORNITY</a:t>
          </a:r>
        </a:p>
        <a:p>
          <a:r>
            <a:rPr lang="id-ID" sz="3200" dirty="0"/>
            <a:t>THREAT</a:t>
          </a:r>
        </a:p>
      </dgm:t>
    </dgm:pt>
    <dgm:pt modelId="{F7931F95-EF5E-4295-946B-0CB26032484A}" type="parTrans" cxnId="{A7C6CBC2-F46E-4B79-B2F1-75AE43EE19C2}">
      <dgm:prSet/>
      <dgm:spPr/>
      <dgm:t>
        <a:bodyPr/>
        <a:lstStyle/>
        <a:p>
          <a:endParaRPr lang="id-ID"/>
        </a:p>
      </dgm:t>
    </dgm:pt>
    <dgm:pt modelId="{A437F3F8-4B74-496B-8E0A-882053633252}" type="sibTrans" cxnId="{A7C6CBC2-F46E-4B79-B2F1-75AE43EE19C2}">
      <dgm:prSet/>
      <dgm:spPr/>
      <dgm:t>
        <a:bodyPr/>
        <a:lstStyle/>
        <a:p>
          <a:r>
            <a:rPr lang="id-ID" dirty="0">
              <a:solidFill>
                <a:srgbClr val="FF0000"/>
              </a:solidFill>
            </a:rPr>
            <a:t>ANALISIS EKSTERNAL</a:t>
          </a:r>
        </a:p>
      </dgm:t>
    </dgm:pt>
    <dgm:pt modelId="{037D91BF-11AB-47E5-B686-416E8C90315A}" type="pres">
      <dgm:prSet presAssocID="{5F8CC597-F9D2-4CC8-914F-6895639399C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97F9FC8-5413-4370-B597-8ABB9C0A3676}" type="pres">
      <dgm:prSet presAssocID="{7D5F3FFF-ECEC-4141-85F3-424C780B27BF}" presName="hierRoot1" presStyleCnt="0">
        <dgm:presLayoutVars>
          <dgm:hierBranch val="init"/>
        </dgm:presLayoutVars>
      </dgm:prSet>
      <dgm:spPr/>
    </dgm:pt>
    <dgm:pt modelId="{947EB9A3-683A-4F9B-92B0-8207AD1B612E}" type="pres">
      <dgm:prSet presAssocID="{7D5F3FFF-ECEC-4141-85F3-424C780B27BF}" presName="rootComposite1" presStyleCnt="0"/>
      <dgm:spPr/>
    </dgm:pt>
    <dgm:pt modelId="{0A12E5AA-9DF7-44B3-AA52-54BF22D1BAC6}" type="pres">
      <dgm:prSet presAssocID="{7D5F3FFF-ECEC-4141-85F3-424C780B27BF}" presName="rootText1" presStyleLbl="node0" presStyleIdx="0" presStyleCnt="1" custLinFactNeighborX="1846">
        <dgm:presLayoutVars>
          <dgm:chMax/>
          <dgm:chPref val="3"/>
        </dgm:presLayoutVars>
      </dgm:prSet>
      <dgm:spPr/>
    </dgm:pt>
    <dgm:pt modelId="{56ACC906-46EB-4AF6-BEBD-2EA0AD730A69}" type="pres">
      <dgm:prSet presAssocID="{7D5F3FFF-ECEC-4141-85F3-424C780B27BF}" presName="titleText1" presStyleLbl="fgAcc0" presStyleIdx="0" presStyleCnt="1" custLinFactY="200000" custLinFactNeighborX="74058" custLinFactNeighborY="270779">
        <dgm:presLayoutVars>
          <dgm:chMax val="0"/>
          <dgm:chPref val="0"/>
        </dgm:presLayoutVars>
      </dgm:prSet>
      <dgm:spPr/>
    </dgm:pt>
    <dgm:pt modelId="{F51AB2A9-7B7B-4879-81E4-C466F24DD00D}" type="pres">
      <dgm:prSet presAssocID="{7D5F3FFF-ECEC-4141-85F3-424C780B27BF}" presName="rootConnector1" presStyleLbl="node1" presStyleIdx="0" presStyleCnt="2"/>
      <dgm:spPr/>
    </dgm:pt>
    <dgm:pt modelId="{3C54F650-B359-4B04-AD21-6EFE4DD37CDE}" type="pres">
      <dgm:prSet presAssocID="{7D5F3FFF-ECEC-4141-85F3-424C780B27BF}" presName="hierChild2" presStyleCnt="0"/>
      <dgm:spPr/>
    </dgm:pt>
    <dgm:pt modelId="{1E79E4BA-5415-4C40-AF03-CB0FBA97C7D8}" type="pres">
      <dgm:prSet presAssocID="{B62CDD7A-1358-476C-8595-25BA4B82B4DB}" presName="Name37" presStyleLbl="parChTrans1D2" presStyleIdx="0" presStyleCnt="2"/>
      <dgm:spPr/>
    </dgm:pt>
    <dgm:pt modelId="{0095D03D-15BE-4134-8170-07EEA77C910B}" type="pres">
      <dgm:prSet presAssocID="{DFB3A1C7-31DE-440B-B79F-730D0794894B}" presName="hierRoot2" presStyleCnt="0">
        <dgm:presLayoutVars>
          <dgm:hierBranch val="init"/>
        </dgm:presLayoutVars>
      </dgm:prSet>
      <dgm:spPr/>
    </dgm:pt>
    <dgm:pt modelId="{33B6017A-BA50-4A4F-97E0-72A77A50F104}" type="pres">
      <dgm:prSet presAssocID="{DFB3A1C7-31DE-440B-B79F-730D0794894B}" presName="rootComposite" presStyleCnt="0"/>
      <dgm:spPr/>
    </dgm:pt>
    <dgm:pt modelId="{6501663D-49F2-49E9-AB70-D40668505C02}" type="pres">
      <dgm:prSet presAssocID="{DFB3A1C7-31DE-440B-B79F-730D0794894B}" presName="rootText" presStyleLbl="node1" presStyleIdx="0" presStyleCnt="2">
        <dgm:presLayoutVars>
          <dgm:chMax/>
          <dgm:chPref val="3"/>
        </dgm:presLayoutVars>
      </dgm:prSet>
      <dgm:spPr/>
    </dgm:pt>
    <dgm:pt modelId="{E23AEEF3-BC4A-4538-9416-45761F1E00D3}" type="pres">
      <dgm:prSet presAssocID="{DFB3A1C7-31DE-440B-B79F-730D0794894B}" presName="titleText2" presStyleLbl="fgAcc1" presStyleIdx="0" presStyleCnt="2">
        <dgm:presLayoutVars>
          <dgm:chMax val="0"/>
          <dgm:chPref val="0"/>
        </dgm:presLayoutVars>
      </dgm:prSet>
      <dgm:spPr/>
    </dgm:pt>
    <dgm:pt modelId="{623D832B-5731-4D44-8307-42EB075C3E6A}" type="pres">
      <dgm:prSet presAssocID="{DFB3A1C7-31DE-440B-B79F-730D0794894B}" presName="rootConnector" presStyleLbl="node2" presStyleIdx="0" presStyleCnt="0"/>
      <dgm:spPr/>
    </dgm:pt>
    <dgm:pt modelId="{C357C955-E5E6-4663-B553-AEC6406C650E}" type="pres">
      <dgm:prSet presAssocID="{DFB3A1C7-31DE-440B-B79F-730D0794894B}" presName="hierChild4" presStyleCnt="0"/>
      <dgm:spPr/>
    </dgm:pt>
    <dgm:pt modelId="{B516C9F1-0F84-4824-B1E5-CE9C92863F19}" type="pres">
      <dgm:prSet presAssocID="{DFB3A1C7-31DE-440B-B79F-730D0794894B}" presName="hierChild5" presStyleCnt="0"/>
      <dgm:spPr/>
    </dgm:pt>
    <dgm:pt modelId="{E046C422-9D73-48A6-B5D4-8FE598055542}" type="pres">
      <dgm:prSet presAssocID="{F7931F95-EF5E-4295-946B-0CB26032484A}" presName="Name37" presStyleLbl="parChTrans1D2" presStyleIdx="1" presStyleCnt="2"/>
      <dgm:spPr/>
    </dgm:pt>
    <dgm:pt modelId="{7B6F2B99-7929-4440-ABC4-370B1A844541}" type="pres">
      <dgm:prSet presAssocID="{40114306-0A95-4175-AB9A-62C083292746}" presName="hierRoot2" presStyleCnt="0">
        <dgm:presLayoutVars>
          <dgm:hierBranch val="init"/>
        </dgm:presLayoutVars>
      </dgm:prSet>
      <dgm:spPr/>
    </dgm:pt>
    <dgm:pt modelId="{C5A81D04-785B-40D3-85A9-317E657E43C9}" type="pres">
      <dgm:prSet presAssocID="{40114306-0A95-4175-AB9A-62C083292746}" presName="rootComposite" presStyleCnt="0"/>
      <dgm:spPr/>
    </dgm:pt>
    <dgm:pt modelId="{BD78F08B-4593-4566-9717-963933872308}" type="pres">
      <dgm:prSet presAssocID="{40114306-0A95-4175-AB9A-62C083292746}" presName="rootText" presStyleLbl="node1" presStyleIdx="1" presStyleCnt="2">
        <dgm:presLayoutVars>
          <dgm:chMax/>
          <dgm:chPref val="3"/>
        </dgm:presLayoutVars>
      </dgm:prSet>
      <dgm:spPr/>
    </dgm:pt>
    <dgm:pt modelId="{EB1DDCAA-EE71-4D1A-9A24-7BA327D47707}" type="pres">
      <dgm:prSet presAssocID="{40114306-0A95-4175-AB9A-62C083292746}" presName="titleText2" presStyleLbl="fgAcc1" presStyleIdx="1" presStyleCnt="2">
        <dgm:presLayoutVars>
          <dgm:chMax val="0"/>
          <dgm:chPref val="0"/>
        </dgm:presLayoutVars>
      </dgm:prSet>
      <dgm:spPr/>
    </dgm:pt>
    <dgm:pt modelId="{151ECF63-14BA-4442-A0B5-2927A69B7D7C}" type="pres">
      <dgm:prSet presAssocID="{40114306-0A95-4175-AB9A-62C083292746}" presName="rootConnector" presStyleLbl="node2" presStyleIdx="0" presStyleCnt="0"/>
      <dgm:spPr/>
    </dgm:pt>
    <dgm:pt modelId="{405E15B2-C172-4E87-84BD-93F7BE97634F}" type="pres">
      <dgm:prSet presAssocID="{40114306-0A95-4175-AB9A-62C083292746}" presName="hierChild4" presStyleCnt="0"/>
      <dgm:spPr/>
    </dgm:pt>
    <dgm:pt modelId="{66B6487C-9E1C-4563-9878-21587D83BA8A}" type="pres">
      <dgm:prSet presAssocID="{40114306-0A95-4175-AB9A-62C083292746}" presName="hierChild5" presStyleCnt="0"/>
      <dgm:spPr/>
    </dgm:pt>
    <dgm:pt modelId="{9E23E2A3-F390-4C4B-BCC2-84ED2BD62696}" type="pres">
      <dgm:prSet presAssocID="{7D5F3FFF-ECEC-4141-85F3-424C780B27BF}" presName="hierChild3" presStyleCnt="0"/>
      <dgm:spPr/>
    </dgm:pt>
  </dgm:ptLst>
  <dgm:cxnLst>
    <dgm:cxn modelId="{9F3AC305-D4BF-43A1-A894-571665569D55}" type="presOf" srcId="{40114306-0A95-4175-AB9A-62C083292746}" destId="{151ECF63-14BA-4442-A0B5-2927A69B7D7C}" srcOrd="1" destOrd="0" presId="urn:microsoft.com/office/officeart/2008/layout/NameandTitleOrganizationalChart"/>
    <dgm:cxn modelId="{3A16DF0A-16C3-4388-B259-84E7D91636D0}" type="presOf" srcId="{7D5F3FFF-ECEC-4141-85F3-424C780B27BF}" destId="{F51AB2A9-7B7B-4879-81E4-C466F24DD00D}" srcOrd="1" destOrd="0" presId="urn:microsoft.com/office/officeart/2008/layout/NameandTitleOrganizationalChart"/>
    <dgm:cxn modelId="{C3AF1B16-26DB-4A38-9645-F1337E4BB950}" type="presOf" srcId="{DFB3A1C7-31DE-440B-B79F-730D0794894B}" destId="{6501663D-49F2-49E9-AB70-D40668505C02}" srcOrd="0" destOrd="0" presId="urn:microsoft.com/office/officeart/2008/layout/NameandTitleOrganizationalChart"/>
    <dgm:cxn modelId="{B6D39916-A89C-42DB-9442-43F240564958}" type="presOf" srcId="{AFB36810-FEDF-457E-B88E-F2CC335041D2}" destId="{E23AEEF3-BC4A-4538-9416-45761F1E00D3}" srcOrd="0" destOrd="0" presId="urn:microsoft.com/office/officeart/2008/layout/NameandTitleOrganizationalChart"/>
    <dgm:cxn modelId="{B6851639-4351-4E36-812B-5975CE2F5A54}" type="presOf" srcId="{5F8CC597-F9D2-4CC8-914F-6895639399CF}" destId="{037D91BF-11AB-47E5-B686-416E8C90315A}" srcOrd="0" destOrd="0" presId="urn:microsoft.com/office/officeart/2008/layout/NameandTitleOrganizationalChart"/>
    <dgm:cxn modelId="{971ACE54-62A9-4B3B-8FE6-3D2EA5668240}" type="presOf" srcId="{B62CDD7A-1358-476C-8595-25BA4B82B4DB}" destId="{1E79E4BA-5415-4C40-AF03-CB0FBA97C7D8}" srcOrd="0" destOrd="0" presId="urn:microsoft.com/office/officeart/2008/layout/NameandTitleOrganizationalChart"/>
    <dgm:cxn modelId="{6165976F-337E-4674-BA01-D9CDFD4F2696}" type="presOf" srcId="{F7931F95-EF5E-4295-946B-0CB26032484A}" destId="{E046C422-9D73-48A6-B5D4-8FE598055542}" srcOrd="0" destOrd="0" presId="urn:microsoft.com/office/officeart/2008/layout/NameandTitleOrganizationalChart"/>
    <dgm:cxn modelId="{9117E293-48CB-406E-B834-66AD2841787A}" type="presOf" srcId="{DFB3A1C7-31DE-440B-B79F-730D0794894B}" destId="{623D832B-5731-4D44-8307-42EB075C3E6A}" srcOrd="1" destOrd="0" presId="urn:microsoft.com/office/officeart/2008/layout/NameandTitleOrganizationalChart"/>
    <dgm:cxn modelId="{7000E895-F9A3-47F4-82D2-A5C3733D2A8C}" type="presOf" srcId="{A437F3F8-4B74-496B-8E0A-882053633252}" destId="{EB1DDCAA-EE71-4D1A-9A24-7BA327D47707}" srcOrd="0" destOrd="0" presId="urn:microsoft.com/office/officeart/2008/layout/NameandTitleOrganizationalChart"/>
    <dgm:cxn modelId="{8EC8139E-555B-4151-9D8A-E76A87357429}" srcId="{5F8CC597-F9D2-4CC8-914F-6895639399CF}" destId="{7D5F3FFF-ECEC-4141-85F3-424C780B27BF}" srcOrd="0" destOrd="0" parTransId="{CB7AB4A7-F808-4537-B1D4-9E071A8E3C0A}" sibTransId="{0331B908-176B-482A-A01C-DD0E25B9974B}"/>
    <dgm:cxn modelId="{DBA4B8A5-0329-4283-9D2C-2B679F43F9F2}" type="presOf" srcId="{0331B908-176B-482A-A01C-DD0E25B9974B}" destId="{56ACC906-46EB-4AF6-BEBD-2EA0AD730A69}" srcOrd="0" destOrd="0" presId="urn:microsoft.com/office/officeart/2008/layout/NameandTitleOrganizationalChart"/>
    <dgm:cxn modelId="{12F002A6-6FAF-400B-971A-A4D610B623EC}" srcId="{7D5F3FFF-ECEC-4141-85F3-424C780B27BF}" destId="{DFB3A1C7-31DE-440B-B79F-730D0794894B}" srcOrd="0" destOrd="0" parTransId="{B62CDD7A-1358-476C-8595-25BA4B82B4DB}" sibTransId="{AFB36810-FEDF-457E-B88E-F2CC335041D2}"/>
    <dgm:cxn modelId="{A7C6CBC2-F46E-4B79-B2F1-75AE43EE19C2}" srcId="{7D5F3FFF-ECEC-4141-85F3-424C780B27BF}" destId="{40114306-0A95-4175-AB9A-62C083292746}" srcOrd="1" destOrd="0" parTransId="{F7931F95-EF5E-4295-946B-0CB26032484A}" sibTransId="{A437F3F8-4B74-496B-8E0A-882053633252}"/>
    <dgm:cxn modelId="{C8EC5CC8-EEF3-43DB-872C-2F8518D67C13}" type="presOf" srcId="{7D5F3FFF-ECEC-4141-85F3-424C780B27BF}" destId="{0A12E5AA-9DF7-44B3-AA52-54BF22D1BAC6}" srcOrd="0" destOrd="0" presId="urn:microsoft.com/office/officeart/2008/layout/NameandTitleOrganizationalChart"/>
    <dgm:cxn modelId="{706E7ED7-6267-4C3C-BD3A-E3E986070347}" type="presOf" srcId="{40114306-0A95-4175-AB9A-62C083292746}" destId="{BD78F08B-4593-4566-9717-963933872308}" srcOrd="0" destOrd="0" presId="urn:microsoft.com/office/officeart/2008/layout/NameandTitleOrganizationalChart"/>
    <dgm:cxn modelId="{C69FDD52-9988-4F4F-BE2D-175B4FBE5DBC}" type="presParOf" srcId="{037D91BF-11AB-47E5-B686-416E8C90315A}" destId="{997F9FC8-5413-4370-B597-8ABB9C0A3676}" srcOrd="0" destOrd="0" presId="urn:microsoft.com/office/officeart/2008/layout/NameandTitleOrganizationalChart"/>
    <dgm:cxn modelId="{DF787E9B-6DD7-4D76-B6A4-B46EEF7414F3}" type="presParOf" srcId="{997F9FC8-5413-4370-B597-8ABB9C0A3676}" destId="{947EB9A3-683A-4F9B-92B0-8207AD1B612E}" srcOrd="0" destOrd="0" presId="urn:microsoft.com/office/officeart/2008/layout/NameandTitleOrganizationalChart"/>
    <dgm:cxn modelId="{2CE5B7ED-B702-48C4-8B21-AD0C74604592}" type="presParOf" srcId="{947EB9A3-683A-4F9B-92B0-8207AD1B612E}" destId="{0A12E5AA-9DF7-44B3-AA52-54BF22D1BAC6}" srcOrd="0" destOrd="0" presId="urn:microsoft.com/office/officeart/2008/layout/NameandTitleOrganizationalChart"/>
    <dgm:cxn modelId="{9FDDC62F-F342-425C-B27E-9B470503AF25}" type="presParOf" srcId="{947EB9A3-683A-4F9B-92B0-8207AD1B612E}" destId="{56ACC906-46EB-4AF6-BEBD-2EA0AD730A69}" srcOrd="1" destOrd="0" presId="urn:microsoft.com/office/officeart/2008/layout/NameandTitleOrganizationalChart"/>
    <dgm:cxn modelId="{B3B2BED1-9DFC-4A4F-A4BD-675284C95004}" type="presParOf" srcId="{947EB9A3-683A-4F9B-92B0-8207AD1B612E}" destId="{F51AB2A9-7B7B-4879-81E4-C466F24DD00D}" srcOrd="2" destOrd="0" presId="urn:microsoft.com/office/officeart/2008/layout/NameandTitleOrganizationalChart"/>
    <dgm:cxn modelId="{26E39A2B-FA84-48C0-A2B6-74B6A32BF35D}" type="presParOf" srcId="{997F9FC8-5413-4370-B597-8ABB9C0A3676}" destId="{3C54F650-B359-4B04-AD21-6EFE4DD37CDE}" srcOrd="1" destOrd="0" presId="urn:microsoft.com/office/officeart/2008/layout/NameandTitleOrganizationalChart"/>
    <dgm:cxn modelId="{34B4D5F9-7D42-4432-BE7F-73AE206FC542}" type="presParOf" srcId="{3C54F650-B359-4B04-AD21-6EFE4DD37CDE}" destId="{1E79E4BA-5415-4C40-AF03-CB0FBA97C7D8}" srcOrd="0" destOrd="0" presId="urn:microsoft.com/office/officeart/2008/layout/NameandTitleOrganizationalChart"/>
    <dgm:cxn modelId="{D91124E3-22BF-4D3D-A4BB-0F0FF994BCBF}" type="presParOf" srcId="{3C54F650-B359-4B04-AD21-6EFE4DD37CDE}" destId="{0095D03D-15BE-4134-8170-07EEA77C910B}" srcOrd="1" destOrd="0" presId="urn:microsoft.com/office/officeart/2008/layout/NameandTitleOrganizationalChart"/>
    <dgm:cxn modelId="{612471FA-39CC-4371-8742-1A0DB9E96134}" type="presParOf" srcId="{0095D03D-15BE-4134-8170-07EEA77C910B}" destId="{33B6017A-BA50-4A4F-97E0-72A77A50F104}" srcOrd="0" destOrd="0" presId="urn:microsoft.com/office/officeart/2008/layout/NameandTitleOrganizationalChart"/>
    <dgm:cxn modelId="{EFB781D4-11E5-4779-B8C4-1BA6A72EB5BE}" type="presParOf" srcId="{33B6017A-BA50-4A4F-97E0-72A77A50F104}" destId="{6501663D-49F2-49E9-AB70-D40668505C02}" srcOrd="0" destOrd="0" presId="urn:microsoft.com/office/officeart/2008/layout/NameandTitleOrganizationalChart"/>
    <dgm:cxn modelId="{31CA4E8D-67B4-4A3E-A2E9-BE848F7473F3}" type="presParOf" srcId="{33B6017A-BA50-4A4F-97E0-72A77A50F104}" destId="{E23AEEF3-BC4A-4538-9416-45761F1E00D3}" srcOrd="1" destOrd="0" presId="urn:microsoft.com/office/officeart/2008/layout/NameandTitleOrganizationalChart"/>
    <dgm:cxn modelId="{4BB98A8D-4EB9-4E90-8B91-6DE1799D6A42}" type="presParOf" srcId="{33B6017A-BA50-4A4F-97E0-72A77A50F104}" destId="{623D832B-5731-4D44-8307-42EB075C3E6A}" srcOrd="2" destOrd="0" presId="urn:microsoft.com/office/officeart/2008/layout/NameandTitleOrganizationalChart"/>
    <dgm:cxn modelId="{9420BC41-4F10-45B2-880A-45C1590B757D}" type="presParOf" srcId="{0095D03D-15BE-4134-8170-07EEA77C910B}" destId="{C357C955-E5E6-4663-B553-AEC6406C650E}" srcOrd="1" destOrd="0" presId="urn:microsoft.com/office/officeart/2008/layout/NameandTitleOrganizationalChart"/>
    <dgm:cxn modelId="{42388371-E9CA-4808-BB60-38C69CB6D4DE}" type="presParOf" srcId="{0095D03D-15BE-4134-8170-07EEA77C910B}" destId="{B516C9F1-0F84-4824-B1E5-CE9C92863F19}" srcOrd="2" destOrd="0" presId="urn:microsoft.com/office/officeart/2008/layout/NameandTitleOrganizationalChart"/>
    <dgm:cxn modelId="{A72E2975-9916-4451-A6D3-1D3A3238CC1E}" type="presParOf" srcId="{3C54F650-B359-4B04-AD21-6EFE4DD37CDE}" destId="{E046C422-9D73-48A6-B5D4-8FE598055542}" srcOrd="2" destOrd="0" presId="urn:microsoft.com/office/officeart/2008/layout/NameandTitleOrganizationalChart"/>
    <dgm:cxn modelId="{82F194F6-F587-4FFE-9F49-F63562229685}" type="presParOf" srcId="{3C54F650-B359-4B04-AD21-6EFE4DD37CDE}" destId="{7B6F2B99-7929-4440-ABC4-370B1A844541}" srcOrd="3" destOrd="0" presId="urn:microsoft.com/office/officeart/2008/layout/NameandTitleOrganizationalChart"/>
    <dgm:cxn modelId="{630776B9-57F0-4143-ADA2-F9E6DB83BBFF}" type="presParOf" srcId="{7B6F2B99-7929-4440-ABC4-370B1A844541}" destId="{C5A81D04-785B-40D3-85A9-317E657E43C9}" srcOrd="0" destOrd="0" presId="urn:microsoft.com/office/officeart/2008/layout/NameandTitleOrganizationalChart"/>
    <dgm:cxn modelId="{0B6A8950-F714-4E28-984D-036AB0A97E54}" type="presParOf" srcId="{C5A81D04-785B-40D3-85A9-317E657E43C9}" destId="{BD78F08B-4593-4566-9717-963933872308}" srcOrd="0" destOrd="0" presId="urn:microsoft.com/office/officeart/2008/layout/NameandTitleOrganizationalChart"/>
    <dgm:cxn modelId="{22C71AC7-B24F-46F1-A6A5-4528C80A36FB}" type="presParOf" srcId="{C5A81D04-785B-40D3-85A9-317E657E43C9}" destId="{EB1DDCAA-EE71-4D1A-9A24-7BA327D47707}" srcOrd="1" destOrd="0" presId="urn:microsoft.com/office/officeart/2008/layout/NameandTitleOrganizationalChart"/>
    <dgm:cxn modelId="{ECF20810-8F23-4123-A382-2707B9E818FC}" type="presParOf" srcId="{C5A81D04-785B-40D3-85A9-317E657E43C9}" destId="{151ECF63-14BA-4442-A0B5-2927A69B7D7C}" srcOrd="2" destOrd="0" presId="urn:microsoft.com/office/officeart/2008/layout/NameandTitleOrganizationalChart"/>
    <dgm:cxn modelId="{7E7BC6C1-1989-4174-9129-51D55DA5C24B}" type="presParOf" srcId="{7B6F2B99-7929-4440-ABC4-370B1A844541}" destId="{405E15B2-C172-4E87-84BD-93F7BE97634F}" srcOrd="1" destOrd="0" presId="urn:microsoft.com/office/officeart/2008/layout/NameandTitleOrganizationalChart"/>
    <dgm:cxn modelId="{CE70B71C-5AE6-4B1F-A3DD-49FDF4CBEDAC}" type="presParOf" srcId="{7B6F2B99-7929-4440-ABC4-370B1A844541}" destId="{66B6487C-9E1C-4563-9878-21587D83BA8A}" srcOrd="2" destOrd="0" presId="urn:microsoft.com/office/officeart/2008/layout/NameandTitleOrganizationalChart"/>
    <dgm:cxn modelId="{B7549ADF-AA2E-4A25-A61E-A2EA1F168483}" type="presParOf" srcId="{997F9FC8-5413-4370-B597-8ABB9C0A3676}" destId="{9E23E2A3-F390-4C4B-BCC2-84ED2BD62696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4486DB-B15F-4B22-BD55-44C1490CDD0E}">
      <dsp:nvSpPr>
        <dsp:cNvPr id="0" name=""/>
        <dsp:cNvSpPr/>
      </dsp:nvSpPr>
      <dsp:spPr>
        <a:xfrm>
          <a:off x="0" y="0"/>
          <a:ext cx="4104455" cy="4104455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D6AD99-F4B4-44C0-BA01-A550A1586782}">
      <dsp:nvSpPr>
        <dsp:cNvPr id="0" name=""/>
        <dsp:cNvSpPr/>
      </dsp:nvSpPr>
      <dsp:spPr>
        <a:xfrm>
          <a:off x="2052227" y="0"/>
          <a:ext cx="8244916" cy="410445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900" kern="1200"/>
        </a:p>
      </dsp:txBody>
      <dsp:txXfrm>
        <a:off x="2052227" y="0"/>
        <a:ext cx="4122458" cy="1231339"/>
      </dsp:txXfrm>
    </dsp:sp>
    <dsp:sp modelId="{45C80ED8-41EF-4F20-8C76-A0470DEBF724}">
      <dsp:nvSpPr>
        <dsp:cNvPr id="0" name=""/>
        <dsp:cNvSpPr/>
      </dsp:nvSpPr>
      <dsp:spPr>
        <a:xfrm>
          <a:off x="718281" y="1231339"/>
          <a:ext cx="2667893" cy="2667893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5319050"/>
            <a:satOff val="-230"/>
            <a:lumOff val="-10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DAD88E-B5DC-4D30-95ED-C421FE4087C7}">
      <dsp:nvSpPr>
        <dsp:cNvPr id="0" name=""/>
        <dsp:cNvSpPr/>
      </dsp:nvSpPr>
      <dsp:spPr>
        <a:xfrm>
          <a:off x="2052227" y="1231339"/>
          <a:ext cx="8244916" cy="266789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5319050"/>
              <a:satOff val="-230"/>
              <a:lumOff val="-10491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900" kern="1200"/>
        </a:p>
      </dsp:txBody>
      <dsp:txXfrm>
        <a:off x="2052227" y="1231339"/>
        <a:ext cx="4122458" cy="1231335"/>
      </dsp:txXfrm>
    </dsp:sp>
    <dsp:sp modelId="{3204F6DE-6B47-4A1E-B7BC-CA1795083DEA}">
      <dsp:nvSpPr>
        <dsp:cNvPr id="0" name=""/>
        <dsp:cNvSpPr/>
      </dsp:nvSpPr>
      <dsp:spPr>
        <a:xfrm>
          <a:off x="1436560" y="2462674"/>
          <a:ext cx="1231335" cy="1231335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10638099"/>
            <a:satOff val="-460"/>
            <a:lumOff val="-20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9349B7-34E2-4B28-ACBE-AAFD47952EB7}">
      <dsp:nvSpPr>
        <dsp:cNvPr id="0" name=""/>
        <dsp:cNvSpPr/>
      </dsp:nvSpPr>
      <dsp:spPr>
        <a:xfrm>
          <a:off x="2052227" y="2462674"/>
          <a:ext cx="8244916" cy="123133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0638099"/>
              <a:satOff val="-460"/>
              <a:lumOff val="-20981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900" kern="1200"/>
        </a:p>
      </dsp:txBody>
      <dsp:txXfrm>
        <a:off x="2052227" y="2462674"/>
        <a:ext cx="4122458" cy="1231335"/>
      </dsp:txXfrm>
    </dsp:sp>
    <dsp:sp modelId="{38BA5E53-0B12-43B9-A898-589A653821C2}">
      <dsp:nvSpPr>
        <dsp:cNvPr id="0" name=""/>
        <dsp:cNvSpPr/>
      </dsp:nvSpPr>
      <dsp:spPr>
        <a:xfrm>
          <a:off x="6174686" y="0"/>
          <a:ext cx="4122458" cy="123133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d-ID" sz="3400" kern="1200"/>
        </a:p>
      </dsp:txBody>
      <dsp:txXfrm>
        <a:off x="6174686" y="0"/>
        <a:ext cx="4122458" cy="1231339"/>
      </dsp:txXfrm>
    </dsp:sp>
    <dsp:sp modelId="{E0C4E29D-2F9D-497B-8B84-95ABA0C57FEF}">
      <dsp:nvSpPr>
        <dsp:cNvPr id="0" name=""/>
        <dsp:cNvSpPr/>
      </dsp:nvSpPr>
      <dsp:spPr>
        <a:xfrm>
          <a:off x="6174686" y="1231339"/>
          <a:ext cx="4122458" cy="123133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d-ID" sz="3400" kern="120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d-ID" sz="3400" kern="1200"/>
        </a:p>
      </dsp:txBody>
      <dsp:txXfrm>
        <a:off x="6174686" y="1231339"/>
        <a:ext cx="4122458" cy="1231335"/>
      </dsp:txXfrm>
    </dsp:sp>
    <dsp:sp modelId="{E1BB332A-754E-4014-8749-A7E43858E309}">
      <dsp:nvSpPr>
        <dsp:cNvPr id="0" name=""/>
        <dsp:cNvSpPr/>
      </dsp:nvSpPr>
      <dsp:spPr>
        <a:xfrm>
          <a:off x="6174686" y="2462674"/>
          <a:ext cx="4122458" cy="123133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d-ID" sz="3400" kern="120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d-ID" sz="3400" kern="1200"/>
        </a:p>
      </dsp:txBody>
      <dsp:txXfrm>
        <a:off x="6174686" y="2462674"/>
        <a:ext cx="4122458" cy="12313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6477A3-A161-4768-84B8-889EA03C00D0}">
      <dsp:nvSpPr>
        <dsp:cNvPr id="0" name=""/>
        <dsp:cNvSpPr/>
      </dsp:nvSpPr>
      <dsp:spPr>
        <a:xfrm>
          <a:off x="0" y="308570"/>
          <a:ext cx="8229600" cy="32918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marL="0" lvl="0" indent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6500" kern="1200"/>
            <a:t>SWOT</a:t>
          </a:r>
        </a:p>
      </dsp:txBody>
      <dsp:txXfrm>
        <a:off x="1645920" y="308570"/>
        <a:ext cx="4937760" cy="32918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46C422-9D73-48A6-B5D4-8FE598055542}">
      <dsp:nvSpPr>
        <dsp:cNvPr id="0" name=""/>
        <dsp:cNvSpPr/>
      </dsp:nvSpPr>
      <dsp:spPr>
        <a:xfrm>
          <a:off x="3690160" y="1473344"/>
          <a:ext cx="1854801" cy="8505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7062"/>
              </a:lnTo>
              <a:lnTo>
                <a:pt x="1854801" y="507062"/>
              </a:lnTo>
              <a:lnTo>
                <a:pt x="1854801" y="85055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79E4BA-5415-4C40-AF03-CB0FBA97C7D8}">
      <dsp:nvSpPr>
        <dsp:cNvPr id="0" name=""/>
        <dsp:cNvSpPr/>
      </dsp:nvSpPr>
      <dsp:spPr>
        <a:xfrm>
          <a:off x="1730385" y="1473344"/>
          <a:ext cx="1959775" cy="850555"/>
        </a:xfrm>
        <a:custGeom>
          <a:avLst/>
          <a:gdLst/>
          <a:ahLst/>
          <a:cxnLst/>
          <a:rect l="0" t="0" r="0" b="0"/>
          <a:pathLst>
            <a:path>
              <a:moveTo>
                <a:pt x="1959775" y="0"/>
              </a:moveTo>
              <a:lnTo>
                <a:pt x="1959775" y="507062"/>
              </a:lnTo>
              <a:lnTo>
                <a:pt x="0" y="507062"/>
              </a:lnTo>
              <a:lnTo>
                <a:pt x="0" y="85055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12E5AA-9DF7-44B3-AA52-54BF22D1BAC6}">
      <dsp:nvSpPr>
        <dsp:cNvPr id="0" name=""/>
        <dsp:cNvSpPr/>
      </dsp:nvSpPr>
      <dsp:spPr>
        <a:xfrm>
          <a:off x="2268529" y="1228"/>
          <a:ext cx="2843263" cy="14721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07732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700" kern="1200" dirty="0"/>
            <a:t>ANALISIS </a:t>
          </a:r>
          <a:r>
            <a:rPr lang="id-ID" sz="4700" kern="1200" dirty="0">
              <a:solidFill>
                <a:srgbClr val="FF0000"/>
              </a:solidFill>
            </a:rPr>
            <a:t>SWOT</a:t>
          </a:r>
        </a:p>
      </dsp:txBody>
      <dsp:txXfrm>
        <a:off x="2268529" y="1228"/>
        <a:ext cx="2843263" cy="1472115"/>
      </dsp:txXfrm>
    </dsp:sp>
    <dsp:sp modelId="{56ACC906-46EB-4AF6-BEBD-2EA0AD730A69}">
      <dsp:nvSpPr>
        <dsp:cNvPr id="0" name=""/>
        <dsp:cNvSpPr/>
      </dsp:nvSpPr>
      <dsp:spPr>
        <a:xfrm>
          <a:off x="4679792" y="3456344"/>
          <a:ext cx="2558936" cy="490705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360" tIns="21590" rIns="86360" bIns="21590" numCol="1" spcCol="1270" anchor="ctr" anchorCtr="0">
          <a:noAutofit/>
        </a:bodyPr>
        <a:lstStyle/>
        <a:p>
          <a:pPr marL="0" lvl="0" indent="0" algn="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3400" kern="1200"/>
        </a:p>
      </dsp:txBody>
      <dsp:txXfrm>
        <a:off x="4679792" y="3456344"/>
        <a:ext cx="2558936" cy="490705"/>
      </dsp:txXfrm>
    </dsp:sp>
    <dsp:sp modelId="{6501663D-49F2-49E9-AB70-D40668505C02}">
      <dsp:nvSpPr>
        <dsp:cNvPr id="0" name=""/>
        <dsp:cNvSpPr/>
      </dsp:nvSpPr>
      <dsp:spPr>
        <a:xfrm>
          <a:off x="308754" y="2323900"/>
          <a:ext cx="2843263" cy="14721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773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200" kern="1200" dirty="0"/>
            <a:t>STRENGHT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200" kern="1200" dirty="0"/>
            <a:t>WEAKNESS</a:t>
          </a:r>
        </a:p>
      </dsp:txBody>
      <dsp:txXfrm>
        <a:off x="308754" y="2323900"/>
        <a:ext cx="2843263" cy="1472115"/>
      </dsp:txXfrm>
    </dsp:sp>
    <dsp:sp modelId="{E23AEEF3-BC4A-4538-9416-45761F1E00D3}">
      <dsp:nvSpPr>
        <dsp:cNvPr id="0" name=""/>
        <dsp:cNvSpPr/>
      </dsp:nvSpPr>
      <dsp:spPr>
        <a:xfrm>
          <a:off x="877406" y="3468879"/>
          <a:ext cx="2558936" cy="490705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14605" rIns="58420" bIns="14605" numCol="1" spcCol="1270" anchor="ctr" anchorCtr="0">
          <a:noAutofit/>
        </a:bodyPr>
        <a:lstStyle/>
        <a:p>
          <a:pPr marL="0" lvl="0" indent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300" kern="1200" dirty="0">
              <a:solidFill>
                <a:srgbClr val="FF0000"/>
              </a:solidFill>
            </a:rPr>
            <a:t>ANALISIS INTERNAL</a:t>
          </a:r>
        </a:p>
      </dsp:txBody>
      <dsp:txXfrm>
        <a:off x="877406" y="3468879"/>
        <a:ext cx="2558936" cy="490705"/>
      </dsp:txXfrm>
    </dsp:sp>
    <dsp:sp modelId="{BD78F08B-4593-4566-9717-963933872308}">
      <dsp:nvSpPr>
        <dsp:cNvPr id="0" name=""/>
        <dsp:cNvSpPr/>
      </dsp:nvSpPr>
      <dsp:spPr>
        <a:xfrm>
          <a:off x="4123331" y="2323900"/>
          <a:ext cx="2843263" cy="14721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773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200" kern="1200" dirty="0"/>
            <a:t>OPPORNITY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200" kern="1200" dirty="0"/>
            <a:t>THREAT</a:t>
          </a:r>
        </a:p>
      </dsp:txBody>
      <dsp:txXfrm>
        <a:off x="4123331" y="2323900"/>
        <a:ext cx="2843263" cy="1472115"/>
      </dsp:txXfrm>
    </dsp:sp>
    <dsp:sp modelId="{EB1DDCAA-EE71-4D1A-9A24-7BA327D47707}">
      <dsp:nvSpPr>
        <dsp:cNvPr id="0" name=""/>
        <dsp:cNvSpPr/>
      </dsp:nvSpPr>
      <dsp:spPr>
        <a:xfrm>
          <a:off x="4691983" y="3468879"/>
          <a:ext cx="2558936" cy="490705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13335" rIns="53340" bIns="13335" numCol="1" spcCol="1270" anchor="ctr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>
              <a:solidFill>
                <a:srgbClr val="FF0000"/>
              </a:solidFill>
            </a:rPr>
            <a:t>ANALISIS EKSTERNAL</a:t>
          </a:r>
        </a:p>
      </dsp:txBody>
      <dsp:txXfrm>
        <a:off x="4691983" y="3468879"/>
        <a:ext cx="2558936" cy="4907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AD46E8-0AC7-4863-AC5F-F4B33C552010}" type="datetimeFigureOut">
              <a:rPr lang="en-US" smtClean="0"/>
              <a:pPr/>
              <a:t>4/14/21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8FD0C0-2513-423F-8C6C-1D48C9D16F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365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FD0C0-2513-423F-8C6C-1D48C9D16FA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523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942E-B6B9-4C26-8D84-5D3B8457D1E5}" type="datetimeFigureOut">
              <a:rPr lang="en-US" smtClean="0"/>
              <a:pPr/>
              <a:t>4/14/21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7F1A-DD1C-4119-8C97-428BC076B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942E-B6B9-4C26-8D84-5D3B8457D1E5}" type="datetimeFigureOut">
              <a:rPr lang="en-US" smtClean="0"/>
              <a:pPr/>
              <a:t>4/14/21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7F1A-DD1C-4119-8C97-428BC076B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942E-B6B9-4C26-8D84-5D3B8457D1E5}" type="datetimeFigureOut">
              <a:rPr lang="en-US" smtClean="0"/>
              <a:pPr/>
              <a:t>4/14/21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7F1A-DD1C-4119-8C97-428BC076B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357" y="228321"/>
            <a:ext cx="8695836" cy="6035768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4" rIns="91429" bIns="45714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260" y="5353611"/>
            <a:ext cx="8723923" cy="1332100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7FB095-F9A5-4825-98F9-00D60DB9B1B5}" type="slidenum">
              <a:rPr lang="en-US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484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93AEE-B840-4453-B28C-9F90EAD70E84}" type="slidenum">
              <a:rPr lang="en-US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442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357" y="228321"/>
            <a:ext cx="8695836" cy="4737287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4" rIns="91429" bIns="45714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7154" y="4203608"/>
            <a:ext cx="2877038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9" tIns="45714" rIns="91429" bIns="45714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6" y="4074739"/>
            <a:ext cx="5544038" cy="850246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9" tIns="45714" rIns="91429" bIns="45714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193" y="4087346"/>
            <a:ext cx="5468327" cy="774607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9" tIns="45714" rIns="91429" bIns="45714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09981" y="4074740"/>
            <a:ext cx="3308106" cy="651341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9" tIns="45714" rIns="91429" bIns="45714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260" y="4057931"/>
            <a:ext cx="8723923" cy="1330699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9" tIns="45714" rIns="91429" bIns="45714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14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58EBB5-2E9D-476F-B701-33E2958497AD}" type="slidenum">
              <a:rPr lang="en-US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038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31C124D-0B44-4F1B-8ED9-120B3E55EF24}" type="slidenum">
              <a:rPr lang="en-US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693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143" indent="0">
              <a:buNone/>
              <a:defRPr sz="2000" b="1"/>
            </a:lvl2pPr>
            <a:lvl3pPr marL="914286" indent="0">
              <a:buNone/>
              <a:defRPr sz="1800" b="1"/>
            </a:lvl3pPr>
            <a:lvl4pPr marL="1371430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7" indent="0">
              <a:buNone/>
              <a:defRPr sz="1600" b="1"/>
            </a:lvl6pPr>
            <a:lvl7pPr marL="2742860" indent="0">
              <a:buNone/>
              <a:defRPr sz="1600" b="1"/>
            </a:lvl7pPr>
            <a:lvl8pPr marL="3200003" indent="0">
              <a:buNone/>
              <a:defRPr sz="1600" b="1"/>
            </a:lvl8pPr>
            <a:lvl9pPr marL="365714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3429001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143" indent="0">
              <a:buNone/>
              <a:defRPr sz="2000" b="1"/>
            </a:lvl2pPr>
            <a:lvl3pPr marL="914286" indent="0">
              <a:buNone/>
              <a:defRPr sz="1800" b="1"/>
            </a:lvl3pPr>
            <a:lvl4pPr marL="1371430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7" indent="0">
              <a:buNone/>
              <a:defRPr sz="1600" b="1"/>
            </a:lvl6pPr>
            <a:lvl7pPr marL="2742860" indent="0">
              <a:buNone/>
              <a:defRPr sz="1600" b="1"/>
            </a:lvl7pPr>
            <a:lvl8pPr marL="3200003" indent="0">
              <a:buNone/>
              <a:defRPr sz="1600" b="1"/>
            </a:lvl8pPr>
            <a:lvl9pPr marL="365714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1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3DAC7E-F8D3-4E86-A952-E316E7ED6DCD}" type="slidenum">
              <a:rPr lang="en-US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551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E6898D-5D02-4702-AC20-69F6287AFDA9}" type="slidenum">
              <a:rPr lang="en-US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9804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357" y="228320"/>
            <a:ext cx="8695836" cy="1427349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4" rIns="91429" bIns="45714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3" name="Group 15"/>
          <p:cNvGrpSpPr>
            <a:grpSpLocks noChangeAspect="1"/>
          </p:cNvGrpSpPr>
          <p:nvPr/>
        </p:nvGrpSpPr>
        <p:grpSpPr bwMode="auto">
          <a:xfrm>
            <a:off x="211260" y="714375"/>
            <a:ext cx="8723923" cy="1329298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8" name="Freeform 25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AEA2C-BECD-47BA-9B39-EE72B25365DD}" type="slidenum">
              <a:rPr lang="en-US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6184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28357" y="228320"/>
            <a:ext cx="8695836" cy="1427349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4" rIns="91429" bIns="45714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260" y="714375"/>
            <a:ext cx="8723923" cy="1330699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25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143" indent="0">
              <a:buNone/>
              <a:defRPr sz="1200"/>
            </a:lvl2pPr>
            <a:lvl3pPr marL="914286" indent="0">
              <a:buNone/>
              <a:defRPr sz="1000"/>
            </a:lvl3pPr>
            <a:lvl4pPr marL="1371430" indent="0">
              <a:buNone/>
              <a:defRPr sz="900"/>
            </a:lvl4pPr>
            <a:lvl5pPr marL="1828574" indent="0">
              <a:buNone/>
              <a:defRPr sz="900"/>
            </a:lvl5pPr>
            <a:lvl6pPr marL="2285717" indent="0">
              <a:buNone/>
              <a:defRPr sz="900"/>
            </a:lvl6pPr>
            <a:lvl7pPr marL="2742860" indent="0">
              <a:buNone/>
              <a:defRPr sz="900"/>
            </a:lvl7pPr>
            <a:lvl8pPr marL="3200003" indent="0">
              <a:buNone/>
              <a:defRPr sz="900"/>
            </a:lvl8pPr>
            <a:lvl9pPr marL="365714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EB2D48-7513-42C7-86BE-65357E014ECE}" type="slidenum">
              <a:rPr lang="en-US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383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942E-B6B9-4C26-8D84-5D3B8457D1E5}" type="datetimeFigureOut">
              <a:rPr lang="en-US" smtClean="0"/>
              <a:pPr/>
              <a:t>4/14/21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7F1A-DD1C-4119-8C97-428BC076B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28357" y="228321"/>
            <a:ext cx="8695836" cy="6035768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4" rIns="91429" bIns="45714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6" name="Group 15"/>
          <p:cNvGrpSpPr>
            <a:grpSpLocks noChangeAspect="1"/>
          </p:cNvGrpSpPr>
          <p:nvPr/>
        </p:nvGrpSpPr>
        <p:grpSpPr bwMode="auto">
          <a:xfrm>
            <a:off x="211260" y="5353611"/>
            <a:ext cx="8723923" cy="1332100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8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785534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43" indent="0">
              <a:buNone/>
              <a:defRPr sz="1200"/>
            </a:lvl2pPr>
            <a:lvl3pPr marL="914286" indent="0">
              <a:buNone/>
              <a:defRPr sz="1000"/>
            </a:lvl3pPr>
            <a:lvl4pPr marL="1371430" indent="0">
              <a:buNone/>
              <a:defRPr sz="900"/>
            </a:lvl4pPr>
            <a:lvl5pPr marL="1828574" indent="0">
              <a:buNone/>
              <a:defRPr sz="900"/>
            </a:lvl5pPr>
            <a:lvl6pPr marL="2285717" indent="0">
              <a:buNone/>
              <a:defRPr sz="900"/>
            </a:lvl6pPr>
            <a:lvl7pPr marL="2742860" indent="0">
              <a:buNone/>
              <a:defRPr sz="900"/>
            </a:lvl7pPr>
            <a:lvl8pPr marL="3200003" indent="0">
              <a:buNone/>
              <a:defRPr sz="900"/>
            </a:lvl8pPr>
            <a:lvl9pPr marL="365714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143" indent="0">
              <a:buNone/>
              <a:defRPr sz="2800"/>
            </a:lvl2pPr>
            <a:lvl3pPr marL="914286" indent="0">
              <a:buNone/>
              <a:defRPr sz="2400"/>
            </a:lvl3pPr>
            <a:lvl4pPr marL="1371430" indent="0">
              <a:buNone/>
              <a:defRPr sz="2000"/>
            </a:lvl4pPr>
            <a:lvl5pPr marL="1828574" indent="0">
              <a:buNone/>
              <a:defRPr sz="2000"/>
            </a:lvl5pPr>
            <a:lvl6pPr marL="2285717" indent="0">
              <a:buNone/>
              <a:defRPr sz="2000"/>
            </a:lvl6pPr>
            <a:lvl7pPr marL="2742860" indent="0">
              <a:buNone/>
              <a:defRPr sz="2000"/>
            </a:lvl7pPr>
            <a:lvl8pPr marL="3200003" indent="0">
              <a:buNone/>
              <a:defRPr sz="2000"/>
            </a:lvl8pPr>
            <a:lvl9pPr marL="3657147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99DDF8-6099-4A47-820C-3976244E6F09}" type="slidenum">
              <a:rPr lang="en-US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9644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0C892-8722-4D9B-8855-B6BA9A291FCD}" type="slidenum">
              <a:rPr lang="en-US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9375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 bwMode="hidden">
          <a:xfrm>
            <a:off x="228357" y="228320"/>
            <a:ext cx="8695836" cy="1427349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4" rIns="91429" bIns="45714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5" name="Group 15"/>
          <p:cNvGrpSpPr>
            <a:grpSpLocks noChangeAspect="1"/>
          </p:cNvGrpSpPr>
          <p:nvPr/>
        </p:nvGrpSpPr>
        <p:grpSpPr bwMode="auto">
          <a:xfrm>
            <a:off x="211260" y="714375"/>
            <a:ext cx="8723923" cy="1330699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25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1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1DC2D6-3066-4AC2-ACC1-F4D8CE531929}" type="slidenum">
              <a:rPr lang="en-US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6245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6712" y="274545"/>
            <a:ext cx="8230577" cy="5852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>
              <a:solidFill>
                <a:srgbClr val="073E87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40B38-50A2-4620-9CF0-9E5330D4D181}" type="slidenum">
              <a:rPr lang="en-US">
                <a:solidFill>
                  <a:srgbClr val="073E87"/>
                </a:solidFill>
              </a:rPr>
              <a:pPr/>
              <a:t>‹#›</a:t>
            </a:fld>
            <a:endParaRPr lang="en-US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81071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942E-B6B9-4C26-8D84-5D3B8457D1E5}" type="datetimeFigureOut">
              <a:rPr lang="en-US" smtClean="0"/>
              <a:pPr/>
              <a:t>4/14/21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7F1A-DD1C-4119-8C97-428BC076B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942E-B6B9-4C26-8D84-5D3B8457D1E5}" type="datetimeFigureOut">
              <a:rPr lang="en-US" smtClean="0"/>
              <a:pPr/>
              <a:t>4/14/21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7F1A-DD1C-4119-8C97-428BC076B6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942E-B6B9-4C26-8D84-5D3B8457D1E5}" type="datetimeFigureOut">
              <a:rPr lang="en-US" smtClean="0"/>
              <a:pPr/>
              <a:t>4/14/21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7F1A-DD1C-4119-8C97-428BC076B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942E-B6B9-4C26-8D84-5D3B8457D1E5}" type="datetimeFigureOut">
              <a:rPr lang="en-US" smtClean="0"/>
              <a:pPr/>
              <a:t>4/14/21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7F1A-DD1C-4119-8C97-428BC076B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942E-B6B9-4C26-8D84-5D3B8457D1E5}" type="datetimeFigureOut">
              <a:rPr lang="en-US" smtClean="0"/>
              <a:pPr/>
              <a:t>4/14/21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7F1A-DD1C-4119-8C97-428BC076B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942E-B6B9-4C26-8D84-5D3B8457D1E5}" type="datetimeFigureOut">
              <a:rPr lang="en-US" smtClean="0"/>
              <a:pPr/>
              <a:t>4/14/21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8957F1A-DD1C-4119-8C97-428BC076B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942E-B6B9-4C26-8D84-5D3B8457D1E5}" type="datetimeFigureOut">
              <a:rPr lang="en-US" smtClean="0"/>
              <a:pPr/>
              <a:t>4/14/21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7F1A-DD1C-4119-8C97-428BC076B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FF1942E-B6B9-4C26-8D84-5D3B8457D1E5}" type="datetimeFigureOut">
              <a:rPr lang="en-US" smtClean="0"/>
              <a:pPr/>
              <a:t>4/14/21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A8957F1A-DD1C-4119-8C97-428BC076B6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357" y="228320"/>
            <a:ext cx="8695836" cy="2469496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4" rIns="91429" bIns="45714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260" y="1679483"/>
            <a:ext cx="8723923" cy="1329297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6712" y="338979"/>
            <a:ext cx="8230577" cy="1252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9" tIns="45714" rIns="91429" bIns="4571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260" y="6250081"/>
            <a:ext cx="3785577" cy="365592"/>
          </a:xfrm>
          <a:prstGeom prst="rect">
            <a:avLst/>
          </a:prstGeom>
        </p:spPr>
        <p:txBody>
          <a:bodyPr vert="horz" wrap="square" lIns="91429" tIns="45714" rIns="91429" bIns="45714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073E87"/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64" y="6250081"/>
            <a:ext cx="3785577" cy="365592"/>
          </a:xfrm>
          <a:prstGeom prst="rect">
            <a:avLst/>
          </a:prstGeom>
        </p:spPr>
        <p:txBody>
          <a:bodyPr vert="horz" wrap="square" lIns="91429" tIns="45714" rIns="91429" bIns="45714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>
              <a:solidFill>
                <a:srgbClr val="073E87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731" y="6250081"/>
            <a:ext cx="1162538" cy="365592"/>
          </a:xfrm>
          <a:prstGeom prst="rect">
            <a:avLst/>
          </a:prstGeom>
        </p:spPr>
        <p:txBody>
          <a:bodyPr vert="horz" wrap="square" lIns="91429" tIns="45714" rIns="91429" bIns="45714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9677083-0793-4E97-81E1-B2371ABEBAB2}" type="slidenum">
              <a:rPr lang="en-US">
                <a:solidFill>
                  <a:srgbClr val="073E87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73E87"/>
              </a:solidFill>
              <a:latin typeface="Arial" charset="0"/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904" y="2675404"/>
            <a:ext cx="7408741" cy="345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799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913491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913491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defTabSz="913491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defTabSz="913491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defTabSz="913491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918" indent="-273918" algn="l" defTabSz="913491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4970" indent="-273918" algn="l" defTabSz="913491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348" indent="-227404" algn="l" defTabSz="913491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2187" indent="-227404" algn="l" defTabSz="913491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619" indent="-227404" algn="l" defTabSz="913491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2859" indent="-228572" algn="l" defTabSz="914286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2860" indent="-228572" algn="l" defTabSz="914286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2860" indent="-228572" algn="l" defTabSz="914286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2860" indent="-228572" algn="l" defTabSz="914286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3" algn="l" defTabSz="9142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6" algn="l" defTabSz="9142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0" algn="l" defTabSz="9142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4" algn="l" defTabSz="9142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7" algn="l" defTabSz="9142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0" algn="l" defTabSz="9142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3" algn="l" defTabSz="9142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47" algn="l" defTabSz="9142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/>
              <a:t>Menganalisis peluang usaha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/>
              <a:t>Mata kuliah kewirausahaan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58412" y="3447097"/>
            <a:ext cx="40845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800" dirty="0">
                <a:solidFill>
                  <a:srgbClr val="FFFF00"/>
                </a:solidFill>
              </a:rPr>
              <a:t>KULIAH KEWIRAUSAHAAN</a:t>
            </a:r>
          </a:p>
          <a:p>
            <a:r>
              <a:rPr lang="id-ID" sz="2800" dirty="0">
                <a:solidFill>
                  <a:srgbClr val="FFFF00"/>
                </a:solidFill>
              </a:rPr>
              <a:t>DARING GENAP 2021</a:t>
            </a:r>
          </a:p>
        </p:txBody>
      </p:sp>
    </p:spTree>
    <p:extLst>
      <p:ext uri="{BB962C8B-B14F-4D97-AF65-F5344CB8AC3E}">
        <p14:creationId xmlns:p14="http://schemas.microsoft.com/office/powerpoint/2010/main" val="732196664"/>
      </p:ext>
    </p:extLst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FAKTOR Primer ANALISIS SWOT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00138"/>
            <a:ext cx="7620000" cy="522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r>
              <a:rPr lang="id-ID" sz="1900" b="1" dirty="0"/>
              <a:t>Strenghts (kekuatan)</a:t>
            </a:r>
            <a:r>
              <a:rPr lang="id-ID" sz="1900" dirty="0"/>
              <a:t> adalah situasi atau kondisi yang merupakan kekuatan dari organisasi atau program pada saat ini. </a:t>
            </a:r>
          </a:p>
          <a:p>
            <a:pPr marL="0" indent="0">
              <a:buNone/>
            </a:pPr>
            <a:r>
              <a:rPr lang="id-ID" sz="1900" dirty="0"/>
              <a:t>	Contoh :</a:t>
            </a:r>
          </a:p>
          <a:p>
            <a:pPr lvl="3"/>
            <a:r>
              <a:rPr lang="id-ID" sz="1900" dirty="0"/>
              <a:t>Jumlah anggota yang lebih dari cukup (kuantitatif)</a:t>
            </a:r>
          </a:p>
          <a:p>
            <a:pPr lvl="3"/>
            <a:r>
              <a:rPr lang="id-ID" sz="1900" dirty="0"/>
              <a:t>Berpengalaman dalam beberapa kegiatan (kualitatif)</a:t>
            </a:r>
          </a:p>
          <a:p>
            <a:pPr lvl="3"/>
            <a:r>
              <a:rPr lang="id-ID" sz="1900" dirty="0"/>
              <a:t>Proses pembuatan </a:t>
            </a:r>
          </a:p>
          <a:p>
            <a:pPr marL="1371600" lvl="3" indent="0">
              <a:buNone/>
            </a:pPr>
            <a:endParaRPr lang="id-ID" sz="1900" dirty="0"/>
          </a:p>
          <a:p>
            <a:r>
              <a:rPr lang="id-ID" sz="1900" b="1" dirty="0"/>
              <a:t>Weaknesses (Kelemahan)</a:t>
            </a:r>
            <a:r>
              <a:rPr lang="id-ID" sz="1900" dirty="0"/>
              <a:t> adalah kegiatan-kegiatan organisasi yang tidak berjalan dengan baik atau sumber daya yang dibutuhkan oleh organisasi tetapi tidak dimiliki oleh organisasi. </a:t>
            </a:r>
          </a:p>
          <a:p>
            <a:pPr marL="0" indent="0">
              <a:buNone/>
            </a:pPr>
            <a:r>
              <a:rPr lang="id-ID" sz="1900" dirty="0"/>
              <a:t>	Contoh :</a:t>
            </a:r>
          </a:p>
          <a:p>
            <a:pPr lvl="3">
              <a:buFont typeface="Wingdings" pitchFamily="2" charset="2"/>
              <a:buChar char="v"/>
            </a:pPr>
            <a:r>
              <a:rPr lang="id-ID" sz="1800" dirty="0"/>
              <a:t>Kurang terbinanya komunikasi antar anggota</a:t>
            </a:r>
          </a:p>
          <a:p>
            <a:pPr lvl="3">
              <a:buFont typeface="Wingdings" pitchFamily="2" charset="2"/>
              <a:buChar char="v"/>
            </a:pPr>
            <a:r>
              <a:rPr lang="id-ID" sz="1800" dirty="0"/>
              <a:t>Lamanya proses pembuatan</a:t>
            </a:r>
          </a:p>
        </p:txBody>
      </p:sp>
    </p:spTree>
    <p:extLst>
      <p:ext uri="{BB962C8B-B14F-4D97-AF65-F5344CB8AC3E}">
        <p14:creationId xmlns:p14="http://schemas.microsoft.com/office/powerpoint/2010/main" val="1327427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000" b="1" dirty="0"/>
              <a:t>Opportunity (kesempatan)</a:t>
            </a:r>
            <a:r>
              <a:rPr lang="id-ID" sz="2000" dirty="0"/>
              <a:t> adalah faktor positif yang muncul dari lingkungan dan memberikan kesempatan bagi organisasi atau program kita untuk memanfaatkannya.</a:t>
            </a:r>
          </a:p>
          <a:p>
            <a:pPr marL="0" indent="0">
              <a:buNone/>
            </a:pPr>
            <a:r>
              <a:rPr lang="id-ID" sz="2000" dirty="0"/>
              <a:t>Contoh :</a:t>
            </a:r>
          </a:p>
          <a:p>
            <a:pPr lvl="1"/>
            <a:r>
              <a:rPr lang="id-ID" sz="2000" dirty="0"/>
              <a:t>Jumlah produksi yang ada di pasaran</a:t>
            </a:r>
          </a:p>
          <a:p>
            <a:pPr lvl="1"/>
            <a:r>
              <a:rPr lang="id-ID" sz="2000" dirty="0"/>
              <a:t>Tingkat kualitas barang yang di produksi</a:t>
            </a:r>
          </a:p>
          <a:p>
            <a:pPr marL="57150" indent="0">
              <a:buNone/>
            </a:pPr>
            <a:endParaRPr lang="id-ID" sz="2400" b="1" dirty="0"/>
          </a:p>
          <a:p>
            <a:pPr marL="57150" indent="0">
              <a:buNone/>
            </a:pPr>
            <a:r>
              <a:rPr lang="id-ID" sz="2000" b="1" dirty="0"/>
              <a:t>Threat (ancaman)</a:t>
            </a:r>
            <a:r>
              <a:rPr lang="id-ID" sz="2000" dirty="0"/>
              <a:t> adalah factor negative dari lingkungan yang memberikan hambatan bagi berkembangnya atau berjalannya sebuah organisasi dan program.</a:t>
            </a:r>
          </a:p>
          <a:p>
            <a:pPr marL="0" indent="0">
              <a:buNone/>
            </a:pPr>
            <a:r>
              <a:rPr lang="id-ID" sz="2000" dirty="0"/>
              <a:t>Contoh :</a:t>
            </a:r>
          </a:p>
          <a:p>
            <a:pPr lvl="1"/>
            <a:r>
              <a:rPr lang="id-ID" sz="2000" dirty="0"/>
              <a:t>Barang yang di produksi sudah banyak</a:t>
            </a:r>
          </a:p>
          <a:p>
            <a:pPr marL="0" indent="0">
              <a:buNone/>
            </a:pP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2985266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l"/>
            <a:r>
              <a:rPr lang="id-ID" sz="2700" b="1" dirty="0"/>
              <a:t>Contoh Analisis SWOT Sederhana</a:t>
            </a:r>
            <a:endParaRPr lang="id-ID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579296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b="1" dirty="0"/>
              <a:t>ANALISIS SWOT </a:t>
            </a:r>
            <a:r>
              <a:rPr lang="id-ID" sz="2400" b="1" dirty="0">
                <a:solidFill>
                  <a:srgbClr val="FF0000"/>
                </a:solidFill>
              </a:rPr>
              <a:t>USAHA BAKSO </a:t>
            </a:r>
            <a:br>
              <a:rPr lang="id-ID" dirty="0"/>
            </a:br>
            <a:r>
              <a:rPr lang="id-ID" sz="2400" dirty="0"/>
              <a:t>Berikut ini contoh analisis SWOT untuk usaha kuliner bakso yang akan dijalankan</a:t>
            </a:r>
            <a:r>
              <a:rPr lang="id-ID" dirty="0"/>
              <a:t>:</a:t>
            </a:r>
          </a:p>
          <a:p>
            <a:pPr marL="457200" indent="-457200">
              <a:buAutoNum type="arabicPeriod"/>
            </a:pPr>
            <a:r>
              <a:rPr lang="id-ID" sz="2400" b="1" dirty="0"/>
              <a:t>Strengths | Kekuatan</a:t>
            </a:r>
            <a:endParaRPr lang="id-ID" sz="2000" b="1" dirty="0"/>
          </a:p>
          <a:p>
            <a:pPr lvl="0"/>
            <a:r>
              <a:rPr lang="id-ID" sz="2000" dirty="0"/>
              <a:t>Konsep anak muda.</a:t>
            </a:r>
          </a:p>
          <a:p>
            <a:r>
              <a:rPr lang="id-ID" sz="2000" dirty="0"/>
              <a:t>Memiliki website dan jejaring sosial</a:t>
            </a:r>
          </a:p>
          <a:p>
            <a:r>
              <a:rPr lang="id-ID" sz="2000" dirty="0"/>
              <a:t>Bebas bahan pengawet.</a:t>
            </a:r>
          </a:p>
          <a:p>
            <a:pPr marL="0" indent="0">
              <a:buNone/>
            </a:pPr>
            <a:r>
              <a:rPr lang="id-ID" sz="2000" dirty="0"/>
              <a:t>Hal-hal yang dilakukan setelah analisis:</a:t>
            </a:r>
          </a:p>
          <a:p>
            <a:pPr lvl="0"/>
            <a:r>
              <a:rPr lang="id-ID" sz="2000" dirty="0"/>
              <a:t>Mengutamakan bebas bahan pengawet.</a:t>
            </a:r>
          </a:p>
          <a:p>
            <a:r>
              <a:rPr lang="id-ID" sz="2000" dirty="0"/>
              <a:t>Mengelola dengan baik website atau jejaring sosial.</a:t>
            </a:r>
          </a:p>
          <a:p>
            <a:r>
              <a:rPr lang="id-ID" sz="2000" dirty="0"/>
              <a:t>Menonjolkan konsep anak muda</a:t>
            </a:r>
            <a:br>
              <a:rPr lang="id-ID" dirty="0"/>
            </a:b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20358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525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b="1" dirty="0"/>
              <a:t>2. Weakness | Kelemahan</a:t>
            </a:r>
            <a:endParaRPr lang="id-ID" sz="2000" b="1" dirty="0"/>
          </a:p>
          <a:p>
            <a:pPr lvl="0"/>
            <a:r>
              <a:rPr lang="id-ID" sz="2000" dirty="0"/>
              <a:t>Banyak pesaing</a:t>
            </a:r>
          </a:p>
          <a:p>
            <a:r>
              <a:rPr lang="id-ID" sz="2000" dirty="0"/>
              <a:t>Modal untuk memulai usaha masih kurang</a:t>
            </a:r>
          </a:p>
          <a:p>
            <a:r>
              <a:rPr lang="id-ID" sz="2000" dirty="0"/>
              <a:t>Masih belum ada Brand</a:t>
            </a:r>
          </a:p>
          <a:p>
            <a:pPr marL="0" indent="0">
              <a:buNone/>
            </a:pPr>
            <a:r>
              <a:rPr lang="id-ID" sz="2000" dirty="0"/>
              <a:t>Hal-hal yang dilakukan setelah analisis: </a:t>
            </a:r>
          </a:p>
          <a:p>
            <a:pPr lvl="0"/>
            <a:r>
              <a:rPr lang="id-ID" sz="2000" dirty="0"/>
              <a:t>Menjadikan pesaing sebagai motivasi </a:t>
            </a:r>
          </a:p>
          <a:p>
            <a:pPr lvl="0"/>
            <a:r>
              <a:rPr lang="id-ID" sz="2000" dirty="0"/>
              <a:t>Meminimalisir biaya / modal </a:t>
            </a:r>
          </a:p>
          <a:p>
            <a:r>
              <a:rPr lang="id-ID" sz="2000" dirty="0"/>
              <a:t>Membuat brand yang unik </a:t>
            </a:r>
          </a:p>
          <a:p>
            <a:pPr marL="0" lvl="0" indent="0">
              <a:buNone/>
            </a:pPr>
            <a:r>
              <a:rPr lang="id-ID" sz="2400" b="1" dirty="0"/>
              <a:t>3. Opportunities | Peluang </a:t>
            </a:r>
          </a:p>
          <a:p>
            <a:pPr lvl="0"/>
            <a:r>
              <a:rPr lang="id-ID" sz="2000" dirty="0"/>
              <a:t>Dengan daya inovatif dan kreatif usaha ini memiliki kesempatan besar untuk menguasai pasar. </a:t>
            </a:r>
          </a:p>
          <a:p>
            <a:pPr lvl="0"/>
            <a:r>
              <a:rPr lang="id-ID" sz="2000" dirty="0"/>
              <a:t>Belum banyak tempat makan sederhana yang memasang Wifi.</a:t>
            </a:r>
          </a:p>
          <a:p>
            <a:r>
              <a:rPr lang="id-ID" sz="2000" dirty="0"/>
              <a:t>Memberikan lapangan pekerjaan bagi warga sekitar</a:t>
            </a:r>
          </a:p>
          <a:p>
            <a:pPr marL="0" indent="0">
              <a:buNone/>
            </a:pPr>
            <a:r>
              <a:rPr lang="id-ID" sz="2000" dirty="0"/>
              <a:t>Hal-hal yang dilakukan setelah analisis:</a:t>
            </a:r>
          </a:p>
          <a:p>
            <a:pPr lvl="0"/>
            <a:r>
              <a:rPr lang="id-ID" sz="2000" dirty="0"/>
              <a:t>Merekrut tenaga kerja dari warga sekitar. </a:t>
            </a:r>
          </a:p>
          <a:p>
            <a:pPr lvl="0"/>
            <a:r>
              <a:rPr lang="id-ID" sz="2000" dirty="0"/>
              <a:t>Memasang dan merawat Wifi.</a:t>
            </a:r>
          </a:p>
          <a:p>
            <a:r>
              <a:rPr lang="id-ID" sz="2000" dirty="0"/>
              <a:t>Mempertahankan konsep yang inovatif</a:t>
            </a:r>
          </a:p>
          <a:p>
            <a:pPr marL="0" indent="0">
              <a:buNone/>
            </a:pPr>
            <a:endParaRPr lang="id-ID" sz="2000" dirty="0"/>
          </a:p>
          <a:p>
            <a:pPr marL="0" indent="0">
              <a:buNone/>
            </a:pP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3784069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/>
          <a:lstStyle/>
          <a:p>
            <a:pPr marL="0" lvl="0" indent="0">
              <a:buNone/>
            </a:pPr>
            <a:r>
              <a:rPr lang="id-ID" sz="2400" b="1" dirty="0"/>
              <a:t>4. Threats | Ancaman </a:t>
            </a:r>
            <a:endParaRPr lang="id-ID" sz="2400" dirty="0"/>
          </a:p>
          <a:p>
            <a:pPr lvl="0"/>
            <a:r>
              <a:rPr lang="id-ID" sz="2000" dirty="0"/>
              <a:t>Wifi terkadang memiliki gangguan.</a:t>
            </a:r>
          </a:p>
          <a:p>
            <a:pPr lvl="0"/>
            <a:r>
              <a:rPr lang="id-ID" sz="2000" dirty="0"/>
              <a:t>Harga bahan baku yang meningkat, otomatis harga bakso juga semakin mahal </a:t>
            </a:r>
          </a:p>
          <a:p>
            <a:pPr lvl="0"/>
            <a:r>
              <a:rPr lang="id-ID" sz="2000" dirty="0"/>
              <a:t>Banyak pesaing yang mengikuti konsep yang telah dibuat. </a:t>
            </a:r>
          </a:p>
          <a:p>
            <a:pPr marL="0" indent="0">
              <a:buNone/>
            </a:pPr>
            <a:r>
              <a:rPr lang="id-ID" sz="2000" dirty="0"/>
              <a:t>Hal-hal yang dilakukan setelah analisis:</a:t>
            </a:r>
          </a:p>
          <a:p>
            <a:pPr lvl="0"/>
            <a:r>
              <a:rPr lang="id-ID" sz="2000" dirty="0"/>
              <a:t>Merawat Wifi dan menyiapkan teknisi yang siap dihubungi 24 jam. </a:t>
            </a:r>
          </a:p>
          <a:p>
            <a:pPr lvl="0"/>
            <a:r>
              <a:rPr lang="id-ID" sz="2000" dirty="0"/>
              <a:t>Mengusahakan mempertahankan harga. </a:t>
            </a:r>
          </a:p>
          <a:p>
            <a:r>
              <a:rPr lang="id-ID" sz="2000" dirty="0"/>
              <a:t>Mempertahankan pengunjung dengan inovasi baru</a:t>
            </a:r>
            <a:endParaRPr lang="id-ID" sz="2000" b="1" dirty="0"/>
          </a:p>
        </p:txBody>
      </p:sp>
    </p:spTree>
    <p:extLst>
      <p:ext uri="{BB962C8B-B14F-4D97-AF65-F5344CB8AC3E}">
        <p14:creationId xmlns:p14="http://schemas.microsoft.com/office/powerpoint/2010/main" val="2983225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/>
          <a:lstStyle/>
          <a:p>
            <a:pPr marL="0" indent="0">
              <a:buNone/>
            </a:pPr>
            <a:r>
              <a:rPr lang="id-ID" sz="2800" b="1" dirty="0"/>
              <a:t>Pendekatan dalam Analisis </a:t>
            </a:r>
            <a:r>
              <a:rPr lang="id-ID" sz="2800" b="1" dirty="0">
                <a:solidFill>
                  <a:srgbClr val="FF0000"/>
                </a:solidFill>
              </a:rPr>
              <a:t>SWOT</a:t>
            </a:r>
          </a:p>
          <a:p>
            <a:pPr marL="0" indent="0">
              <a:buNone/>
            </a:pPr>
            <a:endParaRPr lang="id-ID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786018"/>
              </p:ext>
            </p:extLst>
          </p:nvPr>
        </p:nvGraphicFramePr>
        <p:xfrm>
          <a:off x="899591" y="1412776"/>
          <a:ext cx="7344817" cy="27363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6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76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070">
                <a:tc>
                  <a:txBody>
                    <a:bodyPr/>
                    <a:lstStyle/>
                    <a:p>
                      <a:pPr marL="4572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                  </a:t>
                      </a:r>
                      <a:r>
                        <a:rPr lang="id-ID" sz="2000" dirty="0">
                          <a:effectLst/>
                        </a:rPr>
                        <a:t>Eksternal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Internal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Peluang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Ancaman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911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Kekuatan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d-ID" sz="2000" dirty="0">
                          <a:effectLst/>
                        </a:rPr>
                        <a:t>Keunggulan komparatif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d-ID" sz="2000" dirty="0">
                          <a:effectLst/>
                        </a:rPr>
                        <a:t>Mobilisasi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911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Kelemahan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d-ID" sz="2000" dirty="0">
                          <a:effectLst/>
                        </a:rPr>
                        <a:t>Divestasi / Investasi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d-ID" sz="2000" dirty="0">
                          <a:effectLst/>
                        </a:rPr>
                        <a:t>Pengendalian kerugian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9552" y="927383"/>
            <a:ext cx="51845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d-ID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1. Pendekatan kualitatif matriks SWOT</a:t>
            </a:r>
            <a:endParaRPr kumimoji="0" lang="id-ID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559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66936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id-ID" sz="2400" b="1" dirty="0"/>
              <a:t>2. Pendekatan kuantitatif analisis SWOT</a:t>
            </a:r>
          </a:p>
          <a:p>
            <a:pPr marL="0" lvl="0" indent="0">
              <a:buNone/>
            </a:pPr>
            <a:r>
              <a:rPr lang="id-ID" sz="1600" dirty="0"/>
              <a:t>Pendekatan ini dilakukan dengan cara menghitung skor (a), bobot (b), serta perkalian antara keduanya (c) pada setiap faktor SWOT.</a:t>
            </a:r>
          </a:p>
          <a:p>
            <a:pPr marL="0" lvl="0" indent="0">
              <a:buNone/>
            </a:pPr>
            <a:endParaRPr lang="id-ID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6782"/>
              </p:ext>
            </p:extLst>
          </p:nvPr>
        </p:nvGraphicFramePr>
        <p:xfrm>
          <a:off x="107504" y="980728"/>
          <a:ext cx="8928992" cy="57500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7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2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40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84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62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12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No.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b="0" dirty="0">
                          <a:solidFill>
                            <a:schemeClr val="tx1"/>
                          </a:solidFill>
                          <a:effectLst/>
                        </a:rPr>
                        <a:t>Kekuatan</a:t>
                      </a:r>
                      <a:endParaRPr lang="id-ID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Skor (a)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Bobot (b)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Total (c)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1.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...................................................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2.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...................................................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3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3.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dst.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275">
                <a:tc gridSpan="4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Total kekuatan (S)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2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No.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Kelemahan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d-ID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d-ID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d-ID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3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1.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...................................................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3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2.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...................................................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3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3.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dst.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275">
                <a:tc gridSpan="4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Total kelemahan (W)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275">
                <a:tc gridSpan="4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Selisih antara total kekuatan dan kelemahan x = S – W 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12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No.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Peluang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d-ID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d-ID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d-ID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3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1.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...................................................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3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2.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...................................................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3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3.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dst.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1275">
                <a:tc gridSpan="4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Total peluang (O)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212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No.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Ancaman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d-ID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d-ID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d-ID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3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1.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...................................................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3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2.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...................................................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....................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33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3.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dst.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21275">
                <a:tc gridSpan="4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Total ancaman (T)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000" dirty="0">
                          <a:effectLst/>
                        </a:rPr>
                        <a:t>....................</a:t>
                      </a:r>
                      <a:endParaRPr lang="id-ID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7072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7770000"/>
              </p:ext>
            </p:extLst>
          </p:nvPr>
        </p:nvGraphicFramePr>
        <p:xfrm>
          <a:off x="683568" y="260648"/>
          <a:ext cx="7488832" cy="5040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83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52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5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Selisih antara total peluang dan ancaman y = O – T 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.................</a:t>
                      </a:r>
                      <a:endParaRPr lang="id-ID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AutoShape 14"/>
          <p:cNvSpPr>
            <a:spLocks noChangeShapeType="1"/>
          </p:cNvSpPr>
          <p:nvPr/>
        </p:nvSpPr>
        <p:spPr bwMode="auto">
          <a:xfrm>
            <a:off x="4306573" y="1691765"/>
            <a:ext cx="57890" cy="395208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+mj-lt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67544" y="1340768"/>
            <a:ext cx="7776864" cy="4693096"/>
            <a:chOff x="2102594" y="2317030"/>
            <a:chExt cx="4449763" cy="2624138"/>
          </a:xfrm>
        </p:grpSpPr>
        <p:sp>
          <p:nvSpPr>
            <p:cNvPr id="6" name="AutoShape 13"/>
            <p:cNvSpPr>
              <a:spLocks noChangeShapeType="1"/>
            </p:cNvSpPr>
            <p:nvPr/>
          </p:nvSpPr>
          <p:spPr bwMode="auto">
            <a:xfrm>
              <a:off x="2791569" y="3580680"/>
              <a:ext cx="307657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  <p:sp>
          <p:nvSpPr>
            <p:cNvPr id="7" name="Rectangle 12"/>
            <p:cNvSpPr>
              <a:spLocks noChangeArrowheads="1"/>
            </p:cNvSpPr>
            <p:nvPr/>
          </p:nvSpPr>
          <p:spPr bwMode="auto">
            <a:xfrm>
              <a:off x="3961557" y="2317030"/>
              <a:ext cx="684212" cy="214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Times New Roman" pitchFamily="18" charset="0"/>
                </a:rPr>
                <a:t>Peluang</a:t>
              </a:r>
              <a:endParaRPr kumimoji="0" lang="id-ID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3956794" y="4726855"/>
              <a:ext cx="684213" cy="214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Times New Roman" pitchFamily="18" charset="0"/>
                </a:rPr>
                <a:t>Ancaman</a:t>
              </a:r>
              <a:endParaRPr kumimoji="0" lang="id-ID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2102594" y="3488605"/>
              <a:ext cx="684213" cy="214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Times New Roman" pitchFamily="18" charset="0"/>
                </a:rPr>
                <a:t>Kelemahan</a:t>
              </a:r>
              <a:endParaRPr kumimoji="0" lang="id-ID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5868144" y="3507655"/>
              <a:ext cx="684213" cy="214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Times New Roman" pitchFamily="18" charset="0"/>
                </a:rPr>
                <a:t>Kekuatan</a:t>
              </a:r>
              <a:endParaRPr kumimoji="0" lang="id-ID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4902944" y="2713905"/>
              <a:ext cx="830263" cy="38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Times New Roman" pitchFamily="18" charset="0"/>
                </a:rPr>
                <a:t>(+, +)</a:t>
              </a:r>
              <a:endParaRPr kumimoji="0" lang="id-ID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Times New Roman" pitchFamily="18" charset="0"/>
                </a:rPr>
                <a:t>Progresif</a:t>
              </a:r>
              <a:endParaRPr kumimoji="0" lang="id-ID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3099544" y="2710730"/>
              <a:ext cx="830263" cy="38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Times New Roman" pitchFamily="18" charset="0"/>
                </a:rPr>
                <a:t>(-, +)</a:t>
              </a:r>
              <a:endParaRPr kumimoji="0" lang="id-ID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Times New Roman" pitchFamily="18" charset="0"/>
                </a:rPr>
                <a:t>Ubah strategi</a:t>
              </a:r>
              <a:endParaRPr kumimoji="0" lang="id-ID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4907707" y="3939455"/>
              <a:ext cx="830262" cy="544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Times New Roman" pitchFamily="18" charset="0"/>
                </a:rPr>
                <a:t>(+, -)</a:t>
              </a:r>
              <a:endParaRPr kumimoji="0" lang="id-ID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Times New Roman" pitchFamily="18" charset="0"/>
                </a:rPr>
                <a:t>Diversifikasi strategi</a:t>
              </a:r>
              <a:endParaRPr kumimoji="0" lang="id-ID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4" name="Rectangle 5"/>
            <p:cNvSpPr>
              <a:spLocks noChangeArrowheads="1"/>
            </p:cNvSpPr>
            <p:nvPr/>
          </p:nvSpPr>
          <p:spPr bwMode="auto">
            <a:xfrm>
              <a:off x="3091607" y="3937868"/>
              <a:ext cx="830262" cy="500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Times New Roman" pitchFamily="18" charset="0"/>
                </a:rPr>
                <a:t>(-, -)</a:t>
              </a:r>
              <a:endParaRPr kumimoji="0" lang="id-ID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Times New Roman" pitchFamily="18" charset="0"/>
                </a:rPr>
                <a:t>Strategi bertahan</a:t>
              </a:r>
              <a:endParaRPr kumimoji="0" lang="id-ID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auto">
            <a:xfrm>
              <a:off x="4312394" y="3279055"/>
              <a:ext cx="482600" cy="282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Times New Roman" pitchFamily="18" charset="0"/>
                </a:rPr>
                <a:t>Q1</a:t>
              </a:r>
              <a:endParaRPr kumimoji="0" lang="id-ID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6" name="Rectangle 3"/>
            <p:cNvSpPr>
              <a:spLocks noChangeArrowheads="1"/>
            </p:cNvSpPr>
            <p:nvPr/>
          </p:nvSpPr>
          <p:spPr bwMode="auto">
            <a:xfrm>
              <a:off x="4309219" y="3571155"/>
              <a:ext cx="482600" cy="282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Times New Roman" pitchFamily="18" charset="0"/>
                </a:rPr>
                <a:t>Q2</a:t>
              </a:r>
              <a:endParaRPr kumimoji="0" lang="id-ID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" name="Rectangle 2"/>
            <p:cNvSpPr>
              <a:spLocks noChangeArrowheads="1"/>
            </p:cNvSpPr>
            <p:nvPr/>
          </p:nvSpPr>
          <p:spPr bwMode="auto">
            <a:xfrm>
              <a:off x="3829794" y="3285405"/>
              <a:ext cx="482600" cy="282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Times New Roman" pitchFamily="18" charset="0"/>
                </a:rPr>
                <a:t>Q3</a:t>
              </a:r>
              <a:endParaRPr kumimoji="0" lang="id-ID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8" name="Rectangle 1"/>
            <p:cNvSpPr>
              <a:spLocks noChangeArrowheads="1"/>
            </p:cNvSpPr>
            <p:nvPr/>
          </p:nvSpPr>
          <p:spPr bwMode="auto">
            <a:xfrm>
              <a:off x="3825032" y="3580680"/>
              <a:ext cx="482600" cy="282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Times New Roman" pitchFamily="18" charset="0"/>
                  <a:cs typeface="Times New Roman" pitchFamily="18" charset="0"/>
                </a:rPr>
                <a:t>Q4</a:t>
              </a:r>
              <a:endParaRPr kumimoji="0" lang="id-ID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</p:grp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179338" y="138386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Diperoleh nilai (x, y).</a:t>
            </a:r>
            <a:endParaRPr kumimoji="0" lang="id-ID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8"/>
          <p:cNvSpPr>
            <a:spLocks noChangeArrowheads="1"/>
          </p:cNvSpPr>
          <p:nvPr/>
        </p:nvSpPr>
        <p:spPr bwMode="auto">
          <a:xfrm>
            <a:off x="684213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865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/>
          <a:lstStyle/>
          <a:p>
            <a:pPr marL="0" indent="0" algn="just">
              <a:buNone/>
            </a:pPr>
            <a:r>
              <a:rPr lang="en-GB" sz="2800" dirty="0" err="1"/>
              <a:t>Hasil</a:t>
            </a:r>
            <a:r>
              <a:rPr lang="en-GB" sz="2800" dirty="0"/>
              <a:t> </a:t>
            </a:r>
            <a:r>
              <a:rPr lang="en-GB" sz="2800" dirty="0" err="1"/>
              <a:t>analisis</a:t>
            </a:r>
            <a:r>
              <a:rPr lang="en-GB" sz="2800" dirty="0"/>
              <a:t> SWOT </a:t>
            </a:r>
            <a:r>
              <a:rPr lang="en-GB" sz="2800" dirty="0" err="1"/>
              <a:t>dimanfaatkan</a:t>
            </a:r>
            <a:r>
              <a:rPr lang="en-GB" sz="2800" dirty="0"/>
              <a:t> </a:t>
            </a:r>
            <a:r>
              <a:rPr lang="en-GB" sz="2800" dirty="0" err="1"/>
              <a:t>untuk</a:t>
            </a:r>
            <a:r>
              <a:rPr lang="en-GB" sz="2800" dirty="0"/>
              <a:t> </a:t>
            </a:r>
            <a:r>
              <a:rPr lang="en-GB" sz="2800" dirty="0" err="1"/>
              <a:t>menyusun</a:t>
            </a:r>
            <a:r>
              <a:rPr lang="en-GB" sz="2800" dirty="0"/>
              <a:t> </a:t>
            </a:r>
            <a:r>
              <a:rPr lang="en-GB" sz="2800" dirty="0" err="1"/>
              <a:t>strategi</a:t>
            </a:r>
            <a:r>
              <a:rPr lang="en-GB" sz="2800" dirty="0"/>
              <a:t> </a:t>
            </a:r>
            <a:r>
              <a:rPr lang="en-GB" sz="2800" dirty="0" err="1"/>
              <a:t>pemecahan</a:t>
            </a:r>
            <a:r>
              <a:rPr lang="en-GB" sz="2800" dirty="0"/>
              <a:t> </a:t>
            </a:r>
            <a:r>
              <a:rPr lang="en-GB" sz="2800" dirty="0" err="1"/>
              <a:t>masalah</a:t>
            </a:r>
            <a:r>
              <a:rPr lang="en-GB" sz="2800" dirty="0"/>
              <a:t>, </a:t>
            </a:r>
            <a:r>
              <a:rPr lang="en-GB" sz="2800" dirty="0" err="1"/>
              <a:t>serta</a:t>
            </a:r>
            <a:r>
              <a:rPr lang="en-GB" sz="2800" dirty="0"/>
              <a:t> </a:t>
            </a:r>
            <a:r>
              <a:rPr lang="en-GB" sz="2800" dirty="0" err="1"/>
              <a:t>pengembangan</a:t>
            </a:r>
            <a:r>
              <a:rPr lang="en-GB" sz="2800" dirty="0"/>
              <a:t> </a:t>
            </a:r>
            <a:r>
              <a:rPr lang="en-GB" sz="2800" dirty="0" err="1"/>
              <a:t>dan</a:t>
            </a:r>
            <a:r>
              <a:rPr lang="en-GB" sz="2800" dirty="0"/>
              <a:t> </a:t>
            </a:r>
            <a:r>
              <a:rPr lang="en-GB" sz="2800" dirty="0" err="1"/>
              <a:t>atau</a:t>
            </a:r>
            <a:r>
              <a:rPr lang="en-GB" sz="2800" dirty="0"/>
              <a:t> </a:t>
            </a:r>
            <a:r>
              <a:rPr lang="en-GB" sz="2800" dirty="0" err="1"/>
              <a:t>perbaikan</a:t>
            </a:r>
            <a:r>
              <a:rPr lang="en-GB" sz="2800" dirty="0"/>
              <a:t> </a:t>
            </a:r>
            <a:r>
              <a:rPr lang="en-GB" sz="2800" dirty="0" err="1"/>
              <a:t>mutu</a:t>
            </a:r>
            <a:r>
              <a:rPr lang="en-GB" sz="2800" dirty="0"/>
              <a:t> program </a:t>
            </a:r>
            <a:r>
              <a:rPr lang="en-GB" sz="2800" dirty="0" err="1"/>
              <a:t>secara</a:t>
            </a:r>
            <a:r>
              <a:rPr lang="en-GB" sz="2800" dirty="0"/>
              <a:t> </a:t>
            </a:r>
            <a:r>
              <a:rPr lang="en-GB" sz="2800" dirty="0" err="1"/>
              <a:t>berkelanjutan</a:t>
            </a:r>
            <a:r>
              <a:rPr lang="en-GB" dirty="0"/>
              <a:t>. </a:t>
            </a:r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508819"/>
              </p:ext>
            </p:extLst>
          </p:nvPr>
        </p:nvGraphicFramePr>
        <p:xfrm>
          <a:off x="611188" y="2060848"/>
          <a:ext cx="7848600" cy="4303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Slide" r:id="rId3" imgW="3799219" imgH="2630328" progId="PowerPoint.Slide.12">
                  <p:embed/>
                </p:oleObj>
              </mc:Choice>
              <mc:Fallback>
                <p:oleObj name="Slide" r:id="rId3" imgW="3799219" imgH="2630328" progId="PowerPoint.Slide.12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060848"/>
                        <a:ext cx="7848600" cy="43034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1400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Bingung mau buka usaha apa??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75656" y="2132856"/>
            <a:ext cx="59766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>
                <a:solidFill>
                  <a:srgbClr val="002060"/>
                </a:solidFill>
              </a:rPr>
              <a:t>Sebelum mikirin mau bisnis apa,</a:t>
            </a:r>
          </a:p>
          <a:p>
            <a:endParaRPr lang="id-ID" sz="2800" dirty="0">
              <a:solidFill>
                <a:srgbClr val="002060"/>
              </a:solidFill>
            </a:endParaRPr>
          </a:p>
          <a:p>
            <a:r>
              <a:rPr lang="id-ID" sz="2800" dirty="0">
                <a:solidFill>
                  <a:srgbClr val="002060"/>
                </a:solidFill>
              </a:rPr>
              <a:t>Bagaimana</a:t>
            </a:r>
            <a:r>
              <a:rPr lang="id-ID" sz="2800" b="1" i="1" dirty="0">
                <a:solidFill>
                  <a:srgbClr val="002060"/>
                </a:solidFill>
              </a:rPr>
              <a:t> sih cara menganalisis peluang usaha yang tepat?</a:t>
            </a:r>
            <a:endParaRPr lang="en-US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48209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Ada juga syarat pokok memanfaatkan peluang usaha . . .</a:t>
            </a:r>
            <a:endParaRPr lang="en-US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3851920" y="1268760"/>
            <a:ext cx="5112568" cy="3744416"/>
          </a:xfrm>
          <a:prstGeom prst="wedgeRoundRectCallout">
            <a:avLst>
              <a:gd name="adj1" fmla="val -60127"/>
              <a:gd name="adj2" fmla="val 3142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1363" indent="-741363" defTabSz="1122363">
              <a:lnSpc>
                <a:spcPct val="105000"/>
              </a:lnSpc>
              <a:spcBef>
                <a:spcPct val="4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b="1" dirty="0">
                <a:sym typeface="Wingdings 3" pitchFamily="18" charset="2"/>
              </a:rPr>
              <a:t>OPTIMIS</a:t>
            </a:r>
          </a:p>
          <a:p>
            <a:pPr marL="741363" indent="-741363" defTabSz="1122363">
              <a:lnSpc>
                <a:spcPct val="105000"/>
              </a:lnSpc>
              <a:spcBef>
                <a:spcPct val="4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b="1" dirty="0">
                <a:sym typeface="Wingdings 3" pitchFamily="18" charset="2"/>
              </a:rPr>
              <a:t>BEKERJA KERAS &amp; POSITIF</a:t>
            </a:r>
          </a:p>
          <a:p>
            <a:pPr marL="741363" indent="-741363" defTabSz="1122363">
              <a:lnSpc>
                <a:spcPct val="105000"/>
              </a:lnSpc>
              <a:spcBef>
                <a:spcPct val="4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b="1" dirty="0">
                <a:sym typeface="Wingdings 3" pitchFamily="18" charset="2"/>
              </a:rPr>
              <a:t>MAU BERTANYA &amp; MENDENGARKAN ORG LAIN</a:t>
            </a:r>
          </a:p>
          <a:p>
            <a:pPr marL="741363" indent="-741363" defTabSz="1122363">
              <a:lnSpc>
                <a:spcPct val="105000"/>
              </a:lnSpc>
              <a:spcBef>
                <a:spcPct val="4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b="1" dirty="0">
                <a:sym typeface="Wingdings 3" pitchFamily="18" charset="2"/>
              </a:rPr>
              <a:t>MENGAKUI KESALAHAN</a:t>
            </a:r>
          </a:p>
          <a:p>
            <a:pPr marL="741363" indent="-741363" defTabSz="1122363">
              <a:lnSpc>
                <a:spcPct val="105000"/>
              </a:lnSpc>
              <a:spcBef>
                <a:spcPct val="4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b="1" dirty="0">
                <a:sym typeface="Wingdings 3" pitchFamily="18" charset="2"/>
              </a:rPr>
              <a:t>YAKIN BAHWA, “HARI INI HRS LBH BAIK DR HARI KEMARIN”</a:t>
            </a:r>
            <a:endParaRPr lang="id-ID" b="1" dirty="0">
              <a:sym typeface="Wingdings 3" pitchFamily="18" charset="2"/>
            </a:endParaRPr>
          </a:p>
          <a:p>
            <a:pPr marL="741363" indent="-741363" defTabSz="1122363">
              <a:lnSpc>
                <a:spcPct val="105000"/>
              </a:lnSpc>
              <a:spcBef>
                <a:spcPct val="4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id-ID" b="1" dirty="0">
                <a:sym typeface="Wingdings 3" pitchFamily="18" charset="2"/>
              </a:rPr>
              <a:t>SENYUM  broo Biar HOKKI </a:t>
            </a:r>
            <a:r>
              <a:rPr lang="id-ID" b="1" dirty="0">
                <a:sym typeface="Wingdings" pitchFamily="2" charset="2"/>
              </a:rPr>
              <a:t></a:t>
            </a:r>
            <a:endParaRPr lang="en-US" b="1" dirty="0">
              <a:sym typeface="Wingdings 3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64333467"/>
      </p:ext>
    </p:extLst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758984"/>
          </a:xfrm>
        </p:spPr>
        <p:txBody>
          <a:bodyPr/>
          <a:lstStyle/>
          <a:p>
            <a:r>
              <a:rPr lang="id-ID" dirty="0"/>
              <a:t>Coba pada liat gambar ini terus di </a:t>
            </a:r>
            <a:br>
              <a:rPr lang="id-ID" dirty="0"/>
            </a:br>
            <a:r>
              <a:rPr lang="id-ID" dirty="0"/>
              <a:t>renungin ya. . 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30927"/>
            <a:ext cx="5688632" cy="36004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6732240" y="1556792"/>
            <a:ext cx="1944216" cy="864096"/>
          </a:xfrm>
          <a:prstGeom prst="wedgeRoundRectCallout">
            <a:avLst>
              <a:gd name="adj1" fmla="val -59314"/>
              <a:gd name="adj2" fmla="val -1285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/>
              <a:t>Kalo  mikir  ituu jangan CUNO eaa wkwk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28419353"/>
      </p:ext>
    </p:extLst>
  </p:cSld>
  <p:clrMapOvr>
    <a:masterClrMapping/>
  </p:clrMapOvr>
  <p:transition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Menurut sesepuh </a:t>
            </a:r>
            <a:r>
              <a:rPr lang="en-US" i="1" kern="10" dirty="0">
                <a:latin typeface="Arial Black"/>
              </a:rPr>
              <a:t>Dr. DJ. Schwartz</a:t>
            </a:r>
            <a:br>
              <a:rPr lang="en-US" i="1" kern="10" dirty="0">
                <a:latin typeface="Arial Black"/>
              </a:rPr>
            </a:br>
            <a:r>
              <a:rPr lang="id-ID" kern="10" dirty="0"/>
              <a:t>ada beberapa point penting yg perlu diingat: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55776" y="1628800"/>
            <a:ext cx="5860132" cy="3411717"/>
          </a:xfrm>
        </p:spPr>
        <p:txBody>
          <a:bodyPr>
            <a:noAutofit/>
          </a:bodyPr>
          <a:lstStyle/>
          <a:p>
            <a:pPr marL="741363" indent="-741363" defTabSz="1122363">
              <a:lnSpc>
                <a:spcPct val="105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2000" i="1" dirty="0" err="1">
                <a:sym typeface="Wingdings 3" pitchFamily="18" charset="2"/>
              </a:rPr>
              <a:t>Percaya</a:t>
            </a:r>
            <a:r>
              <a:rPr lang="en-US" sz="2000" i="1" dirty="0">
                <a:sym typeface="Wingdings 3" pitchFamily="18" charset="2"/>
              </a:rPr>
              <a:t> &amp; </a:t>
            </a:r>
            <a:r>
              <a:rPr lang="en-US" sz="2000" i="1" dirty="0" err="1">
                <a:sym typeface="Wingdings 3" pitchFamily="18" charset="2"/>
              </a:rPr>
              <a:t>yakin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bahwa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usaha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bisa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dilaksanakan</a:t>
            </a:r>
            <a:endParaRPr lang="en-US" sz="2000" i="1" dirty="0">
              <a:sym typeface="Wingdings 3" pitchFamily="18" charset="2"/>
            </a:endParaRPr>
          </a:p>
          <a:p>
            <a:pPr marL="741363" indent="-741363" defTabSz="1122363">
              <a:lnSpc>
                <a:spcPct val="105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2000" i="1" dirty="0" err="1">
                <a:sym typeface="Wingdings 3" pitchFamily="18" charset="2"/>
              </a:rPr>
              <a:t>Jgn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bergaul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pd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lingkungan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statis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yg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akan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melumpuhkan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pikiran</a:t>
            </a:r>
            <a:endParaRPr lang="en-US" sz="2000" i="1" dirty="0">
              <a:sym typeface="Wingdings 3" pitchFamily="18" charset="2"/>
            </a:endParaRPr>
          </a:p>
          <a:p>
            <a:pPr marL="741363" indent="-741363" defTabSz="1122363">
              <a:lnSpc>
                <a:spcPct val="105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2000" i="1" dirty="0" err="1">
                <a:sym typeface="Wingdings 3" pitchFamily="18" charset="2"/>
              </a:rPr>
              <a:t>Senantiasa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bertanya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pd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diri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sendiri</a:t>
            </a:r>
            <a:r>
              <a:rPr lang="en-US" sz="2000" i="1" dirty="0">
                <a:sym typeface="Wingdings 3" pitchFamily="18" charset="2"/>
              </a:rPr>
              <a:t>, “</a:t>
            </a:r>
            <a:r>
              <a:rPr lang="en-US" sz="2000" i="1" dirty="0" err="1">
                <a:sym typeface="Wingdings 3" pitchFamily="18" charset="2"/>
              </a:rPr>
              <a:t>bgmn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saya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dpt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mlkk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usaha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yg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lbh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baik</a:t>
            </a:r>
            <a:r>
              <a:rPr lang="id-ID" sz="2000" i="1" dirty="0">
                <a:sym typeface="Wingdings 3" pitchFamily="18" charset="2"/>
              </a:rPr>
              <a:t>?</a:t>
            </a:r>
            <a:r>
              <a:rPr lang="en-US" sz="2000" i="1" dirty="0">
                <a:sym typeface="Wingdings 3" pitchFamily="18" charset="2"/>
              </a:rPr>
              <a:t>”</a:t>
            </a:r>
          </a:p>
          <a:p>
            <a:pPr marL="741363" indent="-741363" defTabSz="1122363">
              <a:lnSpc>
                <a:spcPct val="105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2000" i="1" dirty="0" err="1">
                <a:sym typeface="Wingdings 3" pitchFamily="18" charset="2"/>
              </a:rPr>
              <a:t>Bertanya</a:t>
            </a:r>
            <a:r>
              <a:rPr lang="en-US" sz="2000" i="1" dirty="0">
                <a:sym typeface="Wingdings 3" pitchFamily="18" charset="2"/>
              </a:rPr>
              <a:t> &amp; </a:t>
            </a:r>
            <a:r>
              <a:rPr lang="en-US" sz="2000" i="1" dirty="0" err="1">
                <a:sym typeface="Wingdings 3" pitchFamily="18" charset="2"/>
              </a:rPr>
              <a:t>mendengarkan</a:t>
            </a:r>
            <a:endParaRPr lang="en-US" sz="2000" i="1" dirty="0">
              <a:sym typeface="Wingdings 3" pitchFamily="18" charset="2"/>
            </a:endParaRPr>
          </a:p>
          <a:p>
            <a:pPr marL="741363" indent="-741363" defTabSz="1122363">
              <a:lnSpc>
                <a:spcPct val="105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2000" i="1" dirty="0" err="1">
                <a:sym typeface="Wingdings 3" pitchFamily="18" charset="2"/>
              </a:rPr>
              <a:t>Perluas</a:t>
            </a:r>
            <a:r>
              <a:rPr lang="en-US" sz="2000" i="1" dirty="0">
                <a:sym typeface="Wingdings 3" pitchFamily="18" charset="2"/>
              </a:rPr>
              <a:t> </a:t>
            </a:r>
            <a:r>
              <a:rPr lang="en-US" sz="2000" i="1" dirty="0" err="1">
                <a:sym typeface="Wingdings 3" pitchFamily="18" charset="2"/>
              </a:rPr>
              <a:t>pikiran</a:t>
            </a:r>
            <a:endParaRPr lang="en-US" sz="2000" i="1" dirty="0">
              <a:sym typeface="Wingdings 3" pitchFamily="18" charset="2"/>
            </a:endParaRPr>
          </a:p>
          <a:p>
            <a:endParaRPr lang="en-US" sz="2000" i="1" dirty="0"/>
          </a:p>
        </p:txBody>
      </p:sp>
      <p:sp>
        <p:nvSpPr>
          <p:cNvPr id="3" name="Rounded Rectangular Callout 2"/>
          <p:cNvSpPr/>
          <p:nvPr/>
        </p:nvSpPr>
        <p:spPr>
          <a:xfrm>
            <a:off x="467544" y="1700808"/>
            <a:ext cx="1800200" cy="936104"/>
          </a:xfrm>
          <a:prstGeom prst="wedgeRoundRectCallout">
            <a:avLst>
              <a:gd name="adj1" fmla="val 44584"/>
              <a:gd name="adj2" fmla="val 8618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/>
              <a:t>Cara memanfaatkan Peluang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36556052"/>
      </p:ext>
    </p:extLst>
  </p:cSld>
  <p:clrMapOvr>
    <a:masterClrMapping/>
  </p:clrMapOvr>
  <p:transition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Oval 5"/>
          <p:cNvSpPr>
            <a:spLocks noChangeArrowheads="1"/>
          </p:cNvSpPr>
          <p:nvPr/>
        </p:nvSpPr>
        <p:spPr bwMode="auto">
          <a:xfrm>
            <a:off x="3271151" y="2276872"/>
            <a:ext cx="2596993" cy="193047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lIns="74350" tIns="37177" rIns="74350" bIns="37177" anchor="ctr"/>
          <a:lstStyle/>
          <a:p>
            <a:pPr algn="ctr" defTabSz="913491"/>
            <a:r>
              <a:rPr lang="en-US" sz="2000" dirty="0">
                <a:latin typeface="Arial Black" pitchFamily="34" charset="0"/>
              </a:rPr>
              <a:t>RISIKO USAHA YG MUNGKIN TERJADI</a:t>
            </a:r>
          </a:p>
        </p:txBody>
      </p:sp>
      <p:sp>
        <p:nvSpPr>
          <p:cNvPr id="17413" name="Rectangle 7"/>
          <p:cNvSpPr>
            <a:spLocks noChangeArrowheads="1"/>
          </p:cNvSpPr>
          <p:nvPr/>
        </p:nvSpPr>
        <p:spPr bwMode="auto">
          <a:xfrm>
            <a:off x="5040922" y="1396043"/>
            <a:ext cx="3868615" cy="704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7177" tIns="74350" rIns="37177" bIns="74350">
            <a:spAutoFit/>
          </a:bodyPr>
          <a:lstStyle/>
          <a:p>
            <a:pPr algn="ctr" defTabSz="913491"/>
            <a:r>
              <a:rPr lang="en-US" sz="2000" b="1"/>
              <a:t>PERUBAHAN PERMINTAAN</a:t>
            </a:r>
          </a:p>
          <a:p>
            <a:pPr algn="ctr" defTabSz="913491"/>
            <a:r>
              <a:rPr lang="en-US" sz="1600">
                <a:sym typeface="Wingdings 3" pitchFamily="18" charset="2"/>
              </a:rPr>
              <a:t> Ekonomi, mode, selera konsumen, dll.</a:t>
            </a:r>
            <a:endParaRPr lang="en-US" sz="1600"/>
          </a:p>
        </p:txBody>
      </p:sp>
      <p:sp>
        <p:nvSpPr>
          <p:cNvPr id="17414" name="Rectangle 8"/>
          <p:cNvSpPr>
            <a:spLocks noChangeArrowheads="1"/>
          </p:cNvSpPr>
          <p:nvPr/>
        </p:nvSpPr>
        <p:spPr bwMode="auto">
          <a:xfrm>
            <a:off x="5040923" y="4229763"/>
            <a:ext cx="3868615" cy="704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7177" tIns="74350" rIns="37177" bIns="74350">
            <a:spAutoFit/>
          </a:bodyPr>
          <a:lstStyle/>
          <a:p>
            <a:pPr algn="ctr" defTabSz="913491"/>
            <a:r>
              <a:rPr lang="en-US" sz="2000" b="1"/>
              <a:t>PERUBAHAN KONJUNGTUR</a:t>
            </a:r>
          </a:p>
          <a:p>
            <a:pPr algn="ctr" defTabSz="913491"/>
            <a:r>
              <a:rPr lang="en-US" sz="1600">
                <a:sym typeface="Wingdings 3" pitchFamily="18" charset="2"/>
              </a:rPr>
              <a:t> Kondisi ekonomi yg tdk menentu</a:t>
            </a:r>
            <a:endParaRPr lang="en-US" sz="1600"/>
          </a:p>
        </p:txBody>
      </p:sp>
      <p:sp>
        <p:nvSpPr>
          <p:cNvPr id="17415" name="Rectangle 9"/>
          <p:cNvSpPr>
            <a:spLocks noChangeArrowheads="1"/>
          </p:cNvSpPr>
          <p:nvPr/>
        </p:nvSpPr>
        <p:spPr bwMode="auto">
          <a:xfrm>
            <a:off x="107504" y="4365104"/>
            <a:ext cx="3866173" cy="6080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7177" tIns="148700" rIns="37177" bIns="148700">
            <a:spAutoFit/>
          </a:bodyPr>
          <a:lstStyle/>
          <a:p>
            <a:pPr algn="ctr" defTabSz="913491"/>
            <a:r>
              <a:rPr lang="en-US" sz="2000" b="1" dirty="0"/>
              <a:t>PERSAINGAN</a:t>
            </a:r>
            <a:endParaRPr lang="en-US" sz="2000" dirty="0"/>
          </a:p>
        </p:txBody>
      </p:sp>
      <p:sp>
        <p:nvSpPr>
          <p:cNvPr id="17416" name="Rectangle 10"/>
          <p:cNvSpPr>
            <a:spLocks noChangeArrowheads="1"/>
          </p:cNvSpPr>
          <p:nvPr/>
        </p:nvSpPr>
        <p:spPr bwMode="auto">
          <a:xfrm>
            <a:off x="291945" y="1396043"/>
            <a:ext cx="3869837" cy="704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7177" tIns="74350" rIns="37177" bIns="74350">
            <a:spAutoFit/>
          </a:bodyPr>
          <a:lstStyle/>
          <a:p>
            <a:pPr algn="ctr" defTabSz="913491"/>
            <a:r>
              <a:rPr lang="en-US" sz="2000" b="1" dirty="0"/>
              <a:t>AKIBAT LAIN</a:t>
            </a:r>
          </a:p>
          <a:p>
            <a:pPr algn="ctr" defTabSz="913491"/>
            <a:r>
              <a:rPr lang="en-US" sz="1600" dirty="0">
                <a:sym typeface="Wingdings 3" pitchFamily="18" charset="2"/>
              </a:rPr>
              <a:t> </a:t>
            </a:r>
            <a:r>
              <a:rPr lang="en-US" sz="1600" dirty="0" err="1">
                <a:sym typeface="Wingdings 3" pitchFamily="18" charset="2"/>
              </a:rPr>
              <a:t>Teknologi</a:t>
            </a:r>
            <a:r>
              <a:rPr lang="en-US" sz="1600" dirty="0">
                <a:sym typeface="Wingdings 3" pitchFamily="18" charset="2"/>
              </a:rPr>
              <a:t>, </a:t>
            </a:r>
            <a:r>
              <a:rPr lang="en-US" sz="1600" dirty="0" err="1">
                <a:sym typeface="Wingdings 3" pitchFamily="18" charset="2"/>
              </a:rPr>
              <a:t>peraturan</a:t>
            </a:r>
            <a:r>
              <a:rPr lang="en-US" sz="1600" dirty="0">
                <a:sym typeface="Wingdings 3" pitchFamily="18" charset="2"/>
              </a:rPr>
              <a:t>, </a:t>
            </a:r>
            <a:r>
              <a:rPr lang="en-US" sz="1600" dirty="0" err="1">
                <a:sym typeface="Wingdings 3" pitchFamily="18" charset="2"/>
              </a:rPr>
              <a:t>bencana</a:t>
            </a:r>
            <a:r>
              <a:rPr lang="en-US" sz="1600" dirty="0">
                <a:sym typeface="Wingdings 3" pitchFamily="18" charset="2"/>
              </a:rPr>
              <a:t> </a:t>
            </a:r>
            <a:r>
              <a:rPr lang="en-US" sz="1600" dirty="0" err="1">
                <a:sym typeface="Wingdings 3" pitchFamily="18" charset="2"/>
              </a:rPr>
              <a:t>alam</a:t>
            </a:r>
            <a:r>
              <a:rPr lang="en-US" sz="1600" dirty="0">
                <a:sym typeface="Wingdings 3" pitchFamily="18" charset="2"/>
              </a:rPr>
              <a:t>, </a:t>
            </a:r>
            <a:r>
              <a:rPr lang="en-US" sz="1600" dirty="0" err="1">
                <a:sym typeface="Wingdings 3" pitchFamily="18" charset="2"/>
              </a:rPr>
              <a:t>dll</a:t>
            </a:r>
            <a:r>
              <a:rPr lang="en-US" sz="1600" dirty="0">
                <a:sym typeface="Wingdings 3" pitchFamily="18" charset="2"/>
              </a:rPr>
              <a:t>.</a:t>
            </a: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Resiko dalam usaha pasti ada ,ini resikonya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019684"/>
      </p:ext>
    </p:extLst>
  </p:cSld>
  <p:clrMapOvr>
    <a:masterClrMapping/>
  </p:clrMapOvr>
  <p:transition spd="slow"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Analisa peluang usaha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60848"/>
            <a:ext cx="4104456" cy="2743145"/>
          </a:xfrm>
        </p:spPr>
      </p:pic>
      <p:sp>
        <p:nvSpPr>
          <p:cNvPr id="5" name="Rectangle 4"/>
          <p:cNvSpPr/>
          <p:nvPr/>
        </p:nvSpPr>
        <p:spPr>
          <a:xfrm>
            <a:off x="4427984" y="1741628"/>
            <a:ext cx="547260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buFontTx/>
              <a:buChar char="•"/>
            </a:pPr>
            <a:r>
              <a:rPr lang="sv-SE" b="1" dirty="0"/>
              <a:t>Analisis Kebutuhan Materi &amp; Produk</a:t>
            </a:r>
            <a:endParaRPr lang="id-ID" b="1" dirty="0"/>
          </a:p>
          <a:p>
            <a:pPr>
              <a:lnSpc>
                <a:spcPts val="2100"/>
              </a:lnSpc>
            </a:pPr>
            <a:endParaRPr lang="en-US" b="1" dirty="0"/>
          </a:p>
          <a:p>
            <a:pPr>
              <a:lnSpc>
                <a:spcPts val="2100"/>
              </a:lnSpc>
              <a:buFontTx/>
              <a:buChar char="•"/>
            </a:pPr>
            <a:r>
              <a:rPr lang="en-US" b="1" dirty="0" err="1"/>
              <a:t>Analisis</a:t>
            </a:r>
            <a:r>
              <a:rPr lang="en-US" b="1" dirty="0"/>
              <a:t> </a:t>
            </a:r>
            <a:r>
              <a:rPr lang="en-US" b="1" dirty="0" err="1"/>
              <a:t>Kebutuhan</a:t>
            </a:r>
            <a:r>
              <a:rPr lang="en-US" b="1" dirty="0"/>
              <a:t> </a:t>
            </a:r>
            <a:r>
              <a:rPr lang="en-US" b="1" dirty="0" err="1"/>
              <a:t>Pasar</a:t>
            </a:r>
            <a:r>
              <a:rPr lang="en-US" b="1" dirty="0"/>
              <a:t>/</a:t>
            </a:r>
            <a:r>
              <a:rPr lang="en-US" b="1" dirty="0" err="1"/>
              <a:t>Konsumen</a:t>
            </a:r>
            <a:endParaRPr lang="id-ID" b="1" dirty="0"/>
          </a:p>
          <a:p>
            <a:pPr>
              <a:lnSpc>
                <a:spcPts val="2100"/>
              </a:lnSpc>
              <a:buFontTx/>
              <a:buChar char="•"/>
            </a:pPr>
            <a:endParaRPr lang="en-US" b="1" dirty="0"/>
          </a:p>
          <a:p>
            <a:pPr>
              <a:lnSpc>
                <a:spcPts val="1400"/>
              </a:lnSpc>
              <a:buFontTx/>
              <a:buChar char="•"/>
            </a:pPr>
            <a:r>
              <a:rPr lang="en-US" b="1" dirty="0" err="1"/>
              <a:t>Analisis</a:t>
            </a:r>
            <a:r>
              <a:rPr lang="en-US" b="1" dirty="0"/>
              <a:t> </a:t>
            </a:r>
            <a:r>
              <a:rPr lang="en-US" b="1" dirty="0" err="1"/>
              <a:t>Keberlanjutan</a:t>
            </a:r>
            <a:r>
              <a:rPr lang="en-US" b="1" dirty="0"/>
              <a:t> Usaha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Depan</a:t>
            </a:r>
            <a:endParaRPr lang="id-ID" b="1" dirty="0"/>
          </a:p>
          <a:p>
            <a:pPr>
              <a:lnSpc>
                <a:spcPts val="1400"/>
              </a:lnSpc>
              <a:buFontTx/>
              <a:buChar char="•"/>
            </a:pPr>
            <a:endParaRPr lang="en-US" b="1" dirty="0"/>
          </a:p>
          <a:p>
            <a:pPr>
              <a:lnSpc>
                <a:spcPts val="2100"/>
              </a:lnSpc>
              <a:buFontTx/>
              <a:buChar char="•"/>
            </a:pPr>
            <a:r>
              <a:rPr lang="en-US" b="1" dirty="0" err="1"/>
              <a:t>Analisis</a:t>
            </a:r>
            <a:r>
              <a:rPr lang="en-US" b="1" dirty="0"/>
              <a:t> </a:t>
            </a:r>
            <a:r>
              <a:rPr lang="en-US" b="1" dirty="0" err="1"/>
              <a:t>Persaingan</a:t>
            </a:r>
            <a:r>
              <a:rPr lang="en-US" b="1" dirty="0"/>
              <a:t> </a:t>
            </a:r>
            <a:r>
              <a:rPr lang="en-US" b="1" dirty="0" err="1"/>
              <a:t>usaha</a:t>
            </a:r>
            <a:endParaRPr lang="id-ID" b="1" dirty="0"/>
          </a:p>
          <a:p>
            <a:pPr>
              <a:lnSpc>
                <a:spcPts val="2100"/>
              </a:lnSpc>
              <a:buFontTx/>
              <a:buChar char="•"/>
            </a:pPr>
            <a:endParaRPr lang="en-US" b="1" dirty="0"/>
          </a:p>
          <a:p>
            <a:pPr>
              <a:lnSpc>
                <a:spcPts val="2100"/>
              </a:lnSpc>
              <a:buFontTx/>
              <a:buChar char="•"/>
            </a:pPr>
            <a:r>
              <a:rPr lang="en-US" b="1" dirty="0" err="1"/>
              <a:t>Analisis</a:t>
            </a:r>
            <a:r>
              <a:rPr lang="en-US" b="1" dirty="0"/>
              <a:t> </a:t>
            </a:r>
            <a:r>
              <a:rPr lang="en-US" b="1" dirty="0" err="1"/>
              <a:t>Pendapatan</a:t>
            </a:r>
            <a:r>
              <a:rPr lang="en-US" b="1" dirty="0"/>
              <a:t> &amp; </a:t>
            </a:r>
            <a:r>
              <a:rPr lang="en-US" b="1" dirty="0" err="1"/>
              <a:t>Pengembangan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9238954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6"/>
          <p:cNvSpPr txBox="1">
            <a:spLocks noChangeArrowheads="1"/>
          </p:cNvSpPr>
          <p:nvPr/>
        </p:nvSpPr>
        <p:spPr bwMode="auto">
          <a:xfrm>
            <a:off x="421299" y="1210235"/>
            <a:ext cx="8253778" cy="1378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025525" indent="-1025525" defTabSz="1087438" eaLnBrk="0" hangingPunct="0">
              <a:tabLst>
                <a:tab pos="342900" algn="l"/>
                <a:tab pos="1025525" algn="l"/>
              </a:tabLst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087438" eaLnBrk="0" hangingPunct="0">
              <a:tabLst>
                <a:tab pos="342900" algn="l"/>
                <a:tab pos="1025525" algn="l"/>
              </a:tabLst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087438" eaLnBrk="0" hangingPunct="0">
              <a:tabLst>
                <a:tab pos="342900" algn="l"/>
                <a:tab pos="1025525" algn="l"/>
              </a:tabLst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087438" eaLnBrk="0" hangingPunct="0">
              <a:tabLst>
                <a:tab pos="342900" algn="l"/>
                <a:tab pos="1025525" algn="l"/>
              </a:tabLst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087438" eaLnBrk="0" hangingPunct="0">
              <a:tabLst>
                <a:tab pos="342900" algn="l"/>
                <a:tab pos="1025525" algn="l"/>
              </a:tabLst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087438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1025525" algn="l"/>
              </a:tabLs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087438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1025525" algn="l"/>
              </a:tabLs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087438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1025525" algn="l"/>
              </a:tabLs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087438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1025525" algn="l"/>
              </a:tabLs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• 	</a:t>
            </a:r>
            <a:r>
              <a:rPr lang="en-US" sz="2800" b="1" dirty="0" err="1">
                <a:solidFill>
                  <a:srgbClr val="FF0000"/>
                </a:solidFill>
                <a:cs typeface="Arial" charset="0"/>
              </a:rPr>
              <a:t>Sbl</a:t>
            </a: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cs typeface="Arial" charset="0"/>
              </a:rPr>
              <a:t>memulai</a:t>
            </a: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cs typeface="Arial" charset="0"/>
              </a:rPr>
              <a:t>konsep</a:t>
            </a: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cs typeface="Arial" charset="0"/>
              </a:rPr>
              <a:t>usaha</a:t>
            </a: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cs typeface="Arial" charset="0"/>
              </a:rPr>
              <a:t>anda</a:t>
            </a: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cs typeface="Arial" charset="0"/>
              </a:rPr>
              <a:t>hrs</a:t>
            </a: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cs typeface="Arial" charset="0"/>
              </a:rPr>
              <a:t>tahu</a:t>
            </a: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,</a:t>
            </a:r>
          </a:p>
          <a:p>
            <a:pPr eaLnBrk="1" hangingPunct="1">
              <a:spcBef>
                <a:spcPct val="20000"/>
              </a:spcBef>
            </a:pP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	</a:t>
            </a:r>
            <a:r>
              <a:rPr lang="en-US" sz="2800" b="1" dirty="0">
                <a:solidFill>
                  <a:srgbClr val="FF0000"/>
                </a:solidFill>
                <a:cs typeface="Arial" charset="0"/>
                <a:sym typeface="Wingdings 3" pitchFamily="18" charset="2"/>
              </a:rPr>
              <a:t>	</a:t>
            </a:r>
            <a:r>
              <a:rPr lang="en-US" sz="2800" b="1" dirty="0" err="1">
                <a:solidFill>
                  <a:srgbClr val="FF0000"/>
                </a:solidFill>
                <a:cs typeface="Arial" charset="0"/>
              </a:rPr>
              <a:t>Apakah</a:t>
            </a: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cs typeface="Arial" charset="0"/>
              </a:rPr>
              <a:t>konsep</a:t>
            </a: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cs typeface="Arial" charset="0"/>
              </a:rPr>
              <a:t>tsb</a:t>
            </a: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cs typeface="Arial" charset="0"/>
              </a:rPr>
              <a:t>tlh</a:t>
            </a: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cs typeface="Arial" charset="0"/>
              </a:rPr>
              <a:t>memenuhi</a:t>
            </a: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cs typeface="Arial" charset="0"/>
              </a:rPr>
              <a:t>syarat</a:t>
            </a: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cs typeface="Arial" charset="0"/>
              </a:rPr>
              <a:t>kebutuhan</a:t>
            </a: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cs typeface="Arial" charset="0"/>
              </a:rPr>
              <a:t>pasar</a:t>
            </a:r>
            <a:r>
              <a:rPr lang="en-US" sz="2800" b="1" dirty="0">
                <a:solidFill>
                  <a:srgbClr val="FF0000"/>
                </a:solidFill>
                <a:cs typeface="Arial" charset="0"/>
              </a:rPr>
              <a:t>? </a:t>
            </a:r>
          </a:p>
        </p:txBody>
      </p:sp>
      <p:sp>
        <p:nvSpPr>
          <p:cNvPr id="19459" name="Text Box 11"/>
          <p:cNvSpPr txBox="1">
            <a:spLocks noChangeArrowheads="1"/>
          </p:cNvSpPr>
          <p:nvPr/>
        </p:nvSpPr>
        <p:spPr bwMode="auto">
          <a:xfrm>
            <a:off x="323528" y="2708920"/>
            <a:ext cx="174869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dirty="0" err="1">
                <a:latin typeface="Arial Black" pitchFamily="34" charset="0"/>
                <a:cs typeface="Arial" charset="0"/>
              </a:rPr>
              <a:t>Contoh</a:t>
            </a:r>
            <a:r>
              <a:rPr lang="en-US" sz="2800" dirty="0">
                <a:latin typeface="Arial Black" pitchFamily="34" charset="0"/>
                <a:cs typeface="Arial" charset="0"/>
              </a:rPr>
              <a:t> : </a:t>
            </a:r>
          </a:p>
        </p:txBody>
      </p:sp>
      <p:sp>
        <p:nvSpPr>
          <p:cNvPr id="19460" name="Text Box 12"/>
          <p:cNvSpPr txBox="1">
            <a:spLocks noChangeArrowheads="1"/>
          </p:cNvSpPr>
          <p:nvPr/>
        </p:nvSpPr>
        <p:spPr bwMode="auto">
          <a:xfrm>
            <a:off x="877168" y="3214137"/>
            <a:ext cx="52070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67087B"/>
              </a:buClr>
              <a:buFont typeface="Wingdings" pitchFamily="2" charset="2"/>
              <a:buNone/>
            </a:pPr>
            <a:r>
              <a:rPr lang="en-US" sz="2800" b="1" dirty="0" err="1">
                <a:solidFill>
                  <a:srgbClr val="0070C0"/>
                </a:solidFill>
              </a:rPr>
              <a:t>Jasa</a:t>
            </a:r>
            <a:r>
              <a:rPr lang="en-US" sz="2800" b="1" dirty="0">
                <a:solidFill>
                  <a:srgbClr val="0070C0"/>
                </a:solidFill>
              </a:rPr>
              <a:t> Laundry </a:t>
            </a:r>
          </a:p>
        </p:txBody>
      </p:sp>
      <p:sp>
        <p:nvSpPr>
          <p:cNvPr id="19461" name="Text Box 13"/>
          <p:cNvSpPr txBox="1">
            <a:spLocks noChangeArrowheads="1"/>
          </p:cNvSpPr>
          <p:nvPr/>
        </p:nvSpPr>
        <p:spPr bwMode="auto">
          <a:xfrm>
            <a:off x="989172" y="3645024"/>
            <a:ext cx="7903308" cy="1378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568325" indent="-568325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800" dirty="0" err="1"/>
              <a:t>Targetnya</a:t>
            </a:r>
            <a:r>
              <a:rPr lang="en-US" sz="2800" dirty="0"/>
              <a:t> </a:t>
            </a:r>
            <a:r>
              <a:rPr lang="en-US" sz="2800" dirty="0">
                <a:sym typeface="Wingdings 3" pitchFamily="18" charset="2"/>
              </a:rPr>
              <a:t></a:t>
            </a:r>
            <a:r>
              <a:rPr lang="en-US" sz="2800" dirty="0"/>
              <a:t> </a:t>
            </a:r>
            <a:r>
              <a:rPr lang="en-US" sz="2800" dirty="0" err="1"/>
              <a:t>para</a:t>
            </a:r>
            <a:r>
              <a:rPr lang="en-US" sz="2800" dirty="0"/>
              <a:t> </a:t>
            </a:r>
            <a:r>
              <a:rPr lang="en-US" sz="2800" dirty="0" err="1"/>
              <a:t>pekerja</a:t>
            </a:r>
            <a:r>
              <a:rPr lang="en-US" sz="2800" dirty="0"/>
              <a:t> “</a:t>
            </a:r>
            <a:r>
              <a:rPr lang="en-US" sz="2800" dirty="0" err="1"/>
              <a:t>kantoran</a:t>
            </a:r>
            <a:r>
              <a:rPr lang="en-US" sz="2800" dirty="0"/>
              <a:t>”, </a:t>
            </a:r>
            <a:r>
              <a:rPr lang="en-US" sz="2800" dirty="0" err="1"/>
              <a:t>mahasiswa</a:t>
            </a:r>
            <a:r>
              <a:rPr lang="en-US" sz="2800" dirty="0"/>
              <a:t> </a:t>
            </a:r>
            <a:r>
              <a:rPr lang="en-US" sz="2800" dirty="0" err="1"/>
              <a:t>kos</a:t>
            </a:r>
            <a:r>
              <a:rPr lang="en-US" sz="2800" dirty="0"/>
              <a:t>, </a:t>
            </a:r>
            <a:r>
              <a:rPr lang="en-US" sz="2800" i="1" dirty="0"/>
              <a:t>businessman</a:t>
            </a:r>
            <a:r>
              <a:rPr lang="en-US" sz="2800" dirty="0"/>
              <a:t>, </a:t>
            </a:r>
            <a:r>
              <a:rPr lang="en-US" sz="2800" dirty="0" err="1"/>
              <a:t>dsb</a:t>
            </a:r>
            <a:r>
              <a:rPr lang="en-US" sz="2800" dirty="0"/>
              <a:t>.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800" dirty="0" err="1"/>
              <a:t>Lokasi</a:t>
            </a:r>
            <a:r>
              <a:rPr lang="en-US" sz="2800" dirty="0"/>
              <a:t> </a:t>
            </a:r>
            <a:r>
              <a:rPr lang="en-US" sz="2800" dirty="0" err="1"/>
              <a:t>tdk</a:t>
            </a:r>
            <a:r>
              <a:rPr lang="en-US" sz="2800" dirty="0"/>
              <a:t> </a:t>
            </a:r>
            <a:r>
              <a:rPr lang="en-US" sz="2800" dirty="0" err="1"/>
              <a:t>cocok</a:t>
            </a:r>
            <a:r>
              <a:rPr lang="en-US" sz="2800" dirty="0"/>
              <a:t> di </a:t>
            </a:r>
            <a:r>
              <a:rPr lang="en-US" sz="2800" dirty="0" err="1"/>
              <a:t>pemukiman</a:t>
            </a:r>
            <a:r>
              <a:rPr lang="en-US" sz="2800" dirty="0"/>
              <a:t> </a:t>
            </a:r>
            <a:r>
              <a:rPr lang="en-US" sz="2800" dirty="0" err="1"/>
              <a:t>padat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Analisis kebutuhan konsumen / pasar 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5046311"/>
            <a:ext cx="4788024" cy="1866528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2935467"/>
      </p:ext>
    </p:extLst>
  </p:cSld>
  <p:clrMapOvr>
    <a:masterClrMapping/>
  </p:clrMapOvr>
  <p:transition spd="slow"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6"/>
          <p:cNvSpPr txBox="1">
            <a:spLocks noChangeArrowheads="1"/>
          </p:cNvSpPr>
          <p:nvPr/>
        </p:nvSpPr>
        <p:spPr bwMode="auto">
          <a:xfrm>
            <a:off x="293077" y="1411942"/>
            <a:ext cx="8498010" cy="118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025525" indent="-1025525" eaLnBrk="0" hangingPunct="0"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• 	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Jika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konsep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usaha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sdh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tepat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dg 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kebutuhan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pasar</a:t>
            </a:r>
            <a:endParaRPr lang="en-US" sz="2400" b="1" dirty="0">
              <a:solidFill>
                <a:srgbClr val="FF0000"/>
              </a:solidFill>
              <a:cs typeface="Arial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	</a:t>
            </a:r>
            <a:r>
              <a:rPr lang="en-US" sz="2400" b="1" dirty="0">
                <a:solidFill>
                  <a:srgbClr val="FF0000"/>
                </a:solidFill>
                <a:cs typeface="Arial" charset="0"/>
                <a:sym typeface="Wingdings 3" pitchFamily="18" charset="2"/>
              </a:rPr>
              <a:t>	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Apakah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materi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dr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usaha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anda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dpt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diperoleh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dg 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mudah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? </a:t>
            </a:r>
            <a:r>
              <a:rPr lang="en-US" sz="2400" b="1" dirty="0">
                <a:solidFill>
                  <a:srgbClr val="FF0000"/>
                </a:solidFill>
                <a:cs typeface="Arial" charset="0"/>
                <a:sym typeface="Wingdings 3" pitchFamily="18" charset="2"/>
              </a:rPr>
              <a:t>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Bahan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Baku, 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Tempat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Harga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dll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</a:t>
            </a:r>
          </a:p>
        </p:txBody>
      </p:sp>
      <p:sp>
        <p:nvSpPr>
          <p:cNvPr id="20483" name="Text Box 7"/>
          <p:cNvSpPr txBox="1">
            <a:spLocks noChangeArrowheads="1"/>
          </p:cNvSpPr>
          <p:nvPr/>
        </p:nvSpPr>
        <p:spPr bwMode="auto">
          <a:xfrm>
            <a:off x="348250" y="2636912"/>
            <a:ext cx="16314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 err="1">
                <a:latin typeface="Arial Black" pitchFamily="34" charset="0"/>
                <a:cs typeface="Arial" charset="0"/>
              </a:rPr>
              <a:t>Contoh</a:t>
            </a:r>
            <a:r>
              <a:rPr lang="en-US" sz="2400" dirty="0">
                <a:latin typeface="Arial Black" pitchFamily="34" charset="0"/>
                <a:cs typeface="Arial" charset="0"/>
              </a:rPr>
              <a:t> : </a:t>
            </a:r>
          </a:p>
        </p:txBody>
      </p:sp>
      <p:sp>
        <p:nvSpPr>
          <p:cNvPr id="20484" name="Text Box 8"/>
          <p:cNvSpPr txBox="1">
            <a:spLocks noChangeArrowheads="1"/>
          </p:cNvSpPr>
          <p:nvPr/>
        </p:nvSpPr>
        <p:spPr bwMode="auto">
          <a:xfrm>
            <a:off x="1128779" y="3140968"/>
            <a:ext cx="638907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67087B"/>
              </a:buClr>
              <a:buFont typeface="Wingdings" pitchFamily="2" charset="2"/>
              <a:buNone/>
            </a:pPr>
            <a:r>
              <a:rPr lang="en-US" sz="2800" b="1" dirty="0">
                <a:solidFill>
                  <a:srgbClr val="00B050"/>
                </a:solidFill>
              </a:rPr>
              <a:t>Perusahaan </a:t>
            </a:r>
            <a:r>
              <a:rPr lang="en-US" sz="2800" b="1" dirty="0" err="1">
                <a:solidFill>
                  <a:srgbClr val="00B050"/>
                </a:solidFill>
              </a:rPr>
              <a:t>Kripik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Daun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Singkong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20485" name="Text Box 9"/>
          <p:cNvSpPr txBox="1">
            <a:spLocks noChangeArrowheads="1"/>
          </p:cNvSpPr>
          <p:nvPr/>
        </p:nvSpPr>
        <p:spPr bwMode="auto">
          <a:xfrm>
            <a:off x="251520" y="3573016"/>
            <a:ext cx="7336692" cy="155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568325" indent="-568325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400" dirty="0" err="1">
                <a:latin typeface="+mj-lt"/>
              </a:rPr>
              <a:t>Membutuhkan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bahan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baku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segar</a:t>
            </a:r>
            <a:endParaRPr lang="en-US" sz="2400" dirty="0">
              <a:latin typeface="+mj-lt"/>
            </a:endParaRP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400" dirty="0" err="1">
                <a:latin typeface="+mj-lt"/>
              </a:rPr>
              <a:t>Apakah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bahan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baku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akan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mudah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ditemui</a:t>
            </a:r>
            <a:r>
              <a:rPr lang="en-US" sz="2400" dirty="0">
                <a:latin typeface="+mj-lt"/>
              </a:rPr>
              <a:t> di </a:t>
            </a:r>
            <a:r>
              <a:rPr lang="en-US" sz="2400" dirty="0" err="1">
                <a:latin typeface="+mj-lt"/>
              </a:rPr>
              <a:t>daerah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usaha</a:t>
            </a:r>
            <a:r>
              <a:rPr lang="en-US" sz="2400" dirty="0">
                <a:latin typeface="+mj-lt"/>
              </a:rPr>
              <a:t> &amp; </a:t>
            </a:r>
            <a:r>
              <a:rPr lang="en-US" sz="2400" dirty="0" err="1">
                <a:latin typeface="+mj-lt"/>
              </a:rPr>
              <a:t>bgmn</a:t>
            </a:r>
            <a:r>
              <a:rPr lang="en-US" sz="2400" dirty="0">
                <a:latin typeface="+mj-lt"/>
              </a:rPr>
              <a:t> dg </a:t>
            </a:r>
            <a:r>
              <a:rPr lang="en-US" sz="2400" dirty="0" err="1">
                <a:latin typeface="+mj-lt"/>
              </a:rPr>
              <a:t>jarak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bahan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baku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tsb</a:t>
            </a:r>
            <a:r>
              <a:rPr lang="en-US" sz="2400" dirty="0">
                <a:latin typeface="+mj-lt"/>
              </a:rPr>
              <a:t> dg </a:t>
            </a:r>
            <a:r>
              <a:rPr lang="en-US" sz="2400" dirty="0" err="1">
                <a:latin typeface="+mj-lt"/>
              </a:rPr>
              <a:t>lokasi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usaha</a:t>
            </a:r>
            <a:r>
              <a:rPr lang="en-US" sz="2400" dirty="0">
                <a:latin typeface="+mj-lt"/>
              </a:rPr>
              <a:t> (</a:t>
            </a:r>
            <a:r>
              <a:rPr lang="en-US" sz="2400" dirty="0" err="1">
                <a:latin typeface="+mj-lt"/>
              </a:rPr>
              <a:t>dilihat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transportasi</a:t>
            </a:r>
            <a:r>
              <a:rPr lang="en-US" sz="2400" dirty="0">
                <a:latin typeface="+mj-lt"/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Analisis kebutuhan materi dan produk: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5124210"/>
            <a:ext cx="2376264" cy="161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90224"/>
      </p:ext>
    </p:extLst>
  </p:cSld>
  <p:clrMapOvr>
    <a:masterClrMapping/>
  </p:clrMapOvr>
  <p:transition spd="slow"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9"/>
          <p:cNvSpPr txBox="1">
            <a:spLocks noChangeArrowheads="1"/>
          </p:cNvSpPr>
          <p:nvPr/>
        </p:nvSpPr>
        <p:spPr bwMode="auto">
          <a:xfrm>
            <a:off x="409087" y="1143001"/>
            <a:ext cx="8500452" cy="118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025525" indent="-1025525" eaLnBrk="0" hangingPunct="0"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• 	</a:t>
            </a:r>
            <a:r>
              <a:rPr lang="sv-SE" sz="2400" b="1" dirty="0">
                <a:solidFill>
                  <a:srgbClr val="FF0000"/>
                </a:solidFill>
              </a:rPr>
              <a:t>Utk ke depan, kita hrs merancang,</a:t>
            </a:r>
            <a:endParaRPr lang="en-US" sz="2400" b="1" dirty="0">
              <a:solidFill>
                <a:srgbClr val="FF0000"/>
              </a:solidFill>
              <a:cs typeface="Arial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	</a:t>
            </a:r>
            <a:r>
              <a:rPr lang="en-US" sz="2400" b="1" dirty="0">
                <a:solidFill>
                  <a:srgbClr val="FF0000"/>
                </a:solidFill>
                <a:cs typeface="Arial" charset="0"/>
                <a:sym typeface="Wingdings 3" pitchFamily="18" charset="2"/>
              </a:rPr>
              <a:t>	A</a:t>
            </a:r>
            <a:r>
              <a:rPr lang="sv-SE" sz="2400" b="1" dirty="0">
                <a:solidFill>
                  <a:srgbClr val="FF0000"/>
                </a:solidFill>
              </a:rPr>
              <a:t>pakah ke depan usaha saya akan berjalan dg lancar atau perlu suatu inovasi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? </a:t>
            </a:r>
          </a:p>
        </p:txBody>
      </p:sp>
      <p:sp>
        <p:nvSpPr>
          <p:cNvPr id="21507" name="Text Box 10"/>
          <p:cNvSpPr txBox="1">
            <a:spLocks noChangeArrowheads="1"/>
          </p:cNvSpPr>
          <p:nvPr/>
        </p:nvSpPr>
        <p:spPr bwMode="auto">
          <a:xfrm>
            <a:off x="467544" y="2348880"/>
            <a:ext cx="16900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 err="1">
                <a:latin typeface="Arial Black" pitchFamily="34" charset="0"/>
                <a:cs typeface="Arial" charset="0"/>
              </a:rPr>
              <a:t>Contoh</a:t>
            </a:r>
            <a:r>
              <a:rPr lang="en-US" sz="2400" dirty="0">
                <a:latin typeface="Arial Black" pitchFamily="34" charset="0"/>
                <a:cs typeface="Arial" charset="0"/>
              </a:rPr>
              <a:t> : </a:t>
            </a:r>
          </a:p>
        </p:txBody>
      </p:sp>
      <p:sp>
        <p:nvSpPr>
          <p:cNvPr id="21508" name="Text Box 11"/>
          <p:cNvSpPr txBox="1">
            <a:spLocks noChangeArrowheads="1"/>
          </p:cNvSpPr>
          <p:nvPr/>
        </p:nvSpPr>
        <p:spPr bwMode="auto">
          <a:xfrm>
            <a:off x="877168" y="2782089"/>
            <a:ext cx="52070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67087B"/>
              </a:buClr>
              <a:buFont typeface="Wingdings" pitchFamily="2" charset="2"/>
              <a:buNone/>
            </a:pPr>
            <a:r>
              <a:rPr lang="en-US" sz="2800" b="1" dirty="0" err="1">
                <a:solidFill>
                  <a:srgbClr val="002060"/>
                </a:solidFill>
              </a:rPr>
              <a:t>Beternak</a:t>
            </a:r>
            <a:r>
              <a:rPr lang="en-US" sz="2800" b="1" dirty="0">
                <a:solidFill>
                  <a:srgbClr val="002060"/>
                </a:solidFill>
              </a:rPr>
              <a:t> Ikan </a:t>
            </a:r>
            <a:r>
              <a:rPr lang="en-US" sz="2800" b="1" dirty="0" err="1">
                <a:solidFill>
                  <a:srgbClr val="002060"/>
                </a:solidFill>
              </a:rPr>
              <a:t>louhan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1509" name="Text Box 12"/>
          <p:cNvSpPr txBox="1">
            <a:spLocks noChangeArrowheads="1"/>
          </p:cNvSpPr>
          <p:nvPr/>
        </p:nvSpPr>
        <p:spPr bwMode="auto">
          <a:xfrm>
            <a:off x="842465" y="3429000"/>
            <a:ext cx="7453923" cy="118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568325" indent="-568325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400" dirty="0" err="1">
                <a:latin typeface="+mj-lt"/>
              </a:rPr>
              <a:t>Beberapa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tahun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lalu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sgt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digemari</a:t>
            </a:r>
            <a:endParaRPr lang="en-US" sz="2400" dirty="0">
              <a:latin typeface="+mj-lt"/>
            </a:endParaRP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400" dirty="0" err="1">
                <a:latin typeface="+mj-lt"/>
              </a:rPr>
              <a:t>Apakah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usaha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tsb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depan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msh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dibutuhkan</a:t>
            </a:r>
            <a:r>
              <a:rPr lang="en-US" sz="2400" dirty="0">
                <a:latin typeface="+mj-lt"/>
              </a:rPr>
              <a:t>, BEP </a:t>
            </a:r>
            <a:r>
              <a:rPr lang="en-US" sz="2400" dirty="0" err="1">
                <a:latin typeface="+mj-lt"/>
              </a:rPr>
              <a:t>tercapai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s.d.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pengembangan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usaha</a:t>
            </a:r>
            <a:r>
              <a:rPr lang="en-US" sz="2400" dirty="0">
                <a:latin typeface="+mj-lt"/>
              </a:rPr>
              <a:t> lain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Analisis keberlanjutan  usaha :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060" y="5013176"/>
            <a:ext cx="3365939" cy="190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99192"/>
      </p:ext>
    </p:extLst>
  </p:cSld>
  <p:clrMapOvr>
    <a:masterClrMapping/>
  </p:clrMapOvr>
  <p:transition spd="slow"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7"/>
          <p:cNvSpPr txBox="1">
            <a:spLocks noChangeArrowheads="1"/>
          </p:cNvSpPr>
          <p:nvPr/>
        </p:nvSpPr>
        <p:spPr bwMode="auto">
          <a:xfrm>
            <a:off x="409087" y="1143001"/>
            <a:ext cx="814875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93700" indent="-393700" eaLnBrk="0" hangingPunct="0"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3700" algn="l"/>
              </a:tabLs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• 	</a:t>
            </a:r>
            <a:r>
              <a:rPr lang="en-US" sz="2400" b="1" dirty="0" err="1">
                <a:solidFill>
                  <a:srgbClr val="FF0000"/>
                </a:solidFill>
                <a:cs typeface="Arial" charset="0"/>
              </a:rPr>
              <a:t>Hrs</a:t>
            </a:r>
            <a:r>
              <a:rPr lang="en-US" sz="2400" b="1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melihat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fi-FI" sz="2400" b="1" dirty="0">
                <a:solidFill>
                  <a:srgbClr val="FF0000"/>
                </a:solidFill>
              </a:rPr>
              <a:t>usaha lain sejenis di sekitar lokasi usaha</a:t>
            </a:r>
            <a:r>
              <a:rPr lang="sv-SE" sz="2400" b="1" dirty="0">
                <a:solidFill>
                  <a:srgbClr val="FF0000"/>
                </a:solidFill>
              </a:rPr>
              <a:t>, agar kita dpt:</a:t>
            </a:r>
            <a:endParaRPr lang="en-US" sz="2400" b="1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22531" name="Text Box 18"/>
          <p:cNvSpPr txBox="1">
            <a:spLocks noChangeArrowheads="1"/>
          </p:cNvSpPr>
          <p:nvPr/>
        </p:nvSpPr>
        <p:spPr bwMode="auto">
          <a:xfrm>
            <a:off x="251520" y="3409099"/>
            <a:ext cx="16912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 err="1">
                <a:latin typeface="Arial Black" pitchFamily="34" charset="0"/>
                <a:cs typeface="Arial" charset="0"/>
              </a:rPr>
              <a:t>Contoh</a:t>
            </a:r>
            <a:r>
              <a:rPr lang="en-US" sz="2400" dirty="0">
                <a:latin typeface="Arial Black" pitchFamily="34" charset="0"/>
                <a:cs typeface="Arial" charset="0"/>
              </a:rPr>
              <a:t> : </a:t>
            </a:r>
          </a:p>
        </p:txBody>
      </p:sp>
      <p:sp>
        <p:nvSpPr>
          <p:cNvPr id="22532" name="Text Box 19"/>
          <p:cNvSpPr txBox="1">
            <a:spLocks noChangeArrowheads="1"/>
          </p:cNvSpPr>
          <p:nvPr/>
        </p:nvSpPr>
        <p:spPr bwMode="auto">
          <a:xfrm>
            <a:off x="1942818" y="3420503"/>
            <a:ext cx="5207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67087B"/>
              </a:buClr>
              <a:buFont typeface="Wingdings" pitchFamily="2" charset="2"/>
              <a:buNone/>
            </a:pPr>
            <a:r>
              <a:rPr lang="en-US" sz="2400" b="1" dirty="0">
                <a:solidFill>
                  <a:srgbClr val="0070C0"/>
                </a:solidFill>
              </a:rPr>
              <a:t>Usaha </a:t>
            </a:r>
            <a:r>
              <a:rPr lang="en-US" sz="2400" b="1" dirty="0" err="1">
                <a:solidFill>
                  <a:srgbClr val="0070C0"/>
                </a:solidFill>
              </a:rPr>
              <a:t>Warnet</a:t>
            </a:r>
            <a:r>
              <a:rPr lang="en-US" sz="2400" b="1" dirty="0">
                <a:solidFill>
                  <a:srgbClr val="0070C0"/>
                </a:solidFill>
              </a:rPr>
              <a:t> di </a:t>
            </a:r>
            <a:r>
              <a:rPr lang="id-ID" sz="2400" b="1" dirty="0">
                <a:solidFill>
                  <a:srgbClr val="0070C0"/>
                </a:solidFill>
              </a:rPr>
              <a:t>Kampung baru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2533" name="Text Box 20"/>
          <p:cNvSpPr txBox="1">
            <a:spLocks noChangeArrowheads="1"/>
          </p:cNvSpPr>
          <p:nvPr/>
        </p:nvSpPr>
        <p:spPr bwMode="auto">
          <a:xfrm>
            <a:off x="1619672" y="3789835"/>
            <a:ext cx="7667625" cy="125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455613" indent="-455613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400" i="1" dirty="0" err="1">
                <a:latin typeface="+mj-lt"/>
              </a:rPr>
              <a:t>Byk</a:t>
            </a:r>
            <a:r>
              <a:rPr lang="en-US" sz="2400" i="1" dirty="0">
                <a:latin typeface="+mj-lt"/>
              </a:rPr>
              <a:t> </a:t>
            </a:r>
            <a:r>
              <a:rPr lang="en-US" sz="2400" i="1" dirty="0" err="1">
                <a:latin typeface="+mj-lt"/>
              </a:rPr>
              <a:t>usaha</a:t>
            </a:r>
            <a:r>
              <a:rPr lang="en-US" sz="2400" i="1" dirty="0">
                <a:latin typeface="+mj-lt"/>
              </a:rPr>
              <a:t> </a:t>
            </a:r>
            <a:r>
              <a:rPr lang="en-US" sz="2400" i="1" dirty="0" err="1">
                <a:latin typeface="+mj-lt"/>
              </a:rPr>
              <a:t>sejenis</a:t>
            </a:r>
            <a:r>
              <a:rPr lang="en-US" sz="2400" i="1" dirty="0">
                <a:latin typeface="+mj-lt"/>
              </a:rPr>
              <a:t> di </a:t>
            </a:r>
            <a:r>
              <a:rPr lang="en-US" sz="2400" i="1" dirty="0" err="1">
                <a:latin typeface="+mj-lt"/>
              </a:rPr>
              <a:t>sekitar</a:t>
            </a:r>
            <a:r>
              <a:rPr lang="en-US" sz="2400" i="1" dirty="0">
                <a:latin typeface="+mj-lt"/>
              </a:rPr>
              <a:t> </a:t>
            </a:r>
            <a:r>
              <a:rPr lang="en-US" sz="2400" i="1" dirty="0" err="1">
                <a:latin typeface="+mj-lt"/>
              </a:rPr>
              <a:t>lokasi</a:t>
            </a:r>
            <a:endParaRPr lang="en-US" sz="2400" i="1" dirty="0">
              <a:latin typeface="+mj-lt"/>
            </a:endParaRP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400" i="1" dirty="0" err="1">
                <a:latin typeface="+mj-lt"/>
              </a:rPr>
              <a:t>Hrs</a:t>
            </a:r>
            <a:r>
              <a:rPr lang="en-US" sz="2400" i="1" dirty="0">
                <a:latin typeface="+mj-lt"/>
              </a:rPr>
              <a:t> </a:t>
            </a:r>
            <a:r>
              <a:rPr lang="en-US" sz="2400" i="1" dirty="0" err="1">
                <a:latin typeface="+mj-lt"/>
              </a:rPr>
              <a:t>yakin</a:t>
            </a:r>
            <a:r>
              <a:rPr lang="en-US" sz="2400" i="1" dirty="0">
                <a:latin typeface="+mj-lt"/>
              </a:rPr>
              <a:t> &amp; </a:t>
            </a:r>
            <a:r>
              <a:rPr lang="en-US" sz="2400" i="1" dirty="0" err="1">
                <a:latin typeface="+mj-lt"/>
              </a:rPr>
              <a:t>teliti</a:t>
            </a:r>
            <a:r>
              <a:rPr lang="en-US" sz="2400" i="1" dirty="0">
                <a:latin typeface="+mj-lt"/>
              </a:rPr>
              <a:t> </a:t>
            </a:r>
            <a:r>
              <a:rPr lang="en-US" sz="2400" i="1" dirty="0" err="1">
                <a:latin typeface="+mj-lt"/>
              </a:rPr>
              <a:t>konsep</a:t>
            </a:r>
            <a:r>
              <a:rPr lang="en-US" sz="2400" i="1" dirty="0">
                <a:latin typeface="+mj-lt"/>
              </a:rPr>
              <a:t> </a:t>
            </a:r>
            <a:r>
              <a:rPr lang="en-US" sz="2400" i="1" dirty="0" err="1">
                <a:latin typeface="+mj-lt"/>
              </a:rPr>
              <a:t>usaha</a:t>
            </a:r>
            <a:endParaRPr lang="en-US" sz="2400" i="1" dirty="0">
              <a:latin typeface="+mj-lt"/>
            </a:endParaRP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400" i="1" dirty="0" err="1">
                <a:latin typeface="+mj-lt"/>
              </a:rPr>
              <a:t>Bgmn</a:t>
            </a:r>
            <a:r>
              <a:rPr lang="en-US" sz="2400" i="1" dirty="0">
                <a:latin typeface="+mj-lt"/>
              </a:rPr>
              <a:t> </a:t>
            </a:r>
            <a:r>
              <a:rPr lang="en-US" sz="2400" i="1" dirty="0" err="1">
                <a:latin typeface="+mj-lt"/>
              </a:rPr>
              <a:t>usaha</a:t>
            </a:r>
            <a:r>
              <a:rPr lang="en-US" sz="2400" i="1" dirty="0">
                <a:latin typeface="+mj-lt"/>
              </a:rPr>
              <a:t> </a:t>
            </a:r>
            <a:r>
              <a:rPr lang="en-US" sz="2400" i="1" dirty="0" err="1">
                <a:latin typeface="+mj-lt"/>
              </a:rPr>
              <a:t>tsb</a:t>
            </a:r>
            <a:r>
              <a:rPr lang="en-US" sz="2400" i="1" dirty="0">
                <a:latin typeface="+mj-lt"/>
              </a:rPr>
              <a:t> </a:t>
            </a:r>
            <a:r>
              <a:rPr lang="en-US" sz="2400" i="1" dirty="0" err="1">
                <a:latin typeface="+mj-lt"/>
              </a:rPr>
              <a:t>mampu</a:t>
            </a:r>
            <a:r>
              <a:rPr lang="en-US" sz="2400" i="1" dirty="0">
                <a:latin typeface="+mj-lt"/>
              </a:rPr>
              <a:t> </a:t>
            </a:r>
            <a:r>
              <a:rPr lang="en-US" sz="2400" i="1" dirty="0" err="1">
                <a:latin typeface="+mj-lt"/>
              </a:rPr>
              <a:t>bersaing</a:t>
            </a:r>
            <a:r>
              <a:rPr lang="en-US" sz="2400" i="1" dirty="0">
                <a:latin typeface="+mj-lt"/>
              </a:rPr>
              <a:t> dg </a:t>
            </a:r>
            <a:r>
              <a:rPr lang="en-US" sz="2400" i="1" dirty="0" err="1">
                <a:latin typeface="+mj-lt"/>
              </a:rPr>
              <a:t>usaha</a:t>
            </a:r>
            <a:r>
              <a:rPr lang="en-US" sz="2400" i="1" dirty="0">
                <a:latin typeface="+mj-lt"/>
              </a:rPr>
              <a:t> </a:t>
            </a:r>
            <a:r>
              <a:rPr lang="en-US" sz="2400" i="1" dirty="0" err="1">
                <a:latin typeface="+mj-lt"/>
              </a:rPr>
              <a:t>sejenis</a:t>
            </a:r>
            <a:endParaRPr lang="en-US" sz="2400" i="1" dirty="0">
              <a:latin typeface="+mj-lt"/>
            </a:endParaRPr>
          </a:p>
        </p:txBody>
      </p:sp>
      <p:sp>
        <p:nvSpPr>
          <p:cNvPr id="22535" name="Text Box 22"/>
          <p:cNvSpPr txBox="1">
            <a:spLocks noChangeArrowheads="1"/>
          </p:cNvSpPr>
          <p:nvPr/>
        </p:nvSpPr>
        <p:spPr bwMode="auto">
          <a:xfrm>
            <a:off x="573725" y="1899893"/>
            <a:ext cx="8088923" cy="1490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4350" tIns="37177" rIns="74350" bIns="37177">
            <a:spAutoFit/>
          </a:bodyPr>
          <a:lstStyle>
            <a:lvl1pPr marL="455613" indent="-455613" defTabSz="1123950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11239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112395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112395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112395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11239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Harga</a:t>
            </a:r>
            <a:r>
              <a:rPr lang="en-US" sz="2000" dirty="0"/>
              <a:t> </a:t>
            </a:r>
            <a:r>
              <a:rPr lang="en-US" sz="2000" dirty="0" err="1"/>
              <a:t>Jual</a:t>
            </a:r>
            <a:endParaRPr lang="en-US" sz="2000" dirty="0"/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Fasilitas</a:t>
            </a:r>
            <a:r>
              <a:rPr lang="en-US" sz="2000" dirty="0"/>
              <a:t> &amp; </a:t>
            </a:r>
            <a:r>
              <a:rPr lang="en-US" sz="2000" dirty="0" err="1"/>
              <a:t>Pelayanan</a:t>
            </a:r>
            <a:endParaRPr lang="en-US" sz="2000" dirty="0"/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Alternatif</a:t>
            </a:r>
            <a:r>
              <a:rPr lang="en-US" sz="2000" dirty="0"/>
              <a:t> lain </a:t>
            </a:r>
            <a:r>
              <a:rPr lang="en-US" sz="2000" dirty="0" err="1"/>
              <a:t>utk</a:t>
            </a:r>
            <a:r>
              <a:rPr lang="en-US" sz="2000" dirty="0"/>
              <a:t> </a:t>
            </a:r>
            <a:r>
              <a:rPr lang="en-US" sz="2000" dirty="0" err="1"/>
              <a:t>ditambahkan</a:t>
            </a:r>
            <a:r>
              <a:rPr lang="en-US" sz="2000" dirty="0"/>
              <a:t> </a:t>
            </a:r>
            <a:r>
              <a:rPr lang="en-US" sz="2000" dirty="0" err="1"/>
              <a:t>dlm</a:t>
            </a:r>
            <a:r>
              <a:rPr lang="en-US" sz="2000" dirty="0"/>
              <a:t> </a:t>
            </a:r>
            <a:r>
              <a:rPr lang="en-US" sz="2000" dirty="0" err="1"/>
              <a:t>usaha</a:t>
            </a:r>
            <a:endParaRPr lang="en-US" sz="2000" dirty="0"/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pt-BR" sz="2000" dirty="0"/>
              <a:t>Menambahkan inovasi baru dlm usaha anda</a:t>
            </a: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Analisis persaingan usaha :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971" y="5045563"/>
            <a:ext cx="1828029" cy="182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433358"/>
      </p:ext>
    </p:extLst>
  </p:cSld>
  <p:clrMapOvr>
    <a:masterClrMapping/>
  </p:clrMapOvr>
  <p:transition spd="slow"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7"/>
          <p:cNvSpPr txBox="1">
            <a:spLocks noChangeArrowheads="1"/>
          </p:cNvSpPr>
          <p:nvPr/>
        </p:nvSpPr>
        <p:spPr bwMode="auto">
          <a:xfrm>
            <a:off x="293077" y="1124744"/>
            <a:ext cx="8382000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803275" indent="-803275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Wingdings 3" pitchFamily="18" charset="2"/>
              <a:buChar char="Æ"/>
            </a:pPr>
            <a:r>
              <a:rPr lang="sv-SE" sz="2800" b="1" dirty="0">
                <a:solidFill>
                  <a:srgbClr val="0070C0"/>
                </a:solidFill>
                <a:latin typeface="+mj-lt"/>
              </a:rPr>
              <a:t>Tujuan usaha = Pendapatan (Laba)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Wingdings 3" pitchFamily="18" charset="2"/>
              <a:buChar char="Æ"/>
            </a:pPr>
            <a:r>
              <a:rPr lang="sv-SE" sz="2800" b="1" dirty="0">
                <a:solidFill>
                  <a:srgbClr val="0070C0"/>
                </a:solidFill>
                <a:latin typeface="+mj-lt"/>
              </a:rPr>
              <a:t>Analisis perkiraan pendapatan dg faktor minimum </a:t>
            </a:r>
            <a:r>
              <a:rPr lang="en-US" sz="2800" b="1" dirty="0">
                <a:solidFill>
                  <a:srgbClr val="0070C0"/>
                </a:solidFill>
                <a:latin typeface="+mj-lt"/>
              </a:rPr>
              <a:t>&amp; </a:t>
            </a:r>
            <a:r>
              <a:rPr lang="en-US" sz="2800" b="1" dirty="0" err="1">
                <a:solidFill>
                  <a:srgbClr val="0070C0"/>
                </a:solidFill>
                <a:latin typeface="+mj-lt"/>
              </a:rPr>
              <a:t>maksimum</a:t>
            </a:r>
            <a:endParaRPr lang="en-US" sz="2800" b="1" dirty="0">
              <a:solidFill>
                <a:srgbClr val="0070C0"/>
              </a:solidFill>
              <a:latin typeface="+mj-lt"/>
            </a:endParaRP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Wingdings 3" pitchFamily="18" charset="2"/>
              <a:buChar char="Æ"/>
            </a:pPr>
            <a:r>
              <a:rPr lang="en-US" sz="2800" b="1" dirty="0" err="1">
                <a:solidFill>
                  <a:srgbClr val="0070C0"/>
                </a:solidFill>
                <a:latin typeface="+mj-lt"/>
              </a:rPr>
              <a:t>Analisis</a:t>
            </a:r>
            <a:r>
              <a:rPr lang="en-US" sz="2800" b="1" dirty="0">
                <a:solidFill>
                  <a:srgbClr val="0070C0"/>
                </a:solidFill>
                <a:latin typeface="+mj-lt"/>
              </a:rPr>
              <a:t> BEP </a:t>
            </a:r>
            <a:r>
              <a:rPr lang="en-US" sz="2800" b="1" i="1" dirty="0">
                <a:solidFill>
                  <a:srgbClr val="0070C0"/>
                </a:solidFill>
                <a:latin typeface="+mj-lt"/>
              </a:rPr>
              <a:t>(Break Event Point)</a:t>
            </a:r>
            <a:r>
              <a:rPr lang="en-US" sz="28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</a:rPr>
              <a:t>yg</a:t>
            </a:r>
            <a:r>
              <a:rPr lang="en-US" sz="28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sv-SE" sz="2800" b="1" dirty="0">
                <a:solidFill>
                  <a:srgbClr val="0070C0"/>
                </a:solidFill>
                <a:latin typeface="+mj-lt"/>
              </a:rPr>
              <a:t>akan di dpt pd pendapatan ke berapa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Wingdings 3" pitchFamily="18" charset="2"/>
              <a:buChar char="Æ"/>
            </a:pPr>
            <a:r>
              <a:rPr lang="en-US" sz="2800" b="1" dirty="0" err="1">
                <a:solidFill>
                  <a:srgbClr val="0070C0"/>
                </a:solidFill>
                <a:latin typeface="+mj-lt"/>
              </a:rPr>
              <a:t>Stl</a:t>
            </a:r>
            <a:r>
              <a:rPr lang="en-US" sz="28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</a:rPr>
              <a:t>menganalisis</a:t>
            </a:r>
            <a:r>
              <a:rPr lang="en-US" sz="28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</a:rPr>
              <a:t>Pendapatan</a:t>
            </a:r>
            <a:r>
              <a:rPr lang="en-US" sz="28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charset="0"/>
                <a:sym typeface="Wingdings 3" pitchFamily="18" charset="2"/>
              </a:rPr>
              <a:t></a:t>
            </a:r>
            <a:r>
              <a:rPr lang="en-US" sz="28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</a:rPr>
              <a:t>analisis</a:t>
            </a:r>
            <a:r>
              <a:rPr lang="en-US" sz="28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</a:rPr>
              <a:t>pengembangan</a:t>
            </a:r>
            <a:r>
              <a:rPr lang="en-US" sz="28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</a:rPr>
              <a:t>usaha</a:t>
            </a:r>
            <a:r>
              <a:rPr lang="en-US" sz="28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</a:rPr>
              <a:t>ke</a:t>
            </a:r>
            <a:r>
              <a:rPr lang="en-US" sz="28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</a:rPr>
              <a:t>depan</a:t>
            </a:r>
            <a:endParaRPr lang="en-US" sz="28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Analisis pendapatan dan pengembangan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855571"/>
      </p:ext>
    </p:extLst>
  </p:cSld>
  <p:clrMapOvr>
    <a:masterClrMapping/>
  </p:clrMapOvr>
  <p:transition spd="slow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Intermezo tentang peluang usaha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124744"/>
            <a:ext cx="4611674" cy="3579812"/>
          </a:xfrm>
        </p:spPr>
      </p:pic>
      <p:sp>
        <p:nvSpPr>
          <p:cNvPr id="5" name="TextBox 4"/>
          <p:cNvSpPr txBox="1"/>
          <p:nvPr/>
        </p:nvSpPr>
        <p:spPr>
          <a:xfrm>
            <a:off x="251520" y="1268760"/>
            <a:ext cx="3960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ct val="0"/>
              </a:spcBef>
            </a:pPr>
            <a:r>
              <a:rPr lang="id-ID" sz="2000" b="1" dirty="0">
                <a:sym typeface="Wingdings 3" pitchFamily="18" charset="2"/>
              </a:rPr>
              <a:t> Yang dimaksud dengan peluang usaha adalah . . .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2708920"/>
            <a:ext cx="36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id-ID" sz="2400" i="1" dirty="0"/>
              <a:t>Suatu kesempatan untuk mendapatkan “DUIT” melalui suatu “KEGIATAN”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148533444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Sistem dan seni bisnis tionghoa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668" y="1700808"/>
            <a:ext cx="2304256" cy="2304256"/>
          </a:xfrm>
        </p:spPr>
      </p:pic>
      <p:sp>
        <p:nvSpPr>
          <p:cNvPr id="5" name="Rounded Rectangular Callout 4"/>
          <p:cNvSpPr/>
          <p:nvPr/>
        </p:nvSpPr>
        <p:spPr>
          <a:xfrm>
            <a:off x="611560" y="980728"/>
            <a:ext cx="2520280" cy="1008112"/>
          </a:xfrm>
          <a:prstGeom prst="wedgeRoundRectCallout">
            <a:avLst>
              <a:gd name="adj1" fmla="val 63824"/>
              <a:gd name="adj2" fmla="val 5700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122363">
              <a:spcBef>
                <a:spcPct val="50000"/>
              </a:spcBef>
              <a:buClr>
                <a:schemeClr val="tx1"/>
              </a:buClr>
            </a:pPr>
            <a:r>
              <a:rPr lang="en-US" b="1" dirty="0" err="1"/>
              <a:t>Mengizinkan</a:t>
            </a:r>
            <a:r>
              <a:rPr lang="en-US" b="1" dirty="0"/>
              <a:t> </a:t>
            </a:r>
            <a:r>
              <a:rPr lang="en-US" b="1" dirty="0" err="1"/>
              <a:t>konsumen</a:t>
            </a:r>
            <a:r>
              <a:rPr lang="en-US" b="1" dirty="0"/>
              <a:t> </a:t>
            </a:r>
            <a:r>
              <a:rPr lang="en-US" b="1" dirty="0" err="1"/>
              <a:t>memilih</a:t>
            </a:r>
            <a:r>
              <a:rPr lang="en-US" b="1" dirty="0"/>
              <a:t> </a:t>
            </a:r>
            <a:r>
              <a:rPr lang="en-US" b="1" dirty="0" err="1"/>
              <a:t>tanpa</a:t>
            </a:r>
            <a:r>
              <a:rPr lang="en-US" b="1" dirty="0"/>
              <a:t> </a:t>
            </a:r>
            <a:r>
              <a:rPr lang="en-US" b="1" dirty="0" err="1"/>
              <a:t>tekanan</a:t>
            </a:r>
            <a:endParaRPr lang="en-US" b="1" dirty="0">
              <a:sym typeface="Wingdings 3" pitchFamily="18" charset="2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51520" y="2375667"/>
            <a:ext cx="2520280" cy="720080"/>
          </a:xfrm>
          <a:prstGeom prst="wedgeRoundRectCallout">
            <a:avLst>
              <a:gd name="adj1" fmla="val 65473"/>
              <a:gd name="adj2" fmla="val 1824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122363">
              <a:spcBef>
                <a:spcPct val="50000"/>
              </a:spcBef>
              <a:buClr>
                <a:schemeClr val="tx1"/>
              </a:buClr>
            </a:pPr>
            <a:r>
              <a:rPr lang="en-US" b="1" dirty="0"/>
              <a:t>“</a:t>
            </a:r>
            <a:r>
              <a:rPr lang="en-US" b="1" dirty="0" err="1"/>
              <a:t>Biar</a:t>
            </a:r>
            <a:r>
              <a:rPr lang="en-US" b="1" dirty="0"/>
              <a:t> </a:t>
            </a:r>
            <a:r>
              <a:rPr lang="en-US" b="1" dirty="0" err="1"/>
              <a:t>lambat</a:t>
            </a:r>
            <a:r>
              <a:rPr lang="en-US" b="1" dirty="0"/>
              <a:t> </a:t>
            </a:r>
            <a:r>
              <a:rPr lang="en-US" b="1" dirty="0" err="1"/>
              <a:t>asal</a:t>
            </a:r>
            <a:r>
              <a:rPr lang="en-US" b="1" dirty="0"/>
              <a:t> </a:t>
            </a:r>
            <a:r>
              <a:rPr lang="en-US" b="1" dirty="0" err="1"/>
              <a:t>langgeng</a:t>
            </a:r>
            <a:r>
              <a:rPr lang="en-US" b="1" dirty="0"/>
              <a:t>”</a:t>
            </a:r>
            <a:endParaRPr lang="en-US" b="1" dirty="0">
              <a:sym typeface="Wingdings 3" pitchFamily="18" charset="2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611560" y="3501008"/>
            <a:ext cx="2664296" cy="1008112"/>
          </a:xfrm>
          <a:prstGeom prst="wedgeRoundRectCallout">
            <a:avLst>
              <a:gd name="adj1" fmla="val 61328"/>
              <a:gd name="adj2" fmla="val -4607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122363">
              <a:spcBef>
                <a:spcPct val="50000"/>
              </a:spcBef>
              <a:buClr>
                <a:schemeClr val="tx1"/>
              </a:buClr>
            </a:pPr>
            <a:r>
              <a:rPr lang="en-US" b="1" dirty="0" err="1"/>
              <a:t>Pelanggan</a:t>
            </a:r>
            <a:r>
              <a:rPr lang="en-US" b="1" dirty="0"/>
              <a:t> lama : “</a:t>
            </a:r>
            <a:r>
              <a:rPr lang="en-US" b="1" dirty="0" err="1"/>
              <a:t>kebebasan</a:t>
            </a:r>
            <a:r>
              <a:rPr lang="en-US" b="1" dirty="0"/>
              <a:t> &amp; </a:t>
            </a:r>
            <a:r>
              <a:rPr lang="en-US" b="1" i="1" dirty="0"/>
              <a:t>special </a:t>
            </a:r>
            <a:r>
              <a:rPr lang="id-ID" b="1" i="1" dirty="0"/>
              <a:t> </a:t>
            </a:r>
            <a:r>
              <a:rPr lang="en-US" b="1" i="1" dirty="0"/>
              <a:t>service</a:t>
            </a:r>
            <a:r>
              <a:rPr lang="en-US" b="1" dirty="0"/>
              <a:t>”</a:t>
            </a:r>
            <a:endParaRPr lang="en-US" b="1" dirty="0">
              <a:sym typeface="Wingdings 3" pitchFamily="18" charset="2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5796136" y="3501008"/>
            <a:ext cx="2736304" cy="1008112"/>
          </a:xfrm>
          <a:prstGeom prst="wedgeRoundRectCallout">
            <a:avLst>
              <a:gd name="adj1" fmla="val -58807"/>
              <a:gd name="adj2" fmla="val -474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122363">
              <a:spcBef>
                <a:spcPct val="50000"/>
              </a:spcBef>
              <a:buClr>
                <a:schemeClr val="tx1"/>
              </a:buClr>
            </a:pPr>
            <a:r>
              <a:rPr lang="en-US" b="1" dirty="0" err="1"/>
              <a:t>Pelanggan</a:t>
            </a:r>
            <a:r>
              <a:rPr lang="en-US" b="1" dirty="0"/>
              <a:t> </a:t>
            </a:r>
            <a:r>
              <a:rPr lang="en-US" b="1" dirty="0" err="1"/>
              <a:t>baru</a:t>
            </a:r>
            <a:r>
              <a:rPr lang="en-US" b="1" dirty="0"/>
              <a:t> : “</a:t>
            </a:r>
            <a:r>
              <a:rPr lang="en-US" b="1" i="1" dirty="0"/>
              <a:t>discount</a:t>
            </a:r>
            <a:r>
              <a:rPr lang="en-US" b="1" dirty="0"/>
              <a:t> &amp; </a:t>
            </a:r>
            <a:r>
              <a:rPr lang="en-US" b="1" dirty="0" err="1"/>
              <a:t>kemudahan</a:t>
            </a:r>
            <a:r>
              <a:rPr lang="en-US" b="1" dirty="0"/>
              <a:t> </a:t>
            </a:r>
            <a:r>
              <a:rPr lang="en-US" b="1" dirty="0" err="1"/>
              <a:t>kredit</a:t>
            </a:r>
            <a:r>
              <a:rPr lang="en-US" b="1" dirty="0"/>
              <a:t>”</a:t>
            </a:r>
            <a:endParaRPr lang="en-US" b="1" dirty="0">
              <a:sym typeface="Wingdings 3" pitchFamily="18" charset="2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168783" y="2423592"/>
            <a:ext cx="2736304" cy="624230"/>
          </a:xfrm>
          <a:prstGeom prst="wedgeRoundRectCallout">
            <a:avLst>
              <a:gd name="adj1" fmla="val -62351"/>
              <a:gd name="adj2" fmla="val 170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Uang</a:t>
            </a:r>
            <a:r>
              <a:rPr lang="en-US" b="1" dirty="0"/>
              <a:t> </a:t>
            </a:r>
            <a:r>
              <a:rPr lang="en-US" b="1" dirty="0" err="1"/>
              <a:t>tdk</a:t>
            </a:r>
            <a:r>
              <a:rPr lang="en-US" b="1" dirty="0"/>
              <a:t> </a:t>
            </a:r>
            <a:r>
              <a:rPr lang="en-US" b="1" dirty="0" err="1"/>
              <a:t>pernah</a:t>
            </a:r>
            <a:r>
              <a:rPr lang="en-US" b="1" dirty="0"/>
              <a:t> </a:t>
            </a:r>
            <a:r>
              <a:rPr lang="en-US" b="1" dirty="0" err="1"/>
              <a:t>dijadikan</a:t>
            </a:r>
            <a:r>
              <a:rPr lang="en-US" b="1" dirty="0"/>
              <a:t> </a:t>
            </a:r>
            <a:r>
              <a:rPr lang="en-US" b="1" dirty="0" err="1"/>
              <a:t>sbg</a:t>
            </a:r>
            <a:r>
              <a:rPr lang="en-US" b="1" dirty="0"/>
              <a:t> </a:t>
            </a:r>
            <a:r>
              <a:rPr lang="en-US" b="1" dirty="0" err="1"/>
              <a:t>penghalang</a:t>
            </a:r>
            <a:endParaRPr lang="en-US" b="1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5684052" y="980728"/>
            <a:ext cx="3064412" cy="1152128"/>
          </a:xfrm>
          <a:prstGeom prst="wedgeRoundRectCallout">
            <a:avLst>
              <a:gd name="adj1" fmla="val -59807"/>
              <a:gd name="adj2" fmla="val 5362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122363">
              <a:spcBef>
                <a:spcPct val="50000"/>
              </a:spcBef>
              <a:buClr>
                <a:schemeClr val="tx1"/>
              </a:buClr>
            </a:pPr>
            <a:r>
              <a:rPr lang="en-US" b="1" dirty="0" err="1"/>
              <a:t>Termotivasi</a:t>
            </a:r>
            <a:r>
              <a:rPr lang="en-US" b="1" dirty="0"/>
              <a:t> </a:t>
            </a:r>
            <a:r>
              <a:rPr lang="en-US" b="1" dirty="0" err="1"/>
              <a:t>dr</a:t>
            </a:r>
            <a:r>
              <a:rPr lang="en-US" b="1" dirty="0"/>
              <a:t> </a:t>
            </a:r>
            <a:r>
              <a:rPr lang="en-US" b="1" dirty="0" err="1"/>
              <a:t>jml</a:t>
            </a:r>
            <a:r>
              <a:rPr lang="id-ID" b="1" dirty="0"/>
              <a:t> </a:t>
            </a:r>
            <a:r>
              <a:rPr lang="en-US" b="1" dirty="0" err="1"/>
              <a:t>penduduk</a:t>
            </a:r>
            <a:r>
              <a:rPr lang="en-US" b="1" dirty="0"/>
              <a:t> </a:t>
            </a:r>
            <a:r>
              <a:rPr lang="en-US" b="1" dirty="0" err="1"/>
              <a:t>yg</a:t>
            </a:r>
            <a:r>
              <a:rPr lang="en-US" b="1" dirty="0"/>
              <a:t> </a:t>
            </a:r>
            <a:r>
              <a:rPr lang="en-US" b="1" dirty="0" err="1"/>
              <a:t>byk</a:t>
            </a:r>
            <a:r>
              <a:rPr lang="en-US" b="1" dirty="0"/>
              <a:t>, </a:t>
            </a:r>
            <a:r>
              <a:rPr lang="en-US" b="1" dirty="0" err="1"/>
              <a:t>banyaknya</a:t>
            </a:r>
            <a:r>
              <a:rPr lang="en-US" b="1" dirty="0"/>
              <a:t> </a:t>
            </a:r>
            <a:r>
              <a:rPr lang="en-US" b="1" dirty="0" err="1"/>
              <a:t>kemiskinan</a:t>
            </a:r>
            <a:r>
              <a:rPr lang="en-US" b="1" dirty="0"/>
              <a:t>, </a:t>
            </a:r>
            <a:r>
              <a:rPr lang="en-US" b="1" dirty="0" err="1"/>
              <a:t>perasaan</a:t>
            </a:r>
            <a:r>
              <a:rPr lang="en-US" b="1" dirty="0"/>
              <a:t> </a:t>
            </a:r>
            <a:r>
              <a:rPr lang="en-US" b="1" dirty="0" err="1"/>
              <a:t>krg</a:t>
            </a:r>
            <a:r>
              <a:rPr lang="en-US" b="1" dirty="0"/>
              <a:t> </a:t>
            </a:r>
            <a:r>
              <a:rPr lang="en-US" b="1" dirty="0" err="1"/>
              <a:t>aman</a:t>
            </a:r>
            <a:r>
              <a:rPr lang="en-US" b="1" dirty="0"/>
              <a:t> di </a:t>
            </a:r>
            <a:r>
              <a:rPr lang="en-US" b="1" dirty="0" err="1"/>
              <a:t>perantauan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4421229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Pemetaan peluang usaha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576" y="1052736"/>
            <a:ext cx="8064896" cy="548640"/>
          </a:xfrm>
        </p:spPr>
        <p:txBody>
          <a:bodyPr>
            <a:noAutofit/>
          </a:bodyPr>
          <a:lstStyle/>
          <a:p>
            <a:r>
              <a:rPr lang="id-ID" sz="2400" b="1" dirty="0">
                <a:solidFill>
                  <a:srgbClr val="0070C0"/>
                </a:solidFill>
              </a:rPr>
              <a:t>Jenis usaha yang menjadi peluang usaha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7137226" cy="3108960"/>
          </a:xfrm>
        </p:spPr>
        <p:txBody>
          <a:bodyPr>
            <a:normAutofit lnSpcReduction="10000"/>
          </a:bodyPr>
          <a:lstStyle/>
          <a:p>
            <a:pPr marL="171450" defTabSz="1122363">
              <a:spcBef>
                <a:spcPct val="20000"/>
              </a:spcBef>
              <a:tabLst>
                <a:tab pos="392113" algn="l"/>
              </a:tabLst>
            </a:pPr>
            <a:r>
              <a:rPr lang="id-ID" dirty="0">
                <a:sym typeface="Wingdings 3" pitchFamily="18" charset="2"/>
              </a:rPr>
              <a:t>Bidang </a:t>
            </a:r>
          </a:p>
          <a:p>
            <a:pPr marL="171450" defTabSz="1122363">
              <a:spcBef>
                <a:spcPct val="20000"/>
              </a:spcBef>
              <a:tabLst>
                <a:tab pos="392113" algn="l"/>
              </a:tabLst>
            </a:pPr>
            <a:r>
              <a:rPr lang="id-ID" sz="2800" dirty="0">
                <a:solidFill>
                  <a:srgbClr val="0070C0"/>
                </a:solidFill>
                <a:sym typeface="Wingdings 3" pitchFamily="18" charset="2"/>
              </a:rPr>
              <a:t>1. Perdagangan/Distribusi:</a:t>
            </a:r>
            <a:endParaRPr lang="id-ID" dirty="0">
              <a:solidFill>
                <a:srgbClr val="0070C0"/>
              </a:solidFill>
              <a:sym typeface="Wingdings 3" pitchFamily="18" charset="2"/>
            </a:endParaRPr>
          </a:p>
          <a:p>
            <a:pPr marL="171450" defTabSz="1122363">
              <a:spcBef>
                <a:spcPct val="20000"/>
              </a:spcBef>
              <a:tabLst>
                <a:tab pos="392113" algn="l"/>
              </a:tabLst>
            </a:pPr>
            <a:r>
              <a:rPr lang="id-ID" dirty="0">
                <a:sym typeface="Wingdings 3" pitchFamily="18" charset="2"/>
              </a:rPr>
              <a:t>   </a:t>
            </a:r>
            <a:r>
              <a:rPr lang="en-US" dirty="0" err="1">
                <a:solidFill>
                  <a:srgbClr val="00B050"/>
                </a:solidFill>
                <a:sym typeface="Wingdings 3" pitchFamily="18" charset="2"/>
              </a:rPr>
              <a:t>Kegiatan</a:t>
            </a:r>
            <a:r>
              <a:rPr lang="en-US" dirty="0">
                <a:solidFill>
                  <a:srgbClr val="00B050"/>
                </a:solidFill>
                <a:sym typeface="Wingdings 3" pitchFamily="18" charset="2"/>
              </a:rPr>
              <a:t> </a:t>
            </a:r>
            <a:r>
              <a:rPr lang="en-US" dirty="0" err="1">
                <a:solidFill>
                  <a:srgbClr val="00B050"/>
                </a:solidFill>
                <a:sym typeface="Wingdings 3" pitchFamily="18" charset="2"/>
              </a:rPr>
              <a:t>usaha</a:t>
            </a:r>
            <a:r>
              <a:rPr lang="en-US" dirty="0">
                <a:solidFill>
                  <a:srgbClr val="00B050"/>
                </a:solidFill>
                <a:sym typeface="Wingdings 3" pitchFamily="18" charset="2"/>
              </a:rPr>
              <a:t> </a:t>
            </a:r>
            <a:r>
              <a:rPr lang="en-US" dirty="0" err="1">
                <a:solidFill>
                  <a:srgbClr val="00B050"/>
                </a:solidFill>
                <a:sym typeface="Wingdings 3" pitchFamily="18" charset="2"/>
              </a:rPr>
              <a:t>memindahkan</a:t>
            </a:r>
            <a:r>
              <a:rPr lang="en-US" dirty="0">
                <a:solidFill>
                  <a:srgbClr val="00B050"/>
                </a:solidFill>
                <a:sym typeface="Wingdings 3" pitchFamily="18" charset="2"/>
              </a:rPr>
              <a:t> </a:t>
            </a:r>
            <a:r>
              <a:rPr lang="en-US" dirty="0" err="1">
                <a:solidFill>
                  <a:srgbClr val="00B050"/>
                </a:solidFill>
                <a:sym typeface="Wingdings 3" pitchFamily="18" charset="2"/>
              </a:rPr>
              <a:t>brg</a:t>
            </a:r>
            <a:r>
              <a:rPr lang="en-US" dirty="0">
                <a:solidFill>
                  <a:srgbClr val="00B050"/>
                </a:solidFill>
                <a:sym typeface="Wingdings 3" pitchFamily="18" charset="2"/>
              </a:rPr>
              <a:t> </a:t>
            </a:r>
            <a:r>
              <a:rPr lang="en-US" dirty="0" err="1">
                <a:solidFill>
                  <a:srgbClr val="00B050"/>
                </a:solidFill>
                <a:sym typeface="Wingdings 3" pitchFamily="18" charset="2"/>
              </a:rPr>
              <a:t>dr</a:t>
            </a:r>
            <a:r>
              <a:rPr lang="en-US" dirty="0">
                <a:solidFill>
                  <a:srgbClr val="00B050"/>
                </a:solidFill>
                <a:sym typeface="Wingdings 3" pitchFamily="18" charset="2"/>
              </a:rPr>
              <a:t> </a:t>
            </a:r>
            <a:r>
              <a:rPr lang="en-US" dirty="0" err="1">
                <a:solidFill>
                  <a:srgbClr val="00B050"/>
                </a:solidFill>
                <a:sym typeface="Wingdings 3" pitchFamily="18" charset="2"/>
              </a:rPr>
              <a:t>produsen</a:t>
            </a:r>
            <a:r>
              <a:rPr lang="en-US" dirty="0">
                <a:solidFill>
                  <a:srgbClr val="00B050"/>
                </a:solidFill>
                <a:sym typeface="Wingdings 3" pitchFamily="18" charset="2"/>
              </a:rPr>
              <a:t> </a:t>
            </a:r>
            <a:r>
              <a:rPr lang="en-US" dirty="0" err="1">
                <a:solidFill>
                  <a:srgbClr val="00B050"/>
                </a:solidFill>
                <a:sym typeface="Wingdings 3" pitchFamily="18" charset="2"/>
              </a:rPr>
              <a:t>ke</a:t>
            </a:r>
            <a:r>
              <a:rPr lang="en-US" dirty="0">
                <a:solidFill>
                  <a:srgbClr val="00B050"/>
                </a:solidFill>
                <a:sym typeface="Wingdings 3" pitchFamily="18" charset="2"/>
              </a:rPr>
              <a:t> </a:t>
            </a:r>
            <a:r>
              <a:rPr lang="en-US" dirty="0" err="1">
                <a:solidFill>
                  <a:srgbClr val="00B050"/>
                </a:solidFill>
                <a:sym typeface="Wingdings 3" pitchFamily="18" charset="2"/>
              </a:rPr>
              <a:t>konsumen</a:t>
            </a:r>
            <a:endParaRPr lang="id-ID" dirty="0">
              <a:solidFill>
                <a:srgbClr val="00B050"/>
              </a:solidFill>
              <a:sym typeface="Wingdings 3" pitchFamily="18" charset="2"/>
            </a:endParaRPr>
          </a:p>
          <a:p>
            <a:pPr marL="171450" defTabSz="1122363">
              <a:spcBef>
                <a:spcPct val="20000"/>
              </a:spcBef>
              <a:tabLst>
                <a:tab pos="392113" algn="l"/>
              </a:tabLst>
            </a:pPr>
            <a:endParaRPr lang="en-US" dirty="0">
              <a:solidFill>
                <a:srgbClr val="00B050"/>
              </a:solidFill>
              <a:sym typeface="Wingdings 3" pitchFamily="18" charset="2"/>
            </a:endParaRPr>
          </a:p>
          <a:p>
            <a:pPr marL="171450" defTabSz="1122363">
              <a:spcBef>
                <a:spcPct val="5000"/>
              </a:spcBef>
              <a:tabLst>
                <a:tab pos="392113" algn="l"/>
              </a:tabLst>
            </a:pPr>
            <a:r>
              <a:rPr lang="en-US" dirty="0">
                <a:sym typeface="Wingdings 3" pitchFamily="18" charset="2"/>
              </a:rPr>
              <a:t>	 </a:t>
            </a:r>
            <a:r>
              <a:rPr lang="en-US" dirty="0" err="1">
                <a:sym typeface="Wingdings 3" pitchFamily="18" charset="2"/>
              </a:rPr>
              <a:t>Laba</a:t>
            </a:r>
            <a:r>
              <a:rPr lang="en-US" dirty="0">
                <a:sym typeface="Wingdings 3" pitchFamily="18" charset="2"/>
              </a:rPr>
              <a:t> </a:t>
            </a:r>
            <a:r>
              <a:rPr lang="en-US" dirty="0" err="1">
                <a:sym typeface="Wingdings 3" pitchFamily="18" charset="2"/>
              </a:rPr>
              <a:t>usaha</a:t>
            </a:r>
            <a:r>
              <a:rPr lang="en-US" dirty="0">
                <a:sym typeface="Wingdings 3" pitchFamily="18" charset="2"/>
              </a:rPr>
              <a:t> = (</a:t>
            </a:r>
            <a:r>
              <a:rPr lang="en-US" dirty="0" err="1">
                <a:sym typeface="Wingdings 3" pitchFamily="18" charset="2"/>
              </a:rPr>
              <a:t>harga</a:t>
            </a:r>
            <a:r>
              <a:rPr lang="en-US" dirty="0">
                <a:sym typeface="Wingdings 3" pitchFamily="18" charset="2"/>
              </a:rPr>
              <a:t> </a:t>
            </a:r>
            <a:r>
              <a:rPr lang="en-US" dirty="0" err="1">
                <a:sym typeface="Wingdings 3" pitchFamily="18" charset="2"/>
              </a:rPr>
              <a:t>jual</a:t>
            </a:r>
            <a:r>
              <a:rPr lang="en-US" dirty="0">
                <a:sym typeface="Wingdings 3" pitchFamily="18" charset="2"/>
              </a:rPr>
              <a:t> </a:t>
            </a:r>
            <a:r>
              <a:rPr lang="id-ID" dirty="0">
                <a:sym typeface="Wingdings 3" pitchFamily="18" charset="2"/>
              </a:rPr>
              <a:t> </a:t>
            </a:r>
            <a:r>
              <a:rPr lang="en-US" dirty="0">
                <a:sym typeface="Wingdings 3" pitchFamily="18" charset="2"/>
              </a:rPr>
              <a:t>+ </a:t>
            </a:r>
            <a:r>
              <a:rPr lang="en-US" dirty="0" err="1">
                <a:sym typeface="Wingdings 3" pitchFamily="18" charset="2"/>
              </a:rPr>
              <a:t>laba</a:t>
            </a:r>
            <a:r>
              <a:rPr lang="en-US" dirty="0">
                <a:sym typeface="Wingdings 3" pitchFamily="18" charset="2"/>
              </a:rPr>
              <a:t> </a:t>
            </a:r>
            <a:r>
              <a:rPr lang="en-US" dirty="0" err="1">
                <a:sym typeface="Wingdings 3" pitchFamily="18" charset="2"/>
              </a:rPr>
              <a:t>yg</a:t>
            </a:r>
            <a:r>
              <a:rPr lang="id-ID" dirty="0">
                <a:sym typeface="Wingdings 3" pitchFamily="18" charset="2"/>
              </a:rPr>
              <a:t> </a:t>
            </a:r>
            <a:r>
              <a:rPr lang="en-US" dirty="0" err="1">
                <a:sym typeface="Wingdings 3" pitchFamily="18" charset="2"/>
              </a:rPr>
              <a:t>diinginkan</a:t>
            </a:r>
            <a:r>
              <a:rPr lang="en-US" dirty="0">
                <a:sym typeface="Wingdings 3" pitchFamily="18" charset="2"/>
              </a:rPr>
              <a:t>)</a:t>
            </a:r>
            <a:r>
              <a:rPr lang="id-ID" dirty="0">
                <a:sym typeface="Wingdings 3" pitchFamily="18" charset="2"/>
              </a:rPr>
              <a:t>-		  </a:t>
            </a:r>
            <a:r>
              <a:rPr lang="en-US" dirty="0" err="1">
                <a:sym typeface="Wingdings 3" pitchFamily="18" charset="2"/>
              </a:rPr>
              <a:t>harga</a:t>
            </a:r>
            <a:r>
              <a:rPr lang="en-US" dirty="0">
                <a:sym typeface="Wingdings 3" pitchFamily="18" charset="2"/>
              </a:rPr>
              <a:t> </a:t>
            </a:r>
            <a:r>
              <a:rPr lang="en-US" dirty="0" err="1">
                <a:sym typeface="Wingdings 3" pitchFamily="18" charset="2"/>
              </a:rPr>
              <a:t>beli</a:t>
            </a:r>
            <a:r>
              <a:rPr lang="en-US" dirty="0">
                <a:sym typeface="Wingdings 3" pitchFamily="18" charset="2"/>
              </a:rPr>
              <a:t> </a:t>
            </a:r>
          </a:p>
          <a:p>
            <a:pPr marL="171450" defTabSz="1122363">
              <a:spcBef>
                <a:spcPct val="5000"/>
              </a:spcBef>
              <a:tabLst>
                <a:tab pos="392113" algn="l"/>
              </a:tabLst>
            </a:pPr>
            <a:r>
              <a:rPr lang="en-US" dirty="0">
                <a:sym typeface="Wingdings 3" pitchFamily="18" charset="2"/>
              </a:rPr>
              <a:t>	 </a:t>
            </a:r>
            <a:r>
              <a:rPr lang="en-US" dirty="0" err="1"/>
              <a:t>Toko</a:t>
            </a:r>
            <a:r>
              <a:rPr lang="en-US" dirty="0"/>
              <a:t> </a:t>
            </a:r>
            <a:r>
              <a:rPr lang="en-US" dirty="0" err="1"/>
              <a:t>eceran</a:t>
            </a:r>
            <a:r>
              <a:rPr lang="en-US" dirty="0"/>
              <a:t>, </a:t>
            </a:r>
            <a:r>
              <a:rPr lang="en-US" dirty="0" err="1"/>
              <a:t>agen</a:t>
            </a:r>
            <a:r>
              <a:rPr lang="en-US" dirty="0"/>
              <a:t>, </a:t>
            </a:r>
            <a:r>
              <a:rPr lang="en-US" dirty="0" err="1"/>
              <a:t>pedagang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, </a:t>
            </a:r>
            <a:r>
              <a:rPr lang="en-US" dirty="0" err="1"/>
              <a:t>dsb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725144"/>
            <a:ext cx="2843808" cy="213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870978"/>
      </p:ext>
    </p:extLst>
  </p:cSld>
  <p:clrMapOvr>
    <a:masterClrMapping/>
  </p:clrMapOvr>
  <p:transition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/>
              <a:t>Pemetaan peluang usaha</a:t>
            </a:r>
            <a:endParaRPr lang="en-US" dirty="0"/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822960" y="1097280"/>
            <a:ext cx="7133416" cy="54864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2800" dirty="0">
                <a:solidFill>
                  <a:srgbClr val="0070C0"/>
                </a:solidFill>
              </a:rPr>
              <a:t>Jenis usaha yang menjadi peluang usaha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2" name="Content Placeholder 3"/>
          <p:cNvSpPr txBox="1">
            <a:spLocks/>
          </p:cNvSpPr>
          <p:nvPr/>
        </p:nvSpPr>
        <p:spPr>
          <a:xfrm>
            <a:off x="819150" y="1701848"/>
            <a:ext cx="7137226" cy="31089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822960" y="1701848"/>
            <a:ext cx="778148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defTabSz="1122363">
              <a:tabLst>
                <a:tab pos="392113" algn="l"/>
              </a:tabLst>
            </a:pPr>
            <a:r>
              <a:rPr lang="id-ID" sz="2400" dirty="0">
                <a:latin typeface="Arial Black" pitchFamily="34" charset="0"/>
              </a:rPr>
              <a:t>Bidang:</a:t>
            </a:r>
          </a:p>
          <a:p>
            <a:pPr marL="171450" defTabSz="1122363">
              <a:tabLst>
                <a:tab pos="392113" algn="l"/>
              </a:tabLst>
            </a:pPr>
            <a:r>
              <a:rPr lang="id-ID" sz="2800" dirty="0">
                <a:solidFill>
                  <a:srgbClr val="00B050"/>
                </a:solidFill>
                <a:latin typeface="Arial Black" pitchFamily="34" charset="0"/>
              </a:rPr>
              <a:t>2. Produksi dan Manufaktur</a:t>
            </a:r>
            <a:endParaRPr lang="en-US" sz="2800" dirty="0">
              <a:solidFill>
                <a:srgbClr val="00B050"/>
              </a:solidFill>
              <a:latin typeface="Arial Black" pitchFamily="34" charset="0"/>
            </a:endParaRPr>
          </a:p>
          <a:p>
            <a:pPr marL="171450" defTabSz="1122363">
              <a:tabLst>
                <a:tab pos="392113" algn="l"/>
              </a:tabLst>
            </a:pPr>
            <a:endParaRPr lang="id-ID" b="1" dirty="0">
              <a:sym typeface="Wingdings 3" pitchFamily="18" charset="2"/>
            </a:endParaRPr>
          </a:p>
          <a:p>
            <a:pPr marL="171450" defTabSz="1122363">
              <a:tabLst>
                <a:tab pos="392113" algn="l"/>
              </a:tabLst>
            </a:pPr>
            <a:r>
              <a:rPr lang="en-US" sz="2000" b="1" dirty="0" err="1">
                <a:sym typeface="Wingdings 3" pitchFamily="18" charset="2"/>
              </a:rPr>
              <a:t>Merubah</a:t>
            </a:r>
            <a:r>
              <a:rPr lang="en-US" sz="2000" b="1" dirty="0">
                <a:sym typeface="Wingdings 3" pitchFamily="18" charset="2"/>
              </a:rPr>
              <a:t> </a:t>
            </a:r>
            <a:r>
              <a:rPr lang="en-US" sz="2000" b="1" dirty="0" err="1">
                <a:sym typeface="Wingdings 3" pitchFamily="18" charset="2"/>
              </a:rPr>
              <a:t>bahan</a:t>
            </a:r>
            <a:r>
              <a:rPr lang="en-US" sz="2000" b="1" dirty="0">
                <a:sym typeface="Wingdings 3" pitchFamily="18" charset="2"/>
              </a:rPr>
              <a:t>/</a:t>
            </a:r>
            <a:r>
              <a:rPr lang="en-US" sz="2000" b="1" dirty="0" err="1">
                <a:sym typeface="Wingdings 3" pitchFamily="18" charset="2"/>
              </a:rPr>
              <a:t>brg</a:t>
            </a:r>
            <a:r>
              <a:rPr lang="en-US" sz="2000" b="1" dirty="0">
                <a:sym typeface="Wingdings 3" pitchFamily="18" charset="2"/>
              </a:rPr>
              <a:t> </a:t>
            </a:r>
            <a:r>
              <a:rPr lang="en-US" sz="2000" b="1" dirty="0" err="1">
                <a:sym typeface="Wingdings 3" pitchFamily="18" charset="2"/>
              </a:rPr>
              <a:t>menjadi</a:t>
            </a:r>
            <a:r>
              <a:rPr lang="en-US" sz="2000" b="1" dirty="0">
                <a:sym typeface="Wingdings 3" pitchFamily="18" charset="2"/>
              </a:rPr>
              <a:t> </a:t>
            </a:r>
            <a:r>
              <a:rPr lang="en-US" sz="2000" b="1" dirty="0" err="1">
                <a:sym typeface="Wingdings 3" pitchFamily="18" charset="2"/>
              </a:rPr>
              <a:t>brg</a:t>
            </a:r>
            <a:r>
              <a:rPr lang="en-US" sz="2000" b="1" dirty="0">
                <a:sym typeface="Wingdings 3" pitchFamily="18" charset="2"/>
              </a:rPr>
              <a:t> lain </a:t>
            </a:r>
            <a:r>
              <a:rPr lang="en-US" sz="2000" b="1" dirty="0" err="1">
                <a:sym typeface="Wingdings 3" pitchFamily="18" charset="2"/>
              </a:rPr>
              <a:t>yg</a:t>
            </a:r>
            <a:r>
              <a:rPr lang="en-US" sz="2000" b="1" dirty="0">
                <a:sym typeface="Wingdings 3" pitchFamily="18" charset="2"/>
              </a:rPr>
              <a:t> </a:t>
            </a:r>
            <a:r>
              <a:rPr lang="en-US" sz="2000" b="1" dirty="0" err="1">
                <a:sym typeface="Wingdings 3" pitchFamily="18" charset="2"/>
              </a:rPr>
              <a:t>memiliki</a:t>
            </a:r>
            <a:r>
              <a:rPr lang="en-US" sz="2000" b="1" dirty="0">
                <a:sym typeface="Wingdings 3" pitchFamily="18" charset="2"/>
              </a:rPr>
              <a:t> </a:t>
            </a:r>
            <a:r>
              <a:rPr lang="en-US" sz="2000" b="1" dirty="0" err="1">
                <a:sym typeface="Wingdings 3" pitchFamily="18" charset="2"/>
              </a:rPr>
              <a:t>nilai</a:t>
            </a:r>
            <a:r>
              <a:rPr lang="en-US" sz="2000" b="1" dirty="0">
                <a:sym typeface="Wingdings 3" pitchFamily="18" charset="2"/>
              </a:rPr>
              <a:t> </a:t>
            </a:r>
            <a:r>
              <a:rPr lang="en-US" sz="2000" b="1" dirty="0" err="1">
                <a:sym typeface="Wingdings 3" pitchFamily="18" charset="2"/>
              </a:rPr>
              <a:t>tambah</a:t>
            </a:r>
            <a:r>
              <a:rPr lang="en-US" sz="2000" b="1" dirty="0">
                <a:sym typeface="Wingdings 3" pitchFamily="18" charset="2"/>
              </a:rPr>
              <a:t> </a:t>
            </a:r>
            <a:r>
              <a:rPr lang="en-US" sz="2000" b="1" dirty="0" err="1">
                <a:sym typeface="Wingdings 3" pitchFamily="18" charset="2"/>
              </a:rPr>
              <a:t>lbh</a:t>
            </a:r>
            <a:r>
              <a:rPr lang="en-US" sz="2000" b="1" dirty="0">
                <a:sym typeface="Wingdings 3" pitchFamily="18" charset="2"/>
              </a:rPr>
              <a:t> </a:t>
            </a:r>
            <a:r>
              <a:rPr lang="en-US" sz="2000" b="1" dirty="0" err="1">
                <a:sym typeface="Wingdings 3" pitchFamily="18" charset="2"/>
              </a:rPr>
              <a:t>tinggi</a:t>
            </a:r>
            <a:endParaRPr lang="en-US" sz="2000" b="1" dirty="0">
              <a:sym typeface="Wingdings 3" pitchFamily="18" charset="2"/>
            </a:endParaRPr>
          </a:p>
          <a:p>
            <a:pPr marL="171450" defTabSz="1122363">
              <a:spcBef>
                <a:spcPct val="5000"/>
              </a:spcBef>
              <a:tabLst>
                <a:tab pos="392113" algn="l"/>
              </a:tabLst>
            </a:pPr>
            <a:r>
              <a:rPr lang="en-US" sz="2000" b="1" dirty="0">
                <a:sym typeface="Wingdings 3" pitchFamily="18" charset="2"/>
              </a:rPr>
              <a:t>	 </a:t>
            </a:r>
            <a:r>
              <a:rPr lang="en-US" sz="2000" b="1" dirty="0" err="1">
                <a:sym typeface="Wingdings 3" pitchFamily="18" charset="2"/>
              </a:rPr>
              <a:t>Laba</a:t>
            </a:r>
            <a:r>
              <a:rPr lang="en-US" sz="2000" b="1" dirty="0">
                <a:sym typeface="Wingdings 3" pitchFamily="18" charset="2"/>
              </a:rPr>
              <a:t> </a:t>
            </a:r>
            <a:r>
              <a:rPr lang="en-US" sz="2000" b="1" dirty="0" err="1">
                <a:sym typeface="Wingdings 3" pitchFamily="18" charset="2"/>
              </a:rPr>
              <a:t>usaha</a:t>
            </a:r>
            <a:r>
              <a:rPr lang="en-US" sz="2000" b="1" dirty="0">
                <a:sym typeface="Wingdings 3" pitchFamily="18" charset="2"/>
              </a:rPr>
              <a:t> = (</a:t>
            </a:r>
            <a:r>
              <a:rPr lang="en-US" sz="2000" b="1" dirty="0" err="1">
                <a:sym typeface="Wingdings 3" pitchFamily="18" charset="2"/>
              </a:rPr>
              <a:t>harga</a:t>
            </a:r>
            <a:r>
              <a:rPr lang="en-US" sz="2000" b="1" dirty="0">
                <a:sym typeface="Wingdings 3" pitchFamily="18" charset="2"/>
              </a:rPr>
              <a:t> </a:t>
            </a:r>
            <a:r>
              <a:rPr lang="en-US" sz="2000" b="1" dirty="0" err="1">
                <a:sym typeface="Wingdings 3" pitchFamily="18" charset="2"/>
              </a:rPr>
              <a:t>jual</a:t>
            </a:r>
            <a:r>
              <a:rPr lang="en-US" sz="2000" b="1" dirty="0">
                <a:sym typeface="Wingdings 3" pitchFamily="18" charset="2"/>
              </a:rPr>
              <a:t> + </a:t>
            </a:r>
            <a:r>
              <a:rPr lang="en-US" sz="2000" b="1" dirty="0" err="1">
                <a:sym typeface="Wingdings 3" pitchFamily="18" charset="2"/>
              </a:rPr>
              <a:t>laba</a:t>
            </a:r>
            <a:r>
              <a:rPr lang="en-US" sz="2000" b="1" dirty="0">
                <a:sym typeface="Wingdings 3" pitchFamily="18" charset="2"/>
              </a:rPr>
              <a:t> </a:t>
            </a:r>
            <a:r>
              <a:rPr lang="en-US" sz="2000" b="1" dirty="0" err="1">
                <a:sym typeface="Wingdings 3" pitchFamily="18" charset="2"/>
              </a:rPr>
              <a:t>yg</a:t>
            </a:r>
            <a:r>
              <a:rPr lang="en-US" sz="2000" b="1" dirty="0">
                <a:sym typeface="Wingdings 3" pitchFamily="18" charset="2"/>
              </a:rPr>
              <a:t> </a:t>
            </a:r>
            <a:r>
              <a:rPr lang="en-US" sz="2000" b="1" dirty="0" err="1">
                <a:sym typeface="Wingdings 3" pitchFamily="18" charset="2"/>
              </a:rPr>
              <a:t>diinginkan</a:t>
            </a:r>
            <a:r>
              <a:rPr lang="en-US" sz="2000" b="1" dirty="0">
                <a:sym typeface="Wingdings 3" pitchFamily="18" charset="2"/>
              </a:rPr>
              <a:t>) - (b. </a:t>
            </a:r>
            <a:r>
              <a:rPr lang="en-US" sz="2000" b="1" dirty="0" err="1">
                <a:sym typeface="Wingdings 3" pitchFamily="18" charset="2"/>
              </a:rPr>
              <a:t>produksi</a:t>
            </a:r>
            <a:r>
              <a:rPr lang="en-US" sz="2000" b="1" dirty="0">
                <a:sym typeface="Wingdings 3" pitchFamily="18" charset="2"/>
              </a:rPr>
              <a:t> + b. </a:t>
            </a:r>
            <a:r>
              <a:rPr lang="id-ID" sz="2000" b="1" dirty="0">
                <a:sym typeface="Wingdings 3" pitchFamily="18" charset="2"/>
              </a:rPr>
              <a:t>  	    </a:t>
            </a:r>
            <a:r>
              <a:rPr lang="en-US" sz="2000" b="1" dirty="0" err="1">
                <a:sym typeface="Wingdings 3" pitchFamily="18" charset="2"/>
              </a:rPr>
              <a:t>pemasaran</a:t>
            </a:r>
            <a:r>
              <a:rPr lang="en-US" sz="2000" b="1" dirty="0">
                <a:sym typeface="Wingdings 3" pitchFamily="18" charset="2"/>
              </a:rPr>
              <a:t>)</a:t>
            </a:r>
          </a:p>
          <a:p>
            <a:pPr marL="171450" defTabSz="1122363">
              <a:spcBef>
                <a:spcPct val="5000"/>
              </a:spcBef>
              <a:tabLst>
                <a:tab pos="392113" algn="l"/>
              </a:tabLst>
            </a:pPr>
            <a:r>
              <a:rPr lang="en-US" sz="2000" b="1" dirty="0">
                <a:sym typeface="Wingdings 3" pitchFamily="18" charset="2"/>
              </a:rPr>
              <a:t>	 </a:t>
            </a:r>
            <a:r>
              <a:rPr lang="en-US" sz="2000" b="1" dirty="0" err="1"/>
              <a:t>Pabrik</a:t>
            </a:r>
            <a:r>
              <a:rPr lang="en-US" sz="2000" b="1" dirty="0"/>
              <a:t>, </a:t>
            </a:r>
            <a:r>
              <a:rPr lang="en-US" sz="2000" b="1" dirty="0" err="1"/>
              <a:t>pengrajin</a:t>
            </a:r>
            <a:r>
              <a:rPr lang="en-US" sz="2000" b="1" dirty="0"/>
              <a:t>, UKM, </a:t>
            </a:r>
            <a:r>
              <a:rPr lang="en-US" sz="2000" b="1" dirty="0" err="1"/>
              <a:t>dsb</a:t>
            </a:r>
            <a:r>
              <a:rPr lang="en-US" sz="2000" b="1" dirty="0"/>
              <a:t>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5053227"/>
            <a:ext cx="2699792" cy="179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61416"/>
      </p:ext>
    </p:extLst>
  </p:cSld>
  <p:clrMapOvr>
    <a:masterClrMapping/>
  </p:clrMapOvr>
  <p:transition>
    <p:rand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/>
              <a:t>Pemetaan peluang usaha</a:t>
            </a:r>
            <a:endParaRPr lang="en-US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822960" y="1097280"/>
            <a:ext cx="7133416" cy="54864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2800" dirty="0">
                <a:solidFill>
                  <a:srgbClr val="0070C0"/>
                </a:solidFill>
              </a:rPr>
              <a:t>Jenis usaha yang menjadi peluang usaha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819150" y="1701848"/>
            <a:ext cx="7137226" cy="31089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22960" y="1701848"/>
            <a:ext cx="7781488" cy="2622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defTabSz="1122363">
              <a:tabLst>
                <a:tab pos="392113" algn="l"/>
              </a:tabLst>
            </a:pPr>
            <a:r>
              <a:rPr lang="id-ID" sz="2400" dirty="0">
                <a:latin typeface="Arial Black" pitchFamily="34" charset="0"/>
              </a:rPr>
              <a:t>Bidang:</a:t>
            </a:r>
          </a:p>
          <a:p>
            <a:pPr marL="171450" defTabSz="1122363">
              <a:tabLst>
                <a:tab pos="392113" algn="l"/>
              </a:tabLst>
            </a:pPr>
            <a:r>
              <a:rPr lang="id-ID" sz="2800" dirty="0">
                <a:solidFill>
                  <a:srgbClr val="00B050"/>
                </a:solidFill>
                <a:latin typeface="Arial Black" pitchFamily="34" charset="0"/>
              </a:rPr>
              <a:t>2. Jasa Komersial</a:t>
            </a:r>
            <a:endParaRPr lang="en-US" sz="2800" dirty="0">
              <a:solidFill>
                <a:srgbClr val="00B050"/>
              </a:solidFill>
              <a:latin typeface="Arial Black" pitchFamily="34" charset="0"/>
            </a:endParaRPr>
          </a:p>
          <a:p>
            <a:pPr marL="171450" defTabSz="1122363">
              <a:tabLst>
                <a:tab pos="392113" algn="l"/>
              </a:tabLst>
            </a:pPr>
            <a:endParaRPr lang="id-ID" b="1" dirty="0">
              <a:sym typeface="Wingdings 3" pitchFamily="18" charset="2"/>
            </a:endParaRPr>
          </a:p>
          <a:p>
            <a:pPr marL="171450" defTabSz="1122363">
              <a:tabLst>
                <a:tab pos="392113" algn="l"/>
              </a:tabLst>
            </a:pPr>
            <a:r>
              <a:rPr lang="en-US" sz="2400" b="1" dirty="0" err="1">
                <a:sym typeface="Wingdings 3" pitchFamily="18" charset="2"/>
              </a:rPr>
              <a:t>Kegiatan</a:t>
            </a:r>
            <a:r>
              <a:rPr lang="en-US" sz="2400" b="1" dirty="0">
                <a:sym typeface="Wingdings 3" pitchFamily="18" charset="2"/>
              </a:rPr>
              <a:t> </a:t>
            </a:r>
            <a:r>
              <a:rPr lang="en-US" sz="2400" b="1" dirty="0" err="1">
                <a:sym typeface="Wingdings 3" pitchFamily="18" charset="2"/>
              </a:rPr>
              <a:t>usaha</a:t>
            </a:r>
            <a:r>
              <a:rPr lang="en-US" sz="2400" b="1" dirty="0">
                <a:sym typeface="Wingdings 3" pitchFamily="18" charset="2"/>
              </a:rPr>
              <a:t> </a:t>
            </a:r>
            <a:r>
              <a:rPr lang="en-US" sz="2400" b="1" dirty="0" err="1">
                <a:sym typeface="Wingdings 3" pitchFamily="18" charset="2"/>
              </a:rPr>
              <a:t>menjual</a:t>
            </a:r>
            <a:r>
              <a:rPr lang="en-US" sz="2400" b="1" dirty="0">
                <a:sym typeface="Wingdings 3" pitchFamily="18" charset="2"/>
              </a:rPr>
              <a:t> </a:t>
            </a:r>
            <a:r>
              <a:rPr lang="en-US" sz="2400" b="1" dirty="0" err="1">
                <a:sym typeface="Wingdings 3" pitchFamily="18" charset="2"/>
              </a:rPr>
              <a:t>jasa</a:t>
            </a:r>
            <a:r>
              <a:rPr lang="en-US" sz="2400" b="1" dirty="0">
                <a:sym typeface="Wingdings 3" pitchFamily="18" charset="2"/>
              </a:rPr>
              <a:t>/</a:t>
            </a:r>
            <a:r>
              <a:rPr lang="en-US" sz="2400" b="1" dirty="0" err="1">
                <a:sym typeface="Wingdings 3" pitchFamily="18" charset="2"/>
              </a:rPr>
              <a:t>layanan</a:t>
            </a:r>
            <a:r>
              <a:rPr lang="en-US" sz="2400" b="1" dirty="0">
                <a:sym typeface="Wingdings 3" pitchFamily="18" charset="2"/>
              </a:rPr>
              <a:t> </a:t>
            </a:r>
            <a:r>
              <a:rPr lang="en-US" sz="2400" b="1" dirty="0" err="1">
                <a:sym typeface="Wingdings 3" pitchFamily="18" charset="2"/>
              </a:rPr>
              <a:t>pg</a:t>
            </a:r>
            <a:r>
              <a:rPr lang="en-US" sz="2400" b="1" dirty="0">
                <a:sym typeface="Wingdings 3" pitchFamily="18" charset="2"/>
              </a:rPr>
              <a:t> </a:t>
            </a:r>
            <a:r>
              <a:rPr lang="en-US" sz="2400" b="1" dirty="0" err="1">
                <a:sym typeface="Wingdings 3" pitchFamily="18" charset="2"/>
              </a:rPr>
              <a:t>pelanggan</a:t>
            </a:r>
            <a:endParaRPr lang="en-US" sz="2400" b="1" dirty="0">
              <a:sym typeface="Wingdings 3" pitchFamily="18" charset="2"/>
            </a:endParaRPr>
          </a:p>
          <a:p>
            <a:pPr marL="171450" defTabSz="1122363">
              <a:spcBef>
                <a:spcPct val="5000"/>
              </a:spcBef>
              <a:tabLst>
                <a:tab pos="392113" algn="l"/>
              </a:tabLst>
            </a:pPr>
            <a:r>
              <a:rPr lang="en-US" sz="2400" b="1" dirty="0">
                <a:sym typeface="Wingdings 3" pitchFamily="18" charset="2"/>
              </a:rPr>
              <a:t>	 </a:t>
            </a:r>
            <a:r>
              <a:rPr lang="en-US" sz="2400" b="1" dirty="0" err="1">
                <a:sym typeface="Wingdings 3" pitchFamily="18" charset="2"/>
              </a:rPr>
              <a:t>Laba</a:t>
            </a:r>
            <a:r>
              <a:rPr lang="en-US" sz="2400" b="1" dirty="0">
                <a:sym typeface="Wingdings 3" pitchFamily="18" charset="2"/>
              </a:rPr>
              <a:t> </a:t>
            </a:r>
            <a:r>
              <a:rPr lang="en-US" sz="2400" b="1" dirty="0" err="1">
                <a:sym typeface="Wingdings 3" pitchFamily="18" charset="2"/>
              </a:rPr>
              <a:t>usaha</a:t>
            </a:r>
            <a:r>
              <a:rPr lang="en-US" sz="2400" b="1" dirty="0">
                <a:sym typeface="Wingdings 3" pitchFamily="18" charset="2"/>
              </a:rPr>
              <a:t> = </a:t>
            </a:r>
            <a:r>
              <a:rPr lang="en-US" sz="2400" b="1" dirty="0" err="1">
                <a:sym typeface="Wingdings 3" pitchFamily="18" charset="2"/>
              </a:rPr>
              <a:t>harga</a:t>
            </a:r>
            <a:r>
              <a:rPr lang="en-US" sz="2400" b="1" dirty="0">
                <a:sym typeface="Wingdings 3" pitchFamily="18" charset="2"/>
              </a:rPr>
              <a:t> </a:t>
            </a:r>
            <a:r>
              <a:rPr lang="en-US" sz="2400" b="1" dirty="0" err="1">
                <a:sym typeface="Wingdings 3" pitchFamily="18" charset="2"/>
              </a:rPr>
              <a:t>jual</a:t>
            </a:r>
            <a:r>
              <a:rPr lang="en-US" sz="2400" b="1" dirty="0">
                <a:sym typeface="Wingdings 3" pitchFamily="18" charset="2"/>
              </a:rPr>
              <a:t> </a:t>
            </a:r>
            <a:r>
              <a:rPr lang="en-US" sz="2400" b="1" dirty="0" err="1">
                <a:sym typeface="Wingdings 3" pitchFamily="18" charset="2"/>
              </a:rPr>
              <a:t>jasa</a:t>
            </a:r>
            <a:r>
              <a:rPr lang="en-US" sz="2400" b="1" dirty="0">
                <a:sym typeface="Wingdings 3" pitchFamily="18" charset="2"/>
              </a:rPr>
              <a:t> - </a:t>
            </a:r>
            <a:r>
              <a:rPr lang="en-US" sz="2400" b="1" dirty="0" err="1">
                <a:sym typeface="Wingdings 3" pitchFamily="18" charset="2"/>
              </a:rPr>
              <a:t>biaya</a:t>
            </a:r>
            <a:r>
              <a:rPr lang="en-US" sz="2400" b="1" dirty="0">
                <a:sym typeface="Wingdings 3" pitchFamily="18" charset="2"/>
              </a:rPr>
              <a:t> </a:t>
            </a:r>
            <a:r>
              <a:rPr lang="en-US" sz="2400" b="1" dirty="0" err="1">
                <a:sym typeface="Wingdings 3" pitchFamily="18" charset="2"/>
              </a:rPr>
              <a:t>operasional</a:t>
            </a:r>
            <a:endParaRPr lang="en-US" sz="2400" b="1" dirty="0">
              <a:sym typeface="Wingdings 3" pitchFamily="18" charset="2"/>
            </a:endParaRPr>
          </a:p>
          <a:p>
            <a:pPr marL="171450" defTabSz="1122363">
              <a:spcBef>
                <a:spcPct val="5000"/>
              </a:spcBef>
              <a:tabLst>
                <a:tab pos="392113" algn="l"/>
              </a:tabLst>
            </a:pPr>
            <a:r>
              <a:rPr lang="en-US" sz="2400" b="1" dirty="0">
                <a:sym typeface="Wingdings 3" pitchFamily="18" charset="2"/>
              </a:rPr>
              <a:t>	 </a:t>
            </a:r>
            <a:r>
              <a:rPr lang="en-US" sz="2400" b="1" dirty="0" err="1"/>
              <a:t>Perhotelan</a:t>
            </a:r>
            <a:r>
              <a:rPr lang="en-US" sz="2400" b="1" dirty="0"/>
              <a:t>, </a:t>
            </a:r>
            <a:r>
              <a:rPr lang="en-US" sz="2400" b="1" dirty="0" err="1"/>
              <a:t>restoran</a:t>
            </a:r>
            <a:r>
              <a:rPr lang="en-US" sz="2400" b="1" dirty="0"/>
              <a:t>, </a:t>
            </a:r>
            <a:r>
              <a:rPr lang="en-US" sz="2400" b="1" dirty="0" err="1"/>
              <a:t>tempat</a:t>
            </a:r>
            <a:r>
              <a:rPr lang="en-US" sz="2400" b="1" dirty="0"/>
              <a:t> </a:t>
            </a:r>
            <a:r>
              <a:rPr lang="en-US" sz="2400" b="1" dirty="0" err="1"/>
              <a:t>wisata</a:t>
            </a:r>
            <a:r>
              <a:rPr lang="en-US" sz="2400" b="1" dirty="0"/>
              <a:t>, </a:t>
            </a:r>
            <a:r>
              <a:rPr lang="en-US" sz="2400" b="1" dirty="0" err="1"/>
              <a:t>dsb</a:t>
            </a:r>
            <a:r>
              <a:rPr lang="en-US" sz="2400" b="1" dirty="0"/>
              <a:t>.</a:t>
            </a:r>
          </a:p>
          <a:p>
            <a:pPr marL="171450" defTabSz="1122363">
              <a:tabLst>
                <a:tab pos="392113" algn="l"/>
              </a:tabLst>
            </a:pPr>
            <a:endParaRPr lang="en-US" sz="2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865" y="5078684"/>
            <a:ext cx="2195736" cy="184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98767"/>
      </p:ext>
    </p:extLst>
  </p:cSld>
  <p:clrMapOvr>
    <a:masterClrMapping/>
  </p:clrMapOvr>
  <p:transition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Analisis peluang usaha berdasarkan jenis produk / jasa</a:t>
            </a:r>
            <a:endParaRPr lang="en-US" dirty="0"/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4335185" y="2492896"/>
            <a:ext cx="2609442" cy="783097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45677" tIns="45677" rIns="45677" bIns="45677">
            <a:spAutoFit/>
          </a:bodyPr>
          <a:lstStyle/>
          <a:p>
            <a:pPr algn="ctr" defTabSz="1122363"/>
            <a:r>
              <a:rPr lang="en-US" sz="2400" dirty="0">
                <a:latin typeface="Arial Black" pitchFamily="34" charset="0"/>
              </a:rPr>
              <a:t>MINAT</a:t>
            </a:r>
          </a:p>
          <a:p>
            <a:pPr algn="ctr" defTabSz="1122363"/>
            <a:r>
              <a:rPr lang="en-US" sz="1600" dirty="0">
                <a:sym typeface="Wingdings 3" pitchFamily="18" charset="2"/>
              </a:rPr>
              <a:t> Bid. </a:t>
            </a:r>
            <a:r>
              <a:rPr lang="en-US" sz="1600" dirty="0" err="1">
                <a:sym typeface="Wingdings 3" pitchFamily="18" charset="2"/>
              </a:rPr>
              <a:t>dagang</a:t>
            </a:r>
            <a:r>
              <a:rPr lang="en-US" sz="1600" dirty="0">
                <a:sym typeface="Wingdings 3" pitchFamily="18" charset="2"/>
              </a:rPr>
              <a:t>, </a:t>
            </a:r>
            <a:r>
              <a:rPr lang="en-US" sz="1600" dirty="0" err="1">
                <a:sym typeface="Wingdings 3" pitchFamily="18" charset="2"/>
              </a:rPr>
              <a:t>jasa</a:t>
            </a:r>
            <a:r>
              <a:rPr lang="en-US" sz="1600" dirty="0">
                <a:sym typeface="Wingdings 3" pitchFamily="18" charset="2"/>
              </a:rPr>
              <a:t>, </a:t>
            </a:r>
            <a:r>
              <a:rPr lang="en-US" sz="1600" dirty="0" err="1">
                <a:sym typeface="Wingdings 3" pitchFamily="18" charset="2"/>
              </a:rPr>
              <a:t>dsb</a:t>
            </a:r>
            <a:r>
              <a:rPr lang="en-US" sz="1600" dirty="0">
                <a:sym typeface="Wingdings 3" pitchFamily="18" charset="2"/>
              </a:rPr>
              <a:t>.</a:t>
            </a: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4355976" y="1175720"/>
            <a:ext cx="3870683" cy="885253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45677" tIns="45677" rIns="45677" bIns="45677">
            <a:spAutoFit/>
          </a:bodyPr>
          <a:lstStyle/>
          <a:p>
            <a:pPr algn="ctr" defTabSz="1122363"/>
            <a:r>
              <a:rPr lang="en-US" sz="2800" dirty="0">
                <a:latin typeface="Arial Black" pitchFamily="34" charset="0"/>
              </a:rPr>
              <a:t>MODAL</a:t>
            </a:r>
          </a:p>
          <a:p>
            <a:pPr defTabSz="1122363"/>
            <a:r>
              <a:rPr lang="en-US" dirty="0">
                <a:sym typeface="Wingdings 3" pitchFamily="18" charset="2"/>
              </a:rPr>
              <a:t> Modal </a:t>
            </a:r>
            <a:r>
              <a:rPr lang="en-US" dirty="0" err="1">
                <a:sym typeface="Wingdings 3" pitchFamily="18" charset="2"/>
              </a:rPr>
              <a:t>awal</a:t>
            </a:r>
            <a:r>
              <a:rPr lang="en-US" dirty="0">
                <a:sym typeface="Wingdings 3" pitchFamily="18" charset="2"/>
              </a:rPr>
              <a:t> (</a:t>
            </a:r>
            <a:r>
              <a:rPr lang="en-US" dirty="0" err="1">
                <a:sym typeface="Wingdings 3" pitchFamily="18" charset="2"/>
              </a:rPr>
              <a:t>uang</a:t>
            </a:r>
            <a:r>
              <a:rPr lang="en-US" dirty="0">
                <a:sym typeface="Wingdings 3" pitchFamily="18" charset="2"/>
              </a:rPr>
              <a:t>, </a:t>
            </a:r>
            <a:r>
              <a:rPr lang="en-US" dirty="0" err="1">
                <a:sym typeface="Wingdings 3" pitchFamily="18" charset="2"/>
              </a:rPr>
              <a:t>brg</a:t>
            </a:r>
            <a:r>
              <a:rPr lang="en-US" dirty="0">
                <a:sym typeface="Wingdings 3" pitchFamily="18" charset="2"/>
              </a:rPr>
              <a:t>, </a:t>
            </a:r>
            <a:r>
              <a:rPr lang="en-US" dirty="0" err="1">
                <a:sym typeface="Wingdings 3" pitchFamily="18" charset="2"/>
              </a:rPr>
              <a:t>mesin</a:t>
            </a:r>
            <a:r>
              <a:rPr lang="en-US" dirty="0">
                <a:sym typeface="Wingdings 3" pitchFamily="18" charset="2"/>
              </a:rPr>
              <a:t>, </a:t>
            </a:r>
            <a:r>
              <a:rPr lang="en-US" dirty="0" err="1">
                <a:sym typeface="Wingdings 3" pitchFamily="18" charset="2"/>
              </a:rPr>
              <a:t>dsb</a:t>
            </a:r>
            <a:r>
              <a:rPr lang="en-US" dirty="0">
                <a:sym typeface="Wingdings 3" pitchFamily="18" charset="2"/>
              </a:rPr>
              <a:t>)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18901" y="1465113"/>
            <a:ext cx="3374195" cy="119172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45677" tIns="45677" rIns="45677" bIns="45677">
            <a:spAutoFit/>
          </a:bodyPr>
          <a:lstStyle/>
          <a:p>
            <a:pPr algn="ctr" defTabSz="1122363"/>
            <a:r>
              <a:rPr lang="en-US" sz="2800" dirty="0">
                <a:latin typeface="Arial Black" pitchFamily="34" charset="0"/>
              </a:rPr>
              <a:t>RELASI</a:t>
            </a:r>
          </a:p>
          <a:p>
            <a:pPr defTabSz="1122363"/>
            <a:r>
              <a:rPr lang="en-US" dirty="0">
                <a:sym typeface="Wingdings 3" pitchFamily="18" charset="2"/>
              </a:rPr>
              <a:t> </a:t>
            </a:r>
            <a:r>
              <a:rPr lang="en-US" dirty="0" err="1">
                <a:sym typeface="Wingdings 3" pitchFamily="18" charset="2"/>
              </a:rPr>
              <a:t>Keluarga</a:t>
            </a:r>
            <a:r>
              <a:rPr lang="en-US" dirty="0">
                <a:sym typeface="Wingdings 3" pitchFamily="18" charset="2"/>
              </a:rPr>
              <a:t>/</a:t>
            </a:r>
            <a:r>
              <a:rPr lang="en-US" dirty="0" err="1">
                <a:sym typeface="Wingdings 3" pitchFamily="18" charset="2"/>
              </a:rPr>
              <a:t>teman</a:t>
            </a:r>
            <a:r>
              <a:rPr lang="en-US" dirty="0">
                <a:sym typeface="Wingdings 3" pitchFamily="18" charset="2"/>
              </a:rPr>
              <a:t> </a:t>
            </a:r>
            <a:r>
              <a:rPr lang="en-US" dirty="0" err="1">
                <a:sym typeface="Wingdings 3" pitchFamily="18" charset="2"/>
              </a:rPr>
              <a:t>yg</a:t>
            </a:r>
            <a:r>
              <a:rPr lang="en-US" dirty="0">
                <a:sym typeface="Wingdings 3" pitchFamily="18" charset="2"/>
              </a:rPr>
              <a:t> </a:t>
            </a:r>
            <a:r>
              <a:rPr lang="en-US" dirty="0" err="1">
                <a:sym typeface="Wingdings 3" pitchFamily="18" charset="2"/>
              </a:rPr>
              <a:t>pernah</a:t>
            </a:r>
            <a:r>
              <a:rPr lang="en-US" dirty="0">
                <a:sym typeface="Wingdings 3" pitchFamily="18" charset="2"/>
              </a:rPr>
              <a:t> </a:t>
            </a:r>
            <a:r>
              <a:rPr lang="id-ID" dirty="0">
                <a:sym typeface="Wingdings 3" pitchFamily="18" charset="2"/>
              </a:rPr>
              <a:t>  	</a:t>
            </a:r>
            <a:r>
              <a:rPr lang="en-US" dirty="0" err="1">
                <a:sym typeface="Wingdings 3" pitchFamily="18" charset="2"/>
              </a:rPr>
              <a:t>menekuni</a:t>
            </a:r>
            <a:endParaRPr lang="en-US" dirty="0">
              <a:sym typeface="Wingdings 3" pitchFamily="18" charset="2"/>
            </a:endParaRPr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3769297" y="3573016"/>
            <a:ext cx="4691136" cy="408526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37024" tIns="45677" rIns="45677" bIns="45677">
            <a:spAutoFit/>
          </a:bodyPr>
          <a:lstStyle/>
          <a:p>
            <a:pPr defTabSz="1122363"/>
            <a:r>
              <a:rPr lang="en-US">
                <a:latin typeface="Arial Black" pitchFamily="34" charset="0"/>
              </a:rPr>
              <a:t>PENGARUH LINGKUNGAN</a:t>
            </a:r>
            <a:endParaRPr lang="en-US">
              <a:sym typeface="Wingdings 3" pitchFamily="18" charset="2"/>
            </a:endParaRPr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auto">
          <a:xfrm>
            <a:off x="4532884" y="4182616"/>
            <a:ext cx="4431604" cy="408526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37024" tIns="45677" rIns="45677" bIns="45677">
            <a:spAutoFit/>
          </a:bodyPr>
          <a:lstStyle/>
          <a:p>
            <a:pPr defTabSz="1122363"/>
            <a:r>
              <a:rPr lang="en-US">
                <a:latin typeface="Arial Black" pitchFamily="34" charset="0"/>
              </a:rPr>
              <a:t>PERMINTAAN THD PRODUK</a:t>
            </a:r>
            <a:endParaRPr lang="en-US">
              <a:sym typeface="Wingdings 3" pitchFamily="18" charset="2"/>
            </a:endParaRP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4950904" y="4735348"/>
            <a:ext cx="3850704" cy="408526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37024" tIns="45677" rIns="45677" bIns="45677">
            <a:spAutoFit/>
          </a:bodyPr>
          <a:lstStyle/>
          <a:p>
            <a:pPr defTabSz="1122363"/>
            <a:r>
              <a:rPr lang="en-US" dirty="0">
                <a:latin typeface="Arial Black" pitchFamily="34" charset="0"/>
              </a:rPr>
              <a:t>KEBUTUHAN MASY</a:t>
            </a:r>
            <a:r>
              <a:rPr lang="id-ID" dirty="0">
                <a:latin typeface="Arial Black" pitchFamily="34" charset="0"/>
              </a:rPr>
              <a:t>ARAKAT</a:t>
            </a:r>
            <a:endParaRPr lang="en-US" dirty="0">
              <a:sym typeface="Wingdings 3" pitchFamily="18" charset="2"/>
            </a:endParaRPr>
          </a:p>
        </p:txBody>
      </p:sp>
      <p:sp>
        <p:nvSpPr>
          <p:cNvPr id="9" name="AutoShape 13"/>
          <p:cNvSpPr>
            <a:spLocks noChangeArrowheads="1"/>
          </p:cNvSpPr>
          <p:nvPr/>
        </p:nvSpPr>
        <p:spPr bwMode="auto">
          <a:xfrm>
            <a:off x="4455096" y="5401816"/>
            <a:ext cx="2421160" cy="408526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37024" tIns="45677" rIns="45677" bIns="45677">
            <a:spAutoFit/>
          </a:bodyPr>
          <a:lstStyle/>
          <a:p>
            <a:pPr defTabSz="1122363"/>
            <a:r>
              <a:rPr lang="en-US">
                <a:latin typeface="Arial Black" pitchFamily="34" charset="0"/>
              </a:rPr>
              <a:t>JML PESAING</a:t>
            </a:r>
            <a:endParaRPr lang="en-US">
              <a:sym typeface="Wingdings 3" pitchFamily="18" charset="2"/>
            </a:endParaRPr>
          </a:p>
        </p:txBody>
      </p:sp>
      <p:sp>
        <p:nvSpPr>
          <p:cNvPr id="10" name="AutoShape 14"/>
          <p:cNvSpPr>
            <a:spLocks noChangeArrowheads="1"/>
          </p:cNvSpPr>
          <p:nvPr/>
        </p:nvSpPr>
        <p:spPr bwMode="auto">
          <a:xfrm>
            <a:off x="3693096" y="6011416"/>
            <a:ext cx="2421769" cy="408526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37024" tIns="45677" rIns="45677" bIns="45677">
            <a:spAutoFit/>
          </a:bodyPr>
          <a:lstStyle/>
          <a:p>
            <a:pPr defTabSz="1122363"/>
            <a:r>
              <a:rPr lang="en-US">
                <a:latin typeface="Arial Black" pitchFamily="34" charset="0"/>
              </a:rPr>
              <a:t>KEMAMPUAN</a:t>
            </a:r>
            <a:endParaRPr lang="en-US">
              <a:sym typeface="Wingdings 3" pitchFamily="18" charset="2"/>
            </a:endParaRPr>
          </a:p>
        </p:txBody>
      </p:sp>
      <p:sp>
        <p:nvSpPr>
          <p:cNvPr id="11" name="AutoShape 17"/>
          <p:cNvSpPr>
            <a:spLocks noChangeArrowheads="1"/>
          </p:cNvSpPr>
          <p:nvPr/>
        </p:nvSpPr>
        <p:spPr bwMode="auto">
          <a:xfrm>
            <a:off x="395536" y="3573016"/>
            <a:ext cx="1800200" cy="609600"/>
          </a:xfrm>
          <a:prstGeom prst="hexagon">
            <a:avLst>
              <a:gd name="adj" fmla="val 40574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50" tIns="45677" rIns="91350" bIns="45677" anchor="ctr"/>
          <a:lstStyle/>
          <a:p>
            <a:pPr algn="ctr" defTabSz="1122363"/>
            <a:r>
              <a:rPr lang="en-US" sz="2400" dirty="0">
                <a:latin typeface="Arial Black" pitchFamily="34" charset="0"/>
              </a:rPr>
              <a:t>EXTRA</a:t>
            </a:r>
          </a:p>
        </p:txBody>
      </p:sp>
      <p:cxnSp>
        <p:nvCxnSpPr>
          <p:cNvPr id="12" name="AutoShape 18"/>
          <p:cNvCxnSpPr>
            <a:cxnSpLocks noChangeShapeType="1"/>
            <a:stCxn id="11" idx="0"/>
          </p:cNvCxnSpPr>
          <p:nvPr/>
        </p:nvCxnSpPr>
        <p:spPr bwMode="auto">
          <a:xfrm flipV="1">
            <a:off x="2195736" y="3735562"/>
            <a:ext cx="1573561" cy="142254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AutoShape 19"/>
          <p:cNvCxnSpPr>
            <a:cxnSpLocks noChangeShapeType="1"/>
            <a:stCxn id="11" idx="0"/>
            <a:endCxn id="7" idx="1"/>
          </p:cNvCxnSpPr>
          <p:nvPr/>
        </p:nvCxnSpPr>
        <p:spPr bwMode="auto">
          <a:xfrm>
            <a:off x="2195736" y="3877816"/>
            <a:ext cx="2337148" cy="509063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AutoShape 20"/>
          <p:cNvCxnSpPr>
            <a:cxnSpLocks noChangeShapeType="1"/>
            <a:stCxn id="11" idx="0"/>
            <a:endCxn id="9" idx="1"/>
          </p:cNvCxnSpPr>
          <p:nvPr/>
        </p:nvCxnSpPr>
        <p:spPr bwMode="auto">
          <a:xfrm>
            <a:off x="2195736" y="3877816"/>
            <a:ext cx="2259360" cy="1728263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AutoShape 21"/>
          <p:cNvCxnSpPr>
            <a:cxnSpLocks noChangeShapeType="1"/>
            <a:endCxn id="8" idx="1"/>
          </p:cNvCxnSpPr>
          <p:nvPr/>
        </p:nvCxnSpPr>
        <p:spPr bwMode="auto">
          <a:xfrm>
            <a:off x="2144316" y="3855508"/>
            <a:ext cx="2806588" cy="1084103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AutoShape 22"/>
          <p:cNvCxnSpPr>
            <a:cxnSpLocks noChangeShapeType="1"/>
            <a:stCxn id="11" idx="0"/>
            <a:endCxn id="10" idx="1"/>
          </p:cNvCxnSpPr>
          <p:nvPr/>
        </p:nvCxnSpPr>
        <p:spPr bwMode="auto">
          <a:xfrm>
            <a:off x="2195736" y="3877816"/>
            <a:ext cx="1497360" cy="2337863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662121646"/>
      </p:ext>
    </p:extLst>
  </p:cSld>
  <p:clrMapOvr>
    <a:masterClrMapping/>
  </p:clrMapOvr>
  <p:transition>
    <p:rand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449386" y="2218766"/>
            <a:ext cx="3448538" cy="2393857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48682" tIns="37172" rIns="74341" bIns="37172" anchor="ctr"/>
          <a:lstStyle/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prstClr val="black"/>
                </a:solidFill>
                <a:latin typeface="Arial Black" pitchFamily="34" charset="0"/>
              </a:rPr>
              <a:t>PERTIMBANGAN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prstClr val="black"/>
                </a:solidFill>
                <a:latin typeface="Arial Black" pitchFamily="34" charset="0"/>
              </a:rPr>
              <a:t>DLM PEMILIHAN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prstClr val="black"/>
                </a:solidFill>
                <a:latin typeface="Arial Black" pitchFamily="34" charset="0"/>
              </a:rPr>
              <a:t>PRODUK</a:t>
            </a:r>
          </a:p>
        </p:txBody>
      </p:sp>
      <p:sp>
        <p:nvSpPr>
          <p:cNvPr id="33795" name="Oval 3"/>
          <p:cNvSpPr>
            <a:spLocks noChangeArrowheads="1"/>
          </p:cNvSpPr>
          <p:nvPr/>
        </p:nvSpPr>
        <p:spPr bwMode="auto">
          <a:xfrm>
            <a:off x="5187462" y="532280"/>
            <a:ext cx="3488837" cy="865584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prstClr val="black"/>
                </a:solidFill>
                <a:latin typeface="Arial" charset="0"/>
              </a:rPr>
              <a:t> MUDAH DLM PEMAKAIAN</a:t>
            </a:r>
          </a:p>
        </p:txBody>
      </p:sp>
      <p:sp>
        <p:nvSpPr>
          <p:cNvPr id="33796" name="Oval 4"/>
          <p:cNvSpPr>
            <a:spLocks noChangeArrowheads="1"/>
          </p:cNvSpPr>
          <p:nvPr/>
        </p:nvSpPr>
        <p:spPr bwMode="auto">
          <a:xfrm>
            <a:off x="5187462" y="1652869"/>
            <a:ext cx="3488837" cy="865584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prstClr val="black"/>
                </a:solidFill>
                <a:latin typeface="Arial" charset="0"/>
              </a:rPr>
              <a:t>EFISIEN DLM PENGGUNAAN</a:t>
            </a:r>
          </a:p>
        </p:txBody>
      </p:sp>
      <p:sp>
        <p:nvSpPr>
          <p:cNvPr id="33797" name="Oval 5"/>
          <p:cNvSpPr>
            <a:spLocks noChangeArrowheads="1"/>
          </p:cNvSpPr>
          <p:nvPr/>
        </p:nvSpPr>
        <p:spPr bwMode="auto">
          <a:xfrm>
            <a:off x="5187462" y="2787464"/>
            <a:ext cx="3488837" cy="865584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prstClr val="black"/>
                </a:solidFill>
                <a:latin typeface="Arial" charset="0"/>
              </a:rPr>
              <a:t>KUALITAS PRODUK TERJAMIN</a:t>
            </a:r>
          </a:p>
        </p:txBody>
      </p:sp>
      <p:sp>
        <p:nvSpPr>
          <p:cNvPr id="33798" name="Oval 6"/>
          <p:cNvSpPr>
            <a:spLocks noChangeArrowheads="1"/>
          </p:cNvSpPr>
          <p:nvPr/>
        </p:nvSpPr>
        <p:spPr bwMode="auto">
          <a:xfrm>
            <a:off x="5186241" y="3930464"/>
            <a:ext cx="3488836" cy="865584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prstClr val="black"/>
                </a:solidFill>
                <a:latin typeface="Arial" charset="0"/>
              </a:rPr>
              <a:t>HEMAT DLM PEMAKAIAN</a:t>
            </a:r>
          </a:p>
        </p:txBody>
      </p:sp>
      <p:sp>
        <p:nvSpPr>
          <p:cNvPr id="33799" name="Oval 8"/>
          <p:cNvSpPr>
            <a:spLocks noChangeArrowheads="1"/>
          </p:cNvSpPr>
          <p:nvPr/>
        </p:nvSpPr>
        <p:spPr bwMode="auto">
          <a:xfrm>
            <a:off x="5187462" y="5044050"/>
            <a:ext cx="3488837" cy="1298377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prstClr val="black"/>
                </a:solidFill>
                <a:latin typeface="Arial" charset="0"/>
              </a:rPr>
              <a:t>ADA JAMINAN KEAMANAN DLM PEMAKAIAN</a:t>
            </a:r>
          </a:p>
        </p:txBody>
      </p:sp>
      <p:cxnSp>
        <p:nvCxnSpPr>
          <p:cNvPr id="33800" name="AutoShape 9"/>
          <p:cNvCxnSpPr>
            <a:cxnSpLocks noChangeShapeType="1"/>
            <a:stCxn id="33794" idx="3"/>
            <a:endCxn id="33795" idx="2"/>
          </p:cNvCxnSpPr>
          <p:nvPr/>
        </p:nvCxnSpPr>
        <p:spPr bwMode="auto">
          <a:xfrm flipV="1">
            <a:off x="3897924" y="965072"/>
            <a:ext cx="1289538" cy="2450623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1" name="AutoShape 10"/>
          <p:cNvCxnSpPr>
            <a:cxnSpLocks noChangeShapeType="1"/>
            <a:stCxn id="33794" idx="3"/>
            <a:endCxn id="33796" idx="2"/>
          </p:cNvCxnSpPr>
          <p:nvPr/>
        </p:nvCxnSpPr>
        <p:spPr bwMode="auto">
          <a:xfrm flipV="1">
            <a:off x="3897924" y="2085661"/>
            <a:ext cx="1289538" cy="1330034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2" name="AutoShape 11"/>
          <p:cNvCxnSpPr>
            <a:cxnSpLocks noChangeShapeType="1"/>
            <a:stCxn id="33794" idx="3"/>
            <a:endCxn id="33797" idx="2"/>
          </p:cNvCxnSpPr>
          <p:nvPr/>
        </p:nvCxnSpPr>
        <p:spPr bwMode="auto">
          <a:xfrm flipV="1">
            <a:off x="3897924" y="3220256"/>
            <a:ext cx="1289538" cy="195439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3" name="AutoShape 12"/>
          <p:cNvCxnSpPr>
            <a:cxnSpLocks noChangeShapeType="1"/>
            <a:stCxn id="33794" idx="3"/>
            <a:endCxn id="33798" idx="2"/>
          </p:cNvCxnSpPr>
          <p:nvPr/>
        </p:nvCxnSpPr>
        <p:spPr bwMode="auto">
          <a:xfrm>
            <a:off x="3897924" y="3415695"/>
            <a:ext cx="1288317" cy="947561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4" name="AutoShape 13"/>
          <p:cNvCxnSpPr>
            <a:cxnSpLocks noChangeShapeType="1"/>
            <a:stCxn id="33794" idx="3"/>
            <a:endCxn id="33799" idx="2"/>
          </p:cNvCxnSpPr>
          <p:nvPr/>
        </p:nvCxnSpPr>
        <p:spPr bwMode="auto">
          <a:xfrm>
            <a:off x="3897924" y="3415695"/>
            <a:ext cx="1289538" cy="2277544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230627395"/>
      </p:ext>
    </p:extLst>
  </p:cSld>
  <p:clrMapOvr>
    <a:masterClrMapping/>
  </p:clrMapOvr>
  <p:transition spd="slow"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Oval 2"/>
          <p:cNvSpPr>
            <a:spLocks noChangeArrowheads="1"/>
          </p:cNvSpPr>
          <p:nvPr/>
        </p:nvSpPr>
        <p:spPr bwMode="auto">
          <a:xfrm>
            <a:off x="1" y="2286001"/>
            <a:ext cx="3399692" cy="215153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37172" rIns="0" bIns="37172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300" i="1" dirty="0">
                <a:solidFill>
                  <a:prstClr val="black"/>
                </a:solidFill>
                <a:latin typeface="Arial Black" pitchFamily="34" charset="0"/>
              </a:rPr>
              <a:t>PRODUCT USER</a:t>
            </a:r>
          </a:p>
        </p:txBody>
      </p:sp>
      <p:sp>
        <p:nvSpPr>
          <p:cNvPr id="36867" name="Oval 3"/>
          <p:cNvSpPr>
            <a:spLocks noChangeArrowheads="1"/>
          </p:cNvSpPr>
          <p:nvPr/>
        </p:nvSpPr>
        <p:spPr bwMode="auto">
          <a:xfrm>
            <a:off x="3164010" y="537884"/>
            <a:ext cx="4872404" cy="1074364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7172" tIns="37172" rIns="37172" bIns="37172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i="1">
                <a:solidFill>
                  <a:prstClr val="black"/>
                </a:solidFill>
                <a:latin typeface="Arial" charset="0"/>
              </a:rPr>
              <a:t>STRATA?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prstClr val="black"/>
                </a:solidFill>
                <a:latin typeface="Arial" charset="0"/>
              </a:rPr>
              <a:t>(atas, menengah, bawah)</a:t>
            </a:r>
            <a:endParaRPr lang="en-US" sz="20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6868" name="Oval 4"/>
          <p:cNvSpPr>
            <a:spLocks noChangeArrowheads="1"/>
          </p:cNvSpPr>
          <p:nvPr/>
        </p:nvSpPr>
        <p:spPr bwMode="auto">
          <a:xfrm>
            <a:off x="4396154" y="2084296"/>
            <a:ext cx="4453548" cy="1079967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7172" tIns="37172" rIns="37172" bIns="37172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i="1">
                <a:solidFill>
                  <a:prstClr val="black"/>
                </a:solidFill>
                <a:latin typeface="Arial" charset="0"/>
              </a:rPr>
              <a:t>PENGHASILAN?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prstClr val="black"/>
                </a:solidFill>
                <a:latin typeface="Arial" charset="0"/>
              </a:rPr>
              <a:t>(tinggi, sedang, rendah)</a:t>
            </a:r>
            <a:endParaRPr lang="en-US" sz="20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6869" name="Oval 5"/>
          <p:cNvSpPr>
            <a:spLocks noChangeArrowheads="1"/>
          </p:cNvSpPr>
          <p:nvPr/>
        </p:nvSpPr>
        <p:spPr bwMode="auto">
          <a:xfrm>
            <a:off x="4337540" y="3630707"/>
            <a:ext cx="4512164" cy="107576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7172" tIns="37172" rIns="37172" bIns="37172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i="1">
                <a:solidFill>
                  <a:prstClr val="black"/>
                </a:solidFill>
                <a:latin typeface="Arial" charset="0"/>
              </a:rPr>
              <a:t>KALANGAN?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prstClr val="black"/>
                </a:solidFill>
                <a:latin typeface="Arial" charset="0"/>
              </a:rPr>
              <a:t>(anak, remaja, dewasa)</a:t>
            </a:r>
            <a:endParaRPr lang="en-US" sz="20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6870" name="Oval 6"/>
          <p:cNvSpPr>
            <a:spLocks noChangeArrowheads="1"/>
          </p:cNvSpPr>
          <p:nvPr/>
        </p:nvSpPr>
        <p:spPr bwMode="auto">
          <a:xfrm>
            <a:off x="3106616" y="5177118"/>
            <a:ext cx="4922472" cy="11430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7172" tIns="37172" rIns="37172" bIns="37172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i="1">
                <a:solidFill>
                  <a:prstClr val="black"/>
                </a:solidFill>
                <a:latin typeface="Arial" charset="0"/>
              </a:rPr>
              <a:t>LOKASI?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prstClr val="black"/>
                </a:solidFill>
                <a:latin typeface="Arial" charset="0"/>
              </a:rPr>
              <a:t>(kota, desa, pesisir pantai)</a:t>
            </a:r>
          </a:p>
        </p:txBody>
      </p:sp>
      <p:cxnSp>
        <p:nvCxnSpPr>
          <p:cNvPr id="36871" name="AutoShape 7"/>
          <p:cNvCxnSpPr>
            <a:cxnSpLocks noChangeShapeType="1"/>
            <a:stCxn id="36866" idx="6"/>
            <a:endCxn id="36867" idx="3"/>
          </p:cNvCxnSpPr>
          <p:nvPr/>
        </p:nvCxnSpPr>
        <p:spPr bwMode="auto">
          <a:xfrm flipV="1">
            <a:off x="3399693" y="1454911"/>
            <a:ext cx="477864" cy="1906855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2" name="AutoShape 8"/>
          <p:cNvCxnSpPr>
            <a:cxnSpLocks noChangeShapeType="1"/>
            <a:stCxn id="36866" idx="6"/>
            <a:endCxn id="36868" idx="2"/>
          </p:cNvCxnSpPr>
          <p:nvPr/>
        </p:nvCxnSpPr>
        <p:spPr bwMode="auto">
          <a:xfrm flipV="1">
            <a:off x="3399693" y="2624280"/>
            <a:ext cx="996461" cy="737486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3" name="AutoShape 9"/>
          <p:cNvCxnSpPr>
            <a:cxnSpLocks noChangeShapeType="1"/>
            <a:stCxn id="36866" idx="6"/>
            <a:endCxn id="36869" idx="2"/>
          </p:cNvCxnSpPr>
          <p:nvPr/>
        </p:nvCxnSpPr>
        <p:spPr bwMode="auto">
          <a:xfrm>
            <a:off x="3399693" y="3361766"/>
            <a:ext cx="937847" cy="806824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4" name="AutoShape 10"/>
          <p:cNvCxnSpPr>
            <a:cxnSpLocks noChangeShapeType="1"/>
            <a:stCxn id="36866" idx="6"/>
            <a:endCxn id="36870" idx="1"/>
          </p:cNvCxnSpPr>
          <p:nvPr/>
        </p:nvCxnSpPr>
        <p:spPr bwMode="auto">
          <a:xfrm>
            <a:off x="3399693" y="3361766"/>
            <a:ext cx="427802" cy="198274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090915815"/>
      </p:ext>
    </p:extLst>
  </p:cSld>
  <p:clrMapOvr>
    <a:masterClrMapping/>
  </p:clrMapOvr>
  <p:transition spd="slow">
    <p:rand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WordArt 11"/>
          <p:cNvSpPr>
            <a:spLocks noChangeArrowheads="1" noChangeShapeType="1" noTextEdit="1"/>
          </p:cNvSpPr>
          <p:nvPr/>
        </p:nvSpPr>
        <p:spPr bwMode="auto">
          <a:xfrm>
            <a:off x="586154" y="469248"/>
            <a:ext cx="7971692" cy="1883989"/>
          </a:xfrm>
          <a:prstGeom prst="rect">
            <a:avLst/>
          </a:prstGeom>
        </p:spPr>
        <p:txBody>
          <a:bodyPr wrap="none" lIns="74414" tIns="37207" rIns="74414" bIns="37207" fromWordArt="1">
            <a:prstTxWarp prst="textDeflateInflateDeflate">
              <a:avLst>
                <a:gd name="adj" fmla="val 28028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900" kern="10">
                <a:ln w="9525">
                  <a:solidFill>
                    <a:prstClr val="white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HUBUNGAN ANTARA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900" kern="10">
                <a:ln w="9525">
                  <a:solidFill>
                    <a:prstClr val="white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MINAT, DAYA BELI &amp; KELANGSUNGAN USAHA</a:t>
            </a:r>
          </a:p>
        </p:txBody>
      </p:sp>
      <p:sp>
        <p:nvSpPr>
          <p:cNvPr id="37891" name="AutoShape 12"/>
          <p:cNvSpPr>
            <a:spLocks noChangeArrowheads="1"/>
          </p:cNvSpPr>
          <p:nvPr/>
        </p:nvSpPr>
        <p:spPr bwMode="auto">
          <a:xfrm>
            <a:off x="555626" y="2050677"/>
            <a:ext cx="8053509" cy="1140476"/>
          </a:xfrm>
          <a:prstGeom prst="octagon">
            <a:avLst>
              <a:gd name="adj" fmla="val 1736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pPr algn="ctr" defTabSz="913378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black"/>
                </a:solidFill>
                <a:latin typeface="Arial" charset="0"/>
              </a:rPr>
              <a:t>MINAT BESAR + DAYA BELI KUAT =</a:t>
            </a:r>
          </a:p>
          <a:p>
            <a:pPr algn="ctr" defTabSz="913378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dirty="0">
                <a:solidFill>
                  <a:prstClr val="black"/>
                </a:solidFill>
                <a:latin typeface="Arial Black" pitchFamily="34" charset="0"/>
              </a:rPr>
              <a:t>KELANGSUNGAN USAHA TERJAMIN</a:t>
            </a:r>
          </a:p>
        </p:txBody>
      </p:sp>
      <p:sp>
        <p:nvSpPr>
          <p:cNvPr id="37892" name="AutoShape 13"/>
          <p:cNvSpPr>
            <a:spLocks noChangeArrowheads="1"/>
          </p:cNvSpPr>
          <p:nvPr/>
        </p:nvSpPr>
        <p:spPr bwMode="auto">
          <a:xfrm>
            <a:off x="536087" y="3527052"/>
            <a:ext cx="8076712" cy="1158812"/>
          </a:xfrm>
          <a:prstGeom prst="octagon">
            <a:avLst>
              <a:gd name="adj" fmla="val 1890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pPr algn="ctr" defTabSz="913378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prstClr val="black"/>
                </a:solidFill>
                <a:latin typeface="Arial" charset="0"/>
              </a:rPr>
              <a:t>MINAT BESAR + DAYA BELI RENDAH =</a:t>
            </a:r>
          </a:p>
          <a:p>
            <a:pPr algn="ctr" defTabSz="913378" fontAlgn="base">
              <a:spcBef>
                <a:spcPct val="20000"/>
              </a:spcBef>
              <a:spcAft>
                <a:spcPct val="0"/>
              </a:spcAft>
            </a:pPr>
            <a:r>
              <a:rPr lang="en-US" sz="2800">
                <a:solidFill>
                  <a:prstClr val="black"/>
                </a:solidFill>
                <a:latin typeface="Arial Black" pitchFamily="34" charset="0"/>
              </a:rPr>
              <a:t>KELANGSUNGAN USAHA TERHAMBAT</a:t>
            </a:r>
          </a:p>
        </p:txBody>
      </p:sp>
      <p:sp>
        <p:nvSpPr>
          <p:cNvPr id="37893" name="AutoShape 14"/>
          <p:cNvSpPr>
            <a:spLocks noChangeArrowheads="1"/>
          </p:cNvSpPr>
          <p:nvPr/>
        </p:nvSpPr>
        <p:spPr bwMode="auto">
          <a:xfrm>
            <a:off x="542192" y="5006228"/>
            <a:ext cx="8049846" cy="1140476"/>
          </a:xfrm>
          <a:prstGeom prst="octagon">
            <a:avLst>
              <a:gd name="adj" fmla="val 17032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pPr algn="ctr" defTabSz="913378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prstClr val="black"/>
                </a:solidFill>
                <a:latin typeface="Arial" charset="0"/>
              </a:rPr>
              <a:t>MINAT RENDAH + DAYA BELI RENDAH =</a:t>
            </a:r>
          </a:p>
          <a:p>
            <a:pPr algn="ctr" defTabSz="913378" fontAlgn="base">
              <a:spcBef>
                <a:spcPct val="20000"/>
              </a:spcBef>
              <a:spcAft>
                <a:spcPct val="0"/>
              </a:spcAft>
            </a:pPr>
            <a:r>
              <a:rPr lang="en-US" sz="2800">
                <a:solidFill>
                  <a:prstClr val="black"/>
                </a:solidFill>
                <a:latin typeface="Arial Black" pitchFamily="34" charset="0"/>
              </a:rPr>
              <a:t>USAHA TDK DPT BERLANGSUNG</a:t>
            </a:r>
          </a:p>
        </p:txBody>
      </p:sp>
    </p:spTree>
    <p:extLst>
      <p:ext uri="{BB962C8B-B14F-4D97-AF65-F5344CB8AC3E}">
        <p14:creationId xmlns:p14="http://schemas.microsoft.com/office/powerpoint/2010/main" val="1550994980"/>
      </p:ext>
    </p:extLst>
  </p:cSld>
  <p:clrMapOvr>
    <a:masterClrMapping/>
  </p:clrMapOvr>
  <p:transition spd="slow">
    <p:rand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423742" y="1846135"/>
            <a:ext cx="3562105" cy="3272186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74341" tIns="111510" rIns="74341" bIns="111510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300">
                <a:solidFill>
                  <a:prstClr val="black"/>
                </a:solidFill>
                <a:latin typeface="Arial Black" pitchFamily="34" charset="0"/>
              </a:rPr>
              <a:t>STRATEGI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300" b="1">
                <a:solidFill>
                  <a:prstClr val="black"/>
                </a:solidFill>
                <a:latin typeface="Arial" charset="0"/>
              </a:rPr>
              <a:t>AGAR PRODUK DPT MENARIK MINAT &amp; TERJANGKAU KONSUMEN</a:t>
            </a:r>
          </a:p>
        </p:txBody>
      </p:sp>
      <p:sp>
        <p:nvSpPr>
          <p:cNvPr id="38915" name="Oval 3"/>
          <p:cNvSpPr>
            <a:spLocks noChangeArrowheads="1"/>
          </p:cNvSpPr>
          <p:nvPr/>
        </p:nvSpPr>
        <p:spPr bwMode="auto">
          <a:xfrm>
            <a:off x="4805242" y="434229"/>
            <a:ext cx="3929673" cy="1731169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prstClr val="black"/>
                </a:solidFill>
                <a:latin typeface="Arial" charset="0"/>
              </a:rPr>
              <a:t>BERMANFAAT, BERKUALITAS &amp; LAKU DIJUAL DG HARGA BERSAING</a:t>
            </a:r>
          </a:p>
        </p:txBody>
      </p:sp>
      <p:sp>
        <p:nvSpPr>
          <p:cNvPr id="38916" name="Oval 4"/>
          <p:cNvSpPr>
            <a:spLocks noChangeArrowheads="1"/>
          </p:cNvSpPr>
          <p:nvPr/>
        </p:nvSpPr>
        <p:spPr bwMode="auto">
          <a:xfrm>
            <a:off x="4805242" y="2596964"/>
            <a:ext cx="3929673" cy="865584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prstClr val="black"/>
                </a:solidFill>
                <a:latin typeface="Arial" charset="0"/>
              </a:rPr>
              <a:t> DESAIN BARU DG HARGA TERJANGKAU</a:t>
            </a:r>
          </a:p>
        </p:txBody>
      </p:sp>
      <p:sp>
        <p:nvSpPr>
          <p:cNvPr id="38917" name="Oval 5"/>
          <p:cNvSpPr>
            <a:spLocks noChangeArrowheads="1"/>
          </p:cNvSpPr>
          <p:nvPr/>
        </p:nvSpPr>
        <p:spPr bwMode="auto">
          <a:xfrm>
            <a:off x="4805242" y="3817005"/>
            <a:ext cx="3929673" cy="865584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prstClr val="black"/>
                </a:solidFill>
                <a:latin typeface="Arial" charset="0"/>
              </a:rPr>
              <a:t>PROSES LBH CEPAT &amp; LBH MURAH</a:t>
            </a:r>
          </a:p>
        </p:txBody>
      </p:sp>
      <p:sp>
        <p:nvSpPr>
          <p:cNvPr id="38918" name="Oval 6"/>
          <p:cNvSpPr>
            <a:spLocks noChangeArrowheads="1"/>
          </p:cNvSpPr>
          <p:nvPr/>
        </p:nvSpPr>
        <p:spPr bwMode="auto">
          <a:xfrm>
            <a:off x="4805242" y="5027241"/>
            <a:ext cx="3929673" cy="1731169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prstClr val="black"/>
                </a:solidFill>
                <a:latin typeface="Arial" charset="0"/>
              </a:rPr>
              <a:t>PILIH &amp; TENTUKAN LOKASI PEMASARAN YG MENGUNTUNGKAN</a:t>
            </a:r>
          </a:p>
        </p:txBody>
      </p:sp>
      <p:cxnSp>
        <p:nvCxnSpPr>
          <p:cNvPr id="38919" name="AutoShape 7"/>
          <p:cNvCxnSpPr>
            <a:cxnSpLocks noChangeShapeType="1"/>
            <a:stCxn id="38914" idx="3"/>
            <a:endCxn id="38915" idx="2"/>
          </p:cNvCxnSpPr>
          <p:nvPr/>
        </p:nvCxnSpPr>
        <p:spPr bwMode="auto">
          <a:xfrm flipV="1">
            <a:off x="3985847" y="1299814"/>
            <a:ext cx="819395" cy="2182414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20" name="AutoShape 8"/>
          <p:cNvCxnSpPr>
            <a:cxnSpLocks noChangeShapeType="1"/>
            <a:stCxn id="38914" idx="3"/>
            <a:endCxn id="38916" idx="2"/>
          </p:cNvCxnSpPr>
          <p:nvPr/>
        </p:nvCxnSpPr>
        <p:spPr bwMode="auto">
          <a:xfrm flipV="1">
            <a:off x="3985847" y="3029756"/>
            <a:ext cx="819395" cy="452472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21" name="AutoShape 9"/>
          <p:cNvCxnSpPr>
            <a:cxnSpLocks noChangeShapeType="1"/>
            <a:stCxn id="38914" idx="3"/>
            <a:endCxn id="38917" idx="2"/>
          </p:cNvCxnSpPr>
          <p:nvPr/>
        </p:nvCxnSpPr>
        <p:spPr bwMode="auto">
          <a:xfrm>
            <a:off x="3985847" y="3482228"/>
            <a:ext cx="819395" cy="767569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22" name="AutoShape 10"/>
          <p:cNvCxnSpPr>
            <a:cxnSpLocks noChangeShapeType="1"/>
            <a:stCxn id="38914" idx="3"/>
            <a:endCxn id="38918" idx="2"/>
          </p:cNvCxnSpPr>
          <p:nvPr/>
        </p:nvCxnSpPr>
        <p:spPr bwMode="auto">
          <a:xfrm>
            <a:off x="3985847" y="3482228"/>
            <a:ext cx="819395" cy="2410598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6284998"/>
      </p:ext>
    </p:extLst>
  </p:cSld>
  <p:clrMapOvr>
    <a:masterClrMapping/>
  </p:clrMapOvr>
  <p:transition spd="slow">
    <p:rand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5"/>
          <p:cNvSpPr>
            <a:spLocks noChangeArrowheads="1"/>
          </p:cNvSpPr>
          <p:nvPr/>
        </p:nvSpPr>
        <p:spPr bwMode="auto">
          <a:xfrm>
            <a:off x="296704" y="2975114"/>
            <a:ext cx="6097222" cy="1517690"/>
          </a:xfrm>
          <a:prstGeom prst="octagon">
            <a:avLst>
              <a:gd name="adj" fmla="val 1540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pPr algn="ctr" defTabSz="913378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prstClr val="black"/>
                </a:solidFill>
                <a:latin typeface="Arial" charset="0"/>
                <a:sym typeface="Wingdings 2" pitchFamily="18" charset="2"/>
              </a:rPr>
              <a:t>Selain Jenis usaha itu diminati juga</a:t>
            </a:r>
            <a:r>
              <a:rPr lang="en-US" sz="2800">
                <a:solidFill>
                  <a:prstClr val="black"/>
                </a:solidFill>
                <a:latin typeface="Arial Black" pitchFamily="34" charset="0"/>
                <a:sym typeface="Wingdings 2" pitchFamily="18" charset="2"/>
              </a:rPr>
              <a:t>  hrs melihat/memperhatikan:</a:t>
            </a:r>
          </a:p>
        </p:txBody>
      </p:sp>
      <p:sp>
        <p:nvSpPr>
          <p:cNvPr id="39939" name="Oval 6"/>
          <p:cNvSpPr>
            <a:spLocks noChangeArrowheads="1"/>
          </p:cNvSpPr>
          <p:nvPr/>
        </p:nvSpPr>
        <p:spPr bwMode="auto">
          <a:xfrm>
            <a:off x="235683" y="1338187"/>
            <a:ext cx="3046778" cy="155805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/>
          <a:p>
            <a:pPr algn="ctr" defTabSz="913378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prstClr val="black"/>
                </a:solidFill>
                <a:latin typeface="Arial" charset="0"/>
              </a:rPr>
              <a:t>Faktor KEUNTUNGAN</a:t>
            </a:r>
          </a:p>
        </p:txBody>
      </p:sp>
      <p:sp>
        <p:nvSpPr>
          <p:cNvPr id="39940" name="Oval 7"/>
          <p:cNvSpPr>
            <a:spLocks noChangeArrowheads="1"/>
          </p:cNvSpPr>
          <p:nvPr/>
        </p:nvSpPr>
        <p:spPr bwMode="auto">
          <a:xfrm>
            <a:off x="2989385" y="449421"/>
            <a:ext cx="2989385" cy="155805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/>
          <a:p>
            <a:pPr algn="ctr" defTabSz="913378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prstClr val="black"/>
                </a:solidFill>
                <a:latin typeface="Arial" charset="0"/>
              </a:rPr>
              <a:t>Faktor  TEKNIS &amp; MANAJEMEN</a:t>
            </a:r>
          </a:p>
        </p:txBody>
      </p:sp>
      <p:sp>
        <p:nvSpPr>
          <p:cNvPr id="39941" name="Oval 8"/>
          <p:cNvSpPr>
            <a:spLocks noChangeArrowheads="1"/>
          </p:cNvSpPr>
          <p:nvPr/>
        </p:nvSpPr>
        <p:spPr bwMode="auto">
          <a:xfrm>
            <a:off x="5744309" y="1131039"/>
            <a:ext cx="3109058" cy="207740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/>
          <a:p>
            <a:pPr algn="ctr" defTabSz="913378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prstClr val="black"/>
                </a:solidFill>
                <a:latin typeface="Arial" charset="0"/>
              </a:rPr>
              <a:t>Faktor PEMASARAN &amp; PERSAINGAN</a:t>
            </a:r>
          </a:p>
        </p:txBody>
      </p:sp>
      <p:sp>
        <p:nvSpPr>
          <p:cNvPr id="39942" name="Oval 9"/>
          <p:cNvSpPr>
            <a:spLocks noChangeArrowheads="1"/>
          </p:cNvSpPr>
          <p:nvPr/>
        </p:nvSpPr>
        <p:spPr bwMode="auto">
          <a:xfrm>
            <a:off x="6682154" y="3280145"/>
            <a:ext cx="2051538" cy="1038701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/>
          <a:p>
            <a:pPr algn="ctr" defTabSz="913378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prstClr val="black"/>
                </a:solidFill>
                <a:latin typeface="Arial" charset="0"/>
              </a:rPr>
              <a:t>Faktor MODAL</a:t>
            </a:r>
          </a:p>
        </p:txBody>
      </p:sp>
      <p:sp>
        <p:nvSpPr>
          <p:cNvPr id="39943" name="Oval 10"/>
          <p:cNvSpPr>
            <a:spLocks noChangeArrowheads="1"/>
          </p:cNvSpPr>
          <p:nvPr/>
        </p:nvSpPr>
        <p:spPr bwMode="auto">
          <a:xfrm>
            <a:off x="5507404" y="4492804"/>
            <a:ext cx="3284904" cy="207740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/>
          <a:p>
            <a:pPr algn="ctr" defTabSz="913378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prstClr val="black"/>
                </a:solidFill>
                <a:latin typeface="Arial" charset="0"/>
              </a:rPr>
              <a:t>Faktor     BAHAN BAKU &amp; TENAGA KERJA</a:t>
            </a:r>
          </a:p>
        </p:txBody>
      </p:sp>
      <p:sp>
        <p:nvSpPr>
          <p:cNvPr id="39944" name="Oval 11"/>
          <p:cNvSpPr>
            <a:spLocks noChangeArrowheads="1"/>
          </p:cNvSpPr>
          <p:nvPr/>
        </p:nvSpPr>
        <p:spPr bwMode="auto">
          <a:xfrm>
            <a:off x="3341077" y="5430274"/>
            <a:ext cx="2051538" cy="1038701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/>
          <a:p>
            <a:pPr algn="ctr" defTabSz="913378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prstClr val="black"/>
                </a:solidFill>
                <a:latin typeface="Arial" charset="0"/>
              </a:rPr>
              <a:t>Faktor RISIKO</a:t>
            </a:r>
          </a:p>
        </p:txBody>
      </p:sp>
      <p:sp>
        <p:nvSpPr>
          <p:cNvPr id="39945" name="Oval 12"/>
          <p:cNvSpPr>
            <a:spLocks noChangeArrowheads="1"/>
          </p:cNvSpPr>
          <p:nvPr/>
        </p:nvSpPr>
        <p:spPr bwMode="auto">
          <a:xfrm>
            <a:off x="293078" y="4550772"/>
            <a:ext cx="2989385" cy="155805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/>
          <a:p>
            <a:pPr algn="ctr" defTabSz="913378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prstClr val="black"/>
                </a:solidFill>
                <a:latin typeface="Arial" charset="0"/>
              </a:rPr>
              <a:t>Faktor FASILITAS &amp; KEMUDAHAN</a:t>
            </a:r>
          </a:p>
        </p:txBody>
      </p:sp>
    </p:spTree>
    <p:extLst>
      <p:ext uri="{BB962C8B-B14F-4D97-AF65-F5344CB8AC3E}">
        <p14:creationId xmlns:p14="http://schemas.microsoft.com/office/powerpoint/2010/main" val="481659997"/>
      </p:ext>
    </p:extLst>
  </p:cSld>
  <p:clrMapOvr>
    <a:masterClrMapping/>
  </p:clrMapOvr>
  <p:transition spd="slow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555546">
            <a:off x="3447906" y="4347370"/>
            <a:ext cx="5648623" cy="1204306"/>
          </a:xfrm>
        </p:spPr>
        <p:txBody>
          <a:bodyPr/>
          <a:lstStyle/>
          <a:p>
            <a:r>
              <a:rPr lang="id-ID" dirty="0"/>
              <a:t>bagaimana cara nganalisis peluang usahanya???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type="pic"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3" r="15453"/>
          <a:stretch>
            <a:fillRect/>
          </a:stretch>
        </p:blipFill>
        <p:spPr>
          <a:xfrm rot="20003286">
            <a:off x="839580" y="547887"/>
            <a:ext cx="3168352" cy="3053400"/>
          </a:xfrm>
        </p:spPr>
      </p:pic>
    </p:spTree>
    <p:extLst>
      <p:ext uri="{BB962C8B-B14F-4D97-AF65-F5344CB8AC3E}">
        <p14:creationId xmlns:p14="http://schemas.microsoft.com/office/powerpoint/2010/main" val="24088541"/>
      </p:ext>
    </p:extLst>
  </p:cSld>
  <p:clrMapOvr>
    <a:masterClrMapping/>
  </p:clrMapOvr>
  <p:transition>
    <p:rand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Faktor “x” dalam menentukan keberhasilan usaha :</a:t>
            </a:r>
            <a:endParaRPr lang="en-US" dirty="0"/>
          </a:p>
        </p:txBody>
      </p:sp>
      <p:sp>
        <p:nvSpPr>
          <p:cNvPr id="4" name="Horizontal Scroll 3"/>
          <p:cNvSpPr/>
          <p:nvPr/>
        </p:nvSpPr>
        <p:spPr>
          <a:xfrm>
            <a:off x="1187624" y="2564904"/>
            <a:ext cx="5544616" cy="144016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KEKUATAN DOA DAN PERCAYA PADA SANG PEMBERI REZEKI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98859"/>
      </p:ext>
    </p:extLst>
  </p:cSld>
  <p:clrMapOvr>
    <a:masterClrMapping/>
  </p:clrMapOvr>
  <p:transition>
    <p:rand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520940" cy="548640"/>
          </a:xfrm>
        </p:spPr>
        <p:txBody>
          <a:bodyPr/>
          <a:lstStyle/>
          <a:p>
            <a:r>
              <a:rPr lang="id-ID" dirty="0"/>
              <a:t>DAN PADA AKHIRNYA . . 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4744"/>
            <a:ext cx="6226615" cy="35580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66167" y="1988840"/>
            <a:ext cx="21675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SUKSES!!!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2242948"/>
      </p:ext>
    </p:extLst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153228" y="242553"/>
            <a:ext cx="8784976" cy="4698615"/>
            <a:chOff x="1403648" y="1052736"/>
            <a:chExt cx="8784976" cy="4698615"/>
          </a:xfrm>
        </p:grpSpPr>
        <p:sp>
          <p:nvSpPr>
            <p:cNvPr id="4" name="Rectangle 15"/>
            <p:cNvSpPr>
              <a:spLocks noChangeArrowheads="1"/>
            </p:cNvSpPr>
            <p:nvPr/>
          </p:nvSpPr>
          <p:spPr bwMode="auto">
            <a:xfrm>
              <a:off x="1403648" y="2590801"/>
              <a:ext cx="3625552" cy="1742293"/>
            </a:xfrm>
            <a:prstGeom prst="rect">
              <a:avLst/>
            </a:prstGeom>
            <a:noFill/>
            <a:ln w="762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350" tIns="45677" rIns="91350" bIns="45677" anchor="ctr"/>
            <a:lstStyle/>
            <a:p>
              <a:pPr algn="ctr" eaLnBrk="0" hangingPunct="0"/>
              <a:endParaRPr lang="en-US" sz="2800" dirty="0">
                <a:latin typeface="Arial Black" pitchFamily="34" charset="0"/>
              </a:endParaRPr>
            </a:p>
          </p:txBody>
        </p:sp>
        <p:sp>
          <p:nvSpPr>
            <p:cNvPr id="5" name="Oval 16"/>
            <p:cNvSpPr>
              <a:spLocks noChangeArrowheads="1"/>
            </p:cNvSpPr>
            <p:nvPr/>
          </p:nvSpPr>
          <p:spPr bwMode="auto">
            <a:xfrm>
              <a:off x="5943600" y="1052736"/>
              <a:ext cx="4245024" cy="94751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350" tIns="45677" rIns="91350" bIns="45677" anchor="ctr"/>
            <a:lstStyle/>
            <a:p>
              <a:pPr algn="ctr" eaLnBrk="0" hangingPunct="0"/>
              <a:r>
                <a:rPr lang="en-US" sz="2500" b="1" dirty="0"/>
                <a:t>PELUANG &amp;</a:t>
              </a:r>
            </a:p>
            <a:p>
              <a:pPr algn="ctr" eaLnBrk="0" hangingPunct="0"/>
              <a:r>
                <a:rPr lang="en-US" sz="2500" b="1" dirty="0"/>
                <a:t>RISIKO USAHA</a:t>
              </a:r>
            </a:p>
          </p:txBody>
        </p:sp>
        <p:sp>
          <p:nvSpPr>
            <p:cNvPr id="6" name="Oval 17"/>
            <p:cNvSpPr>
              <a:spLocks noChangeArrowheads="1"/>
            </p:cNvSpPr>
            <p:nvPr/>
          </p:nvSpPr>
          <p:spPr bwMode="auto">
            <a:xfrm>
              <a:off x="5943600" y="2590800"/>
              <a:ext cx="4245024" cy="1206499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350" tIns="45677" rIns="91350" bIns="45677" anchor="ctr"/>
            <a:lstStyle/>
            <a:p>
              <a:pPr algn="ctr" eaLnBrk="0" hangingPunct="0"/>
              <a:r>
                <a:rPr lang="en-US" sz="2500" b="1" dirty="0"/>
                <a:t> FAKTOR-FAKTOR</a:t>
              </a:r>
            </a:p>
            <a:p>
              <a:pPr algn="ctr" eaLnBrk="0" hangingPunct="0"/>
              <a:r>
                <a:rPr lang="en-US" sz="2500" b="1" dirty="0"/>
                <a:t>KEBERHASILAN &amp;</a:t>
              </a:r>
            </a:p>
            <a:p>
              <a:pPr algn="ctr" eaLnBrk="0" hangingPunct="0"/>
              <a:r>
                <a:rPr lang="en-US" sz="2500" b="1" dirty="0"/>
                <a:t>KEGAGALAN USAHA</a:t>
              </a:r>
            </a:p>
          </p:txBody>
        </p:sp>
        <p:sp>
          <p:nvSpPr>
            <p:cNvPr id="7" name="Oval 18"/>
            <p:cNvSpPr>
              <a:spLocks noChangeArrowheads="1"/>
            </p:cNvSpPr>
            <p:nvPr/>
          </p:nvSpPr>
          <p:spPr bwMode="auto">
            <a:xfrm>
              <a:off x="5943600" y="4437113"/>
              <a:ext cx="4245024" cy="116676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50" tIns="45677" rIns="91350" bIns="45677" anchor="ctr"/>
            <a:lstStyle/>
            <a:p>
              <a:pPr algn="ctr" eaLnBrk="0" hangingPunct="0"/>
              <a:r>
                <a:rPr lang="en-US" sz="2500" b="1" dirty="0"/>
                <a:t>PEMANFAATAN  PELUANG SCR KREATIF &amp; INOVATIF</a:t>
              </a:r>
            </a:p>
          </p:txBody>
        </p:sp>
        <p:sp>
          <p:nvSpPr>
            <p:cNvPr id="8" name="Oval 24"/>
            <p:cNvSpPr>
              <a:spLocks noChangeArrowheads="1"/>
            </p:cNvSpPr>
            <p:nvPr/>
          </p:nvSpPr>
          <p:spPr bwMode="auto">
            <a:xfrm>
              <a:off x="1403648" y="4437113"/>
              <a:ext cx="3935288" cy="131423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350" tIns="45677" rIns="91350" bIns="45677" anchor="ctr"/>
            <a:lstStyle/>
            <a:p>
              <a:pPr algn="ctr" eaLnBrk="0" hangingPunct="0"/>
              <a:r>
                <a:rPr lang="en-US" sz="2500" b="1" dirty="0"/>
                <a:t>PENGEMBANGAN IDE</a:t>
              </a:r>
            </a:p>
            <a:p>
              <a:pPr algn="ctr" eaLnBrk="0" hangingPunct="0"/>
              <a:r>
                <a:rPr lang="en-US" sz="2500" b="1" dirty="0"/>
                <a:t>KREATIF &amp; INOVATIF</a:t>
              </a:r>
            </a:p>
          </p:txBody>
        </p:sp>
        <p:cxnSp>
          <p:nvCxnSpPr>
            <p:cNvPr id="9" name="AutoShape 26"/>
            <p:cNvCxnSpPr>
              <a:cxnSpLocks noChangeShapeType="1"/>
              <a:stCxn id="4" idx="3"/>
              <a:endCxn id="5" idx="2"/>
            </p:cNvCxnSpPr>
            <p:nvPr/>
          </p:nvCxnSpPr>
          <p:spPr bwMode="auto">
            <a:xfrm flipV="1">
              <a:off x="5029200" y="1526493"/>
              <a:ext cx="914400" cy="1935455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AutoShape 27"/>
            <p:cNvCxnSpPr>
              <a:cxnSpLocks noChangeShapeType="1"/>
              <a:stCxn id="4" idx="3"/>
              <a:endCxn id="6" idx="2"/>
            </p:cNvCxnSpPr>
            <p:nvPr/>
          </p:nvCxnSpPr>
          <p:spPr bwMode="auto">
            <a:xfrm flipV="1">
              <a:off x="5029200" y="3194050"/>
              <a:ext cx="914400" cy="267898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AutoShape 28"/>
            <p:cNvCxnSpPr>
              <a:cxnSpLocks noChangeShapeType="1"/>
              <a:stCxn id="4" idx="3"/>
              <a:endCxn id="7" idx="2"/>
            </p:cNvCxnSpPr>
            <p:nvPr/>
          </p:nvCxnSpPr>
          <p:spPr bwMode="auto">
            <a:xfrm>
              <a:off x="5029200" y="3461948"/>
              <a:ext cx="914400" cy="1558546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AutoShape 29"/>
            <p:cNvCxnSpPr>
              <a:cxnSpLocks noChangeShapeType="1"/>
              <a:stCxn id="4" idx="3"/>
            </p:cNvCxnSpPr>
            <p:nvPr/>
          </p:nvCxnSpPr>
          <p:spPr bwMode="auto">
            <a:xfrm>
              <a:off x="5029200" y="3461948"/>
              <a:ext cx="309736" cy="1558546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6" name="Title 35"/>
          <p:cNvSpPr>
            <a:spLocks noGrp="1"/>
          </p:cNvSpPr>
          <p:nvPr>
            <p:ph type="title"/>
          </p:nvPr>
        </p:nvSpPr>
        <p:spPr>
          <a:xfrm>
            <a:off x="281944" y="2221087"/>
            <a:ext cx="3368120" cy="1301824"/>
          </a:xfrm>
        </p:spPr>
        <p:txBody>
          <a:bodyPr/>
          <a:lstStyle/>
          <a:p>
            <a:pPr eaLnBrk="0" hangingPunct="0"/>
            <a:r>
              <a:rPr lang="en-US" dirty="0">
                <a:latin typeface="Arial Black" pitchFamily="34" charset="0"/>
              </a:rPr>
              <a:t>MENGANALISIS</a:t>
            </a:r>
            <a:br>
              <a:rPr lang="en-US" dirty="0">
                <a:latin typeface="Arial Black" pitchFamily="34" charset="0"/>
              </a:rPr>
            </a:br>
            <a:r>
              <a:rPr lang="en-US" dirty="0">
                <a:latin typeface="Arial Black" pitchFamily="34" charset="0"/>
              </a:rPr>
              <a:t>PELUANG </a:t>
            </a:r>
            <a:br>
              <a:rPr lang="en-US" dirty="0">
                <a:latin typeface="Arial Black" pitchFamily="34" charset="0"/>
              </a:rPr>
            </a:br>
            <a:r>
              <a:rPr lang="en-US" dirty="0">
                <a:latin typeface="Arial Black" pitchFamily="34" charset="0"/>
              </a:rPr>
              <a:t>USAHA</a:t>
            </a:r>
            <a:br>
              <a:rPr lang="en-US" dirty="0">
                <a:latin typeface="Arial Black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11981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1392"/>
            <a:ext cx="4000516" cy="3168352"/>
          </a:xfrm>
        </p:spPr>
        <p:txBody>
          <a:bodyPr/>
          <a:lstStyle/>
          <a:p>
            <a:r>
              <a:rPr lang="en-US" b="1" dirty="0"/>
              <a:t>UTK MENGGALI &amp; MEMANFAATKAN PELUANG BISNIS WIRAUSAHAWAN HRS BERPIKIR SCR POSITIF &amp; KREATIF </a:t>
            </a:r>
            <a:r>
              <a:rPr lang="id-ID" b="1" dirty="0"/>
              <a:t> </a:t>
            </a:r>
            <a:br>
              <a:rPr lang="en-US" b="1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1676400"/>
            <a:ext cx="5128989" cy="332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9246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Ini dia rahasianya 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54" y="1484784"/>
            <a:ext cx="1907379" cy="1907379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95536" y="1334732"/>
            <a:ext cx="2411110" cy="864096"/>
          </a:xfrm>
          <a:prstGeom prst="wedgeRoundRectCallout">
            <a:avLst>
              <a:gd name="adj1" fmla="val 70530"/>
              <a:gd name="adj2" fmla="val 3364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b="1" dirty="0"/>
              <a:t> PERCAYA BAHWA USAHA/BISNIS DPT DILAKSANAKAN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720730" y="2560041"/>
            <a:ext cx="2411110" cy="827259"/>
          </a:xfrm>
          <a:prstGeom prst="wedgeRoundRectCallout">
            <a:avLst>
              <a:gd name="adj1" fmla="val 65359"/>
              <a:gd name="adj2" fmla="val -4803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b="1" dirty="0"/>
              <a:t>MENERIMA GAGASAN BARU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1601091" y="4008989"/>
            <a:ext cx="2376264" cy="720080"/>
          </a:xfrm>
          <a:prstGeom prst="wedgeRoundRectCallout">
            <a:avLst>
              <a:gd name="adj1" fmla="val 42136"/>
              <a:gd name="adj2" fmla="val -9142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b="1" dirty="0"/>
              <a:t>BERTANYA KPD DIRI SENDIRI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4976835" y="3944563"/>
            <a:ext cx="2502695" cy="936104"/>
          </a:xfrm>
          <a:prstGeom prst="wedgeRoundRectCallout">
            <a:avLst>
              <a:gd name="adj1" fmla="val -38548"/>
              <a:gd name="adj2" fmla="val -8106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b="1" dirty="0"/>
              <a:t>MENDENGARKAN SARAN-SARAN DR ORANG LAIN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6804248" y="1323403"/>
            <a:ext cx="2160240" cy="792088"/>
          </a:xfrm>
          <a:prstGeom prst="wedgeRoundRectCallout">
            <a:avLst>
              <a:gd name="adj1" fmla="val -74706"/>
              <a:gd name="adj2" fmla="val 1177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b="1" dirty="0"/>
              <a:t>MEMPUNYAI ETOS KERJA YG TINGGI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6389209" y="2626457"/>
            <a:ext cx="2304256" cy="774503"/>
          </a:xfrm>
          <a:prstGeom prst="wedgeRoundRectCallout">
            <a:avLst>
              <a:gd name="adj1" fmla="val -71940"/>
              <a:gd name="adj2" fmla="val -394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b="1" dirty="0"/>
              <a:t>PANDAI BERKOMUNIKASI</a:t>
            </a:r>
          </a:p>
        </p:txBody>
      </p:sp>
    </p:spTree>
    <p:extLst>
      <p:ext uri="{BB962C8B-B14F-4D97-AF65-F5344CB8AC3E}">
        <p14:creationId xmlns:p14="http://schemas.microsoft.com/office/powerpoint/2010/main" val="174374225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76441950"/>
              </p:ext>
            </p:extLst>
          </p:nvPr>
        </p:nvGraphicFramePr>
        <p:xfrm>
          <a:off x="7092280" y="2708920"/>
          <a:ext cx="10297144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1211146"/>
              </p:ext>
            </p:extLst>
          </p:nvPr>
        </p:nvGraphicFramePr>
        <p:xfrm>
          <a:off x="-2484784" y="-747464"/>
          <a:ext cx="8229600" cy="5577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Rectangle 6"/>
          <p:cNvSpPr/>
          <p:nvPr/>
        </p:nvSpPr>
        <p:spPr>
          <a:xfrm>
            <a:off x="2627784" y="692696"/>
            <a:ext cx="12961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ernard MT Condensed" pitchFamily="18" charset="0"/>
              </a:rPr>
              <a:t>???</a:t>
            </a:r>
            <a:endParaRPr lang="id-ID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843808" y="1628800"/>
            <a:ext cx="2297055" cy="1152128"/>
          </a:xfrm>
          <a:prstGeom prst="rightArrow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44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148064" y="1877555"/>
            <a:ext cx="3888432" cy="654618"/>
          </a:xfrm>
          <a:custGeom>
            <a:avLst/>
            <a:gdLst>
              <a:gd name="connsiteX0" fmla="*/ 0 w 5472608"/>
              <a:gd name="connsiteY0" fmla="*/ 0 h 720080"/>
              <a:gd name="connsiteX1" fmla="*/ 5472608 w 5472608"/>
              <a:gd name="connsiteY1" fmla="*/ 0 h 720080"/>
              <a:gd name="connsiteX2" fmla="*/ 5472608 w 5472608"/>
              <a:gd name="connsiteY2" fmla="*/ 720080 h 720080"/>
              <a:gd name="connsiteX3" fmla="*/ 0 w 5472608"/>
              <a:gd name="connsiteY3" fmla="*/ 720080 h 720080"/>
              <a:gd name="connsiteX4" fmla="*/ 0 w 5472608"/>
              <a:gd name="connsiteY4" fmla="*/ 0 h 720080"/>
              <a:gd name="connsiteX0" fmla="*/ 0 w 5472608"/>
              <a:gd name="connsiteY0" fmla="*/ 0 h 720080"/>
              <a:gd name="connsiteX1" fmla="*/ 5472608 w 5472608"/>
              <a:gd name="connsiteY1" fmla="*/ 0 h 720080"/>
              <a:gd name="connsiteX2" fmla="*/ 5472608 w 5472608"/>
              <a:gd name="connsiteY2" fmla="*/ 720080 h 720080"/>
              <a:gd name="connsiteX3" fmla="*/ 0 w 5472608"/>
              <a:gd name="connsiteY3" fmla="*/ 720080 h 720080"/>
              <a:gd name="connsiteX4" fmla="*/ 0 w 5472608"/>
              <a:gd name="connsiteY4" fmla="*/ 0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2608" h="720080">
                <a:moveTo>
                  <a:pt x="0" y="0"/>
                </a:moveTo>
                <a:lnTo>
                  <a:pt x="5472608" y="0"/>
                </a:lnTo>
                <a:lnTo>
                  <a:pt x="5472608" y="720080"/>
                </a:lnTo>
                <a:lnTo>
                  <a:pt x="0" y="720080"/>
                </a:lnTo>
                <a:lnTo>
                  <a:pt x="0" y="0"/>
                </a:lnTo>
                <a:close/>
              </a:path>
            </a:pathLst>
          </a:cu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3600" dirty="0"/>
              <a:t>STENGTH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2843808" y="2780928"/>
            <a:ext cx="2297055" cy="1152128"/>
          </a:xfrm>
          <a:prstGeom prst="rightArrow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4400" dirty="0">
                <a:solidFill>
                  <a:srgbClr val="FF0000"/>
                </a:solidFill>
              </a:rPr>
              <a:t>W</a:t>
            </a:r>
          </a:p>
        </p:txBody>
      </p:sp>
      <p:sp>
        <p:nvSpPr>
          <p:cNvPr id="15" name="Rectangle 9"/>
          <p:cNvSpPr/>
          <p:nvPr/>
        </p:nvSpPr>
        <p:spPr>
          <a:xfrm>
            <a:off x="5148064" y="3029683"/>
            <a:ext cx="3888432" cy="654618"/>
          </a:xfrm>
          <a:custGeom>
            <a:avLst/>
            <a:gdLst>
              <a:gd name="connsiteX0" fmla="*/ 0 w 5472608"/>
              <a:gd name="connsiteY0" fmla="*/ 0 h 720080"/>
              <a:gd name="connsiteX1" fmla="*/ 5472608 w 5472608"/>
              <a:gd name="connsiteY1" fmla="*/ 0 h 720080"/>
              <a:gd name="connsiteX2" fmla="*/ 5472608 w 5472608"/>
              <a:gd name="connsiteY2" fmla="*/ 720080 h 720080"/>
              <a:gd name="connsiteX3" fmla="*/ 0 w 5472608"/>
              <a:gd name="connsiteY3" fmla="*/ 720080 h 720080"/>
              <a:gd name="connsiteX4" fmla="*/ 0 w 5472608"/>
              <a:gd name="connsiteY4" fmla="*/ 0 h 720080"/>
              <a:gd name="connsiteX0" fmla="*/ 0 w 5472608"/>
              <a:gd name="connsiteY0" fmla="*/ 0 h 720080"/>
              <a:gd name="connsiteX1" fmla="*/ 5472608 w 5472608"/>
              <a:gd name="connsiteY1" fmla="*/ 0 h 720080"/>
              <a:gd name="connsiteX2" fmla="*/ 5472608 w 5472608"/>
              <a:gd name="connsiteY2" fmla="*/ 720080 h 720080"/>
              <a:gd name="connsiteX3" fmla="*/ 0 w 5472608"/>
              <a:gd name="connsiteY3" fmla="*/ 720080 h 720080"/>
              <a:gd name="connsiteX4" fmla="*/ 0 w 5472608"/>
              <a:gd name="connsiteY4" fmla="*/ 0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2608" h="720080">
                <a:moveTo>
                  <a:pt x="0" y="0"/>
                </a:moveTo>
                <a:lnTo>
                  <a:pt x="5472608" y="0"/>
                </a:lnTo>
                <a:lnTo>
                  <a:pt x="5472608" y="720080"/>
                </a:lnTo>
                <a:lnTo>
                  <a:pt x="0" y="720080"/>
                </a:lnTo>
                <a:lnTo>
                  <a:pt x="0" y="0"/>
                </a:lnTo>
                <a:close/>
              </a:path>
            </a:pathLst>
          </a:cu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3600" dirty="0"/>
              <a:t>WEAKNESS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2843808" y="3933056"/>
            <a:ext cx="2297055" cy="1152128"/>
          </a:xfrm>
          <a:prstGeom prst="rightArrow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44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8" name="Rectangle 9"/>
          <p:cNvSpPr/>
          <p:nvPr/>
        </p:nvSpPr>
        <p:spPr>
          <a:xfrm>
            <a:off x="5148064" y="4181811"/>
            <a:ext cx="3888432" cy="654618"/>
          </a:xfrm>
          <a:custGeom>
            <a:avLst/>
            <a:gdLst>
              <a:gd name="connsiteX0" fmla="*/ 0 w 5472608"/>
              <a:gd name="connsiteY0" fmla="*/ 0 h 720080"/>
              <a:gd name="connsiteX1" fmla="*/ 5472608 w 5472608"/>
              <a:gd name="connsiteY1" fmla="*/ 0 h 720080"/>
              <a:gd name="connsiteX2" fmla="*/ 5472608 w 5472608"/>
              <a:gd name="connsiteY2" fmla="*/ 720080 h 720080"/>
              <a:gd name="connsiteX3" fmla="*/ 0 w 5472608"/>
              <a:gd name="connsiteY3" fmla="*/ 720080 h 720080"/>
              <a:gd name="connsiteX4" fmla="*/ 0 w 5472608"/>
              <a:gd name="connsiteY4" fmla="*/ 0 h 720080"/>
              <a:gd name="connsiteX0" fmla="*/ 0 w 5472608"/>
              <a:gd name="connsiteY0" fmla="*/ 0 h 720080"/>
              <a:gd name="connsiteX1" fmla="*/ 5472608 w 5472608"/>
              <a:gd name="connsiteY1" fmla="*/ 0 h 720080"/>
              <a:gd name="connsiteX2" fmla="*/ 5472608 w 5472608"/>
              <a:gd name="connsiteY2" fmla="*/ 720080 h 720080"/>
              <a:gd name="connsiteX3" fmla="*/ 0 w 5472608"/>
              <a:gd name="connsiteY3" fmla="*/ 720080 h 720080"/>
              <a:gd name="connsiteX4" fmla="*/ 0 w 5472608"/>
              <a:gd name="connsiteY4" fmla="*/ 0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2608" h="720080">
                <a:moveTo>
                  <a:pt x="0" y="0"/>
                </a:moveTo>
                <a:lnTo>
                  <a:pt x="5472608" y="0"/>
                </a:lnTo>
                <a:lnTo>
                  <a:pt x="5472608" y="720080"/>
                </a:lnTo>
                <a:lnTo>
                  <a:pt x="0" y="720080"/>
                </a:lnTo>
                <a:lnTo>
                  <a:pt x="0" y="0"/>
                </a:lnTo>
                <a:close/>
              </a:path>
            </a:pathLst>
          </a:cu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3600" dirty="0"/>
              <a:t>OPPORTUNITY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2843808" y="5085184"/>
            <a:ext cx="2297055" cy="1152128"/>
          </a:xfrm>
          <a:prstGeom prst="rightArrow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4400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1" name="Rectangle 9"/>
          <p:cNvSpPr/>
          <p:nvPr/>
        </p:nvSpPr>
        <p:spPr>
          <a:xfrm>
            <a:off x="5148064" y="5333939"/>
            <a:ext cx="3888432" cy="654618"/>
          </a:xfrm>
          <a:custGeom>
            <a:avLst/>
            <a:gdLst>
              <a:gd name="connsiteX0" fmla="*/ 0 w 5472608"/>
              <a:gd name="connsiteY0" fmla="*/ 0 h 720080"/>
              <a:gd name="connsiteX1" fmla="*/ 5472608 w 5472608"/>
              <a:gd name="connsiteY1" fmla="*/ 0 h 720080"/>
              <a:gd name="connsiteX2" fmla="*/ 5472608 w 5472608"/>
              <a:gd name="connsiteY2" fmla="*/ 720080 h 720080"/>
              <a:gd name="connsiteX3" fmla="*/ 0 w 5472608"/>
              <a:gd name="connsiteY3" fmla="*/ 720080 h 720080"/>
              <a:gd name="connsiteX4" fmla="*/ 0 w 5472608"/>
              <a:gd name="connsiteY4" fmla="*/ 0 h 720080"/>
              <a:gd name="connsiteX0" fmla="*/ 0 w 5472608"/>
              <a:gd name="connsiteY0" fmla="*/ 0 h 720080"/>
              <a:gd name="connsiteX1" fmla="*/ 5472608 w 5472608"/>
              <a:gd name="connsiteY1" fmla="*/ 0 h 720080"/>
              <a:gd name="connsiteX2" fmla="*/ 5472608 w 5472608"/>
              <a:gd name="connsiteY2" fmla="*/ 720080 h 720080"/>
              <a:gd name="connsiteX3" fmla="*/ 0 w 5472608"/>
              <a:gd name="connsiteY3" fmla="*/ 720080 h 720080"/>
              <a:gd name="connsiteX4" fmla="*/ 0 w 5472608"/>
              <a:gd name="connsiteY4" fmla="*/ 0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2608" h="720080">
                <a:moveTo>
                  <a:pt x="0" y="0"/>
                </a:moveTo>
                <a:lnTo>
                  <a:pt x="5472608" y="0"/>
                </a:lnTo>
                <a:lnTo>
                  <a:pt x="5472608" y="720080"/>
                </a:lnTo>
                <a:lnTo>
                  <a:pt x="0" y="720080"/>
                </a:lnTo>
                <a:lnTo>
                  <a:pt x="0" y="0"/>
                </a:lnTo>
                <a:close/>
              </a:path>
            </a:pathLst>
          </a:cu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3600" dirty="0"/>
              <a:t>THREAT</a:t>
            </a:r>
          </a:p>
        </p:txBody>
      </p:sp>
    </p:spTree>
    <p:extLst>
      <p:ext uri="{BB962C8B-B14F-4D97-AF65-F5344CB8AC3E}">
        <p14:creationId xmlns:p14="http://schemas.microsoft.com/office/powerpoint/2010/main" val="395561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5" grpId="0" animBg="1"/>
      <p:bldP spid="17" grpId="0" animBg="1"/>
      <p:bldP spid="18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07504" y="116632"/>
            <a:ext cx="6696744" cy="2376264"/>
            <a:chOff x="827584" y="620688"/>
            <a:chExt cx="5832648" cy="1800201"/>
          </a:xfrm>
        </p:grpSpPr>
        <p:sp>
          <p:nvSpPr>
            <p:cNvPr id="4" name="Rounded Rectangle 3"/>
            <p:cNvSpPr/>
            <p:nvPr/>
          </p:nvSpPr>
          <p:spPr>
            <a:xfrm>
              <a:off x="827584" y="1164233"/>
              <a:ext cx="5832648" cy="1256656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id-ID" sz="2000" dirty="0">
                  <a:solidFill>
                    <a:srgbClr val="FF0000"/>
                  </a:solidFill>
                </a:rPr>
                <a:t>“Analisis kondisi internal maupun eksternal suatu organisasi yang selanjutnya akan digunakan sebagai dasar untuk merancang strategi dan program kerja.”</a:t>
              </a:r>
              <a:endParaRPr lang="id-ID" sz="2000" dirty="0"/>
            </a:p>
          </p:txBody>
        </p:sp>
        <p:sp>
          <p:nvSpPr>
            <p:cNvPr id="9" name="Rectangular Callout 8"/>
            <p:cNvSpPr/>
            <p:nvPr/>
          </p:nvSpPr>
          <p:spPr>
            <a:xfrm>
              <a:off x="827584" y="620688"/>
              <a:ext cx="2673297" cy="543544"/>
            </a:xfrm>
            <a:prstGeom prst="wedgeRectCallout">
              <a:avLst/>
            </a:prstGeom>
            <a:solidFill>
              <a:schemeClr val="bg2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dirty="0">
                <a:solidFill>
                  <a:srgbClr val="FF0000"/>
                </a:solidFill>
              </a:endParaRPr>
            </a:p>
            <a:p>
              <a:pPr algn="ctr"/>
              <a:r>
                <a:rPr lang="id-ID" sz="2800" dirty="0">
                  <a:solidFill>
                    <a:schemeClr val="tx1"/>
                  </a:solidFill>
                </a:rPr>
                <a:t>Analisis SWOT</a:t>
              </a:r>
            </a:p>
            <a:p>
              <a:pPr algn="ctr"/>
              <a:endParaRPr lang="id-ID" dirty="0"/>
            </a:p>
          </p:txBody>
        </p:sp>
      </p:grpSp>
      <p:graphicFrame>
        <p:nvGraphicFramePr>
          <p:cNvPr id="13" name="Content Placeholder 1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49429324"/>
              </p:ext>
            </p:extLst>
          </p:nvPr>
        </p:nvGraphicFramePr>
        <p:xfrm>
          <a:off x="1115616" y="2708920"/>
          <a:ext cx="7559675" cy="3960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93997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574</TotalTime>
  <Words>1744</Words>
  <Application>Microsoft Macintosh PowerPoint</Application>
  <PresentationFormat>On-screen Show (4:3)</PresentationFormat>
  <Paragraphs>377</Paragraphs>
  <Slides>41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4" baseType="lpstr">
      <vt:lpstr>Arial</vt:lpstr>
      <vt:lpstr>Arial Black</vt:lpstr>
      <vt:lpstr>Bernard MT Condensed</vt:lpstr>
      <vt:lpstr>Calibri</vt:lpstr>
      <vt:lpstr>Candara</vt:lpstr>
      <vt:lpstr>Franklin Gothic Book</vt:lpstr>
      <vt:lpstr>Franklin Gothic Medium</vt:lpstr>
      <vt:lpstr>Symbol</vt:lpstr>
      <vt:lpstr>Wingdings</vt:lpstr>
      <vt:lpstr>Wingdings 3</vt:lpstr>
      <vt:lpstr>Angles</vt:lpstr>
      <vt:lpstr>Waveform</vt:lpstr>
      <vt:lpstr>Slide</vt:lpstr>
      <vt:lpstr>Menganalisis peluang usaha</vt:lpstr>
      <vt:lpstr>Bingung mau buka usaha apa??</vt:lpstr>
      <vt:lpstr>Intermezo tentang peluang usaha</vt:lpstr>
      <vt:lpstr>bagaimana cara nganalisis peluang usahanya???</vt:lpstr>
      <vt:lpstr>MENGANALISIS PELUANG  USAHA </vt:lpstr>
      <vt:lpstr>UTK MENGGALI &amp; MEMANFAATKAN PELUANG BISNIS WIRAUSAHAWAN HRS BERPIKIR SCR POSITIF &amp; KREATIF   </vt:lpstr>
      <vt:lpstr>Ini dia rahasianya :</vt:lpstr>
      <vt:lpstr>PowerPoint Presentation</vt:lpstr>
      <vt:lpstr>PowerPoint Presentation</vt:lpstr>
      <vt:lpstr>FAKTOR Primer ANALISIS SWOT</vt:lpstr>
      <vt:lpstr>PowerPoint Presentation</vt:lpstr>
      <vt:lpstr>PowerPoint Presentation</vt:lpstr>
      <vt:lpstr>Contoh Analisis SWOT Sederhana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Ada juga syarat pokok memanfaatkan peluang usaha . . .</vt:lpstr>
      <vt:lpstr>Coba pada liat gambar ini terus di  renungin ya. . .</vt:lpstr>
      <vt:lpstr>Menurut sesepuh Dr. DJ. Schwartz ada beberapa point penting yg perlu diingat:</vt:lpstr>
      <vt:lpstr>Resiko dalam usaha pasti ada ,ini resikonya :</vt:lpstr>
      <vt:lpstr>Analisa peluang usaha</vt:lpstr>
      <vt:lpstr>Analisis kebutuhan konsumen / pasar :</vt:lpstr>
      <vt:lpstr>Analisis kebutuhan materi dan produk:</vt:lpstr>
      <vt:lpstr>Analisis keberlanjutan  usaha :</vt:lpstr>
      <vt:lpstr>Analisis persaingan usaha :</vt:lpstr>
      <vt:lpstr>Analisis pendapatan dan pengembangan :</vt:lpstr>
      <vt:lpstr>Sistem dan seni bisnis tionghoa</vt:lpstr>
      <vt:lpstr>Pemetaan peluang usaha</vt:lpstr>
      <vt:lpstr>PowerPoint Presentation</vt:lpstr>
      <vt:lpstr>PowerPoint Presentation</vt:lpstr>
      <vt:lpstr>Analisis peluang usaha berdasarkan jenis produk / jasa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Faktor “x” dalam menentukan keberhasilan usaha :</vt:lpstr>
      <vt:lpstr>DAN PADA AKHIRNYA . . 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</dc:creator>
  <cp:lastModifiedBy>ace23</cp:lastModifiedBy>
  <cp:revision>38</cp:revision>
  <dcterms:created xsi:type="dcterms:W3CDTF">2015-10-04T01:27:38Z</dcterms:created>
  <dcterms:modified xsi:type="dcterms:W3CDTF">2021-04-14T00:59:54Z</dcterms:modified>
</cp:coreProperties>
</file>