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6"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5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2" name="Footer Placeholder 1"/>
          <p:cNvSpPr>
            <a:spLocks noGrp="1"/>
          </p:cNvSpPr>
          <p:nvPr>
            <p:ph type="ftr" sz="quarter" idx="11"/>
          </p:nvPr>
        </p:nvSpPr>
        <p:spPr/>
        <p:txBody>
          <a:bodyPr/>
          <a:lstStyle/>
          <a:p>
            <a:endParaRPr lang="id-ID"/>
          </a:p>
        </p:txBody>
      </p:sp>
      <p:sp>
        <p:nvSpPr>
          <p:cNvPr id="15" name="Slide Number Placeholder 14"/>
          <p:cNvSpPr>
            <a:spLocks noGrp="1"/>
          </p:cNvSpPr>
          <p:nvPr>
            <p:ph type="sldNum" sz="quarter" idx="12"/>
          </p:nvPr>
        </p:nvSpPr>
        <p:spPr>
          <a:xfrm>
            <a:off x="8229600" y="6473952"/>
            <a:ext cx="758952" cy="246888"/>
          </a:xfrm>
        </p:spPr>
        <p:txBody>
          <a:bodyPr/>
          <a:lstStyle/>
          <a:p>
            <a:fld id="{ECF09B80-8EC7-4BC4-89DF-3496DB6EBA44}"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19" name="Footer Placeholder 18"/>
          <p:cNvSpPr>
            <a:spLocks noGrp="1"/>
          </p:cNvSpPr>
          <p:nvPr>
            <p:ph type="ftr" sz="quarter" idx="11"/>
          </p:nvPr>
        </p:nvSpPr>
        <p:spPr>
          <a:xfrm>
            <a:off x="3581400" y="76200"/>
            <a:ext cx="2895600" cy="288925"/>
          </a:xfrm>
        </p:spPr>
        <p:txBody>
          <a:bodyPr/>
          <a:lstStyle/>
          <a:p>
            <a:endParaRPr lang="id-ID"/>
          </a:p>
        </p:txBody>
      </p:sp>
      <p:sp>
        <p:nvSpPr>
          <p:cNvPr id="16" name="Slide Number Placeholder 15"/>
          <p:cNvSpPr>
            <a:spLocks noGrp="1"/>
          </p:cNvSpPr>
          <p:nvPr>
            <p:ph type="sldNum" sz="quarter" idx="12"/>
          </p:nvPr>
        </p:nvSpPr>
        <p:spPr>
          <a:xfrm>
            <a:off x="8229600" y="6473952"/>
            <a:ext cx="758952" cy="246888"/>
          </a:xfrm>
        </p:spPr>
        <p:txBody>
          <a:bodyPr/>
          <a:lstStyle/>
          <a:p>
            <a:fld id="{ECF09B80-8EC7-4BC4-89DF-3496DB6EBA44}"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11" name="Footer Placeholder 10"/>
          <p:cNvSpPr>
            <a:spLocks noGrp="1"/>
          </p:cNvSpPr>
          <p:nvPr>
            <p:ph type="ftr" sz="quarter" idx="11"/>
          </p:nvPr>
        </p:nvSpPr>
        <p:spPr/>
        <p:txBody>
          <a:bodyPr/>
          <a:lstStyle/>
          <a:p>
            <a:endParaRPr lang="id-ID"/>
          </a:p>
        </p:txBody>
      </p:sp>
      <p:sp>
        <p:nvSpPr>
          <p:cNvPr id="16" name="Slide Number Placeholder 15"/>
          <p:cNvSpPr>
            <a:spLocks noGrp="1"/>
          </p:cNvSpPr>
          <p:nvPr>
            <p:ph type="sldNum" sz="quarter" idx="12"/>
          </p:nvPr>
        </p:nvSpPr>
        <p:spPr/>
        <p:txBody>
          <a:bodyPr/>
          <a:lstStyle/>
          <a:p>
            <a:fld id="{ECF09B80-8EC7-4BC4-89DF-3496DB6EBA44}" type="slidenum">
              <a:rPr lang="id-ID" smtClean="0"/>
              <a:pPr/>
              <a:t>‹#›</a:t>
            </a:fld>
            <a:endParaRPr lang="id-ID"/>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10" name="Footer Placeholder 9"/>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229600" y="6477000"/>
            <a:ext cx="762000" cy="246888"/>
          </a:xfrm>
        </p:spPr>
        <p:txBody>
          <a:bodyPr/>
          <a:lstStyle/>
          <a:p>
            <a:fld id="{ECF09B80-8EC7-4BC4-89DF-3496DB6EBA44}" type="slidenum">
              <a:rPr lang="id-ID" smtClean="0"/>
              <a:pPr/>
              <a:t>‹#›</a:t>
            </a:fld>
            <a:endParaRPr lang="id-ID"/>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21" name="Footer Placeholder 20"/>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24" name="Footer Placeholder 23"/>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29" name="Footer Placeholder 28"/>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CF09B80-8EC7-4BC4-89DF-3496DB6EBA44}"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8BE61C90-0812-4D37-8B2F-A25C4146A46B}" type="datetimeFigureOut">
              <a:rPr lang="id-ID" smtClean="0"/>
              <a:pPr/>
              <a:t>30/10/2020</a:t>
            </a:fld>
            <a:endParaRPr lang="id-ID"/>
          </a:p>
        </p:txBody>
      </p:sp>
      <p:sp>
        <p:nvSpPr>
          <p:cNvPr id="5" name="Footer Placeholder 4"/>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ECF09B80-8EC7-4BC4-89DF-3496DB6EBA44}" type="slidenum">
              <a:rPr lang="id-ID" smtClean="0"/>
              <a:pPr/>
              <a:t>‹#›</a:t>
            </a:fld>
            <a:endParaRPr lang="id-ID"/>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BE61C90-0812-4D37-8B2F-A25C4146A46B}" type="datetimeFigureOut">
              <a:rPr lang="id-ID" smtClean="0"/>
              <a:pPr/>
              <a:t>30/10/2020</a:t>
            </a:fld>
            <a:endParaRPr lang="id-ID"/>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id-ID"/>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CF09B80-8EC7-4BC4-89DF-3496DB6EBA44}" type="slidenum">
              <a:rPr lang="id-ID" smtClean="0"/>
              <a:pPr/>
              <a:t>‹#›</a:t>
            </a:fld>
            <a:endParaRPr lang="id-ID"/>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57392"/>
          </a:xfrm>
          <a:prstGeom prst="rect">
            <a:avLst/>
          </a:prstGeom>
        </p:spPr>
      </p:pic>
      <p:sp>
        <p:nvSpPr>
          <p:cNvPr id="3" name="TextBox 2"/>
          <p:cNvSpPr txBox="1"/>
          <p:nvPr/>
        </p:nvSpPr>
        <p:spPr>
          <a:xfrm>
            <a:off x="0" y="0"/>
            <a:ext cx="9144000" cy="4585871"/>
          </a:xfrm>
          <a:prstGeom prst="rect">
            <a:avLst/>
          </a:prstGeom>
          <a:noFill/>
        </p:spPr>
        <p:txBody>
          <a:bodyPr wrap="square" rtlCol="0">
            <a:spAutoFit/>
          </a:bodyPr>
          <a:lstStyle/>
          <a:p>
            <a:pPr algn="ctr"/>
            <a:endParaRPr lang="id-ID" sz="3200" dirty="0" smtClean="0">
              <a:solidFill>
                <a:schemeClr val="bg1"/>
              </a:solidFill>
              <a:latin typeface="Times New Roman" pitchFamily="18" charset="0"/>
              <a:cs typeface="Times New Roman" pitchFamily="18" charset="0"/>
            </a:endParaRPr>
          </a:p>
          <a:p>
            <a:pPr algn="ctr"/>
            <a:r>
              <a:rPr lang="id-ID" sz="5400" b="1" dirty="0" smtClean="0">
                <a:solidFill>
                  <a:schemeClr val="bg1"/>
                </a:solidFill>
                <a:latin typeface="Times New Roman" pitchFamily="18" charset="0"/>
                <a:cs typeface="Times New Roman" pitchFamily="18" charset="0"/>
              </a:rPr>
              <a:t>MASYARAKAT DALAM </a:t>
            </a:r>
            <a:r>
              <a:rPr lang="id-ID" sz="5400" b="1" dirty="0" smtClean="0">
                <a:solidFill>
                  <a:schemeClr val="bg1"/>
                </a:solidFill>
                <a:latin typeface="Times New Roman" pitchFamily="18" charset="0"/>
                <a:cs typeface="Times New Roman" pitchFamily="18" charset="0"/>
              </a:rPr>
              <a:t>ANTROPOLOGI</a:t>
            </a:r>
            <a:endParaRPr lang="en-US" sz="5400" b="1" dirty="0" smtClean="0">
              <a:solidFill>
                <a:schemeClr val="bg1"/>
              </a:solidFill>
              <a:latin typeface="Times New Roman" pitchFamily="18" charset="0"/>
              <a:cs typeface="Times New Roman" pitchFamily="18" charset="0"/>
            </a:endParaRPr>
          </a:p>
          <a:p>
            <a:pPr algn="ctr"/>
            <a:endParaRPr lang="en-US" sz="3200" dirty="0">
              <a:solidFill>
                <a:schemeClr val="bg1"/>
              </a:solidFill>
              <a:latin typeface="Times New Roman" pitchFamily="18" charset="0"/>
              <a:cs typeface="Times New Roman" pitchFamily="18" charset="0"/>
            </a:endParaRPr>
          </a:p>
          <a:p>
            <a:pPr algn="ctr"/>
            <a:endParaRPr lang="en-US" sz="3200" dirty="0" smtClean="0">
              <a:solidFill>
                <a:schemeClr val="bg1"/>
              </a:solidFill>
              <a:latin typeface="Times New Roman" pitchFamily="18" charset="0"/>
              <a:cs typeface="Times New Roman" pitchFamily="18" charset="0"/>
            </a:endParaRPr>
          </a:p>
          <a:p>
            <a:pPr algn="ctr"/>
            <a:r>
              <a:rPr lang="en-US" sz="3200" dirty="0" smtClean="0">
                <a:solidFill>
                  <a:schemeClr val="bg1"/>
                </a:solidFill>
                <a:latin typeface="Times New Roman" pitchFamily="18" charset="0"/>
                <a:cs typeface="Times New Roman" pitchFamily="18" charset="0"/>
              </a:rPr>
              <a:t>Dr. </a:t>
            </a:r>
            <a:r>
              <a:rPr lang="en-US" sz="3200" dirty="0" err="1" smtClean="0">
                <a:solidFill>
                  <a:schemeClr val="bg1"/>
                </a:solidFill>
                <a:latin typeface="Times New Roman" pitchFamily="18" charset="0"/>
                <a:cs typeface="Times New Roman" pitchFamily="18" charset="0"/>
              </a:rPr>
              <a:t>Risma</a:t>
            </a:r>
            <a:r>
              <a:rPr lang="en-US" sz="3200" dirty="0" smtClean="0">
                <a:solidFill>
                  <a:schemeClr val="bg1"/>
                </a:solidFill>
                <a:latin typeface="Times New Roman" pitchFamily="18" charset="0"/>
                <a:cs typeface="Times New Roman" pitchFamily="18" charset="0"/>
              </a:rPr>
              <a:t> </a:t>
            </a:r>
            <a:r>
              <a:rPr lang="en-US" sz="3200" dirty="0" err="1" smtClean="0">
                <a:solidFill>
                  <a:schemeClr val="bg1"/>
                </a:solidFill>
                <a:latin typeface="Times New Roman" pitchFamily="18" charset="0"/>
                <a:cs typeface="Times New Roman" pitchFamily="18" charset="0"/>
              </a:rPr>
              <a:t>Margaretha</a:t>
            </a:r>
            <a:r>
              <a:rPr lang="en-US" sz="3200" dirty="0" smtClean="0">
                <a:solidFill>
                  <a:schemeClr val="bg1"/>
                </a:solidFill>
                <a:latin typeface="Times New Roman" pitchFamily="18" charset="0"/>
                <a:cs typeface="Times New Roman" pitchFamily="18" charset="0"/>
              </a:rPr>
              <a:t> </a:t>
            </a:r>
            <a:r>
              <a:rPr lang="en-US" sz="3200" dirty="0" err="1" smtClean="0">
                <a:solidFill>
                  <a:schemeClr val="bg1"/>
                </a:solidFill>
                <a:latin typeface="Times New Roman" pitchFamily="18" charset="0"/>
                <a:cs typeface="Times New Roman" pitchFamily="18" charset="0"/>
              </a:rPr>
              <a:t>Sinaga</a:t>
            </a:r>
            <a:r>
              <a:rPr lang="en-US" sz="3200" dirty="0" smtClean="0">
                <a:solidFill>
                  <a:schemeClr val="bg1"/>
                </a:solidFill>
                <a:latin typeface="Times New Roman" pitchFamily="18" charset="0"/>
                <a:cs typeface="Times New Roman" pitchFamily="18" charset="0"/>
              </a:rPr>
              <a:t>,.</a:t>
            </a:r>
            <a:r>
              <a:rPr lang="en-US" sz="3200" dirty="0" err="1" smtClean="0">
                <a:solidFill>
                  <a:schemeClr val="bg1"/>
                </a:solidFill>
                <a:latin typeface="Times New Roman" pitchFamily="18" charset="0"/>
                <a:cs typeface="Times New Roman" pitchFamily="18" charset="0"/>
              </a:rPr>
              <a:t>M.Hum</a:t>
            </a:r>
            <a:r>
              <a:rPr lang="en-US" sz="3200" dirty="0" smtClean="0">
                <a:solidFill>
                  <a:schemeClr val="bg1"/>
                </a:solidFill>
                <a:latin typeface="Times New Roman" pitchFamily="18" charset="0"/>
                <a:cs typeface="Times New Roman" pitchFamily="18" charset="0"/>
              </a:rPr>
              <a:t>.</a:t>
            </a:r>
          </a:p>
          <a:p>
            <a:pPr algn="ctr"/>
            <a:r>
              <a:rPr lang="en-US" sz="3200" dirty="0" err="1" smtClean="0">
                <a:solidFill>
                  <a:schemeClr val="bg1"/>
                </a:solidFill>
                <a:latin typeface="Times New Roman" pitchFamily="18" charset="0"/>
                <a:cs typeface="Times New Roman" pitchFamily="18" charset="0"/>
              </a:rPr>
              <a:t>Aprilia</a:t>
            </a:r>
            <a:r>
              <a:rPr lang="en-US" sz="3200" dirty="0" smtClean="0">
                <a:solidFill>
                  <a:schemeClr val="bg1"/>
                </a:solidFill>
                <a:latin typeface="Times New Roman" pitchFamily="18" charset="0"/>
                <a:cs typeface="Times New Roman" pitchFamily="18" charset="0"/>
              </a:rPr>
              <a:t> </a:t>
            </a:r>
            <a:r>
              <a:rPr lang="en-US" sz="3200" dirty="0" err="1" smtClean="0">
                <a:solidFill>
                  <a:schemeClr val="bg1"/>
                </a:solidFill>
                <a:latin typeface="Times New Roman" pitchFamily="18" charset="0"/>
                <a:cs typeface="Times New Roman" pitchFamily="18" charset="0"/>
              </a:rPr>
              <a:t>Triaristina</a:t>
            </a:r>
            <a:r>
              <a:rPr lang="en-US" sz="3200" dirty="0" smtClean="0">
                <a:solidFill>
                  <a:schemeClr val="bg1"/>
                </a:solidFill>
                <a:latin typeface="Times New Roman" pitchFamily="18" charset="0"/>
                <a:cs typeface="Times New Roman" pitchFamily="18" charset="0"/>
              </a:rPr>
              <a:t>,.</a:t>
            </a:r>
            <a:r>
              <a:rPr lang="en-US" sz="3200" dirty="0" err="1" smtClean="0">
                <a:solidFill>
                  <a:schemeClr val="bg1"/>
                </a:solidFill>
                <a:latin typeface="Times New Roman" pitchFamily="18" charset="0"/>
                <a:cs typeface="Times New Roman" pitchFamily="18" charset="0"/>
              </a:rPr>
              <a:t>M.Pd</a:t>
            </a:r>
            <a:endParaRPr lang="id-ID" sz="3200" dirty="0" smtClean="0">
              <a:solidFill>
                <a:schemeClr val="bg1"/>
              </a:solidFill>
              <a:latin typeface="Times New Roman" pitchFamily="18" charset="0"/>
              <a:cs typeface="Times New Roman" pitchFamily="18" charset="0"/>
            </a:endParaRPr>
          </a:p>
          <a:p>
            <a:pPr algn="ctr"/>
            <a:endParaRPr lang="id-ID" sz="24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236408287"/>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heel(1)">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heel(1)">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0"/>
            <a:ext cx="9144000" cy="5632311"/>
          </a:xfrm>
          <a:prstGeom prst="rect">
            <a:avLst/>
          </a:prstGeom>
          <a:noFill/>
        </p:spPr>
        <p:txBody>
          <a:bodyPr wrap="square" rtlCol="0">
            <a:spAutoFit/>
          </a:bodyPr>
          <a:lstStyle/>
          <a:p>
            <a:pPr algn="ctr"/>
            <a:r>
              <a:rPr lang="id-ID" sz="2400" dirty="0" smtClean="0">
                <a:latin typeface="Times New Roman" pitchFamily="18" charset="0"/>
                <a:cs typeface="Times New Roman" pitchFamily="18" charset="0"/>
              </a:rPr>
              <a:t>DEFINISI MASYARAKAT</a:t>
            </a:r>
          </a:p>
          <a:p>
            <a:pPr algn="ctr"/>
            <a:endParaRPr lang="id-ID" sz="2400" dirty="0" smtClean="0">
              <a:latin typeface="Times New Roman" pitchFamily="18" charset="0"/>
              <a:cs typeface="Times New Roman" pitchFamily="18" charset="0"/>
            </a:endParaRPr>
          </a:p>
          <a:p>
            <a:pPr algn="ctr"/>
            <a:endParaRPr lang="id-ID" sz="2400" dirty="0">
              <a:latin typeface="Times New Roman" pitchFamily="18" charset="0"/>
              <a:cs typeface="Times New Roman" pitchFamily="18" charset="0"/>
            </a:endParaRPr>
          </a:p>
          <a:p>
            <a:pPr algn="just"/>
            <a:r>
              <a:rPr lang="id-ID" sz="2400" dirty="0" smtClean="0">
                <a:latin typeface="Times New Roman" pitchFamily="18" charset="0"/>
                <a:cs typeface="Times New Roman" pitchFamily="18" charset="0"/>
              </a:rPr>
              <a:t>	Masyarakat </a:t>
            </a:r>
            <a:r>
              <a:rPr lang="id-ID" sz="2400" dirty="0">
                <a:latin typeface="Times New Roman" pitchFamily="18" charset="0"/>
                <a:cs typeface="Times New Roman" pitchFamily="18" charset="0"/>
              </a:rPr>
              <a:t>adalah kesatuan sosial yang mempunyai ikatan-ikatan kasih sayang yang erat. Individu di dalam masyarakat merupakan kesatuan yang saling bergaul, saling berinteraksi sehingga membentuk kehidupan yang mempunyai jiwa, sebagaimana terungkap dalam ungkapan-ungkapan jiwa rakyat, kehendak rakyat, kesadaran rakyat dan seterusnya. Jiwa masyarakat ini merupakan potensi yang berasal dari unsur-unsur masyarakat, meliputi pranata, status dan peranan sosial.</a:t>
            </a:r>
          </a:p>
          <a:p>
            <a:r>
              <a:rPr lang="id-ID" sz="2400" dirty="0" smtClean="0">
                <a:latin typeface="Times New Roman" pitchFamily="18" charset="0"/>
                <a:cs typeface="Times New Roman" pitchFamily="18" charset="0"/>
              </a:rPr>
              <a:t>Jadi masyarakat </a:t>
            </a:r>
            <a:r>
              <a:rPr lang="id-ID" sz="2400" dirty="0">
                <a:latin typeface="Times New Roman" pitchFamily="18" charset="0"/>
                <a:cs typeface="Times New Roman" pitchFamily="18" charset="0"/>
              </a:rPr>
              <a:t>adalah:</a:t>
            </a:r>
          </a:p>
          <a:p>
            <a:r>
              <a:rPr lang="id-ID" sz="2400" dirty="0">
                <a:latin typeface="Times New Roman" pitchFamily="18" charset="0"/>
                <a:cs typeface="Times New Roman" pitchFamily="18" charset="0"/>
              </a:rPr>
              <a:t>1.	Manusia yang hidup bersama</a:t>
            </a:r>
          </a:p>
          <a:p>
            <a:r>
              <a:rPr lang="id-ID" sz="2400" dirty="0">
                <a:latin typeface="Times New Roman" pitchFamily="18" charset="0"/>
                <a:cs typeface="Times New Roman" pitchFamily="18" charset="0"/>
              </a:rPr>
              <a:t>2.	Bercampur untuk waktu yang sama</a:t>
            </a:r>
          </a:p>
          <a:p>
            <a:r>
              <a:rPr lang="id-ID" sz="2400" dirty="0">
                <a:latin typeface="Times New Roman" pitchFamily="18" charset="0"/>
                <a:cs typeface="Times New Roman" pitchFamily="18" charset="0"/>
              </a:rPr>
              <a:t>3.	Mereka sadar bahwa mereka merupakan satu kesatuan</a:t>
            </a:r>
          </a:p>
          <a:p>
            <a:r>
              <a:rPr lang="id-ID" sz="2400" dirty="0">
                <a:latin typeface="Times New Roman" pitchFamily="18" charset="0"/>
                <a:cs typeface="Times New Roman" pitchFamily="18" charset="0"/>
              </a:rPr>
              <a:t>4.	Mereka merupakan suatu sistem hidup bersama.</a:t>
            </a:r>
          </a:p>
        </p:txBody>
      </p:sp>
    </p:spTree>
    <p:extLst>
      <p:ext uri="{BB962C8B-B14F-4D97-AF65-F5344CB8AC3E}">
        <p14:creationId xmlns:p14="http://schemas.microsoft.com/office/powerpoint/2010/main" val="40987360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arn(inVertical)">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heel(1)">
                                      <p:cBhvr>
                                        <p:cTn id="20" dur="2000"/>
                                        <p:tgtEl>
                                          <p:spTgt spid="3">
                                            <p:txEl>
                                              <p:pRg st="5" end="5"/>
                                            </p:txEl>
                                          </p:spTgt>
                                        </p:tgtEl>
                                      </p:cBhvr>
                                    </p:animEffect>
                                  </p:childTnLst>
                                </p:cTn>
                              </p:par>
                              <p:par>
                                <p:cTn id="21" presetID="21" presetClass="entr" presetSubtype="1"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heel(1)">
                                      <p:cBhvr>
                                        <p:cTn id="23" dur="2000"/>
                                        <p:tgtEl>
                                          <p:spTgt spid="3">
                                            <p:txEl>
                                              <p:pRg st="6" end="6"/>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heel(1)">
                                      <p:cBhvr>
                                        <p:cTn id="26" dur="2000"/>
                                        <p:tgtEl>
                                          <p:spTgt spid="3">
                                            <p:txEl>
                                              <p:pRg st="7" end="7"/>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heel(1)">
                                      <p:cBhvr>
                                        <p:cTn id="29"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0"/>
            <a:ext cx="9144000" cy="4524315"/>
          </a:xfrm>
          <a:prstGeom prst="rect">
            <a:avLst/>
          </a:prstGeom>
          <a:noFill/>
        </p:spPr>
        <p:txBody>
          <a:bodyPr wrap="square" rtlCol="0">
            <a:spAutoFit/>
          </a:bodyPr>
          <a:lstStyle/>
          <a:p>
            <a:pPr algn="just"/>
            <a:r>
              <a:rPr lang="id-ID" sz="2400" dirty="0" smtClean="0">
                <a:latin typeface="Times New Roman" pitchFamily="18" charset="0"/>
                <a:cs typeface="Times New Roman" pitchFamily="18" charset="0"/>
              </a:rPr>
              <a:t>KEHIDUPAN KOLEKTIF BINATANG DAN KOLEKTIF MANUSIA</a:t>
            </a:r>
          </a:p>
          <a:p>
            <a:endParaRPr lang="id-ID" sz="2400" dirty="0">
              <a:latin typeface="Times New Roman" pitchFamily="18" charset="0"/>
              <a:cs typeface="Times New Roman" pitchFamily="18" charset="0"/>
            </a:endParaRPr>
          </a:p>
          <a:p>
            <a:pPr marL="457200" indent="-457200">
              <a:buAutoNum type="alphaLcPeriod"/>
            </a:pPr>
            <a:r>
              <a:rPr lang="id-ID" sz="2400" dirty="0" smtClean="0">
                <a:latin typeface="Times New Roman" pitchFamily="18" charset="0"/>
                <a:cs typeface="Times New Roman" pitchFamily="18" charset="0"/>
              </a:rPr>
              <a:t>Kehidupan Kolektif Binatang </a:t>
            </a:r>
          </a:p>
          <a:p>
            <a:pPr marL="442913" indent="457200" algn="just"/>
            <a:r>
              <a:rPr lang="id-ID" sz="2400" dirty="0" smtClean="0">
                <a:latin typeface="Times New Roman" pitchFamily="18" charset="0"/>
                <a:cs typeface="Times New Roman" pitchFamily="18" charset="0"/>
              </a:rPr>
              <a:t>Menurut asas pergaulan antara makhluk dalam kehidupan alamiah, beberapa ahli filsafat mengemukakan ada dua asas yaitu :</a:t>
            </a:r>
          </a:p>
          <a:p>
            <a:pPr marL="1357312" indent="-457200" algn="just">
              <a:buAutoNum type="arabicPeriod"/>
            </a:pPr>
            <a:r>
              <a:rPr lang="id-ID" sz="2400" dirty="0" smtClean="0">
                <a:latin typeface="Times New Roman" pitchFamily="18" charset="0"/>
                <a:cs typeface="Times New Roman" pitchFamily="18" charset="0"/>
              </a:rPr>
              <a:t>Asas Egoisme atau asas mendahulukan kepentingan sendiri, ini pasti diperlukan bagi jenis-jenis makhluk untuk bertahan dalam kehidupan alam yang kejam.</a:t>
            </a:r>
          </a:p>
          <a:p>
            <a:pPr marL="1357312" indent="-457200" algn="just">
              <a:buAutoNum type="arabicPeriod"/>
            </a:pPr>
            <a:r>
              <a:rPr lang="id-ID" sz="2400" dirty="0" smtClean="0">
                <a:latin typeface="Times New Roman" pitchFamily="18" charset="0"/>
                <a:cs typeface="Times New Roman" pitchFamily="18" charset="0"/>
              </a:rPr>
              <a:t>Azas Altruisme </a:t>
            </a:r>
            <a:r>
              <a:rPr lang="id-ID" sz="2400" dirty="0">
                <a:latin typeface="Times New Roman" pitchFamily="18" charset="0"/>
                <a:cs typeface="Times New Roman" pitchFamily="18" charset="0"/>
              </a:rPr>
              <a:t>atau azas hidup berbakti untuk kepentingan yang lain, dapat membuat jenis makhluk menjadi sedemikian kuatnya sehingga dapat bertahan dalam proses seleksi alam yang kejam. </a:t>
            </a:r>
            <a:r>
              <a:rPr lang="id-ID" sz="2400" dirty="0" smtClean="0">
                <a:latin typeface="Times New Roman" pitchFamily="18" charset="0"/>
                <a:cs typeface="Times New Roman" pitchFamily="18" charset="0"/>
              </a:rPr>
              <a:t> </a:t>
            </a:r>
            <a:endParaRPr lang="id-ID" sz="2400" dirty="0">
              <a:latin typeface="Times New Roman" pitchFamily="18" charset="0"/>
              <a:cs typeface="Times New Roman" pitchFamily="18" charset="0"/>
            </a:endParaRPr>
          </a:p>
        </p:txBody>
      </p:sp>
    </p:spTree>
    <p:extLst>
      <p:ext uri="{BB962C8B-B14F-4D97-AF65-F5344CB8AC3E}">
        <p14:creationId xmlns:p14="http://schemas.microsoft.com/office/powerpoint/2010/main" val="26768636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3">
                                            <p:txEl>
                                              <p:pRg st="2" end="2"/>
                                            </p:txEl>
                                          </p:spTgt>
                                        </p:tgtEl>
                                        <p:attrNameLst>
                                          <p:attrName>r</p:attrName>
                                        </p:attrNameLst>
                                      </p:cBhvr>
                                    </p:animRot>
                                  </p:childTnLst>
                                </p:cTn>
                              </p:par>
                              <p:par>
                                <p:cTn id="12" presetID="8" presetClass="emph" presetSubtype="0" fill="hold" nodeType="withEffect">
                                  <p:stCondLst>
                                    <p:cond delay="0"/>
                                  </p:stCondLst>
                                  <p:childTnLst>
                                    <p:animRot by="21600000">
                                      <p:cBhvr>
                                        <p:cTn id="13" dur="2000" fill="hold"/>
                                        <p:tgtEl>
                                          <p:spTgt spid="3">
                                            <p:txEl>
                                              <p:pRg st="3" end="3"/>
                                            </p:txEl>
                                          </p:spTgt>
                                        </p:tgtEl>
                                        <p:attrNameLst>
                                          <p:attrName>r</p:attrName>
                                        </p:attrNameLst>
                                      </p:cBhvr>
                                    </p:animRot>
                                  </p:childTnLst>
                                </p:cTn>
                              </p:par>
                              <p:par>
                                <p:cTn id="14" presetID="8" presetClass="emph" presetSubtype="0" fill="hold" nodeType="withEffect">
                                  <p:stCondLst>
                                    <p:cond delay="0"/>
                                  </p:stCondLst>
                                  <p:childTnLst>
                                    <p:animRot by="21600000">
                                      <p:cBhvr>
                                        <p:cTn id="15" dur="2000" fill="hold"/>
                                        <p:tgtEl>
                                          <p:spTgt spid="3">
                                            <p:txEl>
                                              <p:pRg st="4" end="4"/>
                                            </p:txEl>
                                          </p:spTgt>
                                        </p:tgtEl>
                                        <p:attrNameLst>
                                          <p:attrName>r</p:attrName>
                                        </p:attrNameLst>
                                      </p:cBhvr>
                                    </p:animRot>
                                  </p:childTnLst>
                                </p:cTn>
                              </p:par>
                              <p:par>
                                <p:cTn id="16" presetID="8" presetClass="emph" presetSubtype="0" fill="hold" nodeType="withEffect">
                                  <p:stCondLst>
                                    <p:cond delay="0"/>
                                  </p:stCondLst>
                                  <p:childTnLst>
                                    <p:animRot by="21600000">
                                      <p:cBhvr>
                                        <p:cTn id="17"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179512" y="116632"/>
            <a:ext cx="8568952" cy="5324535"/>
          </a:xfrm>
          <a:prstGeom prst="rect">
            <a:avLst/>
          </a:prstGeom>
          <a:noFill/>
        </p:spPr>
        <p:txBody>
          <a:bodyPr wrap="square" rtlCol="0">
            <a:spAutoFit/>
          </a:bodyPr>
          <a:lstStyle/>
          <a:p>
            <a:pPr algn="just"/>
            <a:r>
              <a:rPr lang="id-ID"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b. Kehidupan kolektif manusia</a:t>
            </a:r>
          </a:p>
          <a:p>
            <a:pPr marL="265113" algn="just"/>
            <a:r>
              <a:rPr lang="id-ID" sz="2800" dirty="0" smtClean="0">
                <a:latin typeface="Times New Roman" pitchFamily="18" charset="0"/>
                <a:cs typeface="Times New Roman" pitchFamily="18" charset="0"/>
              </a:rPr>
              <a:t>	</a:t>
            </a:r>
          </a:p>
          <a:p>
            <a:pPr marL="265113" algn="just"/>
            <a:r>
              <a:rPr lang="id-ID" sz="2800" dirty="0">
                <a:latin typeface="Times New Roman" pitchFamily="18" charset="0"/>
                <a:cs typeface="Times New Roman" pitchFamily="18" charset="0"/>
              </a:rPr>
              <a:t>	</a:t>
            </a:r>
            <a:r>
              <a:rPr lang="id-ID" sz="2800" dirty="0" smtClean="0">
                <a:latin typeface="Times New Roman" pitchFamily="18" charset="0"/>
                <a:cs typeface="Times New Roman" pitchFamily="18" charset="0"/>
              </a:rPr>
              <a:t>Manusia </a:t>
            </a:r>
            <a:r>
              <a:rPr lang="id-ID" sz="2800" dirty="0">
                <a:latin typeface="Times New Roman" pitchFamily="18" charset="0"/>
                <a:cs typeface="Times New Roman" pitchFamily="18" charset="0"/>
              </a:rPr>
              <a:t>adalah jenis makhluk yang juga hidup dalam kolektif</a:t>
            </a:r>
            <a:r>
              <a:rPr lang="id-ID" sz="2800" dirty="0" smtClean="0">
                <a:latin typeface="Times New Roman" pitchFamily="18" charset="0"/>
                <a:cs typeface="Times New Roman" pitchFamily="18" charset="0"/>
              </a:rPr>
              <a:t>,</a:t>
            </a:r>
            <a:r>
              <a:rPr lang="id-ID" sz="2800" dirty="0">
                <a:latin typeface="Times New Roman" pitchFamily="18" charset="0"/>
                <a:cs typeface="Times New Roman" pitchFamily="18" charset="0"/>
              </a:rPr>
              <a:t> Namun ada perbedaan azasi yang mendasar antara kehidupan kolektif binatang dengan kehidupan kolektif manusia, yaitu bahwa sistem pembagian kerja, aktivitas kerjasama, serta komunikasi dalam kehidupan kolektif  binatang bersifat naluri, yaitu merupakan suatu kemampuan secara alamiah dan terkandung dalam gen jenis binatang yang bersangkutan, sedangkan dalam kolektif manusia bukan bersifat </a:t>
            </a:r>
            <a:r>
              <a:rPr lang="id-ID" sz="2800" dirty="0" smtClean="0">
                <a:latin typeface="Times New Roman" pitchFamily="18" charset="0"/>
                <a:cs typeface="Times New Roman" pitchFamily="18" charset="0"/>
              </a:rPr>
              <a:t>naluri melainkan menggunakan akal.</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731660219"/>
      </p:ext>
    </p:extLst>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par>
                                <p:cTn id="8" presetID="21" presetClass="exit" presetSubtype="1" fill="hold" nodeType="withEffect">
                                  <p:stCondLst>
                                    <p:cond delay="0"/>
                                  </p:stCondLst>
                                  <p:childTnLst>
                                    <p:animEffect transition="out" filter="wheel(1)">
                                      <p:cBhvr>
                                        <p:cTn id="9" dur="2000"/>
                                        <p:tgtEl>
                                          <p:spTgt spid="3">
                                            <p:txEl>
                                              <p:pRg st="1" end="1"/>
                                            </p:txEl>
                                          </p:spTgt>
                                        </p:tgtEl>
                                      </p:cBhvr>
                                    </p:animEffect>
                                    <p:set>
                                      <p:cBhvr>
                                        <p:cTn id="10" dur="1" fill="hold">
                                          <p:stCondLst>
                                            <p:cond delay="1999"/>
                                          </p:stCondLst>
                                        </p:cTn>
                                        <p:tgtEl>
                                          <p:spTgt spid="3">
                                            <p:txEl>
                                              <p:pRg st="1" end="1"/>
                                            </p:txEl>
                                          </p:spTgt>
                                        </p:tgtEl>
                                        <p:attrNameLst>
                                          <p:attrName>style.visibility</p:attrName>
                                        </p:attrNameLst>
                                      </p:cBhvr>
                                      <p:to>
                                        <p:strVal val="hidden"/>
                                      </p:to>
                                    </p:set>
                                  </p:childTnLst>
                                </p:cTn>
                              </p:par>
                              <p:par>
                                <p:cTn id="11" presetID="21" presetClass="exit" presetSubtype="1" fill="hold" nodeType="withEffect">
                                  <p:stCondLst>
                                    <p:cond delay="0"/>
                                  </p:stCondLst>
                                  <p:childTnLst>
                                    <p:animEffect transition="out" filter="wheel(1)">
                                      <p:cBhvr>
                                        <p:cTn id="12" dur="2000"/>
                                        <p:tgtEl>
                                          <p:spTgt spid="3">
                                            <p:txEl>
                                              <p:pRg st="2" end="2"/>
                                            </p:txEl>
                                          </p:spTgt>
                                        </p:tgtEl>
                                      </p:cBhvr>
                                    </p:animEffect>
                                    <p:set>
                                      <p:cBhvr>
                                        <p:cTn id="13"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0"/>
            <a:ext cx="9144000" cy="5693866"/>
          </a:xfrm>
          <a:prstGeom prst="rect">
            <a:avLst/>
          </a:prstGeom>
          <a:noFill/>
        </p:spPr>
        <p:txBody>
          <a:bodyPr wrap="square" rtlCol="0">
            <a:spAutoFit/>
          </a:bodyPr>
          <a:lstStyle/>
          <a:p>
            <a:pPr algn="ctr"/>
            <a:r>
              <a:rPr lang="id-ID" sz="4000" dirty="0" smtClean="0">
                <a:latin typeface="Times New Roman" pitchFamily="18" charset="0"/>
                <a:cs typeface="Times New Roman" pitchFamily="18" charset="0"/>
              </a:rPr>
              <a:t>Ciri-Ciri Kehidupan Kolektif</a:t>
            </a:r>
            <a:r>
              <a:rPr lang="id-ID" sz="3600" dirty="0" smtClean="0">
                <a:latin typeface="Times New Roman" pitchFamily="18" charset="0"/>
                <a:cs typeface="Times New Roman" pitchFamily="18" charset="0"/>
              </a:rPr>
              <a:t> </a:t>
            </a:r>
          </a:p>
          <a:p>
            <a:pPr algn="just"/>
            <a:endParaRPr lang="id-ID" sz="3600" dirty="0" smtClean="0">
              <a:latin typeface="Times New Roman" pitchFamily="18" charset="0"/>
              <a:cs typeface="Times New Roman" pitchFamily="18" charset="0"/>
            </a:endParaRPr>
          </a:p>
          <a:p>
            <a:pPr algn="just"/>
            <a:endParaRPr lang="id-ID" sz="3600" dirty="0">
              <a:latin typeface="Times New Roman" pitchFamily="18" charset="0"/>
              <a:cs typeface="Times New Roman" pitchFamily="18" charset="0"/>
            </a:endParaRPr>
          </a:p>
          <a:p>
            <a:pPr marL="342900" indent="-342900" algn="just">
              <a:buFont typeface="Wingdings" pitchFamily="2" charset="2"/>
              <a:buChar char="ü"/>
            </a:pPr>
            <a:r>
              <a:rPr lang="id-ID" sz="3600" dirty="0" smtClean="0">
                <a:latin typeface="Times New Roman" pitchFamily="18" charset="0"/>
                <a:cs typeface="Times New Roman" pitchFamily="18" charset="0"/>
              </a:rPr>
              <a:t>Adanya pembagian kerja yang tetap</a:t>
            </a:r>
          </a:p>
          <a:p>
            <a:pPr marL="342900" indent="-342900" algn="just">
              <a:buFont typeface="Wingdings" pitchFamily="2" charset="2"/>
              <a:buChar char="ü"/>
            </a:pPr>
            <a:r>
              <a:rPr lang="id-ID" sz="3600" dirty="0" smtClean="0">
                <a:latin typeface="Times New Roman" pitchFamily="18" charset="0"/>
                <a:cs typeface="Times New Roman" pitchFamily="18" charset="0"/>
              </a:rPr>
              <a:t>Kebergantungan</a:t>
            </a:r>
          </a:p>
          <a:p>
            <a:pPr marL="342900" indent="-342900" algn="just">
              <a:buFont typeface="Wingdings" pitchFamily="2" charset="2"/>
              <a:buChar char="ü"/>
            </a:pPr>
            <a:r>
              <a:rPr lang="id-ID" sz="3600" dirty="0" smtClean="0">
                <a:latin typeface="Times New Roman" pitchFamily="18" charset="0"/>
                <a:cs typeface="Times New Roman" pitchFamily="18" charset="0"/>
              </a:rPr>
              <a:t>Kerja Sama</a:t>
            </a:r>
          </a:p>
          <a:p>
            <a:pPr marL="342900" indent="-342900" algn="just">
              <a:buFont typeface="Wingdings" pitchFamily="2" charset="2"/>
              <a:buChar char="ü"/>
            </a:pPr>
            <a:r>
              <a:rPr lang="id-ID" sz="3600" dirty="0" smtClean="0">
                <a:latin typeface="Times New Roman" pitchFamily="18" charset="0"/>
                <a:cs typeface="Times New Roman" pitchFamily="18" charset="0"/>
              </a:rPr>
              <a:t>Komunikasi</a:t>
            </a:r>
          </a:p>
          <a:p>
            <a:pPr marL="342900" indent="-342900" algn="just">
              <a:buFont typeface="Wingdings" pitchFamily="2" charset="2"/>
              <a:buChar char="ü"/>
            </a:pPr>
            <a:r>
              <a:rPr lang="id-ID" sz="3600" dirty="0" smtClean="0">
                <a:latin typeface="Times New Roman" pitchFamily="18" charset="0"/>
                <a:cs typeface="Times New Roman" pitchFamily="18" charset="0"/>
              </a:rPr>
              <a:t>Diskriminasi</a:t>
            </a:r>
          </a:p>
          <a:p>
            <a:pPr marL="342900" indent="-342900" algn="just">
              <a:buFont typeface="Wingdings" pitchFamily="2" charset="2"/>
              <a:buChar char="ü"/>
            </a:pPr>
            <a:endParaRPr lang="id-ID" sz="3600" dirty="0" smtClean="0">
              <a:latin typeface="Times New Roman" pitchFamily="18" charset="0"/>
              <a:cs typeface="Times New Roman" pitchFamily="18" charset="0"/>
            </a:endParaRPr>
          </a:p>
          <a:p>
            <a:pPr algn="just"/>
            <a:endParaRPr lang="id-ID" sz="3600" dirty="0">
              <a:latin typeface="Times New Roman" pitchFamily="18" charset="0"/>
              <a:cs typeface="Times New Roman" pitchFamily="18" charset="0"/>
            </a:endParaRPr>
          </a:p>
        </p:txBody>
      </p:sp>
    </p:spTree>
    <p:extLst>
      <p:ext uri="{BB962C8B-B14F-4D97-AF65-F5344CB8AC3E}">
        <p14:creationId xmlns:p14="http://schemas.microsoft.com/office/powerpoint/2010/main" val="33767056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12"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12"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12"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0"/>
            <a:ext cx="9144000" cy="5693866"/>
          </a:xfrm>
          <a:prstGeom prst="rect">
            <a:avLst/>
          </a:prstGeom>
          <a:noFill/>
        </p:spPr>
        <p:txBody>
          <a:bodyPr wrap="square" rtlCol="0">
            <a:spAutoFit/>
          </a:bodyPr>
          <a:lstStyle/>
          <a:p>
            <a:r>
              <a:rPr lang="id-ID" sz="2800" dirty="0" smtClean="0">
                <a:latin typeface="Times New Roman" pitchFamily="18" charset="0"/>
                <a:cs typeface="Times New Roman" pitchFamily="18" charset="0"/>
              </a:rPr>
              <a:t>Aneka Bentuk Kehidupan Kolektif</a:t>
            </a:r>
          </a:p>
          <a:p>
            <a:pPr algn="just"/>
            <a:endParaRPr lang="id-ID" sz="2800" dirty="0">
              <a:latin typeface="Times New Roman" pitchFamily="18" charset="0"/>
              <a:cs typeface="Times New Roman" pitchFamily="18" charset="0"/>
            </a:endParaRPr>
          </a:p>
          <a:p>
            <a:pPr algn="just"/>
            <a:r>
              <a:rPr lang="id-ID" sz="2800" dirty="0" smtClean="0">
                <a:latin typeface="Times New Roman" pitchFamily="18" charset="0"/>
                <a:cs typeface="Times New Roman" pitchFamily="18" charset="0"/>
              </a:rPr>
              <a:t>	Pada </a:t>
            </a:r>
            <a:r>
              <a:rPr lang="id-ID" sz="2800" dirty="0">
                <a:latin typeface="Times New Roman" pitchFamily="18" charset="0"/>
                <a:cs typeface="Times New Roman" pitchFamily="18" charset="0"/>
              </a:rPr>
              <a:t>masa sekarang kesatuan manusia yang berinteraksi itu membentuk suatu kelompok-kelompok kolektif. Adapun bentuk-bentuk kehidupan yang kolektif akhirnya akan menjadi unsur-unsur pembentuk masyarakat, dapat dikemukakan dalam uraian </a:t>
            </a:r>
            <a:r>
              <a:rPr lang="id-ID" sz="2800" dirty="0" smtClean="0">
                <a:latin typeface="Times New Roman" pitchFamily="18" charset="0"/>
                <a:cs typeface="Times New Roman" pitchFamily="18" charset="0"/>
              </a:rPr>
              <a:t>berikut:</a:t>
            </a:r>
          </a:p>
          <a:p>
            <a:pPr marL="457200" indent="-457200" algn="just">
              <a:buFont typeface="+mj-lt"/>
              <a:buAutoNum type="arabicPeriod"/>
            </a:pPr>
            <a:r>
              <a:rPr lang="id-ID" sz="2800" dirty="0" smtClean="0">
                <a:latin typeface="Times New Roman" pitchFamily="18" charset="0"/>
                <a:cs typeface="Times New Roman" pitchFamily="18" charset="0"/>
              </a:rPr>
              <a:t>Kategori sosial</a:t>
            </a:r>
          </a:p>
          <a:p>
            <a:pPr marL="457200" indent="-457200" algn="just">
              <a:buFont typeface="+mj-lt"/>
              <a:buAutoNum type="arabicPeriod"/>
            </a:pPr>
            <a:r>
              <a:rPr lang="id-ID" sz="2800" dirty="0" smtClean="0">
                <a:latin typeface="Times New Roman" pitchFamily="18" charset="0"/>
                <a:cs typeface="Times New Roman" pitchFamily="18" charset="0"/>
              </a:rPr>
              <a:t>Golongan sosial</a:t>
            </a:r>
          </a:p>
          <a:p>
            <a:pPr marL="457200" indent="-457200" algn="just">
              <a:buFont typeface="+mj-lt"/>
              <a:buAutoNum type="arabicPeriod"/>
            </a:pPr>
            <a:r>
              <a:rPr lang="id-ID" sz="2800" dirty="0" smtClean="0">
                <a:latin typeface="Times New Roman" pitchFamily="18" charset="0"/>
                <a:cs typeface="Times New Roman" pitchFamily="18" charset="0"/>
              </a:rPr>
              <a:t>Komunitas</a:t>
            </a:r>
          </a:p>
          <a:p>
            <a:pPr marL="457200" indent="-457200" algn="just">
              <a:buFont typeface="+mj-lt"/>
              <a:buAutoNum type="arabicPeriod"/>
            </a:pPr>
            <a:r>
              <a:rPr lang="id-ID" sz="2800" dirty="0" smtClean="0">
                <a:latin typeface="Times New Roman" pitchFamily="18" charset="0"/>
                <a:cs typeface="Times New Roman" pitchFamily="18" charset="0"/>
              </a:rPr>
              <a:t>Kelompok atau perkumpulan</a:t>
            </a:r>
          </a:p>
          <a:p>
            <a:pPr marL="457200" indent="-457200" algn="just">
              <a:buFont typeface="+mj-lt"/>
              <a:buAutoNum type="arabicPeriod"/>
            </a:pPr>
            <a:r>
              <a:rPr lang="id-ID" sz="2800" dirty="0" smtClean="0">
                <a:latin typeface="Times New Roman" pitchFamily="18" charset="0"/>
                <a:cs typeface="Times New Roman" pitchFamily="18" charset="0"/>
              </a:rPr>
              <a:t>Masyarakat </a:t>
            </a:r>
            <a:endParaRPr lang="id-ID" sz="2800" dirty="0">
              <a:latin typeface="Times New Roman" pitchFamily="18" charset="0"/>
              <a:cs typeface="Times New Roman" pitchFamily="18" charset="0"/>
            </a:endParaRPr>
          </a:p>
          <a:p>
            <a:pPr algn="just"/>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418225400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nodeType="clickEffect">
                                  <p:stCondLst>
                                    <p:cond delay="0"/>
                                  </p:stCondLst>
                                  <p:childTnLst>
                                    <p:animEffect transition="out" filter="fade">
                                      <p:cBhvr>
                                        <p:cTn id="11" dur="2000"/>
                                        <p:tgtEl>
                                          <p:spTgt spid="3">
                                            <p:txEl>
                                              <p:pRg st="2" end="2"/>
                                            </p:txEl>
                                          </p:spTgt>
                                        </p:tgtEl>
                                      </p:cBhvr>
                                    </p:animEffect>
                                    <p:anim calcmode="lin" valueType="num">
                                      <p:cBhvr>
                                        <p:cTn id="12" dur="2000"/>
                                        <p:tgtEl>
                                          <p:spTgt spid="3">
                                            <p:txEl>
                                              <p:pRg st="2" end="2"/>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3">
                                            <p:txEl>
                                              <p:pRg st="2" end="2"/>
                                            </p:txEl>
                                          </p:spTgt>
                                        </p:tgtEl>
                                        <p:attrNameLst>
                                          <p:attrName>ppt_h</p:attrName>
                                        </p:attrNameLst>
                                      </p:cBhvr>
                                      <p:tavLst>
                                        <p:tav tm="0">
                                          <p:val>
                                            <p:strVal val="ppt_h"/>
                                          </p:val>
                                        </p:tav>
                                        <p:tav tm="100000">
                                          <p:val>
                                            <p:strVal val="ppt_h"/>
                                          </p:val>
                                        </p:tav>
                                      </p:tavLst>
                                    </p:anim>
                                    <p:set>
                                      <p:cBhvr>
                                        <p:cTn id="14" dur="1" fill="hold">
                                          <p:stCondLst>
                                            <p:cond delay="1999"/>
                                          </p:stCondLst>
                                        </p:cTn>
                                        <p:tgtEl>
                                          <p:spTgt spid="3">
                                            <p:txEl>
                                              <p:pRg st="2" end="2"/>
                                            </p:txEl>
                                          </p:spTgt>
                                        </p:tgtEl>
                                        <p:attrNameLst>
                                          <p:attrName>style.visibility</p:attrName>
                                        </p:attrNameLst>
                                      </p:cBhvr>
                                      <p:to>
                                        <p:strVal val="hidden"/>
                                      </p:to>
                                    </p:set>
                                  </p:childTnLst>
                                </p:cTn>
                              </p:par>
                              <p:par>
                                <p:cTn id="15" presetID="45" presetClass="exit" presetSubtype="0" fill="hold" nodeType="withEffect">
                                  <p:stCondLst>
                                    <p:cond delay="0"/>
                                  </p:stCondLst>
                                  <p:childTnLst>
                                    <p:animEffect transition="out" filter="fade">
                                      <p:cBhvr>
                                        <p:cTn id="16" dur="2000"/>
                                        <p:tgtEl>
                                          <p:spTgt spid="3">
                                            <p:txEl>
                                              <p:pRg st="3" end="3"/>
                                            </p:txEl>
                                          </p:spTgt>
                                        </p:tgtEl>
                                      </p:cBhvr>
                                    </p:animEffect>
                                    <p:anim calcmode="lin" valueType="num">
                                      <p:cBhvr>
                                        <p:cTn id="17" dur="2000"/>
                                        <p:tgtEl>
                                          <p:spTgt spid="3">
                                            <p:txEl>
                                              <p:pRg st="3" end="3"/>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8" dur="2000"/>
                                        <p:tgtEl>
                                          <p:spTgt spid="3">
                                            <p:txEl>
                                              <p:pRg st="3" end="3"/>
                                            </p:txEl>
                                          </p:spTgt>
                                        </p:tgtEl>
                                        <p:attrNameLst>
                                          <p:attrName>ppt_h</p:attrName>
                                        </p:attrNameLst>
                                      </p:cBhvr>
                                      <p:tavLst>
                                        <p:tav tm="0">
                                          <p:val>
                                            <p:strVal val="ppt_h"/>
                                          </p:val>
                                        </p:tav>
                                        <p:tav tm="100000">
                                          <p:val>
                                            <p:strVal val="ppt_h"/>
                                          </p:val>
                                        </p:tav>
                                      </p:tavLst>
                                    </p:anim>
                                    <p:set>
                                      <p:cBhvr>
                                        <p:cTn id="19" dur="1" fill="hold">
                                          <p:stCondLst>
                                            <p:cond delay="1999"/>
                                          </p:stCondLst>
                                        </p:cTn>
                                        <p:tgtEl>
                                          <p:spTgt spid="3">
                                            <p:txEl>
                                              <p:pRg st="3" end="3"/>
                                            </p:txEl>
                                          </p:spTgt>
                                        </p:tgtEl>
                                        <p:attrNameLst>
                                          <p:attrName>style.visibility</p:attrName>
                                        </p:attrNameLst>
                                      </p:cBhvr>
                                      <p:to>
                                        <p:strVal val="hidden"/>
                                      </p:to>
                                    </p:set>
                                  </p:childTnLst>
                                </p:cTn>
                              </p:par>
                              <p:par>
                                <p:cTn id="20" presetID="45" presetClass="exit" presetSubtype="0" fill="hold" nodeType="withEffect">
                                  <p:stCondLst>
                                    <p:cond delay="0"/>
                                  </p:stCondLst>
                                  <p:childTnLst>
                                    <p:animEffect transition="out" filter="fade">
                                      <p:cBhvr>
                                        <p:cTn id="21" dur="2000"/>
                                        <p:tgtEl>
                                          <p:spTgt spid="3">
                                            <p:txEl>
                                              <p:pRg st="4" end="4"/>
                                            </p:txEl>
                                          </p:spTgt>
                                        </p:tgtEl>
                                      </p:cBhvr>
                                    </p:animEffect>
                                    <p:anim calcmode="lin" valueType="num">
                                      <p:cBhvr>
                                        <p:cTn id="22" dur="2000"/>
                                        <p:tgtEl>
                                          <p:spTgt spid="3">
                                            <p:txEl>
                                              <p:pRg st="4" end="4"/>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3" dur="2000"/>
                                        <p:tgtEl>
                                          <p:spTgt spid="3">
                                            <p:txEl>
                                              <p:pRg st="4" end="4"/>
                                            </p:txEl>
                                          </p:spTgt>
                                        </p:tgtEl>
                                        <p:attrNameLst>
                                          <p:attrName>ppt_h</p:attrName>
                                        </p:attrNameLst>
                                      </p:cBhvr>
                                      <p:tavLst>
                                        <p:tav tm="0">
                                          <p:val>
                                            <p:strVal val="ppt_h"/>
                                          </p:val>
                                        </p:tav>
                                        <p:tav tm="100000">
                                          <p:val>
                                            <p:strVal val="ppt_h"/>
                                          </p:val>
                                        </p:tav>
                                      </p:tavLst>
                                    </p:anim>
                                    <p:set>
                                      <p:cBhvr>
                                        <p:cTn id="24" dur="1" fill="hold">
                                          <p:stCondLst>
                                            <p:cond delay="1999"/>
                                          </p:stCondLst>
                                        </p:cTn>
                                        <p:tgtEl>
                                          <p:spTgt spid="3">
                                            <p:txEl>
                                              <p:pRg st="4" end="4"/>
                                            </p:txEl>
                                          </p:spTgt>
                                        </p:tgtEl>
                                        <p:attrNameLst>
                                          <p:attrName>style.visibility</p:attrName>
                                        </p:attrNameLst>
                                      </p:cBhvr>
                                      <p:to>
                                        <p:strVal val="hidden"/>
                                      </p:to>
                                    </p:set>
                                  </p:childTnLst>
                                </p:cTn>
                              </p:par>
                              <p:par>
                                <p:cTn id="25" presetID="45" presetClass="exit" presetSubtype="0" fill="hold" nodeType="withEffect">
                                  <p:stCondLst>
                                    <p:cond delay="0"/>
                                  </p:stCondLst>
                                  <p:childTnLst>
                                    <p:animEffect transition="out" filter="fade">
                                      <p:cBhvr>
                                        <p:cTn id="26" dur="2000"/>
                                        <p:tgtEl>
                                          <p:spTgt spid="3">
                                            <p:txEl>
                                              <p:pRg st="5" end="5"/>
                                            </p:txEl>
                                          </p:spTgt>
                                        </p:tgtEl>
                                      </p:cBhvr>
                                    </p:animEffect>
                                    <p:anim calcmode="lin" valueType="num">
                                      <p:cBhvr>
                                        <p:cTn id="27" dur="2000"/>
                                        <p:tgtEl>
                                          <p:spTgt spid="3">
                                            <p:txEl>
                                              <p:pRg st="5" end="5"/>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8" dur="2000"/>
                                        <p:tgtEl>
                                          <p:spTgt spid="3">
                                            <p:txEl>
                                              <p:pRg st="5" end="5"/>
                                            </p:txEl>
                                          </p:spTgt>
                                        </p:tgtEl>
                                        <p:attrNameLst>
                                          <p:attrName>ppt_h</p:attrName>
                                        </p:attrNameLst>
                                      </p:cBhvr>
                                      <p:tavLst>
                                        <p:tav tm="0">
                                          <p:val>
                                            <p:strVal val="ppt_h"/>
                                          </p:val>
                                        </p:tav>
                                        <p:tav tm="100000">
                                          <p:val>
                                            <p:strVal val="ppt_h"/>
                                          </p:val>
                                        </p:tav>
                                      </p:tavLst>
                                    </p:anim>
                                    <p:set>
                                      <p:cBhvr>
                                        <p:cTn id="29" dur="1" fill="hold">
                                          <p:stCondLst>
                                            <p:cond delay="1999"/>
                                          </p:stCondLst>
                                        </p:cTn>
                                        <p:tgtEl>
                                          <p:spTgt spid="3">
                                            <p:txEl>
                                              <p:pRg st="5" end="5"/>
                                            </p:txEl>
                                          </p:spTgt>
                                        </p:tgtEl>
                                        <p:attrNameLst>
                                          <p:attrName>style.visibility</p:attrName>
                                        </p:attrNameLst>
                                      </p:cBhvr>
                                      <p:to>
                                        <p:strVal val="hidden"/>
                                      </p:to>
                                    </p:set>
                                  </p:childTnLst>
                                </p:cTn>
                              </p:par>
                              <p:par>
                                <p:cTn id="30" presetID="45" presetClass="exit" presetSubtype="0" fill="hold" nodeType="withEffect">
                                  <p:stCondLst>
                                    <p:cond delay="0"/>
                                  </p:stCondLst>
                                  <p:childTnLst>
                                    <p:animEffect transition="out" filter="fade">
                                      <p:cBhvr>
                                        <p:cTn id="31" dur="2000"/>
                                        <p:tgtEl>
                                          <p:spTgt spid="3">
                                            <p:txEl>
                                              <p:pRg st="6" end="6"/>
                                            </p:txEl>
                                          </p:spTgt>
                                        </p:tgtEl>
                                      </p:cBhvr>
                                    </p:animEffect>
                                    <p:anim calcmode="lin" valueType="num">
                                      <p:cBhvr>
                                        <p:cTn id="32" dur="2000"/>
                                        <p:tgtEl>
                                          <p:spTgt spid="3">
                                            <p:txEl>
                                              <p:pRg st="6" end="6"/>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3" dur="2000"/>
                                        <p:tgtEl>
                                          <p:spTgt spid="3">
                                            <p:txEl>
                                              <p:pRg st="6" end="6"/>
                                            </p:txEl>
                                          </p:spTgt>
                                        </p:tgtEl>
                                        <p:attrNameLst>
                                          <p:attrName>ppt_h</p:attrName>
                                        </p:attrNameLst>
                                      </p:cBhvr>
                                      <p:tavLst>
                                        <p:tav tm="0">
                                          <p:val>
                                            <p:strVal val="ppt_h"/>
                                          </p:val>
                                        </p:tav>
                                        <p:tav tm="100000">
                                          <p:val>
                                            <p:strVal val="ppt_h"/>
                                          </p:val>
                                        </p:tav>
                                      </p:tavLst>
                                    </p:anim>
                                    <p:set>
                                      <p:cBhvr>
                                        <p:cTn id="34" dur="1" fill="hold">
                                          <p:stCondLst>
                                            <p:cond delay="1999"/>
                                          </p:stCondLst>
                                        </p:cTn>
                                        <p:tgtEl>
                                          <p:spTgt spid="3">
                                            <p:txEl>
                                              <p:pRg st="6" end="6"/>
                                            </p:txEl>
                                          </p:spTgt>
                                        </p:tgtEl>
                                        <p:attrNameLst>
                                          <p:attrName>style.visibility</p:attrName>
                                        </p:attrNameLst>
                                      </p:cBhvr>
                                      <p:to>
                                        <p:strVal val="hidden"/>
                                      </p:to>
                                    </p:set>
                                  </p:childTnLst>
                                </p:cTn>
                              </p:par>
                              <p:par>
                                <p:cTn id="35" presetID="45" presetClass="exit" presetSubtype="0" fill="hold" nodeType="withEffect">
                                  <p:stCondLst>
                                    <p:cond delay="0"/>
                                  </p:stCondLst>
                                  <p:childTnLst>
                                    <p:animEffect transition="out" filter="fade">
                                      <p:cBhvr>
                                        <p:cTn id="36" dur="2000"/>
                                        <p:tgtEl>
                                          <p:spTgt spid="3">
                                            <p:txEl>
                                              <p:pRg st="7" end="7"/>
                                            </p:txEl>
                                          </p:spTgt>
                                        </p:tgtEl>
                                      </p:cBhvr>
                                    </p:animEffect>
                                    <p:anim calcmode="lin" valueType="num">
                                      <p:cBhvr>
                                        <p:cTn id="37" dur="2000"/>
                                        <p:tgtEl>
                                          <p:spTgt spid="3">
                                            <p:txEl>
                                              <p:pRg st="7" end="7"/>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8" dur="2000"/>
                                        <p:tgtEl>
                                          <p:spTgt spid="3">
                                            <p:txEl>
                                              <p:pRg st="7" end="7"/>
                                            </p:txEl>
                                          </p:spTgt>
                                        </p:tgtEl>
                                        <p:attrNameLst>
                                          <p:attrName>ppt_h</p:attrName>
                                        </p:attrNameLst>
                                      </p:cBhvr>
                                      <p:tavLst>
                                        <p:tav tm="0">
                                          <p:val>
                                            <p:strVal val="ppt_h"/>
                                          </p:val>
                                        </p:tav>
                                        <p:tav tm="100000">
                                          <p:val>
                                            <p:strVal val="ppt_h"/>
                                          </p:val>
                                        </p:tav>
                                      </p:tavLst>
                                    </p:anim>
                                    <p:set>
                                      <p:cBhvr>
                                        <p:cTn id="39" dur="1" fill="hold">
                                          <p:stCondLst>
                                            <p:cond delay="1999"/>
                                          </p:stCondLst>
                                        </p:cTn>
                                        <p:tgtEl>
                                          <p:spTgt spid="3">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0"/>
            <a:ext cx="9144000" cy="5447645"/>
          </a:xfrm>
          <a:prstGeom prst="rect">
            <a:avLst/>
          </a:prstGeom>
          <a:noFill/>
        </p:spPr>
        <p:txBody>
          <a:bodyPr wrap="square" rtlCol="0">
            <a:spAutoFit/>
          </a:bodyPr>
          <a:lstStyle/>
          <a:p>
            <a:pPr algn="just"/>
            <a:r>
              <a:rPr lang="id-ID" sz="2400" dirty="0" smtClean="0">
                <a:latin typeface="Times New Roman" pitchFamily="18" charset="0"/>
                <a:cs typeface="Times New Roman" pitchFamily="18" charset="0"/>
              </a:rPr>
              <a:t>Ciri-Ciri Masyarakat</a:t>
            </a:r>
          </a:p>
          <a:p>
            <a:pPr algn="just"/>
            <a:endParaRPr lang="id-ID" sz="2400" dirty="0">
              <a:latin typeface="Times New Roman" pitchFamily="18" charset="0"/>
              <a:cs typeface="Times New Roman" pitchFamily="18" charset="0"/>
            </a:endParaRPr>
          </a:p>
          <a:p>
            <a:pPr algn="just"/>
            <a:r>
              <a:rPr lang="id-ID" sz="2000" dirty="0">
                <a:latin typeface="Times New Roman" pitchFamily="18" charset="0"/>
                <a:cs typeface="Times New Roman" pitchFamily="18" charset="0"/>
              </a:rPr>
              <a:t>a) Ada interaksi sosial antara warga. </a:t>
            </a:r>
          </a:p>
          <a:p>
            <a:pPr algn="just"/>
            <a:r>
              <a:rPr lang="id-ID" sz="2000" dirty="0">
                <a:latin typeface="Times New Roman" pitchFamily="18" charset="0"/>
                <a:cs typeface="Times New Roman" pitchFamily="18" charset="0"/>
              </a:rPr>
              <a:t>b) Ada rasa identitas yang kuat dan mengikat semua warga. </a:t>
            </a:r>
          </a:p>
          <a:p>
            <a:pPr algn="just"/>
            <a:r>
              <a:rPr lang="id-ID" sz="2000" dirty="0">
                <a:latin typeface="Times New Roman" pitchFamily="18" charset="0"/>
                <a:cs typeface="Times New Roman" pitchFamily="18" charset="0"/>
              </a:rPr>
              <a:t>c) Ada ikatan yang kas seperti norma adat-istiadat. </a:t>
            </a:r>
          </a:p>
          <a:p>
            <a:pPr algn="just"/>
            <a:r>
              <a:rPr lang="id-ID" sz="2000" dirty="0">
                <a:latin typeface="Times New Roman" pitchFamily="18" charset="0"/>
                <a:cs typeface="Times New Roman" pitchFamily="18" charset="0"/>
              </a:rPr>
              <a:t>d) Ada pola- pola prilaku yang berkesinambungan</a:t>
            </a:r>
            <a:r>
              <a:rPr lang="id-ID" sz="2000" dirty="0" smtClean="0">
                <a:latin typeface="Times New Roman" pitchFamily="18" charset="0"/>
                <a:cs typeface="Times New Roman" pitchFamily="18" charset="0"/>
              </a:rPr>
              <a:t>.</a:t>
            </a:r>
          </a:p>
          <a:p>
            <a:pPr algn="just"/>
            <a:r>
              <a:rPr lang="id-ID" sz="2000" dirty="0" smtClean="0">
                <a:latin typeface="Times New Roman" pitchFamily="18" charset="0"/>
                <a:cs typeface="Times New Roman" pitchFamily="18" charset="0"/>
              </a:rPr>
              <a:t> </a:t>
            </a:r>
            <a:endParaRPr lang="id-ID" sz="2000" dirty="0">
              <a:latin typeface="Times New Roman" pitchFamily="18" charset="0"/>
              <a:cs typeface="Times New Roman" pitchFamily="18" charset="0"/>
            </a:endParaRPr>
          </a:p>
          <a:p>
            <a:pPr algn="just"/>
            <a:r>
              <a:rPr lang="id-ID" sz="2000" dirty="0">
                <a:latin typeface="Times New Roman" pitchFamily="18" charset="0"/>
                <a:cs typeface="Times New Roman" pitchFamily="18" charset="0"/>
              </a:rPr>
              <a:t> faktor-faktor yang menyebabkan terbentuknya masyrakat antara lain sebagai berikut :</a:t>
            </a:r>
          </a:p>
          <a:p>
            <a:pPr algn="just"/>
            <a:r>
              <a:rPr lang="id-ID" sz="2000" dirty="0" smtClean="0">
                <a:latin typeface="Times New Roman" pitchFamily="18" charset="0"/>
                <a:cs typeface="Times New Roman" pitchFamily="18" charset="0"/>
              </a:rPr>
              <a:t>a) Keinginan </a:t>
            </a:r>
            <a:r>
              <a:rPr lang="id-ID" sz="2000" dirty="0">
                <a:latin typeface="Times New Roman" pitchFamily="18" charset="0"/>
                <a:cs typeface="Times New Roman" pitchFamily="18" charset="0"/>
              </a:rPr>
              <a:t>untuk memenuhi kebutuhan dasar </a:t>
            </a:r>
            <a:r>
              <a:rPr lang="id-ID" sz="2000" dirty="0" smtClean="0">
                <a:latin typeface="Times New Roman" pitchFamily="18" charset="0"/>
                <a:cs typeface="Times New Roman" pitchFamily="18" charset="0"/>
              </a:rPr>
              <a:t>biologis</a:t>
            </a:r>
          </a:p>
          <a:p>
            <a:pPr marL="265113" indent="-265113" algn="just"/>
            <a:r>
              <a:rPr lang="id-ID" sz="2000" dirty="0">
                <a:latin typeface="Times New Roman" pitchFamily="18" charset="0"/>
                <a:cs typeface="Times New Roman" pitchFamily="18" charset="0"/>
              </a:rPr>
              <a:t>b) Keinginan untuk bersatu dengan manusia lain dalam memenuhi berbagai kebutuhan hidupnya. </a:t>
            </a:r>
          </a:p>
          <a:p>
            <a:pPr algn="just"/>
            <a:r>
              <a:rPr lang="id-ID" sz="2000" dirty="0">
                <a:latin typeface="Times New Roman" pitchFamily="18" charset="0"/>
                <a:cs typeface="Times New Roman" pitchFamily="18" charset="0"/>
              </a:rPr>
              <a:t>c) Keinginan untuk bersatu dengan lingkungan hidupnya. </a:t>
            </a:r>
          </a:p>
          <a:p>
            <a:pPr marL="265113" indent="-265113" algn="just"/>
            <a:r>
              <a:rPr lang="id-ID" sz="2000" dirty="0" smtClean="0">
                <a:latin typeface="Times New Roman" pitchFamily="18" charset="0"/>
                <a:cs typeface="Times New Roman" pitchFamily="18" charset="0"/>
              </a:rPr>
              <a:t>d) Keinginan </a:t>
            </a:r>
            <a:r>
              <a:rPr lang="id-ID" sz="2000" dirty="0">
                <a:latin typeface="Times New Roman" pitchFamily="18" charset="0"/>
                <a:cs typeface="Times New Roman" pitchFamily="18" charset="0"/>
              </a:rPr>
              <a:t>manusia untuk mengembangkan keturunan melalui keluwarga yang merupakan kasatuan masyarakat yang kecil. </a:t>
            </a:r>
          </a:p>
          <a:p>
            <a:pPr marL="265113" indent="-265113" algn="just"/>
            <a:r>
              <a:rPr lang="id-ID" sz="2000" dirty="0">
                <a:latin typeface="Times New Roman" pitchFamily="18" charset="0"/>
                <a:cs typeface="Times New Roman" pitchFamily="18" charset="0"/>
              </a:rPr>
              <a:t>e) Kecenderungan sosial manusia, yaitu seluruh semua tingka lakunya yang berkembang merukan akibat interaksi sosial dengan sesama manusia.</a:t>
            </a:r>
          </a:p>
          <a:p>
            <a:pPr algn="just"/>
            <a:endParaRPr lang="id-ID" sz="2000" dirty="0">
              <a:latin typeface="Times New Roman" pitchFamily="18" charset="0"/>
              <a:cs typeface="Times New Roman" pitchFamily="18" charset="0"/>
            </a:endParaRPr>
          </a:p>
        </p:txBody>
      </p:sp>
    </p:spTree>
    <p:extLst>
      <p:ext uri="{BB962C8B-B14F-4D97-AF65-F5344CB8AC3E}">
        <p14:creationId xmlns:p14="http://schemas.microsoft.com/office/powerpoint/2010/main" val="3681770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ircle(in)">
                                      <p:cBhvr>
                                        <p:cTn id="13" dur="2000"/>
                                        <p:tgtEl>
                                          <p:spTgt spid="3">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ircle(in)">
                                      <p:cBhvr>
                                        <p:cTn id="16" dur="2000"/>
                                        <p:tgtEl>
                                          <p:spTgt spid="3">
                                            <p:txEl>
                                              <p:pRg st="4" end="4"/>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ircle(in)">
                                      <p:cBhvr>
                                        <p:cTn id="19" dur="20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xit" presetSubtype="1" fill="hold" nodeType="clickEffect">
                                  <p:stCondLst>
                                    <p:cond delay="0"/>
                                  </p:stCondLst>
                                  <p:childTnLst>
                                    <p:animEffect transition="out" filter="wheel(1)">
                                      <p:cBhvr>
                                        <p:cTn id="23" dur="2000"/>
                                        <p:tgtEl>
                                          <p:spTgt spid="3">
                                            <p:txEl>
                                              <p:pRg st="7" end="7"/>
                                            </p:txEl>
                                          </p:spTgt>
                                        </p:tgtEl>
                                      </p:cBhvr>
                                    </p:animEffect>
                                    <p:set>
                                      <p:cBhvr>
                                        <p:cTn id="24" dur="1" fill="hold">
                                          <p:stCondLst>
                                            <p:cond delay="1999"/>
                                          </p:stCondLst>
                                        </p:cTn>
                                        <p:tgtEl>
                                          <p:spTgt spid="3">
                                            <p:txEl>
                                              <p:pRg st="7" end="7"/>
                                            </p:txEl>
                                          </p:spTgt>
                                        </p:tgtEl>
                                        <p:attrNameLst>
                                          <p:attrName>style.visibility</p:attrName>
                                        </p:attrNameLst>
                                      </p:cBhvr>
                                      <p:to>
                                        <p:strVal val="hidden"/>
                                      </p:to>
                                    </p:set>
                                  </p:childTnLst>
                                </p:cTn>
                              </p:par>
                              <p:par>
                                <p:cTn id="25" presetID="21" presetClass="exit" presetSubtype="1" fill="hold" nodeType="withEffect">
                                  <p:stCondLst>
                                    <p:cond delay="0"/>
                                  </p:stCondLst>
                                  <p:childTnLst>
                                    <p:animEffect transition="out" filter="wheel(1)">
                                      <p:cBhvr>
                                        <p:cTn id="26" dur="2000"/>
                                        <p:tgtEl>
                                          <p:spTgt spid="3">
                                            <p:txEl>
                                              <p:pRg st="8" end="8"/>
                                            </p:txEl>
                                          </p:spTgt>
                                        </p:tgtEl>
                                      </p:cBhvr>
                                    </p:animEffect>
                                    <p:set>
                                      <p:cBhvr>
                                        <p:cTn id="27" dur="1" fill="hold">
                                          <p:stCondLst>
                                            <p:cond delay="1999"/>
                                          </p:stCondLst>
                                        </p:cTn>
                                        <p:tgtEl>
                                          <p:spTgt spid="3">
                                            <p:txEl>
                                              <p:pRg st="8" end="8"/>
                                            </p:txEl>
                                          </p:spTgt>
                                        </p:tgtEl>
                                        <p:attrNameLst>
                                          <p:attrName>style.visibility</p:attrName>
                                        </p:attrNameLst>
                                      </p:cBhvr>
                                      <p:to>
                                        <p:strVal val="hidden"/>
                                      </p:to>
                                    </p:set>
                                  </p:childTnLst>
                                </p:cTn>
                              </p:par>
                              <p:par>
                                <p:cTn id="28" presetID="21" presetClass="exit" presetSubtype="1" fill="hold" nodeType="withEffect">
                                  <p:stCondLst>
                                    <p:cond delay="0"/>
                                  </p:stCondLst>
                                  <p:childTnLst>
                                    <p:animEffect transition="out" filter="wheel(1)">
                                      <p:cBhvr>
                                        <p:cTn id="29" dur="2000"/>
                                        <p:tgtEl>
                                          <p:spTgt spid="3">
                                            <p:txEl>
                                              <p:pRg st="9" end="9"/>
                                            </p:txEl>
                                          </p:spTgt>
                                        </p:tgtEl>
                                      </p:cBhvr>
                                    </p:animEffect>
                                    <p:set>
                                      <p:cBhvr>
                                        <p:cTn id="30" dur="1" fill="hold">
                                          <p:stCondLst>
                                            <p:cond delay="1999"/>
                                          </p:stCondLst>
                                        </p:cTn>
                                        <p:tgtEl>
                                          <p:spTgt spid="3">
                                            <p:txEl>
                                              <p:pRg st="9" end="9"/>
                                            </p:txEl>
                                          </p:spTgt>
                                        </p:tgtEl>
                                        <p:attrNameLst>
                                          <p:attrName>style.visibility</p:attrName>
                                        </p:attrNameLst>
                                      </p:cBhvr>
                                      <p:to>
                                        <p:strVal val="hidden"/>
                                      </p:to>
                                    </p:set>
                                  </p:childTnLst>
                                </p:cTn>
                              </p:par>
                              <p:par>
                                <p:cTn id="31" presetID="21" presetClass="exit" presetSubtype="1" fill="hold" nodeType="withEffect">
                                  <p:stCondLst>
                                    <p:cond delay="0"/>
                                  </p:stCondLst>
                                  <p:childTnLst>
                                    <p:animEffect transition="out" filter="wheel(1)">
                                      <p:cBhvr>
                                        <p:cTn id="32" dur="2000"/>
                                        <p:tgtEl>
                                          <p:spTgt spid="3">
                                            <p:txEl>
                                              <p:pRg st="10" end="10"/>
                                            </p:txEl>
                                          </p:spTgt>
                                        </p:tgtEl>
                                      </p:cBhvr>
                                    </p:animEffect>
                                    <p:set>
                                      <p:cBhvr>
                                        <p:cTn id="33" dur="1" fill="hold">
                                          <p:stCondLst>
                                            <p:cond delay="1999"/>
                                          </p:stCondLst>
                                        </p:cTn>
                                        <p:tgtEl>
                                          <p:spTgt spid="3">
                                            <p:txEl>
                                              <p:pRg st="10" end="10"/>
                                            </p:txEl>
                                          </p:spTgt>
                                        </p:tgtEl>
                                        <p:attrNameLst>
                                          <p:attrName>style.visibility</p:attrName>
                                        </p:attrNameLst>
                                      </p:cBhvr>
                                      <p:to>
                                        <p:strVal val="hidden"/>
                                      </p:to>
                                    </p:set>
                                  </p:childTnLst>
                                </p:cTn>
                              </p:par>
                              <p:par>
                                <p:cTn id="34" presetID="21" presetClass="exit" presetSubtype="1" fill="hold" nodeType="withEffect">
                                  <p:stCondLst>
                                    <p:cond delay="0"/>
                                  </p:stCondLst>
                                  <p:childTnLst>
                                    <p:animEffect transition="out" filter="wheel(1)">
                                      <p:cBhvr>
                                        <p:cTn id="35" dur="2000"/>
                                        <p:tgtEl>
                                          <p:spTgt spid="3">
                                            <p:txEl>
                                              <p:pRg st="11" end="11"/>
                                            </p:txEl>
                                          </p:spTgt>
                                        </p:tgtEl>
                                      </p:cBhvr>
                                    </p:animEffect>
                                    <p:set>
                                      <p:cBhvr>
                                        <p:cTn id="36" dur="1" fill="hold">
                                          <p:stCondLst>
                                            <p:cond delay="1999"/>
                                          </p:stCondLst>
                                        </p:cTn>
                                        <p:tgtEl>
                                          <p:spTgt spid="3">
                                            <p:txEl>
                                              <p:pRg st="11" end="11"/>
                                            </p:txEl>
                                          </p:spTgt>
                                        </p:tgtEl>
                                        <p:attrNameLst>
                                          <p:attrName>style.visibility</p:attrName>
                                        </p:attrNameLst>
                                      </p:cBhvr>
                                      <p:to>
                                        <p:strVal val="hidden"/>
                                      </p:to>
                                    </p:set>
                                  </p:childTnLst>
                                </p:cTn>
                              </p:par>
                              <p:par>
                                <p:cTn id="37" presetID="21" presetClass="exit" presetSubtype="1" fill="hold" nodeType="withEffect">
                                  <p:stCondLst>
                                    <p:cond delay="0"/>
                                  </p:stCondLst>
                                  <p:childTnLst>
                                    <p:animEffect transition="out" filter="wheel(1)">
                                      <p:cBhvr>
                                        <p:cTn id="38" dur="2000"/>
                                        <p:tgtEl>
                                          <p:spTgt spid="3">
                                            <p:txEl>
                                              <p:pRg st="12" end="12"/>
                                            </p:txEl>
                                          </p:spTgt>
                                        </p:tgtEl>
                                      </p:cBhvr>
                                    </p:animEffect>
                                    <p:set>
                                      <p:cBhvr>
                                        <p:cTn id="39" dur="1" fill="hold">
                                          <p:stCondLst>
                                            <p:cond delay="1999"/>
                                          </p:stCondLst>
                                        </p:cTn>
                                        <p:tgtEl>
                                          <p:spTgt spid="3">
                                            <p:txEl>
                                              <p:pRg st="12" end="12"/>
                                            </p:txEl>
                                          </p:spTgt>
                                        </p:tgtEl>
                                        <p:attrNameLst>
                                          <p:attrName>style.visibility</p:attrName>
                                        </p:attrNameLst>
                                      </p:cBhvr>
                                      <p:to>
                                        <p:strVal val="hidden"/>
                                      </p:to>
                                    </p:set>
                                  </p:childTnLst>
                                </p:cTn>
                              </p:par>
                              <p:par>
                                <p:cTn id="40" presetID="6" presetClass="entr" presetSubtype="16"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0" y="116632"/>
            <a:ext cx="9144000" cy="4524315"/>
          </a:xfrm>
          <a:prstGeom prst="rect">
            <a:avLst/>
          </a:prstGeom>
          <a:noFill/>
        </p:spPr>
        <p:txBody>
          <a:bodyPr wrap="square" rtlCol="0">
            <a:spAutoFit/>
          </a:bodyPr>
          <a:lstStyle/>
          <a:p>
            <a:pPr algn="just"/>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Unsur-Unsur Masyarakat</a:t>
            </a:r>
          </a:p>
          <a:p>
            <a:pPr algn="just"/>
            <a:endPar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just"/>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a)Manusia yang </a:t>
            </a:r>
            <a:r>
              <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hidup bersama </a:t>
            </a:r>
          </a:p>
          <a:p>
            <a:pPr algn="just"/>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b)Berinteraksi </a:t>
            </a:r>
            <a:r>
              <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dalam waktu yang cukup lama </a:t>
            </a:r>
          </a:p>
          <a:p>
            <a:pPr algn="just"/>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c)Adanya </a:t>
            </a:r>
            <a:r>
              <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kesadaran anggotanya sebagai </a:t>
            </a:r>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satu</a:t>
            </a: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kesatuan </a:t>
            </a:r>
            <a:endPar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just"/>
            <a:r>
              <a:rPr lang="id-ID"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d)Suatu </a:t>
            </a:r>
            <a:r>
              <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sistem kehidupan bersama yang menciptakan kebudayaan. </a:t>
            </a:r>
          </a:p>
          <a:p>
            <a:pPr algn="just"/>
            <a:endParaRPr lang="id-ID"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25325634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arn(inVertical)">
                                      <p:cBhvr>
                                        <p:cTn id="18" dur="500"/>
                                        <p:tgtEl>
                                          <p:spTgt spid="3">
                                            <p:txEl>
                                              <p:pRg st="4" end="4"/>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inVertic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71562"/>
            <a:ext cx="9144000" cy="4714875"/>
          </a:xfrm>
          <a:prstGeom prst="rect">
            <a:avLst/>
          </a:prstGeom>
        </p:spPr>
      </p:pic>
    </p:spTree>
    <p:extLst>
      <p:ext uri="{BB962C8B-B14F-4D97-AF65-F5344CB8AC3E}">
        <p14:creationId xmlns:p14="http://schemas.microsoft.com/office/powerpoint/2010/main" val="414460550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98</TotalTime>
  <Words>263</Words>
  <Application>Microsoft Office PowerPoint</Application>
  <PresentationFormat>On-screen Show (4:3)</PresentationFormat>
  <Paragraphs>59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userr</dc:creator>
  <cp:lastModifiedBy>admin</cp:lastModifiedBy>
  <cp:revision>18</cp:revision>
  <dcterms:created xsi:type="dcterms:W3CDTF">2019-02-24T00:49:31Z</dcterms:created>
  <dcterms:modified xsi:type="dcterms:W3CDTF">2020-10-30T12:04:08Z</dcterms:modified>
</cp:coreProperties>
</file>