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5" roundtripDataSignature="AMtx7mgwI+XYIW+9hczmi+Mod0w6IZke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4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5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5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2" name="Google Shape;72;p5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73" name="Google Shape;73;p5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4" name="Google Shape;74;p5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75" name="Google Shape;75;p5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5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5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5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1" name="Google Shape;81;p5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5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5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24" name="Google Shape;24;p4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25" name="Google Shape;25;p4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5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5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5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5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5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53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5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5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5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4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54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54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4" name="Google Shape;54;p5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5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5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55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55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0" name="Google Shape;60;p55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1" name="Google Shape;61;p5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5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5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5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5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5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5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47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4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4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4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Tugas Klasik Negara</a:t>
            </a:r>
            <a:endParaRPr/>
          </a:p>
        </p:txBody>
      </p:sp>
      <p:sp>
        <p:nvSpPr>
          <p:cNvPr id="89" name="Google Shape;89;p1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Melindungi bangsa dan wilayah terhadap serangan dari luar (pertahanan);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Melindungi bangsa dan wilayah terhadap keamanan dagri (kamtibmas, </a:t>
            </a:r>
            <a:r>
              <a:rPr b="0" i="1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law enforcement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Penagihan pajak untuk membiayai tugas2 negara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type="title"/>
          </p:nvPr>
        </p:nvSpPr>
        <p:spPr>
          <a:xfrm>
            <a:off x="179387" y="692150"/>
            <a:ext cx="839311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0" i="0" lang="en-US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 Macam bentuk penguasa (pemerintah) versi A.M. Donner</a:t>
            </a:r>
            <a:endParaRPr/>
          </a:p>
        </p:txBody>
      </p:sp>
      <p:pic>
        <p:nvPicPr>
          <p:cNvPr id="95" name="Google Shape;95;p1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0687" y="2316162"/>
            <a:ext cx="7004050" cy="36401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PEMELIHARA KETERTIBAN</a:t>
            </a:r>
            <a:endParaRPr/>
          </a:p>
        </p:txBody>
      </p:sp>
      <p:sp>
        <p:nvSpPr>
          <p:cNvPr id="101" name="Google Shape;101;p15"/>
          <p:cNvSpPr txBox="1"/>
          <p:nvPr>
            <p:ph idx="1" type="body"/>
          </p:nvPr>
        </p:nvSpPr>
        <p:spPr>
          <a:xfrm>
            <a:off x="142875" y="1357312"/>
            <a:ext cx="8712200" cy="45005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</a:pPr>
            <a:r>
              <a:rPr b="0" i="0" lang="en-US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Fungsi Pengawasan dan Pengendalian;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Penetapan peraturan bagi komunikasi timbal balik (menetapkan prosedur2);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</a:pPr>
            <a:r>
              <a:rPr b="0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Penetapan Peraturan Perizinan, Pengesahan, Persetujuan, sebagai pengecualian atas ketentuan larangan</a:t>
            </a:r>
            <a:endParaRPr/>
          </a:p>
          <a:p>
            <a:pPr indent="-114300" lvl="0" marL="3429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PENGELOLA KEUANGAN</a:t>
            </a:r>
            <a:endParaRPr/>
          </a:p>
        </p:txBody>
      </p:sp>
      <p:sp>
        <p:nvSpPr>
          <p:cNvPr id="107" name="Google Shape;107;p16"/>
          <p:cNvSpPr txBox="1"/>
          <p:nvPr>
            <p:ph idx="1" type="body"/>
          </p:nvPr>
        </p:nvSpPr>
        <p:spPr>
          <a:xfrm>
            <a:off x="533400" y="2336800"/>
            <a:ext cx="8359775" cy="3598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b="0" i="0" lang="en-US" sz="3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Memungut pajak, retribusi;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b="0" i="0" lang="en-US" sz="3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Mengelola SDA;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b="0" i="0" lang="en-US" sz="3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Memperoleh pinjaman luar negeri;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0" i="0" sz="36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Prinsip: DANA YANG TERKUMPUL KEMUDIAN DIKELOLA UNTUK MEMENUHI KEBUTUHAN PEMERINTAHAN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-"/>
            </a:pPr>
            <a:r>
              <a:rPr b="1" i="0" lang="en-US" sz="36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Subsidi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-"/>
            </a:pPr>
            <a:r>
              <a:rPr b="1" i="0" lang="en-US" sz="36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Jaminan Kesehatan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-"/>
            </a:pPr>
            <a:r>
              <a:rPr b="1" i="0" lang="en-US" sz="36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Sumbangan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-"/>
            </a:pPr>
            <a:r>
              <a:rPr b="1" i="0" lang="en-US" sz="36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Investasi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/>
          <p:nvPr>
            <p:ph type="title"/>
          </p:nvPr>
        </p:nvSpPr>
        <p:spPr>
          <a:xfrm>
            <a:off x="0" y="285750"/>
            <a:ext cx="8893175" cy="511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Calibri"/>
              <a:buNone/>
            </a:pPr>
            <a:r>
              <a:rPr b="0" i="0" lang="en-US" sz="43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TUAN TANAH</a:t>
            </a:r>
            <a:endParaRPr/>
          </a:p>
        </p:txBody>
      </p:sp>
      <p:sp>
        <p:nvSpPr>
          <p:cNvPr id="113" name="Google Shape;113;p17"/>
          <p:cNvSpPr txBox="1"/>
          <p:nvPr>
            <p:ph idx="1" type="body"/>
          </p:nvPr>
        </p:nvSpPr>
        <p:spPr>
          <a:xfrm>
            <a:off x="107950" y="1143000"/>
            <a:ext cx="8821737" cy="5000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BAB XIV </a:t>
            </a:r>
            <a:endParaRPr/>
          </a:p>
          <a:p>
            <a:pPr indent="-342900" lvl="0" marL="342900" marR="0" rtl="0" algn="ctr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PEREKONOMIAN NASIONAL DAN KESEJAHTERAAN SOSIAL****) </a:t>
            </a:r>
            <a:endParaRPr/>
          </a:p>
          <a:p>
            <a:pPr indent="-342900" lvl="0" marL="342900" marR="0" rtl="0" algn="ctr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Pasal 33 </a:t>
            </a:r>
            <a:endParaRPr/>
          </a:p>
          <a:p>
            <a:pPr indent="-342900" lvl="0" marL="342900" marR="0" rtl="0" algn="ctr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(1)  	Perekonomian disusun sebagai usaha bersama berdasar atas asas kekeluargaan. 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(2)  	Cabang-cabang produksi yang penting bagi negara dan yang menguasai hajat hidup orang banyak dikuasai oleh negara. 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(3)  	Bumi dan air dan kekayaan alam yang terkandung di dalamnya dikuasai oleh negara dan dipergunakan untuk sebesar-besar kemakmuran rakyat. 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arenBoth" startAt="4"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Perekonomian nasional diselenggarakan berdasar atas demokrasi ekonomi dengan prinsip kebersamaan, efisiensi berkeadilan, berkelanjutan, berwawasan lingkungan, kemandirian, serta dengan menjaga keseimbangan kemajuan dan kesatuan ekonomi nasional.****) 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arenBoth" startAt="4"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Ketentuan lebih lanjut mengenai pelaksanaan pasal ini diatur dalam undang-undang.****) 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/>
          <p:nvPr>
            <p:ph type="title"/>
          </p:nvPr>
        </p:nvSpPr>
        <p:spPr>
          <a:xfrm>
            <a:off x="428625" y="357187"/>
            <a:ext cx="7126287" cy="7254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Calibri"/>
              <a:buNone/>
            </a:pPr>
            <a:r>
              <a:rPr b="0" i="0" lang="en-US" sz="43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PENGUSAHA</a:t>
            </a:r>
            <a:endParaRPr/>
          </a:p>
        </p:txBody>
      </p:sp>
      <p:sp>
        <p:nvSpPr>
          <p:cNvPr id="119" name="Google Shape;119;p18"/>
          <p:cNvSpPr txBox="1"/>
          <p:nvPr>
            <p:ph idx="1" type="body"/>
          </p:nvPr>
        </p:nvSpPr>
        <p:spPr>
          <a:xfrm>
            <a:off x="214312" y="1214437"/>
            <a:ext cx="8501062" cy="5072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b="0" i="0" lang="en-US" sz="3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Jasa2 (untuk kepentingan umum) berupa:</a:t>
            </a:r>
            <a:endParaRPr/>
          </a:p>
          <a:p>
            <a:pPr indent="-285749" lvl="1" marL="639762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Pertahanan</a:t>
            </a:r>
            <a:endParaRPr/>
          </a:p>
          <a:p>
            <a:pPr indent="-285749" lvl="1" marL="639762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</a:t>
            </a:r>
            <a:endParaRPr/>
          </a:p>
          <a:p>
            <a:pPr indent="-285749" lvl="1" marL="639762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Keamanan</a:t>
            </a:r>
            <a:endParaRPr/>
          </a:p>
          <a:p>
            <a:pPr indent="-285749" lvl="1" marL="639762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Pendidikan</a:t>
            </a:r>
            <a:endParaRPr/>
          </a:p>
          <a:p>
            <a:pPr indent="-285749" lvl="1" marL="639762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Kesehatan</a:t>
            </a:r>
            <a:endParaRPr/>
          </a:p>
          <a:p>
            <a:pPr indent="-285749" lvl="1" marL="639762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Air Bersih</a:t>
            </a:r>
            <a:endParaRPr/>
          </a:p>
          <a:p>
            <a:pPr indent="-285749" lvl="1" marL="639762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</a:t>
            </a:r>
            <a:endParaRPr/>
          </a:p>
          <a:p>
            <a:pPr indent="-285749" lvl="1" marL="639762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Angkutan, dll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Berkaitan juga dg Pasal 33 UUDNRI 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Apakah arti frasa “dikuasai oleh negara” itu?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Bagaimana dengan Privatisasi?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b="0" i="0" sz="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br>
              <a:rPr b="0" i="0" lang="en-US" sz="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n-US" sz="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cxnSp>
        <p:nvCxnSpPr>
          <p:cNvPr id="120" name="Google Shape;120;p18"/>
          <p:cNvCxnSpPr/>
          <p:nvPr/>
        </p:nvCxnSpPr>
        <p:spPr>
          <a:xfrm>
            <a:off x="3357562" y="3933825"/>
            <a:ext cx="2428875" cy="1587"/>
          </a:xfrm>
          <a:prstGeom prst="straightConnector1">
            <a:avLst/>
          </a:prstGeom>
          <a:noFill/>
          <a:ln cap="flat" cmpd="sng" w="9525">
            <a:solidFill>
              <a:srgbClr val="4A7EBB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sp>
        <p:nvSpPr>
          <p:cNvPr id="121" name="Google Shape;121;p18"/>
          <p:cNvSpPr txBox="1"/>
          <p:nvPr/>
        </p:nvSpPr>
        <p:spPr>
          <a:xfrm>
            <a:off x="5992812" y="3219450"/>
            <a:ext cx="2428875" cy="1428750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85D8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Filosofi pembentukan departemen, BUMN, dan lembaga2 pemerintahan lain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/>
          <p:nvPr>
            <p:ph idx="1" type="body"/>
          </p:nvPr>
        </p:nvSpPr>
        <p:spPr>
          <a:xfrm>
            <a:off x="428625" y="857250"/>
            <a:ext cx="7599362" cy="4643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Menurut Mahkamah Konstitusi, makna dikuasai oleh negara adalah rakyat secara kolektif memberikan mandat kepada negara untuk mengadakan kebijakan </a:t>
            </a:r>
            <a:r>
              <a:rPr b="0" i="1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(beleid) 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 tindakan pengurusan (</a:t>
            </a:r>
            <a:r>
              <a:rPr b="0" i="1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bestuursdaad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pengaturan (</a:t>
            </a:r>
            <a:r>
              <a:rPr b="0" i="1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regelendaad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pengelolaan (</a:t>
            </a:r>
            <a:r>
              <a:rPr b="0" i="1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beheersdaad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dan pengawasan (</a:t>
            </a:r>
            <a:r>
              <a:rPr b="0" i="1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toezichthoudensdaad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untuk tujuan sebesar-besarnya kemakmuran rakyat.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0"/>
          <p:cNvSpPr txBox="1"/>
          <p:nvPr>
            <p:ph idx="1" type="body"/>
          </p:nvPr>
        </p:nvSpPr>
        <p:spPr>
          <a:xfrm>
            <a:off x="285750" y="357187"/>
            <a:ext cx="7742237" cy="5429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Menurut Muhammad Hatta, makna “dikuasai” oleh negara dalam Pasal 33 UUD 1945 tidak berarti negara sendiri menjadi pengusaha, usahawan (</a:t>
            </a:r>
            <a:r>
              <a:rPr b="0" i="1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ondernemer)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Lebih tepat, kata Hatta, jika dikatakan bahwa kekuasaan negara terdapat pada pembuatan peraturan guna melancarkan jalan ekonomi, sebuah peraturan yang melarang pula “penghisapan” orang yang lemah oleh orang yang bermodal.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0" i="0" lang="en-US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Tugas-Tugas Pemerintah dlm Negara Hukum Modern</a:t>
            </a:r>
            <a:endParaRPr/>
          </a:p>
        </p:txBody>
      </p:sp>
      <p:sp>
        <p:nvSpPr>
          <p:cNvPr id="137" name="Google Shape;137;p21"/>
          <p:cNvSpPr txBox="1"/>
          <p:nvPr>
            <p:ph idx="1" type="body"/>
          </p:nvPr>
        </p:nvSpPr>
        <p:spPr>
          <a:xfrm>
            <a:off x="285750" y="1600200"/>
            <a:ext cx="85725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Negara :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Ada pelaksanaan suatu “kekuasaan”;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Terhadap suatu “bangsa” tertentu;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 suatu “wilayah” tertentu;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Kekuasaannya dalam bentuk “lembaga2 negara;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Lambang2 khusus (bendera, lagu kebangsaan, lambang negara, falsafah, dsb)</a:t>
            </a:r>
            <a:endParaRPr/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21"/>
          <p:cNvSpPr txBox="1"/>
          <p:nvPr/>
        </p:nvSpPr>
        <p:spPr>
          <a:xfrm>
            <a:off x="7396162" y="0"/>
            <a:ext cx="1747837" cy="41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Calibri"/>
              <a:buNone/>
            </a:pPr>
            <a:r>
              <a:rPr b="0" i="0" lang="en-US" sz="2000" u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marlia.fhunila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2010-05-23T14:28:12Z</dcterms:created>
  <dc:creator>Mariajose</dc:creator>
</cp:coreProperties>
</file>