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Lst>
  <p:sldSz cx="18288000" cy="10287000"/>
  <p:notesSz cx="6858000" cy="9144000"/>
  <p:embeddedFontLst>
    <p:embeddedFont>
      <p:font typeface="Raleway" charset="1" panose="020B0503030101060003"/>
      <p:regular r:id="rId6"/>
    </p:embeddedFont>
    <p:embeddedFont>
      <p:font typeface="Raleway Bold" charset="1" panose="020B0803030101060003"/>
      <p:regular r:id="rId7"/>
    </p:embeddedFont>
    <p:embeddedFont>
      <p:font typeface="Raleway Heavy" charset="1" panose="020B0003030101060003"/>
      <p:regular r:id="rId8"/>
    </p:embeddedFont>
    <p:embeddedFont>
      <p:font typeface="Arimo" charset="1" panose="020B0604020202020204"/>
      <p:regular r:id="rId9"/>
    </p:embeddedFont>
    <p:embeddedFont>
      <p:font typeface="Arimo Bold" charset="1" panose="020B0704020202020204"/>
      <p:regular r:id="rId10"/>
    </p:embeddedFont>
    <p:embeddedFont>
      <p:font typeface="Arimo Italics" charset="1" panose="020B0604020202090204"/>
      <p:regular r:id="rId11"/>
    </p:embeddedFont>
    <p:embeddedFont>
      <p:font typeface="Arimo Bold Italics" charset="1" panose="020B0704020202090204"/>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presProps.xml" Type="http://schemas.openxmlformats.org/officeDocument/2006/relationships/presProps"/><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26" Target="slides/slide14.xml" Type="http://schemas.openxmlformats.org/officeDocument/2006/relationships/slide"/><Relationship Id="rId27" Target="slides/slide15.xml" Type="http://schemas.openxmlformats.org/officeDocument/2006/relationships/slide"/><Relationship Id="rId28" Target="slides/slide16.xml" Type="http://schemas.openxmlformats.org/officeDocument/2006/relationships/slide"/><Relationship Id="rId29" Target="slides/slide17.xml" Type="http://schemas.openxmlformats.org/officeDocument/2006/relationships/slide"/><Relationship Id="rId3" Target="viewProps.xml" Type="http://schemas.openxmlformats.org/officeDocument/2006/relationships/viewProps"/><Relationship Id="rId30" Target="slides/slide18.xml" Type="http://schemas.openxmlformats.org/officeDocument/2006/relationships/slide"/><Relationship Id="rId31" Target="slides/slide19.xml" Type="http://schemas.openxmlformats.org/officeDocument/2006/relationships/slide"/><Relationship Id="rId32" Target="slides/slide20.xml" Type="http://schemas.openxmlformats.org/officeDocument/2006/relationships/slide"/><Relationship Id="rId33" Target="slides/slide21.xml" Type="http://schemas.openxmlformats.org/officeDocument/2006/relationships/slide"/><Relationship Id="rId34" Target="slides/slide22.xml" Type="http://schemas.openxmlformats.org/officeDocument/2006/relationships/slide"/><Relationship Id="rId35" Target="slides/slide23.xml" Type="http://schemas.openxmlformats.org/officeDocument/2006/relationships/slide"/><Relationship Id="rId36" Target="slides/slide2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3.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24.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25.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28.jpe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29.jpe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30.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30.jpe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30.jpe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30.jpe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1.jpe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https://www.harianhaluan.com/tag/katrol" TargetMode="External" Type="http://schemas.openxmlformats.org/officeDocument/2006/relationships/hyperlink"/><Relationship Id="rId6" Target="https://www.harianhaluan.com/tag/katrol" TargetMode="External" Type="http://schemas.openxmlformats.org/officeDocument/2006/relationships/hyperlink"/></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3.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1444692" y="1207523"/>
            <a:ext cx="15398617" cy="5473140"/>
            <a:chOff x="0" y="0"/>
            <a:chExt cx="20531489" cy="7297521"/>
          </a:xfrm>
        </p:grpSpPr>
        <p:pic>
          <p:nvPicPr>
            <p:cNvPr name="Picture 3" id="3"/>
            <p:cNvPicPr>
              <a:picLocks noChangeAspect="true"/>
            </p:cNvPicPr>
            <p:nvPr/>
          </p:nvPicPr>
          <p:blipFill>
            <a:blip r:embed="rId2"/>
            <a:srcRect l="0" t="16646" r="0" b="20165"/>
            <a:stretch>
              <a:fillRect/>
            </a:stretch>
          </p:blipFill>
          <p:spPr>
            <a:xfrm>
              <a:off x="0" y="0"/>
              <a:ext cx="20531489" cy="7297521"/>
            </a:xfrm>
            <a:prstGeom prst="rect">
              <a:avLst/>
            </a:prstGeom>
          </p:spPr>
        </p:pic>
      </p:grpSp>
      <p:grpSp>
        <p:nvGrpSpPr>
          <p:cNvPr name="Group 4" id="4"/>
          <p:cNvGrpSpPr/>
          <p:nvPr/>
        </p:nvGrpSpPr>
        <p:grpSpPr>
          <a:xfrm rot="0">
            <a:off x="4186385" y="-282786"/>
            <a:ext cx="14391979" cy="575097"/>
            <a:chOff x="0" y="0"/>
            <a:chExt cx="5250233" cy="209797"/>
          </a:xfrm>
        </p:grpSpPr>
        <p:sp>
          <p:nvSpPr>
            <p:cNvPr name="Freeform 5" id="5"/>
            <p:cNvSpPr/>
            <p:nvPr/>
          </p:nvSpPr>
          <p:spPr>
            <a:xfrm>
              <a:off x="0" y="0"/>
              <a:ext cx="5250233" cy="209797"/>
            </a:xfrm>
            <a:custGeom>
              <a:avLst/>
              <a:gdLst/>
              <a:ahLst/>
              <a:cxnLst/>
              <a:rect r="r" b="b" t="t" l="l"/>
              <a:pathLst>
                <a:path h="209797" w="5250233">
                  <a:moveTo>
                    <a:pt x="0" y="0"/>
                  </a:moveTo>
                  <a:lnTo>
                    <a:pt x="5250233" y="0"/>
                  </a:lnTo>
                  <a:lnTo>
                    <a:pt x="5250233" y="209797"/>
                  </a:lnTo>
                  <a:lnTo>
                    <a:pt x="0" y="209797"/>
                  </a:lnTo>
                  <a:close/>
                </a:path>
              </a:pathLst>
            </a:custGeom>
            <a:solidFill>
              <a:srgbClr val="62DBDF"/>
            </a:solidFill>
          </p:spPr>
        </p:sp>
      </p:grpSp>
      <p:grpSp>
        <p:nvGrpSpPr>
          <p:cNvPr name="Group 6" id="6"/>
          <p:cNvGrpSpPr/>
          <p:nvPr/>
        </p:nvGrpSpPr>
        <p:grpSpPr>
          <a:xfrm rot="0">
            <a:off x="-290364" y="-282786"/>
            <a:ext cx="4181180" cy="575097"/>
            <a:chOff x="0" y="0"/>
            <a:chExt cx="1525306" cy="209797"/>
          </a:xfrm>
        </p:grpSpPr>
        <p:sp>
          <p:nvSpPr>
            <p:cNvPr name="Freeform 7" id="7"/>
            <p:cNvSpPr/>
            <p:nvPr/>
          </p:nvSpPr>
          <p:spPr>
            <a:xfrm>
              <a:off x="0" y="0"/>
              <a:ext cx="1525306" cy="209797"/>
            </a:xfrm>
            <a:custGeom>
              <a:avLst/>
              <a:gdLst/>
              <a:ahLst/>
              <a:cxnLst/>
              <a:rect r="r" b="b" t="t" l="l"/>
              <a:pathLst>
                <a:path h="209797" w="1525306">
                  <a:moveTo>
                    <a:pt x="0" y="0"/>
                  </a:moveTo>
                  <a:lnTo>
                    <a:pt x="1525306" y="0"/>
                  </a:lnTo>
                  <a:lnTo>
                    <a:pt x="1525306" y="209797"/>
                  </a:lnTo>
                  <a:lnTo>
                    <a:pt x="0" y="209797"/>
                  </a:lnTo>
                  <a:close/>
                </a:path>
              </a:pathLst>
            </a:custGeom>
            <a:solidFill>
              <a:srgbClr val="2083C4"/>
            </a:solidFill>
          </p:spPr>
        </p:sp>
      </p:grpSp>
      <p:grpSp>
        <p:nvGrpSpPr>
          <p:cNvPr name="Group 8" id="8"/>
          <p:cNvGrpSpPr/>
          <p:nvPr/>
        </p:nvGrpSpPr>
        <p:grpSpPr>
          <a:xfrm rot="-10800000">
            <a:off x="-290364" y="9994689"/>
            <a:ext cx="14391979" cy="575097"/>
            <a:chOff x="0" y="0"/>
            <a:chExt cx="5250233" cy="209797"/>
          </a:xfrm>
        </p:grpSpPr>
        <p:sp>
          <p:nvSpPr>
            <p:cNvPr name="Freeform 9" id="9"/>
            <p:cNvSpPr/>
            <p:nvPr/>
          </p:nvSpPr>
          <p:spPr>
            <a:xfrm>
              <a:off x="0" y="0"/>
              <a:ext cx="5250233" cy="209797"/>
            </a:xfrm>
            <a:custGeom>
              <a:avLst/>
              <a:gdLst/>
              <a:ahLst/>
              <a:cxnLst/>
              <a:rect r="r" b="b" t="t" l="l"/>
              <a:pathLst>
                <a:path h="209797" w="5250233">
                  <a:moveTo>
                    <a:pt x="0" y="0"/>
                  </a:moveTo>
                  <a:lnTo>
                    <a:pt x="5250233" y="0"/>
                  </a:lnTo>
                  <a:lnTo>
                    <a:pt x="5250233" y="209797"/>
                  </a:lnTo>
                  <a:lnTo>
                    <a:pt x="0" y="209797"/>
                  </a:lnTo>
                  <a:close/>
                </a:path>
              </a:pathLst>
            </a:custGeom>
            <a:solidFill>
              <a:srgbClr val="62DBDF"/>
            </a:solidFill>
          </p:spPr>
        </p:sp>
      </p:grpSp>
      <p:grpSp>
        <p:nvGrpSpPr>
          <p:cNvPr name="Group 10" id="10"/>
          <p:cNvGrpSpPr/>
          <p:nvPr/>
        </p:nvGrpSpPr>
        <p:grpSpPr>
          <a:xfrm rot="-10800000">
            <a:off x="14397185" y="9994689"/>
            <a:ext cx="4181180" cy="575097"/>
            <a:chOff x="0" y="0"/>
            <a:chExt cx="1525306" cy="209797"/>
          </a:xfrm>
        </p:grpSpPr>
        <p:sp>
          <p:nvSpPr>
            <p:cNvPr name="Freeform 11" id="11"/>
            <p:cNvSpPr/>
            <p:nvPr/>
          </p:nvSpPr>
          <p:spPr>
            <a:xfrm>
              <a:off x="0" y="0"/>
              <a:ext cx="1525306" cy="209797"/>
            </a:xfrm>
            <a:custGeom>
              <a:avLst/>
              <a:gdLst/>
              <a:ahLst/>
              <a:cxnLst/>
              <a:rect r="r" b="b" t="t" l="l"/>
              <a:pathLst>
                <a:path h="209797" w="1525306">
                  <a:moveTo>
                    <a:pt x="0" y="0"/>
                  </a:moveTo>
                  <a:lnTo>
                    <a:pt x="1525306" y="0"/>
                  </a:lnTo>
                  <a:lnTo>
                    <a:pt x="1525306" y="209797"/>
                  </a:lnTo>
                  <a:lnTo>
                    <a:pt x="0" y="209797"/>
                  </a:lnTo>
                  <a:close/>
                </a:path>
              </a:pathLst>
            </a:custGeom>
            <a:solidFill>
              <a:srgbClr val="2083C4"/>
            </a:solidFill>
          </p:spPr>
        </p:sp>
      </p:grpSp>
      <p:sp>
        <p:nvSpPr>
          <p:cNvPr name="AutoShape 12" id="12"/>
          <p:cNvSpPr/>
          <p:nvPr/>
        </p:nvSpPr>
        <p:spPr>
          <a:xfrm rot="-23312">
            <a:off x="7388250" y="9422606"/>
            <a:ext cx="3511501" cy="0"/>
          </a:xfrm>
          <a:prstGeom prst="line">
            <a:avLst/>
          </a:prstGeom>
          <a:ln cap="flat" w="9525">
            <a:solidFill>
              <a:srgbClr val="2083C4"/>
            </a:solidFill>
            <a:prstDash val="solid"/>
            <a:headEnd type="none" len="sm" w="sm"/>
            <a:tailEnd type="none" len="sm" w="sm"/>
          </a:ln>
        </p:spPr>
      </p:sp>
      <p:pic>
        <p:nvPicPr>
          <p:cNvPr name="Picture 13" id="13"/>
          <p:cNvPicPr>
            <a:picLocks noChangeAspect="true"/>
          </p:cNvPicPr>
          <p:nvPr/>
        </p:nvPicPr>
        <p:blipFill>
          <a:blip r:embed="rId3"/>
          <a:srcRect l="0" t="0" r="50725" b="0"/>
          <a:stretch>
            <a:fillRect/>
          </a:stretch>
        </p:blipFill>
        <p:spPr>
          <a:xfrm flipH="false" flipV="false" rot="0">
            <a:off x="166964" y="292311"/>
            <a:ext cx="1701773" cy="915212"/>
          </a:xfrm>
          <a:prstGeom prst="rect">
            <a:avLst/>
          </a:prstGeom>
        </p:spPr>
      </p:pic>
      <p:sp>
        <p:nvSpPr>
          <p:cNvPr name="TextBox 14" id="14"/>
          <p:cNvSpPr txBox="true"/>
          <p:nvPr/>
        </p:nvSpPr>
        <p:spPr>
          <a:xfrm rot="0">
            <a:off x="1444692" y="6889735"/>
            <a:ext cx="15398617" cy="1571625"/>
          </a:xfrm>
          <a:prstGeom prst="rect">
            <a:avLst/>
          </a:prstGeom>
        </p:spPr>
        <p:txBody>
          <a:bodyPr anchor="t" rtlCol="false" tIns="0" lIns="0" bIns="0" rIns="0">
            <a:spAutoFit/>
          </a:bodyPr>
          <a:lstStyle/>
          <a:p>
            <a:pPr algn="ctr">
              <a:lnSpc>
                <a:spcPts val="6000"/>
              </a:lnSpc>
            </a:pPr>
            <a:r>
              <a:rPr lang="en-US" sz="6000" spc="600">
                <a:solidFill>
                  <a:srgbClr val="2083C4"/>
                </a:solidFill>
                <a:latin typeface="Raleway Heavy"/>
              </a:rPr>
              <a:t>PANDUAN UNTUK MERANCANG EKSPERIMEN FISIKA SEDERHANA </a:t>
            </a:r>
          </a:p>
        </p:txBody>
      </p:sp>
      <p:sp>
        <p:nvSpPr>
          <p:cNvPr name="TextBox 15" id="15"/>
          <p:cNvSpPr txBox="true"/>
          <p:nvPr/>
        </p:nvSpPr>
        <p:spPr>
          <a:xfrm rot="0">
            <a:off x="1444692" y="8697905"/>
            <a:ext cx="15398617" cy="466725"/>
          </a:xfrm>
          <a:prstGeom prst="rect">
            <a:avLst/>
          </a:prstGeom>
        </p:spPr>
        <p:txBody>
          <a:bodyPr anchor="t" rtlCol="false" tIns="0" lIns="0" bIns="0" rIns="0">
            <a:spAutoFit/>
          </a:bodyPr>
          <a:lstStyle/>
          <a:p>
            <a:pPr algn="ctr">
              <a:lnSpc>
                <a:spcPts val="3600"/>
              </a:lnSpc>
            </a:pPr>
            <a:r>
              <a:rPr lang="en-US" sz="3000" spc="240">
                <a:solidFill>
                  <a:srgbClr val="1D1127"/>
                </a:solidFill>
                <a:latin typeface="Raleway Bold"/>
              </a:rPr>
              <a:t>PERCOBAAN KATROL</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AutoShape 2" id="2"/>
          <p:cNvSpPr/>
          <p:nvPr/>
        </p:nvSpPr>
        <p:spPr>
          <a:xfrm rot="-5415937">
            <a:off x="-3581053" y="4951305"/>
            <a:ext cx="10493273" cy="0"/>
          </a:xfrm>
          <a:prstGeom prst="line">
            <a:avLst/>
          </a:prstGeom>
          <a:ln cap="flat" w="590550">
            <a:solidFill>
              <a:srgbClr val="62DBDF"/>
            </a:solidFill>
            <a:prstDash val="solid"/>
            <a:headEnd type="none" len="sm" w="sm"/>
            <a:tailEnd type="none" len="sm" w="sm"/>
          </a:ln>
        </p:spPr>
      </p:sp>
      <p:sp>
        <p:nvSpPr>
          <p:cNvPr name="AutoShape 3" id="3"/>
          <p:cNvSpPr/>
          <p:nvPr/>
        </p:nvSpPr>
        <p:spPr>
          <a:xfrm rot="-5400000">
            <a:off x="14036993" y="5119688"/>
            <a:ext cx="6492240" cy="0"/>
          </a:xfrm>
          <a:prstGeom prst="line">
            <a:avLst/>
          </a:prstGeom>
          <a:ln cap="flat" w="47625">
            <a:solidFill>
              <a:srgbClr val="62DBDF"/>
            </a:solidFill>
            <a:prstDash val="solid"/>
            <a:headEnd type="none" len="sm" w="sm"/>
            <a:tailEnd type="none" len="sm" w="sm"/>
          </a:ln>
        </p:spPr>
      </p:sp>
      <p:pic>
        <p:nvPicPr>
          <p:cNvPr name="Picture 4" id="4"/>
          <p:cNvPicPr>
            <a:picLocks noChangeAspect="true"/>
          </p:cNvPicPr>
          <p:nvPr/>
        </p:nvPicPr>
        <p:blipFill>
          <a:blip r:embed="rId2"/>
          <a:srcRect l="0" t="0" r="0" b="0"/>
          <a:stretch>
            <a:fillRect/>
          </a:stretch>
        </p:blipFill>
        <p:spPr>
          <a:xfrm flipH="false" flipV="false" rot="0">
            <a:off x="2668039" y="5908330"/>
            <a:ext cx="8258309" cy="1859696"/>
          </a:xfrm>
          <a:prstGeom prst="rect">
            <a:avLst/>
          </a:prstGeom>
        </p:spPr>
      </p:pic>
      <p:pic>
        <p:nvPicPr>
          <p:cNvPr name="Picture 5" id="5"/>
          <p:cNvPicPr>
            <a:picLocks noChangeAspect="true"/>
          </p:cNvPicPr>
          <p:nvPr/>
        </p:nvPicPr>
        <p:blipFill>
          <a:blip r:embed="rId3"/>
          <a:srcRect l="16404" t="0" r="0" b="0"/>
          <a:stretch>
            <a:fillRect/>
          </a:stretch>
        </p:blipFill>
        <p:spPr>
          <a:xfrm flipH="false" flipV="false" rot="0">
            <a:off x="11164473" y="1897380"/>
            <a:ext cx="6142452" cy="7729914"/>
          </a:xfrm>
          <a:prstGeom prst="rect">
            <a:avLst/>
          </a:prstGeom>
        </p:spPr>
      </p:pic>
      <p:sp>
        <p:nvSpPr>
          <p:cNvPr name="TextBox 6" id="6"/>
          <p:cNvSpPr txBox="true"/>
          <p:nvPr/>
        </p:nvSpPr>
        <p:spPr>
          <a:xfrm rot="0">
            <a:off x="2464843" y="1019175"/>
            <a:ext cx="9006490" cy="466725"/>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CARA KERJA KATROL TUNGGAL BEBAS</a:t>
            </a:r>
          </a:p>
        </p:txBody>
      </p:sp>
      <p:sp>
        <p:nvSpPr>
          <p:cNvPr name="TextBox 7" id="7"/>
          <p:cNvSpPr txBox="true"/>
          <p:nvPr/>
        </p:nvSpPr>
        <p:spPr>
          <a:xfrm rot="0">
            <a:off x="2224757" y="1840230"/>
            <a:ext cx="8498394" cy="3937000"/>
          </a:xfrm>
          <a:prstGeom prst="rect">
            <a:avLst/>
          </a:prstGeom>
        </p:spPr>
        <p:txBody>
          <a:bodyPr anchor="t" rtlCol="false" tIns="0" lIns="0" bIns="0" rIns="0">
            <a:spAutoFit/>
          </a:bodyPr>
          <a:lstStyle/>
          <a:p>
            <a:pPr algn="just" marL="539749" indent="-269875" lvl="1">
              <a:lnSpc>
                <a:spcPts val="3499"/>
              </a:lnSpc>
              <a:buFont typeface="Arial"/>
              <a:buChar char="•"/>
            </a:pPr>
            <a:r>
              <a:rPr lang="en-US" sz="2499" spc="124">
                <a:solidFill>
                  <a:srgbClr val="1D1127"/>
                </a:solidFill>
                <a:latin typeface="Raleway"/>
              </a:rPr>
              <a:t>Gantung katrol dengan tali yang dihubungkan dengan dinamometer. </a:t>
            </a:r>
          </a:p>
          <a:p>
            <a:pPr algn="just" marL="539749" indent="-269875" lvl="1">
              <a:lnSpc>
                <a:spcPts val="3499"/>
              </a:lnSpc>
              <a:buFont typeface="Arial"/>
              <a:buChar char="•"/>
            </a:pPr>
            <a:r>
              <a:rPr lang="en-US" sz="2499" spc="124">
                <a:solidFill>
                  <a:srgbClr val="1D1127"/>
                </a:solidFill>
                <a:latin typeface="Raleway"/>
              </a:rPr>
              <a:t>Letakankan beban pada katrol, catat gaya yang ditunjukkan oleh dinamometer.</a:t>
            </a:r>
          </a:p>
          <a:p>
            <a:pPr algn="just" marL="539749" indent="-269875" lvl="1">
              <a:lnSpc>
                <a:spcPts val="3499"/>
              </a:lnSpc>
              <a:buFont typeface="Arial"/>
              <a:buChar char="•"/>
            </a:pPr>
            <a:r>
              <a:rPr lang="en-US" sz="2499" spc="124">
                <a:solidFill>
                  <a:srgbClr val="1D1127"/>
                </a:solidFill>
                <a:latin typeface="Raleway"/>
              </a:rPr>
              <a:t>Berilah beban M pada katrol, dan catat gaya yang ditunjukkan oleh dinamometer </a:t>
            </a:r>
          </a:p>
          <a:p>
            <a:pPr algn="just" marL="539749" indent="-269875" lvl="1">
              <a:lnSpc>
                <a:spcPts val="3499"/>
              </a:lnSpc>
              <a:buFont typeface="Arial"/>
              <a:buChar char="•"/>
            </a:pPr>
            <a:r>
              <a:rPr lang="en-US" sz="2499" spc="124">
                <a:solidFill>
                  <a:srgbClr val="1D1127"/>
                </a:solidFill>
                <a:latin typeface="Raleway"/>
              </a:rPr>
              <a:t>Ulangi langkah 2 dan 3 untuk berbagai besar berat beban. </a:t>
            </a:r>
          </a:p>
          <a:p>
            <a:pPr algn="just" marL="539749" indent="-269875" lvl="1">
              <a:lnSpc>
                <a:spcPts val="3499"/>
              </a:lnSpc>
              <a:buFont typeface="Arial"/>
              <a:buChar char="•"/>
            </a:pPr>
            <a:r>
              <a:rPr lang="en-US" sz="2499" spc="124">
                <a:solidFill>
                  <a:srgbClr val="1D1127"/>
                </a:solidFill>
                <a:latin typeface="Raleway"/>
              </a:rPr>
              <a:t>Masukkan data percobaan pada tabel berikut :</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12331065" y="-644703"/>
            <a:ext cx="7346716" cy="11576407"/>
            <a:chOff x="0" y="0"/>
            <a:chExt cx="2680102" cy="4223105"/>
          </a:xfrm>
        </p:grpSpPr>
        <p:sp>
          <p:nvSpPr>
            <p:cNvPr name="Freeform 3" id="3"/>
            <p:cNvSpPr/>
            <p:nvPr/>
          </p:nvSpPr>
          <p:spPr>
            <a:xfrm>
              <a:off x="0" y="0"/>
              <a:ext cx="2680102" cy="4223105"/>
            </a:xfrm>
            <a:custGeom>
              <a:avLst/>
              <a:gdLst/>
              <a:ahLst/>
              <a:cxnLst/>
              <a:rect r="r" b="b" t="t" l="l"/>
              <a:pathLst>
                <a:path h="4223105" w="2680102">
                  <a:moveTo>
                    <a:pt x="0" y="0"/>
                  </a:moveTo>
                  <a:lnTo>
                    <a:pt x="2680102" y="0"/>
                  </a:lnTo>
                  <a:lnTo>
                    <a:pt x="2680102" y="4223105"/>
                  </a:lnTo>
                  <a:lnTo>
                    <a:pt x="0" y="4223105"/>
                  </a:lnTo>
                  <a:close/>
                </a:path>
              </a:pathLst>
            </a:custGeom>
            <a:solidFill>
              <a:srgbClr val="2083C4"/>
            </a:solidFill>
          </p:spPr>
        </p:sp>
      </p:grpSp>
      <p:grpSp>
        <p:nvGrpSpPr>
          <p:cNvPr name="Group 4" id="4"/>
          <p:cNvGrpSpPr/>
          <p:nvPr/>
        </p:nvGrpSpPr>
        <p:grpSpPr>
          <a:xfrm rot="-1986299">
            <a:off x="11542873" y="2886398"/>
            <a:ext cx="4823047" cy="4823047"/>
            <a:chOff x="0" y="0"/>
            <a:chExt cx="1913890" cy="1913890"/>
          </a:xfrm>
        </p:grpSpPr>
        <p:sp>
          <p:nvSpPr>
            <p:cNvPr name="Freeform 5" id="5"/>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BF7762"/>
            </a:solidFill>
          </p:spPr>
        </p:sp>
      </p:grpSp>
      <p:grpSp>
        <p:nvGrpSpPr>
          <p:cNvPr name="Group 6" id="6"/>
          <p:cNvGrpSpPr/>
          <p:nvPr/>
        </p:nvGrpSpPr>
        <p:grpSpPr>
          <a:xfrm rot="0">
            <a:off x="0" y="8406108"/>
            <a:ext cx="7156853" cy="2251314"/>
            <a:chOff x="0" y="0"/>
            <a:chExt cx="2610839" cy="821285"/>
          </a:xfrm>
        </p:grpSpPr>
        <p:sp>
          <p:nvSpPr>
            <p:cNvPr name="Freeform 7" id="7"/>
            <p:cNvSpPr/>
            <p:nvPr/>
          </p:nvSpPr>
          <p:spPr>
            <a:xfrm>
              <a:off x="0" y="0"/>
              <a:ext cx="2610839" cy="821285"/>
            </a:xfrm>
            <a:custGeom>
              <a:avLst/>
              <a:gdLst/>
              <a:ahLst/>
              <a:cxnLst/>
              <a:rect r="r" b="b" t="t" l="l"/>
              <a:pathLst>
                <a:path h="821285" w="2610839">
                  <a:moveTo>
                    <a:pt x="0" y="0"/>
                  </a:moveTo>
                  <a:lnTo>
                    <a:pt x="2610839" y="0"/>
                  </a:lnTo>
                  <a:lnTo>
                    <a:pt x="2610839" y="821285"/>
                  </a:lnTo>
                  <a:lnTo>
                    <a:pt x="0" y="821285"/>
                  </a:lnTo>
                  <a:close/>
                </a:path>
              </a:pathLst>
            </a:custGeom>
            <a:solidFill>
              <a:srgbClr val="62DBDF"/>
            </a:solidFill>
          </p:spPr>
        </p:sp>
      </p:grpSp>
      <p:sp>
        <p:nvSpPr>
          <p:cNvPr name="TextBox 8" id="8"/>
          <p:cNvSpPr txBox="true"/>
          <p:nvPr/>
        </p:nvSpPr>
        <p:spPr>
          <a:xfrm rot="0">
            <a:off x="1028700" y="562107"/>
            <a:ext cx="9006490" cy="466593"/>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KONSEP FISIS KATROL TUNGGAL BEBAS</a:t>
            </a:r>
          </a:p>
        </p:txBody>
      </p:sp>
      <p:sp>
        <p:nvSpPr>
          <p:cNvPr name="TextBox 9" id="9"/>
          <p:cNvSpPr txBox="true"/>
          <p:nvPr/>
        </p:nvSpPr>
        <p:spPr>
          <a:xfrm rot="0">
            <a:off x="1125885" y="1517571"/>
            <a:ext cx="8812120" cy="5135770"/>
          </a:xfrm>
          <a:prstGeom prst="rect">
            <a:avLst/>
          </a:prstGeom>
        </p:spPr>
        <p:txBody>
          <a:bodyPr anchor="t" rtlCol="false" tIns="0" lIns="0" bIns="0" rIns="0">
            <a:spAutoFit/>
          </a:bodyPr>
          <a:lstStyle/>
          <a:p>
            <a:pPr marL="626828" indent="-313414" lvl="1">
              <a:lnSpc>
                <a:spcPts val="4064"/>
              </a:lnSpc>
              <a:buFont typeface="Arial"/>
              <a:buChar char="•"/>
            </a:pPr>
            <a:r>
              <a:rPr lang="en-US" sz="2903" spc="145">
                <a:solidFill>
                  <a:srgbClr val="1D1127"/>
                </a:solidFill>
                <a:latin typeface="Arimo"/>
              </a:rPr>
              <a:t> Katrol digunakan sebagai sarana untuk merubah arah gaya</a:t>
            </a:r>
          </a:p>
          <a:p>
            <a:pPr marL="626828" indent="-313414" lvl="1">
              <a:lnSpc>
                <a:spcPts val="4064"/>
              </a:lnSpc>
              <a:buFont typeface="Arial"/>
              <a:buChar char="•"/>
            </a:pPr>
            <a:r>
              <a:rPr lang="en-US" sz="2903" spc="145">
                <a:solidFill>
                  <a:srgbClr val="1D1127"/>
                </a:solidFill>
                <a:latin typeface="Arimo"/>
              </a:rPr>
              <a:t>Gaya yang bekerja pada tali katrol, dapat sama atau dapat pula menjadi kurang sesuai dengan pembagian tali katrol</a:t>
            </a:r>
          </a:p>
          <a:p>
            <a:pPr marL="626828" indent="-313414" lvl="1">
              <a:lnSpc>
                <a:spcPts val="4064"/>
              </a:lnSpc>
              <a:buFont typeface="Arial"/>
              <a:buChar char="•"/>
            </a:pPr>
            <a:r>
              <a:rPr lang="en-US" sz="2903" spc="145">
                <a:solidFill>
                  <a:srgbClr val="1D1127"/>
                </a:solidFill>
                <a:latin typeface="Arimo"/>
              </a:rPr>
              <a:t>Dengan katrol akan mendapatkan keuntungan mekanik</a:t>
            </a:r>
          </a:p>
          <a:p>
            <a:pPr marL="626828" indent="-313414" lvl="1">
              <a:lnSpc>
                <a:spcPts val="4064"/>
              </a:lnSpc>
              <a:buFont typeface="Arial"/>
              <a:buChar char="•"/>
            </a:pPr>
            <a:r>
              <a:rPr lang="en-US" sz="2903" spc="145">
                <a:solidFill>
                  <a:srgbClr val="1D1127"/>
                </a:solidFill>
                <a:latin typeface="Arimo"/>
              </a:rPr>
              <a:t>Katrol banyak digunakan untuk berbagai macam kepentingan seperti halnya derek</a:t>
            </a:r>
          </a:p>
          <a:p>
            <a:pPr marL="626828" indent="-313414" lvl="1">
              <a:lnSpc>
                <a:spcPts val="4064"/>
              </a:lnSpc>
              <a:buFont typeface="Arial"/>
              <a:buChar char="•"/>
            </a:pPr>
            <a:r>
              <a:rPr lang="en-US" sz="2903" spc="145">
                <a:solidFill>
                  <a:srgbClr val="1D1127"/>
                </a:solidFill>
                <a:latin typeface="Arimo"/>
              </a:rPr>
              <a:t>Perbandingan K= F/M = 1/2</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686456" y="9872237"/>
            <a:ext cx="9553175" cy="1241847"/>
            <a:chOff x="0" y="0"/>
            <a:chExt cx="3485024" cy="453029"/>
          </a:xfrm>
        </p:grpSpPr>
        <p:sp>
          <p:nvSpPr>
            <p:cNvPr name="Freeform 3" id="3"/>
            <p:cNvSpPr/>
            <p:nvPr/>
          </p:nvSpPr>
          <p:spPr>
            <a:xfrm>
              <a:off x="0" y="0"/>
              <a:ext cx="3485024" cy="453029"/>
            </a:xfrm>
            <a:custGeom>
              <a:avLst/>
              <a:gdLst/>
              <a:ahLst/>
              <a:cxnLst/>
              <a:rect r="r" b="b" t="t" l="l"/>
              <a:pathLst>
                <a:path h="453029" w="3485024">
                  <a:moveTo>
                    <a:pt x="0" y="0"/>
                  </a:moveTo>
                  <a:lnTo>
                    <a:pt x="3485024" y="0"/>
                  </a:lnTo>
                  <a:lnTo>
                    <a:pt x="3485024" y="453029"/>
                  </a:lnTo>
                  <a:lnTo>
                    <a:pt x="0" y="453029"/>
                  </a:lnTo>
                  <a:close/>
                </a:path>
              </a:pathLst>
            </a:custGeom>
            <a:solidFill>
              <a:srgbClr val="62DBDF"/>
            </a:solidFill>
          </p:spPr>
        </p:sp>
      </p:grpSp>
      <p:grpSp>
        <p:nvGrpSpPr>
          <p:cNvPr name="Group 4" id="4"/>
          <p:cNvGrpSpPr/>
          <p:nvPr/>
        </p:nvGrpSpPr>
        <p:grpSpPr>
          <a:xfrm rot="0">
            <a:off x="-333948" y="-839272"/>
            <a:ext cx="8586759" cy="1241847"/>
            <a:chOff x="0" y="0"/>
            <a:chExt cx="3132473" cy="453029"/>
          </a:xfrm>
        </p:grpSpPr>
        <p:sp>
          <p:nvSpPr>
            <p:cNvPr name="Freeform 5" id="5"/>
            <p:cNvSpPr/>
            <p:nvPr/>
          </p:nvSpPr>
          <p:spPr>
            <a:xfrm>
              <a:off x="0" y="0"/>
              <a:ext cx="3132473" cy="453029"/>
            </a:xfrm>
            <a:custGeom>
              <a:avLst/>
              <a:gdLst/>
              <a:ahLst/>
              <a:cxnLst/>
              <a:rect r="r" b="b" t="t" l="l"/>
              <a:pathLst>
                <a:path h="453029" w="3132473">
                  <a:moveTo>
                    <a:pt x="0" y="0"/>
                  </a:moveTo>
                  <a:lnTo>
                    <a:pt x="3132473" y="0"/>
                  </a:lnTo>
                  <a:lnTo>
                    <a:pt x="3132473" y="453029"/>
                  </a:lnTo>
                  <a:lnTo>
                    <a:pt x="0" y="453029"/>
                  </a:lnTo>
                  <a:close/>
                </a:path>
              </a:pathLst>
            </a:custGeom>
            <a:solidFill>
              <a:srgbClr val="62DBDF"/>
            </a:solidFill>
          </p:spPr>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176038">
            <a:off x="13494125" y="-360677"/>
            <a:ext cx="3302799" cy="4224510"/>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86092" y="8329082"/>
            <a:ext cx="1540244" cy="1149407"/>
          </a:xfrm>
          <a:prstGeom prst="rect">
            <a:avLst/>
          </a:prstGeom>
        </p:spPr>
      </p:pic>
      <p:pic>
        <p:nvPicPr>
          <p:cNvPr name="Picture 8" id="8"/>
          <p:cNvPicPr>
            <a:picLocks noChangeAspect="true"/>
          </p:cNvPicPr>
          <p:nvPr/>
        </p:nvPicPr>
        <p:blipFill>
          <a:blip r:embed="rId6"/>
          <a:srcRect l="0" t="0" r="0" b="0"/>
          <a:stretch>
            <a:fillRect/>
          </a:stretch>
        </p:blipFill>
        <p:spPr>
          <a:xfrm flipH="false" flipV="false" rot="0">
            <a:off x="1663287" y="2520819"/>
            <a:ext cx="10291239" cy="6174744"/>
          </a:xfrm>
          <a:prstGeom prst="rect">
            <a:avLst/>
          </a:prstGeom>
        </p:spPr>
      </p:pic>
      <p:sp>
        <p:nvSpPr>
          <p:cNvPr name="TextBox 9" id="9"/>
          <p:cNvSpPr txBox="true"/>
          <p:nvPr/>
        </p:nvSpPr>
        <p:spPr>
          <a:xfrm rot="0">
            <a:off x="1028700" y="1513453"/>
            <a:ext cx="11436013" cy="466725"/>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KEUNTUNGAN MEKANIS KATROL TUNGGAL BEBAS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499655">
            <a:off x="-864456" y="-2140616"/>
            <a:ext cx="12904022" cy="2892803"/>
            <a:chOff x="0" y="0"/>
            <a:chExt cx="17094914" cy="3832310"/>
          </a:xfrm>
        </p:grpSpPr>
        <p:sp>
          <p:nvSpPr>
            <p:cNvPr name="Freeform 3" id="3"/>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grpSp>
        <p:nvGrpSpPr>
          <p:cNvPr name="Group 4" id="4"/>
          <p:cNvGrpSpPr/>
          <p:nvPr/>
        </p:nvGrpSpPr>
        <p:grpSpPr>
          <a:xfrm rot="-499655">
            <a:off x="6037956" y="9603908"/>
            <a:ext cx="12904022" cy="2892803"/>
            <a:chOff x="0" y="0"/>
            <a:chExt cx="17094914" cy="3832310"/>
          </a:xfrm>
        </p:grpSpPr>
        <p:sp>
          <p:nvSpPr>
            <p:cNvPr name="Freeform 5" id="5"/>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pic>
        <p:nvPicPr>
          <p:cNvPr name="Picture 6" id="6"/>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3688549" y="1170229"/>
            <a:ext cx="7141501" cy="805042"/>
          </a:xfrm>
          <a:prstGeom prst="rect">
            <a:avLst/>
          </a:prstGeom>
        </p:spPr>
      </p:pic>
      <p:pic>
        <p:nvPicPr>
          <p:cNvPr name="Picture 7" id="7"/>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2542051" y="9315056"/>
            <a:ext cx="7141501" cy="805042"/>
          </a:xfrm>
          <a:prstGeom prst="rect">
            <a:avLst/>
          </a:prstGeom>
        </p:spPr>
      </p:pic>
      <p:grpSp>
        <p:nvGrpSpPr>
          <p:cNvPr name="Group 8" id="8"/>
          <p:cNvGrpSpPr>
            <a:grpSpLocks noChangeAspect="true"/>
          </p:cNvGrpSpPr>
          <p:nvPr/>
        </p:nvGrpSpPr>
        <p:grpSpPr>
          <a:xfrm rot="0">
            <a:off x="2560248" y="3045076"/>
            <a:ext cx="6213224" cy="6213224"/>
            <a:chOff x="0" y="0"/>
            <a:chExt cx="5615940" cy="5615940"/>
          </a:xfrm>
        </p:grpSpPr>
        <p:sp>
          <p:nvSpPr>
            <p:cNvPr name="Freeform 9" id="9"/>
            <p:cNvSpPr/>
            <p:nvPr/>
          </p:nvSpPr>
          <p:spPr>
            <a:xfrm>
              <a:off x="16510" y="16510"/>
              <a:ext cx="5584190" cy="5584190"/>
            </a:xfrm>
            <a:custGeom>
              <a:avLst/>
              <a:gdLst/>
              <a:ahLst/>
              <a:cxnLst/>
              <a:rect r="r" b="b" t="t" l="l"/>
              <a:pathLst>
                <a:path h="5584190" w="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blipFill>
              <a:blip r:embed="rId4"/>
              <a:stretch>
                <a:fillRect l="-19901" r="-11044" t="0" b="0"/>
              </a:stretch>
            </a:blipFill>
          </p:spPr>
        </p:sp>
        <p:sp>
          <p:nvSpPr>
            <p:cNvPr name="Freeform 10" id="10"/>
            <p:cNvSpPr/>
            <p:nvPr/>
          </p:nvSpPr>
          <p:spPr>
            <a:xfrm>
              <a:off x="0" y="0"/>
              <a:ext cx="5615940" cy="5615940"/>
            </a:xfrm>
            <a:custGeom>
              <a:avLst/>
              <a:gdLst/>
              <a:ahLst/>
              <a:cxnLst/>
              <a:rect r="r" b="b" t="t" l="l"/>
              <a:pathLst>
                <a:path h="5615940" w="5615940">
                  <a:moveTo>
                    <a:pt x="5615940" y="5615940"/>
                  </a:moveTo>
                  <a:lnTo>
                    <a:pt x="1158240" y="5615940"/>
                  </a:lnTo>
                  <a:cubicBezTo>
                    <a:pt x="519430" y="5615940"/>
                    <a:pt x="0" y="5096510"/>
                    <a:pt x="0" y="4457700"/>
                  </a:cubicBezTo>
                  <a:lnTo>
                    <a:pt x="0" y="0"/>
                  </a:lnTo>
                  <a:lnTo>
                    <a:pt x="4457700" y="0"/>
                  </a:lnTo>
                  <a:cubicBezTo>
                    <a:pt x="5096510" y="0"/>
                    <a:pt x="5615940" y="519430"/>
                    <a:pt x="5615940" y="1158240"/>
                  </a:cubicBezTo>
                  <a:lnTo>
                    <a:pt x="5615940" y="5615940"/>
                  </a:lnTo>
                  <a:close/>
                  <a:moveTo>
                    <a:pt x="31750" y="31750"/>
                  </a:moveTo>
                  <a:lnTo>
                    <a:pt x="31750" y="4457700"/>
                  </a:lnTo>
                  <a:cubicBezTo>
                    <a:pt x="31750" y="5078730"/>
                    <a:pt x="537210" y="5585460"/>
                    <a:pt x="1159510" y="5585460"/>
                  </a:cubicBezTo>
                  <a:lnTo>
                    <a:pt x="5585460" y="5585460"/>
                  </a:lnTo>
                  <a:lnTo>
                    <a:pt x="5585460" y="1158240"/>
                  </a:lnTo>
                  <a:cubicBezTo>
                    <a:pt x="5585460" y="537210"/>
                    <a:pt x="5080000" y="30480"/>
                    <a:pt x="4457700" y="30480"/>
                  </a:cubicBezTo>
                  <a:lnTo>
                    <a:pt x="31750" y="30480"/>
                  </a:lnTo>
                  <a:lnTo>
                    <a:pt x="31750" y="31750"/>
                  </a:lnTo>
                  <a:close/>
                </a:path>
              </a:pathLst>
            </a:custGeom>
            <a:solidFill>
              <a:srgbClr val="2083C4"/>
            </a:solidFill>
          </p:spPr>
        </p:sp>
      </p:grpSp>
      <p:sp>
        <p:nvSpPr>
          <p:cNvPr name="TextBox 11" id="11"/>
          <p:cNvSpPr txBox="true"/>
          <p:nvPr/>
        </p:nvSpPr>
        <p:spPr>
          <a:xfrm rot="0">
            <a:off x="2177663" y="1661875"/>
            <a:ext cx="12295384" cy="923925"/>
          </a:xfrm>
          <a:prstGeom prst="rect">
            <a:avLst/>
          </a:prstGeom>
        </p:spPr>
        <p:txBody>
          <a:bodyPr anchor="t" rtlCol="false" tIns="0" lIns="0" bIns="0" rIns="0">
            <a:spAutoFit/>
          </a:bodyPr>
          <a:lstStyle/>
          <a:p>
            <a:pPr>
              <a:lnSpc>
                <a:spcPts val="3600"/>
              </a:lnSpc>
            </a:pPr>
            <a:r>
              <a:rPr lang="en-US" sz="3000" spc="300">
                <a:solidFill>
                  <a:srgbClr val="1D1127"/>
                </a:solidFill>
                <a:latin typeface="Raleway Heavy"/>
              </a:rPr>
              <a:t>PENGGUNAAN KATROL TUNGGAL BEBAS </a:t>
            </a:r>
          </a:p>
          <a:p>
            <a:pPr>
              <a:lnSpc>
                <a:spcPts val="3600"/>
              </a:lnSpc>
            </a:pPr>
            <a:r>
              <a:rPr lang="en-US" sz="3000" spc="300">
                <a:solidFill>
                  <a:srgbClr val="1D1127"/>
                </a:solidFill>
                <a:latin typeface="Raleway Heavy"/>
              </a:rPr>
              <a:t>DALAM KEHIDUPAN SEHARI-HARI </a:t>
            </a:r>
          </a:p>
        </p:txBody>
      </p:sp>
      <p:sp>
        <p:nvSpPr>
          <p:cNvPr name="TextBox 12" id="12"/>
          <p:cNvSpPr txBox="true"/>
          <p:nvPr/>
        </p:nvSpPr>
        <p:spPr>
          <a:xfrm rot="0">
            <a:off x="9906947" y="5584951"/>
            <a:ext cx="6129089" cy="1123950"/>
          </a:xfrm>
          <a:prstGeom prst="rect">
            <a:avLst/>
          </a:prstGeom>
        </p:spPr>
        <p:txBody>
          <a:bodyPr anchor="t" rtlCol="false" tIns="0" lIns="0" bIns="0" rIns="0">
            <a:spAutoFit/>
          </a:bodyPr>
          <a:lstStyle/>
          <a:p>
            <a:pPr>
              <a:lnSpc>
                <a:spcPts val="2999"/>
              </a:lnSpc>
            </a:pPr>
            <a:r>
              <a:rPr lang="en-US" sz="2499" spc="124">
                <a:solidFill>
                  <a:srgbClr val="1D1127"/>
                </a:solidFill>
                <a:latin typeface="Raleway"/>
              </a:rPr>
              <a:t>Katrol tunggal bebas biasanya ditemukan pada alat-alat pengangkat peti kemas di pelabuhan.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499655">
            <a:off x="-864456" y="-2140616"/>
            <a:ext cx="12904022" cy="2892803"/>
            <a:chOff x="0" y="0"/>
            <a:chExt cx="17094914" cy="3832310"/>
          </a:xfrm>
        </p:grpSpPr>
        <p:sp>
          <p:nvSpPr>
            <p:cNvPr name="Freeform 3" id="3"/>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grpSp>
        <p:nvGrpSpPr>
          <p:cNvPr name="Group 4" id="4"/>
          <p:cNvGrpSpPr/>
          <p:nvPr/>
        </p:nvGrpSpPr>
        <p:grpSpPr>
          <a:xfrm rot="-499655">
            <a:off x="6037956" y="9603908"/>
            <a:ext cx="12904022" cy="2892803"/>
            <a:chOff x="0" y="0"/>
            <a:chExt cx="17094914" cy="3832310"/>
          </a:xfrm>
        </p:grpSpPr>
        <p:sp>
          <p:nvSpPr>
            <p:cNvPr name="Freeform 5" id="5"/>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pic>
        <p:nvPicPr>
          <p:cNvPr name="Picture 6" id="6"/>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2230392" y="935332"/>
            <a:ext cx="7141501" cy="805042"/>
          </a:xfrm>
          <a:prstGeom prst="rect">
            <a:avLst/>
          </a:prstGeom>
        </p:spPr>
      </p:pic>
      <p:pic>
        <p:nvPicPr>
          <p:cNvPr name="Picture 7" id="7"/>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990566" y="9067379"/>
            <a:ext cx="7141501" cy="805042"/>
          </a:xfrm>
          <a:prstGeom prst="rect">
            <a:avLst/>
          </a:prstGeom>
        </p:spPr>
      </p:pic>
      <p:grpSp>
        <p:nvGrpSpPr>
          <p:cNvPr name="Group 8" id="8"/>
          <p:cNvGrpSpPr>
            <a:grpSpLocks noChangeAspect="true"/>
          </p:cNvGrpSpPr>
          <p:nvPr/>
        </p:nvGrpSpPr>
        <p:grpSpPr>
          <a:xfrm rot="0">
            <a:off x="1028700" y="2250163"/>
            <a:ext cx="6702011" cy="5316880"/>
            <a:chOff x="0" y="0"/>
            <a:chExt cx="3539490" cy="2807970"/>
          </a:xfrm>
        </p:grpSpPr>
        <p:sp>
          <p:nvSpPr>
            <p:cNvPr name="Freeform 9" id="9"/>
            <p:cNvSpPr/>
            <p:nvPr/>
          </p:nvSpPr>
          <p:spPr>
            <a:xfrm>
              <a:off x="-3810" y="0"/>
              <a:ext cx="3552190" cy="2809240"/>
            </a:xfrm>
            <a:custGeom>
              <a:avLst/>
              <a:gdLst/>
              <a:ahLst/>
              <a:cxnLst/>
              <a:rect r="r" b="b" t="t" l="l"/>
              <a:pathLst>
                <a:path h="2809240" w="3552190">
                  <a:moveTo>
                    <a:pt x="3539490" y="2785110"/>
                  </a:moveTo>
                  <a:lnTo>
                    <a:pt x="3388360" y="2785110"/>
                  </a:lnTo>
                  <a:lnTo>
                    <a:pt x="3329940" y="2754630"/>
                  </a:lnTo>
                  <a:lnTo>
                    <a:pt x="222250" y="2777490"/>
                  </a:lnTo>
                  <a:lnTo>
                    <a:pt x="163830" y="2807970"/>
                  </a:lnTo>
                  <a:lnTo>
                    <a:pt x="7620" y="2809240"/>
                  </a:lnTo>
                  <a:lnTo>
                    <a:pt x="7620" y="1851660"/>
                  </a:lnTo>
                  <a:cubicBezTo>
                    <a:pt x="7620" y="1851660"/>
                    <a:pt x="0" y="1442720"/>
                    <a:pt x="7620" y="1189990"/>
                  </a:cubicBezTo>
                  <a:cubicBezTo>
                    <a:pt x="15240" y="937260"/>
                    <a:pt x="7620" y="798830"/>
                    <a:pt x="7620" y="798830"/>
                  </a:cubicBezTo>
                  <a:lnTo>
                    <a:pt x="6350" y="533400"/>
                  </a:lnTo>
                  <a:lnTo>
                    <a:pt x="6350" y="0"/>
                  </a:lnTo>
                  <a:lnTo>
                    <a:pt x="441960" y="0"/>
                  </a:lnTo>
                  <a:lnTo>
                    <a:pt x="529590" y="41910"/>
                  </a:lnTo>
                  <a:cubicBezTo>
                    <a:pt x="529590" y="41910"/>
                    <a:pt x="1482090" y="19050"/>
                    <a:pt x="1705610" y="38100"/>
                  </a:cubicBezTo>
                  <a:cubicBezTo>
                    <a:pt x="1929130" y="57150"/>
                    <a:pt x="3082290" y="41910"/>
                    <a:pt x="3082290" y="41910"/>
                  </a:cubicBezTo>
                  <a:lnTo>
                    <a:pt x="3134360" y="0"/>
                  </a:lnTo>
                  <a:lnTo>
                    <a:pt x="3540760" y="0"/>
                  </a:lnTo>
                  <a:lnTo>
                    <a:pt x="3540760" y="727710"/>
                  </a:lnTo>
                  <a:cubicBezTo>
                    <a:pt x="3540760" y="727710"/>
                    <a:pt x="3548380" y="716280"/>
                    <a:pt x="3540760" y="1013460"/>
                  </a:cubicBezTo>
                  <a:cubicBezTo>
                    <a:pt x="3533140" y="1310640"/>
                    <a:pt x="3540760" y="1362710"/>
                    <a:pt x="3540760" y="1362710"/>
                  </a:cubicBezTo>
                  <a:cubicBezTo>
                    <a:pt x="3540760" y="1362710"/>
                    <a:pt x="3552190" y="1604010"/>
                    <a:pt x="3540760" y="1762760"/>
                  </a:cubicBezTo>
                  <a:cubicBezTo>
                    <a:pt x="3528060" y="1924050"/>
                    <a:pt x="3539490" y="2785110"/>
                    <a:pt x="3539490" y="2785110"/>
                  </a:cubicBezTo>
                  <a:close/>
                </a:path>
              </a:pathLst>
            </a:custGeom>
            <a:blipFill>
              <a:blip r:embed="rId4"/>
              <a:stretch>
                <a:fillRect l="-4754" r="-4754" t="0" b="0"/>
              </a:stretch>
            </a:blipFill>
          </p:spPr>
        </p:sp>
      </p:grpSp>
      <p:sp>
        <p:nvSpPr>
          <p:cNvPr name="TextBox 10" id="10"/>
          <p:cNvSpPr txBox="true"/>
          <p:nvPr/>
        </p:nvSpPr>
        <p:spPr>
          <a:xfrm rot="0">
            <a:off x="8252810" y="1019175"/>
            <a:ext cx="9006490" cy="466725"/>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PERCOBAAN KATROL GANDA</a:t>
            </a:r>
          </a:p>
        </p:txBody>
      </p:sp>
      <p:sp>
        <p:nvSpPr>
          <p:cNvPr name="TextBox 11" id="11"/>
          <p:cNvSpPr txBox="true"/>
          <p:nvPr/>
        </p:nvSpPr>
        <p:spPr>
          <a:xfrm rot="0">
            <a:off x="8349995" y="2005215"/>
            <a:ext cx="8812120" cy="6679481"/>
          </a:xfrm>
          <a:prstGeom prst="rect">
            <a:avLst/>
          </a:prstGeom>
        </p:spPr>
        <p:txBody>
          <a:bodyPr anchor="t" rtlCol="false" tIns="0" lIns="0" bIns="0" rIns="0">
            <a:spAutoFit/>
          </a:bodyPr>
          <a:lstStyle/>
          <a:p>
            <a:pPr>
              <a:lnSpc>
                <a:spcPts val="4064"/>
              </a:lnSpc>
            </a:pPr>
            <a:r>
              <a:rPr lang="en-US" sz="2903" spc="145">
                <a:solidFill>
                  <a:srgbClr val="1D1127"/>
                </a:solidFill>
                <a:latin typeface="Arimo"/>
              </a:rPr>
              <a:t>Katrol ganda juga sering disebut dengan katrol majemuk atau sistem katrol. Dengan katrol ini memungkinkan mengangkat benda dengan gaya sebesar 1/4 kali atau berat beban yang diangkatnya.</a:t>
            </a:r>
          </a:p>
          <a:p>
            <a:pPr>
              <a:lnSpc>
                <a:spcPts val="4064"/>
              </a:lnSpc>
            </a:pPr>
          </a:p>
          <a:p>
            <a:pPr>
              <a:lnSpc>
                <a:spcPts val="4064"/>
              </a:lnSpc>
            </a:pPr>
            <a:r>
              <a:rPr lang="en-US" sz="2903" spc="145">
                <a:solidFill>
                  <a:srgbClr val="1D1127"/>
                </a:solidFill>
                <a:latin typeface="Arimo"/>
              </a:rPr>
              <a:t>Semakin banyak katrol digunakan dengan pemasangan yang khusus, akan didapatkan gaya untuk mengangkat suatu beban menjadi semakin kecil. </a:t>
            </a:r>
          </a:p>
          <a:p>
            <a:pPr>
              <a:lnSpc>
                <a:spcPts val="4064"/>
              </a:lnSpc>
            </a:pPr>
          </a:p>
          <a:p>
            <a:pPr>
              <a:lnSpc>
                <a:spcPts val="4064"/>
              </a:lnSpc>
            </a:pPr>
            <a:r>
              <a:rPr lang="en-US" sz="2903" spc="145">
                <a:solidFill>
                  <a:srgbClr val="1D1127"/>
                </a:solidFill>
                <a:latin typeface="Arimo"/>
              </a:rPr>
              <a:t> </a:t>
            </a:r>
          </a:p>
          <a:p>
            <a:pPr>
              <a:lnSpc>
                <a:spcPts val="4064"/>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AutoShape 2" id="2"/>
          <p:cNvSpPr/>
          <p:nvPr/>
        </p:nvSpPr>
        <p:spPr>
          <a:xfrm rot="-5415937">
            <a:off x="-3581053" y="4951305"/>
            <a:ext cx="10493273" cy="0"/>
          </a:xfrm>
          <a:prstGeom prst="line">
            <a:avLst/>
          </a:prstGeom>
          <a:ln cap="flat" w="590550">
            <a:solidFill>
              <a:srgbClr val="62DBDF"/>
            </a:solidFill>
            <a:prstDash val="solid"/>
            <a:headEnd type="none" len="sm" w="sm"/>
            <a:tailEnd type="none" len="sm" w="sm"/>
          </a:ln>
        </p:spPr>
      </p:sp>
      <p:sp>
        <p:nvSpPr>
          <p:cNvPr name="AutoShape 3" id="3"/>
          <p:cNvSpPr/>
          <p:nvPr/>
        </p:nvSpPr>
        <p:spPr>
          <a:xfrm rot="-5400000">
            <a:off x="14036993" y="5119688"/>
            <a:ext cx="6492240" cy="0"/>
          </a:xfrm>
          <a:prstGeom prst="line">
            <a:avLst/>
          </a:prstGeom>
          <a:ln cap="flat" w="47625">
            <a:solidFill>
              <a:srgbClr val="62DBDF"/>
            </a:solidFill>
            <a:prstDash val="solid"/>
            <a:headEnd type="none" len="sm" w="sm"/>
            <a:tailEnd type="none" len="sm" w="sm"/>
          </a:ln>
        </p:spPr>
      </p:sp>
      <p:pic>
        <p:nvPicPr>
          <p:cNvPr name="Picture 4" id="4"/>
          <p:cNvPicPr>
            <a:picLocks noChangeAspect="true"/>
          </p:cNvPicPr>
          <p:nvPr/>
        </p:nvPicPr>
        <p:blipFill>
          <a:blip r:embed="rId2"/>
          <a:srcRect l="0" t="0" r="0" b="0"/>
          <a:stretch>
            <a:fillRect/>
          </a:stretch>
        </p:blipFill>
        <p:spPr>
          <a:xfrm flipH="false" flipV="false" rot="0">
            <a:off x="12157132" y="985987"/>
            <a:ext cx="5147941" cy="7900916"/>
          </a:xfrm>
          <a:prstGeom prst="rect">
            <a:avLst/>
          </a:prstGeom>
        </p:spPr>
      </p:pic>
      <p:sp>
        <p:nvSpPr>
          <p:cNvPr name="TextBox 5" id="5"/>
          <p:cNvSpPr txBox="true"/>
          <p:nvPr/>
        </p:nvSpPr>
        <p:spPr>
          <a:xfrm rot="0">
            <a:off x="2464843" y="561975"/>
            <a:ext cx="9006490" cy="466725"/>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CARA KERJA KATROL GANDA</a:t>
            </a:r>
          </a:p>
        </p:txBody>
      </p:sp>
      <p:sp>
        <p:nvSpPr>
          <p:cNvPr name="TextBox 6" id="6"/>
          <p:cNvSpPr txBox="true"/>
          <p:nvPr/>
        </p:nvSpPr>
        <p:spPr>
          <a:xfrm rot="0">
            <a:off x="2201913" y="1186770"/>
            <a:ext cx="8498394" cy="8677910"/>
          </a:xfrm>
          <a:prstGeom prst="rect">
            <a:avLst/>
          </a:prstGeom>
        </p:spPr>
        <p:txBody>
          <a:bodyPr anchor="t" rtlCol="false" tIns="0" lIns="0" bIns="0" rIns="0">
            <a:spAutoFit/>
          </a:bodyPr>
          <a:lstStyle/>
          <a:p>
            <a:pPr algn="just" marL="561339" indent="-280669" lvl="1">
              <a:lnSpc>
                <a:spcPts val="3639"/>
              </a:lnSpc>
              <a:buFont typeface="Arial"/>
              <a:buChar char="•"/>
            </a:pPr>
            <a:r>
              <a:rPr lang="en-US" sz="2599" spc="129">
                <a:solidFill>
                  <a:srgbClr val="1D1127"/>
                </a:solidFill>
                <a:latin typeface="Raleway"/>
              </a:rPr>
              <a:t>Sediakan dua buah katrol ganda, tali, piring timbangan, anak timbangan, dan </a:t>
            </a:r>
            <a:r>
              <a:rPr lang="en-US" sz="2599" spc="129">
                <a:solidFill>
                  <a:srgbClr val="1D1127"/>
                </a:solidFill>
                <a:latin typeface="Raleway"/>
              </a:rPr>
              <a:t>neraca pegas (dinamometer).</a:t>
            </a:r>
          </a:p>
          <a:p>
            <a:pPr algn="just" marL="561339" indent="-280669" lvl="1">
              <a:lnSpc>
                <a:spcPts val="3639"/>
              </a:lnSpc>
              <a:buFont typeface="Arial"/>
              <a:buChar char="•"/>
            </a:pPr>
            <a:r>
              <a:rPr lang="en-US" sz="2599" spc="129">
                <a:solidFill>
                  <a:srgbClr val="1D1127"/>
                </a:solidFill>
                <a:latin typeface="Raleway"/>
              </a:rPr>
              <a:t>Timbanglah piring timbangan mp dengan anak timbangan yang cukup besar ma,</a:t>
            </a:r>
          </a:p>
          <a:p>
            <a:pPr algn="just" marL="561339" indent="-280669" lvl="1">
              <a:lnSpc>
                <a:spcPts val="3639"/>
              </a:lnSpc>
              <a:buFont typeface="Arial"/>
              <a:buChar char="•"/>
            </a:pPr>
            <a:r>
              <a:rPr lang="en-US" sz="2599" spc="129">
                <a:solidFill>
                  <a:srgbClr val="1D1127"/>
                </a:solidFill>
                <a:latin typeface="Raleway"/>
              </a:rPr>
              <a:t>Gantung sebuah katrol dengan tali. Katrol kedua pada katrol pertama melalui penggantung bawah katrol pertame ke roda atas katrol kedua ke roda bawah katrol pertama. Dari roda bawah katrol pertama ke roda bawah katrol kedua. Selanjutnya dari roda bawah katrol kedua ke roda atas katrol pertama, dan dihubungkan dengan neraca pegas.</a:t>
            </a:r>
          </a:p>
          <a:p>
            <a:pPr algn="just" marL="561339" indent="-280669" lvl="1">
              <a:lnSpc>
                <a:spcPts val="3639"/>
              </a:lnSpc>
              <a:buFont typeface="Arial"/>
              <a:buChar char="•"/>
            </a:pPr>
            <a:r>
              <a:rPr lang="en-US" sz="2599" spc="129">
                <a:solidFill>
                  <a:srgbClr val="1D1127"/>
                </a:solidFill>
                <a:latin typeface="Raleway"/>
              </a:rPr>
              <a:t>Pasang pemberat atau beban pada penggantung katrol kedua, dan tarik neraca per sehingga sistem dalam kondisi tegang setimbang.</a:t>
            </a:r>
          </a:p>
          <a:p>
            <a:pPr algn="just">
              <a:lnSpc>
                <a:spcPts val="3639"/>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AutoShape 2" id="2"/>
          <p:cNvSpPr/>
          <p:nvPr/>
        </p:nvSpPr>
        <p:spPr>
          <a:xfrm rot="-5415937">
            <a:off x="-3581053" y="4951305"/>
            <a:ext cx="10493273" cy="0"/>
          </a:xfrm>
          <a:prstGeom prst="line">
            <a:avLst/>
          </a:prstGeom>
          <a:ln cap="flat" w="590550">
            <a:solidFill>
              <a:srgbClr val="62DBDF"/>
            </a:solidFill>
            <a:prstDash val="solid"/>
            <a:headEnd type="none" len="sm" w="sm"/>
            <a:tailEnd type="none" len="sm" w="sm"/>
          </a:ln>
        </p:spPr>
      </p:sp>
      <p:sp>
        <p:nvSpPr>
          <p:cNvPr name="AutoShape 3" id="3"/>
          <p:cNvSpPr/>
          <p:nvPr/>
        </p:nvSpPr>
        <p:spPr>
          <a:xfrm rot="-5400000">
            <a:off x="14036993" y="5119688"/>
            <a:ext cx="6492240" cy="0"/>
          </a:xfrm>
          <a:prstGeom prst="line">
            <a:avLst/>
          </a:prstGeom>
          <a:ln cap="flat" w="47625">
            <a:solidFill>
              <a:srgbClr val="62DBDF"/>
            </a:solidFill>
            <a:prstDash val="solid"/>
            <a:headEnd type="none" len="sm" w="sm"/>
            <a:tailEnd type="none" len="sm" w="sm"/>
          </a:ln>
        </p:spPr>
      </p:sp>
      <p:pic>
        <p:nvPicPr>
          <p:cNvPr name="Picture 4" id="4"/>
          <p:cNvPicPr>
            <a:picLocks noChangeAspect="true"/>
          </p:cNvPicPr>
          <p:nvPr/>
        </p:nvPicPr>
        <p:blipFill>
          <a:blip r:embed="rId2"/>
          <a:srcRect l="0" t="0" r="0" b="0"/>
          <a:stretch>
            <a:fillRect/>
          </a:stretch>
        </p:blipFill>
        <p:spPr>
          <a:xfrm flipH="false" flipV="false" rot="0">
            <a:off x="2464843" y="6277530"/>
            <a:ext cx="12157410" cy="2609820"/>
          </a:xfrm>
          <a:prstGeom prst="rect">
            <a:avLst/>
          </a:prstGeom>
        </p:spPr>
      </p:pic>
      <p:sp>
        <p:nvSpPr>
          <p:cNvPr name="TextBox 5" id="5"/>
          <p:cNvSpPr txBox="true"/>
          <p:nvPr/>
        </p:nvSpPr>
        <p:spPr>
          <a:xfrm rot="0">
            <a:off x="2464843" y="1019175"/>
            <a:ext cx="9006490" cy="466725"/>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CARA KERJA KATROL GANDA</a:t>
            </a:r>
          </a:p>
        </p:txBody>
      </p:sp>
      <p:sp>
        <p:nvSpPr>
          <p:cNvPr name="TextBox 6" id="6"/>
          <p:cNvSpPr txBox="true"/>
          <p:nvPr/>
        </p:nvSpPr>
        <p:spPr>
          <a:xfrm rot="0">
            <a:off x="2464843" y="1800144"/>
            <a:ext cx="8498394" cy="4105910"/>
          </a:xfrm>
          <a:prstGeom prst="rect">
            <a:avLst/>
          </a:prstGeom>
        </p:spPr>
        <p:txBody>
          <a:bodyPr anchor="t" rtlCol="false" tIns="0" lIns="0" bIns="0" rIns="0">
            <a:spAutoFit/>
          </a:bodyPr>
          <a:lstStyle/>
          <a:p>
            <a:pPr algn="just">
              <a:lnSpc>
                <a:spcPts val="3639"/>
              </a:lnSpc>
            </a:pPr>
            <a:r>
              <a:rPr lang="en-US" sz="2599" spc="129">
                <a:solidFill>
                  <a:srgbClr val="1D1127"/>
                </a:solidFill>
                <a:latin typeface="Raleway"/>
              </a:rPr>
              <a:t>5. Catat berat beban anak timbangan dengan piring timbangan (mp + ma) g, dan catat pula pembacaan gaya tarik yang terukur oleh dinamometer Fd.</a:t>
            </a:r>
          </a:p>
          <a:p>
            <a:pPr algn="just">
              <a:lnSpc>
                <a:spcPts val="3639"/>
              </a:lnSpc>
            </a:pPr>
          </a:p>
          <a:p>
            <a:pPr algn="just">
              <a:lnSpc>
                <a:spcPts val="3639"/>
              </a:lnSpc>
            </a:pPr>
            <a:r>
              <a:rPr lang="en-US" sz="2599" spc="129">
                <a:solidFill>
                  <a:srgbClr val="1D1127"/>
                </a:solidFill>
                <a:latin typeface="Raleway"/>
              </a:rPr>
              <a:t>6. </a:t>
            </a:r>
            <a:r>
              <a:rPr lang="en-US" sz="2599" spc="129">
                <a:solidFill>
                  <a:srgbClr val="1D1127"/>
                </a:solidFill>
                <a:latin typeface="Raleway"/>
              </a:rPr>
              <a:t>Ulangi percobaan dengan berbagai berat anak timbangan.</a:t>
            </a:r>
          </a:p>
          <a:p>
            <a:pPr algn="just">
              <a:lnSpc>
                <a:spcPts val="3639"/>
              </a:lnSpc>
            </a:pPr>
          </a:p>
          <a:p>
            <a:pPr algn="just">
              <a:lnSpc>
                <a:spcPts val="3639"/>
              </a:lnSpc>
            </a:pPr>
            <a:r>
              <a:rPr lang="en-US" sz="2599" spc="129">
                <a:solidFill>
                  <a:srgbClr val="1D1127"/>
                </a:solidFill>
                <a:latin typeface="Raleway"/>
              </a:rPr>
              <a:t>7. </a:t>
            </a:r>
            <a:r>
              <a:rPr lang="en-US" sz="2599" spc="129">
                <a:solidFill>
                  <a:srgbClr val="1D1127"/>
                </a:solidFill>
                <a:latin typeface="Raleway"/>
              </a:rPr>
              <a:t>Masukkan data pada tabel yang tersedia.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499655">
            <a:off x="-864456" y="-2140616"/>
            <a:ext cx="12904022" cy="2892803"/>
            <a:chOff x="0" y="0"/>
            <a:chExt cx="17094914" cy="3832310"/>
          </a:xfrm>
        </p:grpSpPr>
        <p:sp>
          <p:nvSpPr>
            <p:cNvPr name="Freeform 3" id="3"/>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grpSp>
        <p:nvGrpSpPr>
          <p:cNvPr name="Group 4" id="4"/>
          <p:cNvGrpSpPr/>
          <p:nvPr/>
        </p:nvGrpSpPr>
        <p:grpSpPr>
          <a:xfrm rot="-499655">
            <a:off x="6037956" y="9603908"/>
            <a:ext cx="12904022" cy="2892803"/>
            <a:chOff x="0" y="0"/>
            <a:chExt cx="17094914" cy="3832310"/>
          </a:xfrm>
        </p:grpSpPr>
        <p:sp>
          <p:nvSpPr>
            <p:cNvPr name="Freeform 5" id="5"/>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pic>
        <p:nvPicPr>
          <p:cNvPr name="Picture 6" id="6"/>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3688549" y="1170229"/>
            <a:ext cx="7141501" cy="805042"/>
          </a:xfrm>
          <a:prstGeom prst="rect">
            <a:avLst/>
          </a:prstGeom>
        </p:spPr>
      </p:pic>
      <p:pic>
        <p:nvPicPr>
          <p:cNvPr name="Picture 7" id="7"/>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2542051" y="9315056"/>
            <a:ext cx="7141501" cy="805042"/>
          </a:xfrm>
          <a:prstGeom prst="rect">
            <a:avLst/>
          </a:prstGeom>
        </p:spPr>
      </p:pic>
      <p:grpSp>
        <p:nvGrpSpPr>
          <p:cNvPr name="Group 8" id="8"/>
          <p:cNvGrpSpPr>
            <a:grpSpLocks noChangeAspect="true"/>
          </p:cNvGrpSpPr>
          <p:nvPr/>
        </p:nvGrpSpPr>
        <p:grpSpPr>
          <a:xfrm rot="0">
            <a:off x="2028462" y="3789887"/>
            <a:ext cx="6613131" cy="5246370"/>
            <a:chOff x="0" y="0"/>
            <a:chExt cx="3539490" cy="2807970"/>
          </a:xfrm>
        </p:grpSpPr>
        <p:sp>
          <p:nvSpPr>
            <p:cNvPr name="Freeform 9" id="9"/>
            <p:cNvSpPr/>
            <p:nvPr/>
          </p:nvSpPr>
          <p:spPr>
            <a:xfrm>
              <a:off x="-3810" y="0"/>
              <a:ext cx="3552190" cy="2809240"/>
            </a:xfrm>
            <a:custGeom>
              <a:avLst/>
              <a:gdLst/>
              <a:ahLst/>
              <a:cxnLst/>
              <a:rect r="r" b="b" t="t" l="l"/>
              <a:pathLst>
                <a:path h="2809240" w="3552190">
                  <a:moveTo>
                    <a:pt x="3539490" y="2785110"/>
                  </a:moveTo>
                  <a:lnTo>
                    <a:pt x="3388360" y="2785110"/>
                  </a:lnTo>
                  <a:lnTo>
                    <a:pt x="3329940" y="2754630"/>
                  </a:lnTo>
                  <a:lnTo>
                    <a:pt x="222250" y="2777490"/>
                  </a:lnTo>
                  <a:lnTo>
                    <a:pt x="163830" y="2807970"/>
                  </a:lnTo>
                  <a:lnTo>
                    <a:pt x="7620" y="2809240"/>
                  </a:lnTo>
                  <a:lnTo>
                    <a:pt x="7620" y="1851660"/>
                  </a:lnTo>
                  <a:cubicBezTo>
                    <a:pt x="7620" y="1851660"/>
                    <a:pt x="0" y="1442720"/>
                    <a:pt x="7620" y="1189990"/>
                  </a:cubicBezTo>
                  <a:cubicBezTo>
                    <a:pt x="15240" y="937260"/>
                    <a:pt x="7620" y="798830"/>
                    <a:pt x="7620" y="798830"/>
                  </a:cubicBezTo>
                  <a:lnTo>
                    <a:pt x="6350" y="533400"/>
                  </a:lnTo>
                  <a:lnTo>
                    <a:pt x="6350" y="0"/>
                  </a:lnTo>
                  <a:lnTo>
                    <a:pt x="441960" y="0"/>
                  </a:lnTo>
                  <a:lnTo>
                    <a:pt x="529590" y="41910"/>
                  </a:lnTo>
                  <a:cubicBezTo>
                    <a:pt x="529590" y="41910"/>
                    <a:pt x="1482090" y="19050"/>
                    <a:pt x="1705610" y="38100"/>
                  </a:cubicBezTo>
                  <a:cubicBezTo>
                    <a:pt x="1929130" y="57150"/>
                    <a:pt x="3082290" y="41910"/>
                    <a:pt x="3082290" y="41910"/>
                  </a:cubicBezTo>
                  <a:lnTo>
                    <a:pt x="3134360" y="0"/>
                  </a:lnTo>
                  <a:lnTo>
                    <a:pt x="3540760" y="0"/>
                  </a:lnTo>
                  <a:lnTo>
                    <a:pt x="3540760" y="727710"/>
                  </a:lnTo>
                  <a:cubicBezTo>
                    <a:pt x="3540760" y="727710"/>
                    <a:pt x="3548380" y="716280"/>
                    <a:pt x="3540760" y="1013460"/>
                  </a:cubicBezTo>
                  <a:cubicBezTo>
                    <a:pt x="3533140" y="1310640"/>
                    <a:pt x="3540760" y="1362710"/>
                    <a:pt x="3540760" y="1362710"/>
                  </a:cubicBezTo>
                  <a:cubicBezTo>
                    <a:pt x="3540760" y="1362710"/>
                    <a:pt x="3552190" y="1604010"/>
                    <a:pt x="3540760" y="1762760"/>
                  </a:cubicBezTo>
                  <a:cubicBezTo>
                    <a:pt x="3528060" y="1924050"/>
                    <a:pt x="3539490" y="2785110"/>
                    <a:pt x="3539490" y="2785110"/>
                  </a:cubicBezTo>
                  <a:close/>
                </a:path>
              </a:pathLst>
            </a:custGeom>
            <a:blipFill>
              <a:blip r:embed="rId4"/>
              <a:stretch>
                <a:fillRect l="-5907" r="-5907" t="0" b="0"/>
              </a:stretch>
            </a:blipFill>
          </p:spPr>
        </p:sp>
      </p:grpSp>
      <p:sp>
        <p:nvSpPr>
          <p:cNvPr name="TextBox 10" id="10"/>
          <p:cNvSpPr txBox="true"/>
          <p:nvPr/>
        </p:nvSpPr>
        <p:spPr>
          <a:xfrm rot="0">
            <a:off x="2177663" y="1661875"/>
            <a:ext cx="12295384" cy="466725"/>
          </a:xfrm>
          <a:prstGeom prst="rect">
            <a:avLst/>
          </a:prstGeom>
        </p:spPr>
        <p:txBody>
          <a:bodyPr anchor="t" rtlCol="false" tIns="0" lIns="0" bIns="0" rIns="0">
            <a:spAutoFit/>
          </a:bodyPr>
          <a:lstStyle/>
          <a:p>
            <a:pPr>
              <a:lnSpc>
                <a:spcPts val="3600"/>
              </a:lnSpc>
            </a:pPr>
            <a:r>
              <a:rPr lang="en-US" sz="3000" spc="300">
                <a:solidFill>
                  <a:srgbClr val="1D1127"/>
                </a:solidFill>
                <a:latin typeface="Raleway Heavy"/>
              </a:rPr>
              <a:t>KONSEP FISIS</a:t>
            </a:r>
          </a:p>
        </p:txBody>
      </p:sp>
      <p:sp>
        <p:nvSpPr>
          <p:cNvPr name="TextBox 11" id="11"/>
          <p:cNvSpPr txBox="true"/>
          <p:nvPr/>
        </p:nvSpPr>
        <p:spPr>
          <a:xfrm rot="0">
            <a:off x="10136098" y="2678602"/>
            <a:ext cx="6720681" cy="7038975"/>
          </a:xfrm>
          <a:prstGeom prst="rect">
            <a:avLst/>
          </a:prstGeom>
        </p:spPr>
        <p:txBody>
          <a:bodyPr anchor="t" rtlCol="false" tIns="0" lIns="0" bIns="0" rIns="0">
            <a:spAutoFit/>
          </a:bodyPr>
          <a:lstStyle/>
          <a:p>
            <a:pPr marL="561339" indent="-280669" lvl="1">
              <a:lnSpc>
                <a:spcPts val="3119"/>
              </a:lnSpc>
              <a:buFont typeface="Arial"/>
              <a:buChar char="•"/>
            </a:pPr>
            <a:r>
              <a:rPr lang="en-US" sz="2599" spc="129">
                <a:solidFill>
                  <a:srgbClr val="1D1127"/>
                </a:solidFill>
                <a:latin typeface="Raleway"/>
              </a:rPr>
              <a:t>Katrol adalah alat yang praktis yang dapat digunakan untuk mengangkat beban </a:t>
            </a:r>
            <a:r>
              <a:rPr lang="en-US" sz="2599" spc="129">
                <a:solidFill>
                  <a:srgbClr val="1D1127"/>
                </a:solidFill>
                <a:latin typeface="Raleway"/>
              </a:rPr>
              <a:t>dengan keuntungan mekanis yang besar.</a:t>
            </a:r>
          </a:p>
          <a:p>
            <a:pPr>
              <a:lnSpc>
                <a:spcPts val="3119"/>
              </a:lnSpc>
            </a:pPr>
          </a:p>
          <a:p>
            <a:pPr marL="561339" indent="-280669" lvl="1">
              <a:lnSpc>
                <a:spcPts val="3119"/>
              </a:lnSpc>
              <a:buFont typeface="Arial"/>
              <a:buChar char="•"/>
            </a:pPr>
            <a:r>
              <a:rPr lang="en-US" sz="2599" spc="129">
                <a:solidFill>
                  <a:srgbClr val="1D1127"/>
                </a:solidFill>
                <a:latin typeface="Raleway"/>
              </a:rPr>
              <a:t>Keuntungan mekanis bergantung kepada sistem katrol.</a:t>
            </a:r>
          </a:p>
          <a:p>
            <a:pPr>
              <a:lnSpc>
                <a:spcPts val="3119"/>
              </a:lnSpc>
            </a:pPr>
          </a:p>
          <a:p>
            <a:pPr marL="561339" indent="-280669" lvl="1">
              <a:lnSpc>
                <a:spcPts val="3119"/>
              </a:lnSpc>
              <a:buFont typeface="Arial"/>
              <a:buChar char="•"/>
            </a:pPr>
            <a:r>
              <a:rPr lang="en-US" sz="2599" spc="129">
                <a:solidFill>
                  <a:srgbClr val="1D1127"/>
                </a:solidFill>
                <a:latin typeface="Raleway"/>
              </a:rPr>
              <a:t>Keuntungan mekanis dirumuskan sebagai : k = Fd/(Mp + Ma)g</a:t>
            </a:r>
          </a:p>
          <a:p>
            <a:pPr>
              <a:lnSpc>
                <a:spcPts val="3119"/>
              </a:lnSpc>
            </a:pPr>
          </a:p>
          <a:p>
            <a:pPr marL="561339" indent="-280669" lvl="1">
              <a:lnSpc>
                <a:spcPts val="3119"/>
              </a:lnSpc>
              <a:buFont typeface="Arial"/>
              <a:buChar char="•"/>
            </a:pPr>
            <a:r>
              <a:rPr lang="en-US" sz="2599" spc="129">
                <a:solidFill>
                  <a:srgbClr val="1D1127"/>
                </a:solidFill>
                <a:latin typeface="Raleway"/>
              </a:rPr>
              <a:t>Untuk katrol dengan jumlah tali pada sistem katrol 2 mempunyai keuntungan mekanis 1/2, untuk 3 adalah 1/3, dan sebagainya</a:t>
            </a:r>
          </a:p>
          <a:p>
            <a:pPr>
              <a:lnSpc>
                <a:spcPts val="3119"/>
              </a:lnSpc>
            </a:pPr>
          </a:p>
          <a:p>
            <a:pPr>
              <a:lnSpc>
                <a:spcPts val="3119"/>
              </a:lnSpc>
            </a:pPr>
          </a:p>
          <a:p>
            <a:pPr>
              <a:lnSpc>
                <a:spcPts val="3119"/>
              </a:lnSpc>
            </a:pPr>
          </a:p>
        </p:txBody>
      </p:sp>
      <p:sp>
        <p:nvSpPr>
          <p:cNvPr name="TextBox 12" id="12"/>
          <p:cNvSpPr txBox="true"/>
          <p:nvPr/>
        </p:nvSpPr>
        <p:spPr>
          <a:xfrm rot="0">
            <a:off x="2028462" y="2784104"/>
            <a:ext cx="6129089" cy="752475"/>
          </a:xfrm>
          <a:prstGeom prst="rect">
            <a:avLst/>
          </a:prstGeom>
        </p:spPr>
        <p:txBody>
          <a:bodyPr anchor="t" rtlCol="false" tIns="0" lIns="0" bIns="0" rIns="0">
            <a:spAutoFit/>
          </a:bodyPr>
          <a:lstStyle/>
          <a:p>
            <a:pPr>
              <a:lnSpc>
                <a:spcPts val="2999"/>
              </a:lnSpc>
            </a:pPr>
          </a:p>
          <a:p>
            <a:pPr>
              <a:lnSpc>
                <a:spcPts val="2999"/>
              </a:lnSpc>
            </a:pPr>
            <a:r>
              <a:rPr lang="en-US" sz="2499" spc="124">
                <a:solidFill>
                  <a:srgbClr val="1D1127"/>
                </a:solidFill>
                <a:latin typeface="Raleway"/>
              </a:rPr>
              <a:t>Bentuk lain prinsip katrol:</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499655">
            <a:off x="-864456" y="-2140616"/>
            <a:ext cx="12904022" cy="2892803"/>
            <a:chOff x="0" y="0"/>
            <a:chExt cx="17094914" cy="3832310"/>
          </a:xfrm>
        </p:grpSpPr>
        <p:sp>
          <p:nvSpPr>
            <p:cNvPr name="Freeform 3" id="3"/>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grpSp>
        <p:nvGrpSpPr>
          <p:cNvPr name="Group 4" id="4"/>
          <p:cNvGrpSpPr/>
          <p:nvPr/>
        </p:nvGrpSpPr>
        <p:grpSpPr>
          <a:xfrm rot="-499655">
            <a:off x="6037956" y="9603908"/>
            <a:ext cx="12904022" cy="2892803"/>
            <a:chOff x="0" y="0"/>
            <a:chExt cx="17094914" cy="3832310"/>
          </a:xfrm>
        </p:grpSpPr>
        <p:sp>
          <p:nvSpPr>
            <p:cNvPr name="Freeform 5" id="5"/>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pic>
        <p:nvPicPr>
          <p:cNvPr name="Picture 6" id="6"/>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3688549" y="1170229"/>
            <a:ext cx="7141501" cy="805042"/>
          </a:xfrm>
          <a:prstGeom prst="rect">
            <a:avLst/>
          </a:prstGeom>
        </p:spPr>
      </p:pic>
      <p:pic>
        <p:nvPicPr>
          <p:cNvPr name="Picture 7" id="7"/>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2542051" y="9315056"/>
            <a:ext cx="7141501" cy="805042"/>
          </a:xfrm>
          <a:prstGeom prst="rect">
            <a:avLst/>
          </a:prstGeom>
        </p:spPr>
      </p:pic>
      <p:grpSp>
        <p:nvGrpSpPr>
          <p:cNvPr name="Group 8" id="8"/>
          <p:cNvGrpSpPr>
            <a:grpSpLocks noChangeAspect="true"/>
          </p:cNvGrpSpPr>
          <p:nvPr/>
        </p:nvGrpSpPr>
        <p:grpSpPr>
          <a:xfrm rot="0">
            <a:off x="2560248" y="3045076"/>
            <a:ext cx="6213224" cy="6213224"/>
            <a:chOff x="0" y="0"/>
            <a:chExt cx="5615940" cy="5615940"/>
          </a:xfrm>
        </p:grpSpPr>
        <p:sp>
          <p:nvSpPr>
            <p:cNvPr name="Freeform 9" id="9"/>
            <p:cNvSpPr/>
            <p:nvPr/>
          </p:nvSpPr>
          <p:spPr>
            <a:xfrm>
              <a:off x="16510" y="16510"/>
              <a:ext cx="5584190" cy="5584190"/>
            </a:xfrm>
            <a:custGeom>
              <a:avLst/>
              <a:gdLst/>
              <a:ahLst/>
              <a:cxnLst/>
              <a:rect r="r" b="b" t="t" l="l"/>
              <a:pathLst>
                <a:path h="5584190" w="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blipFill>
              <a:blip r:embed="rId4"/>
              <a:stretch>
                <a:fillRect l="-2560" r="-2560" t="0" b="0"/>
              </a:stretch>
            </a:blipFill>
          </p:spPr>
        </p:sp>
        <p:sp>
          <p:nvSpPr>
            <p:cNvPr name="Freeform 10" id="10"/>
            <p:cNvSpPr/>
            <p:nvPr/>
          </p:nvSpPr>
          <p:spPr>
            <a:xfrm>
              <a:off x="0" y="0"/>
              <a:ext cx="5615940" cy="5615940"/>
            </a:xfrm>
            <a:custGeom>
              <a:avLst/>
              <a:gdLst/>
              <a:ahLst/>
              <a:cxnLst/>
              <a:rect r="r" b="b" t="t" l="l"/>
              <a:pathLst>
                <a:path h="5615940" w="5615940">
                  <a:moveTo>
                    <a:pt x="5615940" y="5615940"/>
                  </a:moveTo>
                  <a:lnTo>
                    <a:pt x="1158240" y="5615940"/>
                  </a:lnTo>
                  <a:cubicBezTo>
                    <a:pt x="519430" y="5615940"/>
                    <a:pt x="0" y="5096510"/>
                    <a:pt x="0" y="4457700"/>
                  </a:cubicBezTo>
                  <a:lnTo>
                    <a:pt x="0" y="0"/>
                  </a:lnTo>
                  <a:lnTo>
                    <a:pt x="4457700" y="0"/>
                  </a:lnTo>
                  <a:cubicBezTo>
                    <a:pt x="5096510" y="0"/>
                    <a:pt x="5615940" y="519430"/>
                    <a:pt x="5615940" y="1158240"/>
                  </a:cubicBezTo>
                  <a:lnTo>
                    <a:pt x="5615940" y="5615940"/>
                  </a:lnTo>
                  <a:close/>
                  <a:moveTo>
                    <a:pt x="31750" y="31750"/>
                  </a:moveTo>
                  <a:lnTo>
                    <a:pt x="31750" y="4457700"/>
                  </a:lnTo>
                  <a:cubicBezTo>
                    <a:pt x="31750" y="5078730"/>
                    <a:pt x="537210" y="5585460"/>
                    <a:pt x="1159510" y="5585460"/>
                  </a:cubicBezTo>
                  <a:lnTo>
                    <a:pt x="5585460" y="5585460"/>
                  </a:lnTo>
                  <a:lnTo>
                    <a:pt x="5585460" y="1158240"/>
                  </a:lnTo>
                  <a:cubicBezTo>
                    <a:pt x="5585460" y="537210"/>
                    <a:pt x="5080000" y="30480"/>
                    <a:pt x="4457700" y="30480"/>
                  </a:cubicBezTo>
                  <a:lnTo>
                    <a:pt x="31750" y="30480"/>
                  </a:lnTo>
                  <a:lnTo>
                    <a:pt x="31750" y="31750"/>
                  </a:lnTo>
                  <a:close/>
                </a:path>
              </a:pathLst>
            </a:custGeom>
            <a:solidFill>
              <a:srgbClr val="2083C4"/>
            </a:solidFill>
          </p:spPr>
        </p:sp>
      </p:grpSp>
      <p:sp>
        <p:nvSpPr>
          <p:cNvPr name="TextBox 11" id="11"/>
          <p:cNvSpPr txBox="true"/>
          <p:nvPr/>
        </p:nvSpPr>
        <p:spPr>
          <a:xfrm rot="0">
            <a:off x="2177663" y="1661875"/>
            <a:ext cx="12295384" cy="923925"/>
          </a:xfrm>
          <a:prstGeom prst="rect">
            <a:avLst/>
          </a:prstGeom>
        </p:spPr>
        <p:txBody>
          <a:bodyPr anchor="t" rtlCol="false" tIns="0" lIns="0" bIns="0" rIns="0">
            <a:spAutoFit/>
          </a:bodyPr>
          <a:lstStyle/>
          <a:p>
            <a:pPr>
              <a:lnSpc>
                <a:spcPts val="3600"/>
              </a:lnSpc>
            </a:pPr>
            <a:r>
              <a:rPr lang="en-US" sz="3000" spc="300">
                <a:solidFill>
                  <a:srgbClr val="1D1127"/>
                </a:solidFill>
                <a:latin typeface="Raleway Heavy"/>
              </a:rPr>
              <a:t>PENGGUNAAN KATROL GANDA</a:t>
            </a:r>
          </a:p>
          <a:p>
            <a:pPr>
              <a:lnSpc>
                <a:spcPts val="3600"/>
              </a:lnSpc>
            </a:pPr>
            <a:r>
              <a:rPr lang="en-US" sz="3000" spc="300">
                <a:solidFill>
                  <a:srgbClr val="1D1127"/>
                </a:solidFill>
                <a:latin typeface="Raleway Heavy"/>
              </a:rPr>
              <a:t>DALAM KEHIDUPAN SEHARI-HARI </a:t>
            </a:r>
          </a:p>
        </p:txBody>
      </p:sp>
      <p:sp>
        <p:nvSpPr>
          <p:cNvPr name="TextBox 12" id="12"/>
          <p:cNvSpPr txBox="true"/>
          <p:nvPr/>
        </p:nvSpPr>
        <p:spPr>
          <a:xfrm rot="0">
            <a:off x="9906947" y="5584951"/>
            <a:ext cx="6129089" cy="1571625"/>
          </a:xfrm>
          <a:prstGeom prst="rect">
            <a:avLst/>
          </a:prstGeom>
        </p:spPr>
        <p:txBody>
          <a:bodyPr anchor="t" rtlCol="false" tIns="0" lIns="0" bIns="0" rIns="0">
            <a:spAutoFit/>
          </a:bodyPr>
          <a:lstStyle/>
          <a:p>
            <a:pPr>
              <a:lnSpc>
                <a:spcPts val="3119"/>
              </a:lnSpc>
            </a:pPr>
            <a:r>
              <a:rPr lang="en-US" sz="2599" spc="129">
                <a:solidFill>
                  <a:srgbClr val="1D1127"/>
                </a:solidFill>
                <a:latin typeface="Raleway"/>
              </a:rPr>
              <a:t>Katrol ganda sering digunakan dalam bidang industri, yaitu membantu untuk mengangkat alat-alat yang berat</a:t>
            </a:r>
          </a:p>
        </p:txBody>
      </p:sp>
      <p:sp>
        <p:nvSpPr>
          <p:cNvPr name="TextBox 13" id="13"/>
          <p:cNvSpPr txBox="true"/>
          <p:nvPr/>
        </p:nvSpPr>
        <p:spPr>
          <a:xfrm rot="0">
            <a:off x="2429433" y="9522314"/>
            <a:ext cx="6934130" cy="381000"/>
          </a:xfrm>
          <a:prstGeom prst="rect">
            <a:avLst/>
          </a:prstGeom>
        </p:spPr>
        <p:txBody>
          <a:bodyPr anchor="t" rtlCol="false" tIns="0" lIns="0" bIns="0" rIns="0">
            <a:spAutoFit/>
          </a:bodyPr>
          <a:lstStyle/>
          <a:p>
            <a:pPr>
              <a:lnSpc>
                <a:spcPts val="2999"/>
              </a:lnSpc>
            </a:pPr>
            <a:r>
              <a:rPr lang="en-US" sz="2499" spc="124">
                <a:solidFill>
                  <a:srgbClr val="1D1127"/>
                </a:solidFill>
                <a:latin typeface="Raleway"/>
              </a:rPr>
              <a:t>Contoh katrol ganda pada alat konstruksi</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499655">
            <a:off x="-864456" y="-2140616"/>
            <a:ext cx="12904022" cy="2892803"/>
            <a:chOff x="0" y="0"/>
            <a:chExt cx="17094914" cy="3832310"/>
          </a:xfrm>
        </p:grpSpPr>
        <p:sp>
          <p:nvSpPr>
            <p:cNvPr name="Freeform 3" id="3"/>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grpSp>
        <p:nvGrpSpPr>
          <p:cNvPr name="Group 4" id="4"/>
          <p:cNvGrpSpPr/>
          <p:nvPr/>
        </p:nvGrpSpPr>
        <p:grpSpPr>
          <a:xfrm rot="-499655">
            <a:off x="6037956" y="9603908"/>
            <a:ext cx="12904022" cy="2892803"/>
            <a:chOff x="0" y="0"/>
            <a:chExt cx="17094914" cy="3832310"/>
          </a:xfrm>
        </p:grpSpPr>
        <p:sp>
          <p:nvSpPr>
            <p:cNvPr name="Freeform 5" id="5"/>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pic>
        <p:nvPicPr>
          <p:cNvPr name="Picture 6" id="6"/>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2230392" y="935332"/>
            <a:ext cx="7141501" cy="805042"/>
          </a:xfrm>
          <a:prstGeom prst="rect">
            <a:avLst/>
          </a:prstGeom>
        </p:spPr>
      </p:pic>
      <p:pic>
        <p:nvPicPr>
          <p:cNvPr name="Picture 7" id="7"/>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990566" y="9067379"/>
            <a:ext cx="7141501" cy="805042"/>
          </a:xfrm>
          <a:prstGeom prst="rect">
            <a:avLst/>
          </a:prstGeom>
        </p:spPr>
      </p:pic>
      <p:grpSp>
        <p:nvGrpSpPr>
          <p:cNvPr name="Group 8" id="8"/>
          <p:cNvGrpSpPr>
            <a:grpSpLocks noChangeAspect="true"/>
          </p:cNvGrpSpPr>
          <p:nvPr/>
        </p:nvGrpSpPr>
        <p:grpSpPr>
          <a:xfrm rot="0">
            <a:off x="1239673" y="2250163"/>
            <a:ext cx="6702011" cy="5316880"/>
            <a:chOff x="0" y="0"/>
            <a:chExt cx="3539490" cy="2807970"/>
          </a:xfrm>
        </p:grpSpPr>
        <p:sp>
          <p:nvSpPr>
            <p:cNvPr name="Freeform 9" id="9"/>
            <p:cNvSpPr/>
            <p:nvPr/>
          </p:nvSpPr>
          <p:spPr>
            <a:xfrm>
              <a:off x="-3810" y="0"/>
              <a:ext cx="3552190" cy="2809240"/>
            </a:xfrm>
            <a:custGeom>
              <a:avLst/>
              <a:gdLst/>
              <a:ahLst/>
              <a:cxnLst/>
              <a:rect r="r" b="b" t="t" l="l"/>
              <a:pathLst>
                <a:path h="2809240" w="3552190">
                  <a:moveTo>
                    <a:pt x="3539490" y="2785110"/>
                  </a:moveTo>
                  <a:lnTo>
                    <a:pt x="3388360" y="2785110"/>
                  </a:lnTo>
                  <a:lnTo>
                    <a:pt x="3329940" y="2754630"/>
                  </a:lnTo>
                  <a:lnTo>
                    <a:pt x="222250" y="2777490"/>
                  </a:lnTo>
                  <a:lnTo>
                    <a:pt x="163830" y="2807970"/>
                  </a:lnTo>
                  <a:lnTo>
                    <a:pt x="7620" y="2809240"/>
                  </a:lnTo>
                  <a:lnTo>
                    <a:pt x="7620" y="1851660"/>
                  </a:lnTo>
                  <a:cubicBezTo>
                    <a:pt x="7620" y="1851660"/>
                    <a:pt x="0" y="1442720"/>
                    <a:pt x="7620" y="1189990"/>
                  </a:cubicBezTo>
                  <a:cubicBezTo>
                    <a:pt x="15240" y="937260"/>
                    <a:pt x="7620" y="798830"/>
                    <a:pt x="7620" y="798830"/>
                  </a:cubicBezTo>
                  <a:lnTo>
                    <a:pt x="6350" y="533400"/>
                  </a:lnTo>
                  <a:lnTo>
                    <a:pt x="6350" y="0"/>
                  </a:lnTo>
                  <a:lnTo>
                    <a:pt x="441960" y="0"/>
                  </a:lnTo>
                  <a:lnTo>
                    <a:pt x="529590" y="41910"/>
                  </a:lnTo>
                  <a:cubicBezTo>
                    <a:pt x="529590" y="41910"/>
                    <a:pt x="1482090" y="19050"/>
                    <a:pt x="1705610" y="38100"/>
                  </a:cubicBezTo>
                  <a:cubicBezTo>
                    <a:pt x="1929130" y="57150"/>
                    <a:pt x="3082290" y="41910"/>
                    <a:pt x="3082290" y="41910"/>
                  </a:cubicBezTo>
                  <a:lnTo>
                    <a:pt x="3134360" y="0"/>
                  </a:lnTo>
                  <a:lnTo>
                    <a:pt x="3540760" y="0"/>
                  </a:lnTo>
                  <a:lnTo>
                    <a:pt x="3540760" y="727710"/>
                  </a:lnTo>
                  <a:cubicBezTo>
                    <a:pt x="3540760" y="727710"/>
                    <a:pt x="3548380" y="716280"/>
                    <a:pt x="3540760" y="1013460"/>
                  </a:cubicBezTo>
                  <a:cubicBezTo>
                    <a:pt x="3533140" y="1310640"/>
                    <a:pt x="3540760" y="1362710"/>
                    <a:pt x="3540760" y="1362710"/>
                  </a:cubicBezTo>
                  <a:cubicBezTo>
                    <a:pt x="3540760" y="1362710"/>
                    <a:pt x="3552190" y="1604010"/>
                    <a:pt x="3540760" y="1762760"/>
                  </a:cubicBezTo>
                  <a:cubicBezTo>
                    <a:pt x="3528060" y="1924050"/>
                    <a:pt x="3539490" y="2785110"/>
                    <a:pt x="3539490" y="2785110"/>
                  </a:cubicBezTo>
                  <a:close/>
                </a:path>
              </a:pathLst>
            </a:custGeom>
            <a:blipFill>
              <a:blip r:embed="rId4"/>
              <a:stretch>
                <a:fillRect l="-7513" r="-7513" t="0" b="0"/>
              </a:stretch>
            </a:blipFill>
          </p:spPr>
        </p:sp>
      </p:grpSp>
      <p:sp>
        <p:nvSpPr>
          <p:cNvPr name="TextBox 10" id="10"/>
          <p:cNvSpPr txBox="true"/>
          <p:nvPr/>
        </p:nvSpPr>
        <p:spPr>
          <a:xfrm rot="0">
            <a:off x="8647205" y="2012038"/>
            <a:ext cx="9006490" cy="466725"/>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RASIONAL</a:t>
            </a:r>
          </a:p>
        </p:txBody>
      </p:sp>
      <p:sp>
        <p:nvSpPr>
          <p:cNvPr name="TextBox 11" id="11"/>
          <p:cNvSpPr txBox="true"/>
          <p:nvPr/>
        </p:nvSpPr>
        <p:spPr>
          <a:xfrm rot="0">
            <a:off x="8647205" y="3078575"/>
            <a:ext cx="8812120" cy="3593381"/>
          </a:xfrm>
          <a:prstGeom prst="rect">
            <a:avLst/>
          </a:prstGeom>
        </p:spPr>
        <p:txBody>
          <a:bodyPr anchor="t" rtlCol="false" tIns="0" lIns="0" bIns="0" rIns="0">
            <a:spAutoFit/>
          </a:bodyPr>
          <a:lstStyle/>
          <a:p>
            <a:pPr>
              <a:lnSpc>
                <a:spcPts val="4064"/>
              </a:lnSpc>
            </a:pPr>
            <a:r>
              <a:rPr lang="en-US" sz="2903" spc="145">
                <a:solidFill>
                  <a:srgbClr val="1D1127"/>
                </a:solidFill>
                <a:latin typeface="Arimo"/>
              </a:rPr>
              <a:t>Energi dapat merambat melalui benda-benda dan jumlah energi yang masuk ke dalam suatu sistem akan selalu sama dengan energi yang keluar dari sistem. Energi yang timbul karena gravitasi, dapat diteruskan ke benda lain karena peristiwa tumbukan. Benda-benda itu tidak selalu sama jenisnya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333948" y="9932499"/>
            <a:ext cx="19573579" cy="1241847"/>
            <a:chOff x="0" y="0"/>
            <a:chExt cx="7140495" cy="453029"/>
          </a:xfrm>
        </p:grpSpPr>
        <p:sp>
          <p:nvSpPr>
            <p:cNvPr name="Freeform 3" id="3"/>
            <p:cNvSpPr/>
            <p:nvPr/>
          </p:nvSpPr>
          <p:spPr>
            <a:xfrm>
              <a:off x="0" y="0"/>
              <a:ext cx="7140494" cy="453029"/>
            </a:xfrm>
            <a:custGeom>
              <a:avLst/>
              <a:gdLst/>
              <a:ahLst/>
              <a:cxnLst/>
              <a:rect r="r" b="b" t="t" l="l"/>
              <a:pathLst>
                <a:path h="453029" w="7140494">
                  <a:moveTo>
                    <a:pt x="0" y="0"/>
                  </a:moveTo>
                  <a:lnTo>
                    <a:pt x="7140494" y="0"/>
                  </a:lnTo>
                  <a:lnTo>
                    <a:pt x="7140494" y="453029"/>
                  </a:lnTo>
                  <a:lnTo>
                    <a:pt x="0" y="453029"/>
                  </a:lnTo>
                  <a:close/>
                </a:path>
              </a:pathLst>
            </a:custGeom>
            <a:solidFill>
              <a:srgbClr val="62DBDF"/>
            </a:solidFill>
          </p:spPr>
        </p:sp>
      </p:grpSp>
      <p:grpSp>
        <p:nvGrpSpPr>
          <p:cNvPr name="Group 4" id="4"/>
          <p:cNvGrpSpPr/>
          <p:nvPr/>
        </p:nvGrpSpPr>
        <p:grpSpPr>
          <a:xfrm rot="0">
            <a:off x="1880668" y="-10451006"/>
            <a:ext cx="14526665" cy="14526665"/>
            <a:chOff x="0" y="0"/>
            <a:chExt cx="6350000" cy="6350000"/>
          </a:xfrm>
        </p:grpSpPr>
        <p:sp>
          <p:nvSpPr>
            <p:cNvPr name="Freeform 5" id="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083C4"/>
            </a:solidFill>
          </p:spPr>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476358" y="567582"/>
            <a:ext cx="2555551" cy="2555551"/>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24525" y="769898"/>
            <a:ext cx="2046838" cy="1953800"/>
          </a:xfrm>
          <a:prstGeom prst="rect">
            <a:avLst/>
          </a:prstGeom>
        </p:spPr>
      </p:pic>
      <p:pic>
        <p:nvPicPr>
          <p:cNvPr name="Picture 8" id="8"/>
          <p:cNvPicPr>
            <a:picLocks noChangeAspect="true"/>
          </p:cNvPicPr>
          <p:nvPr/>
        </p:nvPicPr>
        <p:blipFill>
          <a:blip r:embed="rId6"/>
          <a:srcRect l="0" t="0" r="0" b="38474"/>
          <a:stretch>
            <a:fillRect/>
          </a:stretch>
        </p:blipFill>
        <p:spPr>
          <a:xfrm flipH="false" flipV="false" rot="0">
            <a:off x="4235571" y="2879903"/>
            <a:ext cx="1841573" cy="3554638"/>
          </a:xfrm>
          <a:prstGeom prst="rect">
            <a:avLst/>
          </a:prstGeom>
        </p:spPr>
      </p:pic>
      <p:sp>
        <p:nvSpPr>
          <p:cNvPr name="TextBox 9" id="9"/>
          <p:cNvSpPr txBox="true"/>
          <p:nvPr/>
        </p:nvSpPr>
        <p:spPr>
          <a:xfrm rot="0">
            <a:off x="4235571" y="1019175"/>
            <a:ext cx="9816858" cy="923826"/>
          </a:xfrm>
          <a:prstGeom prst="rect">
            <a:avLst/>
          </a:prstGeom>
        </p:spPr>
        <p:txBody>
          <a:bodyPr anchor="t" rtlCol="false" tIns="0" lIns="0" bIns="0" rIns="0">
            <a:spAutoFit/>
          </a:bodyPr>
          <a:lstStyle/>
          <a:p>
            <a:pPr algn="ctr">
              <a:lnSpc>
                <a:spcPts val="7200"/>
              </a:lnSpc>
            </a:pPr>
            <a:r>
              <a:rPr lang="en-US" sz="6000" spc="600">
                <a:solidFill>
                  <a:srgbClr val="1D1127"/>
                </a:solidFill>
                <a:latin typeface="Raleway Heavy"/>
              </a:rPr>
              <a:t>OUR TEAM</a:t>
            </a:r>
          </a:p>
        </p:txBody>
      </p:sp>
      <p:sp>
        <p:nvSpPr>
          <p:cNvPr name="TextBox 10" id="10"/>
          <p:cNvSpPr txBox="true"/>
          <p:nvPr/>
        </p:nvSpPr>
        <p:spPr>
          <a:xfrm rot="0">
            <a:off x="3409166" y="6644091"/>
            <a:ext cx="3611773" cy="466725"/>
          </a:xfrm>
          <a:prstGeom prst="rect">
            <a:avLst/>
          </a:prstGeom>
        </p:spPr>
        <p:txBody>
          <a:bodyPr anchor="t" rtlCol="false" tIns="0" lIns="0" bIns="0" rIns="0">
            <a:spAutoFit/>
          </a:bodyPr>
          <a:lstStyle/>
          <a:p>
            <a:pPr algn="ctr">
              <a:lnSpc>
                <a:spcPts val="3600"/>
              </a:lnSpc>
            </a:pPr>
            <a:r>
              <a:rPr lang="en-US" sz="3000" spc="300">
                <a:solidFill>
                  <a:srgbClr val="1D1127"/>
                </a:solidFill>
                <a:latin typeface="Raleway Heavy"/>
              </a:rPr>
              <a:t>ANNISA DIRA </a:t>
            </a:r>
          </a:p>
        </p:txBody>
      </p:sp>
      <p:sp>
        <p:nvSpPr>
          <p:cNvPr name="TextBox 11" id="11"/>
          <p:cNvSpPr txBox="true"/>
          <p:nvPr/>
        </p:nvSpPr>
        <p:spPr>
          <a:xfrm rot="0">
            <a:off x="3409166" y="7091634"/>
            <a:ext cx="3611773" cy="400050"/>
          </a:xfrm>
          <a:prstGeom prst="rect">
            <a:avLst/>
          </a:prstGeom>
        </p:spPr>
        <p:txBody>
          <a:bodyPr anchor="t" rtlCol="false" tIns="0" lIns="0" bIns="0" rIns="0">
            <a:spAutoFit/>
          </a:bodyPr>
          <a:lstStyle/>
          <a:p>
            <a:pPr algn="ctr">
              <a:lnSpc>
                <a:spcPts val="3000"/>
              </a:lnSpc>
            </a:pPr>
            <a:r>
              <a:rPr lang="en-US" sz="2500" spc="250">
                <a:solidFill>
                  <a:srgbClr val="2083C4"/>
                </a:solidFill>
                <a:latin typeface="Raleway Bold"/>
              </a:rPr>
              <a:t>2013022004</a:t>
            </a:r>
          </a:p>
        </p:txBody>
      </p:sp>
      <p:sp>
        <p:nvSpPr>
          <p:cNvPr name="TextBox 12" id="12"/>
          <p:cNvSpPr txBox="true"/>
          <p:nvPr/>
        </p:nvSpPr>
        <p:spPr>
          <a:xfrm rot="0">
            <a:off x="7338114" y="6644091"/>
            <a:ext cx="3611773" cy="466725"/>
          </a:xfrm>
          <a:prstGeom prst="rect">
            <a:avLst/>
          </a:prstGeom>
        </p:spPr>
        <p:txBody>
          <a:bodyPr anchor="t" rtlCol="false" tIns="0" lIns="0" bIns="0" rIns="0">
            <a:spAutoFit/>
          </a:bodyPr>
          <a:lstStyle/>
          <a:p>
            <a:pPr algn="ctr">
              <a:lnSpc>
                <a:spcPts val="3600"/>
              </a:lnSpc>
            </a:pPr>
            <a:r>
              <a:rPr lang="en-US" sz="3000" spc="300">
                <a:solidFill>
                  <a:srgbClr val="1D1127"/>
                </a:solidFill>
                <a:latin typeface="Raleway Heavy"/>
              </a:rPr>
              <a:t>ALFIA ROSA </a:t>
            </a:r>
          </a:p>
        </p:txBody>
      </p:sp>
      <p:sp>
        <p:nvSpPr>
          <p:cNvPr name="TextBox 13" id="13"/>
          <p:cNvSpPr txBox="true"/>
          <p:nvPr/>
        </p:nvSpPr>
        <p:spPr>
          <a:xfrm rot="0">
            <a:off x="7338114" y="7091634"/>
            <a:ext cx="3611773" cy="400050"/>
          </a:xfrm>
          <a:prstGeom prst="rect">
            <a:avLst/>
          </a:prstGeom>
        </p:spPr>
        <p:txBody>
          <a:bodyPr anchor="t" rtlCol="false" tIns="0" lIns="0" bIns="0" rIns="0">
            <a:spAutoFit/>
          </a:bodyPr>
          <a:lstStyle/>
          <a:p>
            <a:pPr algn="ctr">
              <a:lnSpc>
                <a:spcPts val="3000"/>
              </a:lnSpc>
            </a:pPr>
            <a:r>
              <a:rPr lang="en-US" sz="2500" spc="250">
                <a:solidFill>
                  <a:srgbClr val="2083C4"/>
                </a:solidFill>
                <a:latin typeface="Raleway Bold"/>
              </a:rPr>
              <a:t>2013022040</a:t>
            </a:r>
          </a:p>
        </p:txBody>
      </p:sp>
      <p:sp>
        <p:nvSpPr>
          <p:cNvPr name="TextBox 14" id="14"/>
          <p:cNvSpPr txBox="true"/>
          <p:nvPr/>
        </p:nvSpPr>
        <p:spPr>
          <a:xfrm rot="0">
            <a:off x="10948703" y="6644091"/>
            <a:ext cx="4248491" cy="466725"/>
          </a:xfrm>
          <a:prstGeom prst="rect">
            <a:avLst/>
          </a:prstGeom>
        </p:spPr>
        <p:txBody>
          <a:bodyPr anchor="t" rtlCol="false" tIns="0" lIns="0" bIns="0" rIns="0">
            <a:spAutoFit/>
          </a:bodyPr>
          <a:lstStyle/>
          <a:p>
            <a:pPr algn="ctr">
              <a:lnSpc>
                <a:spcPts val="3600"/>
              </a:lnSpc>
            </a:pPr>
            <a:r>
              <a:rPr lang="en-US" sz="3000" spc="300">
                <a:solidFill>
                  <a:srgbClr val="1D1127"/>
                </a:solidFill>
                <a:latin typeface="Raleway Heavy"/>
              </a:rPr>
              <a:t>JESTICA DWI C. U.</a:t>
            </a:r>
          </a:p>
        </p:txBody>
      </p:sp>
      <p:sp>
        <p:nvSpPr>
          <p:cNvPr name="TextBox 15" id="15"/>
          <p:cNvSpPr txBox="true"/>
          <p:nvPr/>
        </p:nvSpPr>
        <p:spPr>
          <a:xfrm rot="0">
            <a:off x="11267062" y="7091634"/>
            <a:ext cx="3611773" cy="400050"/>
          </a:xfrm>
          <a:prstGeom prst="rect">
            <a:avLst/>
          </a:prstGeom>
        </p:spPr>
        <p:txBody>
          <a:bodyPr anchor="t" rtlCol="false" tIns="0" lIns="0" bIns="0" rIns="0">
            <a:spAutoFit/>
          </a:bodyPr>
          <a:lstStyle/>
          <a:p>
            <a:pPr algn="ctr">
              <a:lnSpc>
                <a:spcPts val="3000"/>
              </a:lnSpc>
            </a:pPr>
            <a:r>
              <a:rPr lang="en-US" sz="2500" spc="250">
                <a:solidFill>
                  <a:srgbClr val="2083C4"/>
                </a:solidFill>
                <a:latin typeface="Raleway Bold"/>
              </a:rPr>
              <a:t>2013022054</a:t>
            </a:r>
          </a:p>
        </p:txBody>
      </p:sp>
      <p:sp>
        <p:nvSpPr>
          <p:cNvPr name="TextBox 16" id="16"/>
          <p:cNvSpPr txBox="true"/>
          <p:nvPr/>
        </p:nvSpPr>
        <p:spPr>
          <a:xfrm rot="0">
            <a:off x="1355517" y="9248775"/>
            <a:ext cx="15398617" cy="466725"/>
          </a:xfrm>
          <a:prstGeom prst="rect">
            <a:avLst/>
          </a:prstGeom>
        </p:spPr>
        <p:txBody>
          <a:bodyPr anchor="t" rtlCol="false" tIns="0" lIns="0" bIns="0" rIns="0">
            <a:spAutoFit/>
          </a:bodyPr>
          <a:lstStyle/>
          <a:p>
            <a:pPr algn="ctr">
              <a:lnSpc>
                <a:spcPts val="3600"/>
              </a:lnSpc>
            </a:pPr>
            <a:r>
              <a:rPr lang="en-US" sz="3000" spc="240">
                <a:solidFill>
                  <a:srgbClr val="1D1127"/>
                </a:solidFill>
                <a:latin typeface="Raleway"/>
              </a:rPr>
              <a:t>----Oleh Kelompok 3----</a:t>
            </a:r>
          </a:p>
        </p:txBody>
      </p:sp>
      <p:pic>
        <p:nvPicPr>
          <p:cNvPr name="Picture 17" id="17"/>
          <p:cNvPicPr>
            <a:picLocks noChangeAspect="true"/>
          </p:cNvPicPr>
          <p:nvPr/>
        </p:nvPicPr>
        <p:blipFill>
          <a:blip r:embed="rId6"/>
          <a:srcRect l="0" t="0" r="0" b="38474"/>
          <a:stretch>
            <a:fillRect/>
          </a:stretch>
        </p:blipFill>
        <p:spPr>
          <a:xfrm flipH="false" flipV="false" rot="0">
            <a:off x="8134039" y="2879903"/>
            <a:ext cx="1841573" cy="3554638"/>
          </a:xfrm>
          <a:prstGeom prst="rect">
            <a:avLst/>
          </a:prstGeom>
        </p:spPr>
      </p:pic>
      <p:pic>
        <p:nvPicPr>
          <p:cNvPr name="Picture 18" id="18"/>
          <p:cNvPicPr>
            <a:picLocks noChangeAspect="true"/>
          </p:cNvPicPr>
          <p:nvPr/>
        </p:nvPicPr>
        <p:blipFill>
          <a:blip r:embed="rId6"/>
          <a:srcRect l="0" t="0" r="0" b="38474"/>
          <a:stretch>
            <a:fillRect/>
          </a:stretch>
        </p:blipFill>
        <p:spPr>
          <a:xfrm flipH="false" flipV="false" rot="0">
            <a:off x="12032507" y="2879903"/>
            <a:ext cx="1841573" cy="3554638"/>
          </a:xfrm>
          <a:prstGeom prst="rect">
            <a:avLst/>
          </a:prstGeom>
        </p:spPr>
      </p:pic>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499655">
            <a:off x="-864456" y="-2140616"/>
            <a:ext cx="12904022" cy="2892803"/>
            <a:chOff x="0" y="0"/>
            <a:chExt cx="17094914" cy="3832310"/>
          </a:xfrm>
        </p:grpSpPr>
        <p:sp>
          <p:nvSpPr>
            <p:cNvPr name="Freeform 3" id="3"/>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grpSp>
        <p:nvGrpSpPr>
          <p:cNvPr name="Group 4" id="4"/>
          <p:cNvGrpSpPr/>
          <p:nvPr/>
        </p:nvGrpSpPr>
        <p:grpSpPr>
          <a:xfrm rot="-499655">
            <a:off x="6037956" y="9603908"/>
            <a:ext cx="12904022" cy="2892803"/>
            <a:chOff x="0" y="0"/>
            <a:chExt cx="17094914" cy="3832310"/>
          </a:xfrm>
        </p:grpSpPr>
        <p:sp>
          <p:nvSpPr>
            <p:cNvPr name="Freeform 5" id="5"/>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pic>
        <p:nvPicPr>
          <p:cNvPr name="Picture 6" id="6"/>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2230392" y="935332"/>
            <a:ext cx="7141501" cy="805042"/>
          </a:xfrm>
          <a:prstGeom prst="rect">
            <a:avLst/>
          </a:prstGeom>
        </p:spPr>
      </p:pic>
      <p:pic>
        <p:nvPicPr>
          <p:cNvPr name="Picture 7" id="7"/>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990566" y="9067379"/>
            <a:ext cx="7141501" cy="805042"/>
          </a:xfrm>
          <a:prstGeom prst="rect">
            <a:avLst/>
          </a:prstGeom>
        </p:spPr>
      </p:pic>
      <p:grpSp>
        <p:nvGrpSpPr>
          <p:cNvPr name="Group 8" id="8"/>
          <p:cNvGrpSpPr>
            <a:grpSpLocks noChangeAspect="true"/>
          </p:cNvGrpSpPr>
          <p:nvPr/>
        </p:nvGrpSpPr>
        <p:grpSpPr>
          <a:xfrm rot="0">
            <a:off x="1239673" y="2250163"/>
            <a:ext cx="6702011" cy="5316880"/>
            <a:chOff x="0" y="0"/>
            <a:chExt cx="3539490" cy="2807970"/>
          </a:xfrm>
        </p:grpSpPr>
        <p:sp>
          <p:nvSpPr>
            <p:cNvPr name="Freeform 9" id="9"/>
            <p:cNvSpPr/>
            <p:nvPr/>
          </p:nvSpPr>
          <p:spPr>
            <a:xfrm>
              <a:off x="-3810" y="0"/>
              <a:ext cx="3552190" cy="2809240"/>
            </a:xfrm>
            <a:custGeom>
              <a:avLst/>
              <a:gdLst/>
              <a:ahLst/>
              <a:cxnLst/>
              <a:rect r="r" b="b" t="t" l="l"/>
              <a:pathLst>
                <a:path h="2809240" w="3552190">
                  <a:moveTo>
                    <a:pt x="3539490" y="2785110"/>
                  </a:moveTo>
                  <a:lnTo>
                    <a:pt x="3388360" y="2785110"/>
                  </a:lnTo>
                  <a:lnTo>
                    <a:pt x="3329940" y="2754630"/>
                  </a:lnTo>
                  <a:lnTo>
                    <a:pt x="222250" y="2777490"/>
                  </a:lnTo>
                  <a:lnTo>
                    <a:pt x="163830" y="2807970"/>
                  </a:lnTo>
                  <a:lnTo>
                    <a:pt x="7620" y="2809240"/>
                  </a:lnTo>
                  <a:lnTo>
                    <a:pt x="7620" y="1851660"/>
                  </a:lnTo>
                  <a:cubicBezTo>
                    <a:pt x="7620" y="1851660"/>
                    <a:pt x="0" y="1442720"/>
                    <a:pt x="7620" y="1189990"/>
                  </a:cubicBezTo>
                  <a:cubicBezTo>
                    <a:pt x="15240" y="937260"/>
                    <a:pt x="7620" y="798830"/>
                    <a:pt x="7620" y="798830"/>
                  </a:cubicBezTo>
                  <a:lnTo>
                    <a:pt x="6350" y="533400"/>
                  </a:lnTo>
                  <a:lnTo>
                    <a:pt x="6350" y="0"/>
                  </a:lnTo>
                  <a:lnTo>
                    <a:pt x="441960" y="0"/>
                  </a:lnTo>
                  <a:lnTo>
                    <a:pt x="529590" y="41910"/>
                  </a:lnTo>
                  <a:cubicBezTo>
                    <a:pt x="529590" y="41910"/>
                    <a:pt x="1482090" y="19050"/>
                    <a:pt x="1705610" y="38100"/>
                  </a:cubicBezTo>
                  <a:cubicBezTo>
                    <a:pt x="1929130" y="57150"/>
                    <a:pt x="3082290" y="41910"/>
                    <a:pt x="3082290" y="41910"/>
                  </a:cubicBezTo>
                  <a:lnTo>
                    <a:pt x="3134360" y="0"/>
                  </a:lnTo>
                  <a:lnTo>
                    <a:pt x="3540760" y="0"/>
                  </a:lnTo>
                  <a:lnTo>
                    <a:pt x="3540760" y="727710"/>
                  </a:lnTo>
                  <a:cubicBezTo>
                    <a:pt x="3540760" y="727710"/>
                    <a:pt x="3548380" y="716280"/>
                    <a:pt x="3540760" y="1013460"/>
                  </a:cubicBezTo>
                  <a:cubicBezTo>
                    <a:pt x="3533140" y="1310640"/>
                    <a:pt x="3540760" y="1362710"/>
                    <a:pt x="3540760" y="1362710"/>
                  </a:cubicBezTo>
                  <a:cubicBezTo>
                    <a:pt x="3540760" y="1362710"/>
                    <a:pt x="3552190" y="1604010"/>
                    <a:pt x="3540760" y="1762760"/>
                  </a:cubicBezTo>
                  <a:cubicBezTo>
                    <a:pt x="3528060" y="1924050"/>
                    <a:pt x="3539490" y="2785110"/>
                    <a:pt x="3539490" y="2785110"/>
                  </a:cubicBezTo>
                  <a:close/>
                </a:path>
              </a:pathLst>
            </a:custGeom>
            <a:blipFill>
              <a:blip r:embed="rId4"/>
              <a:stretch>
                <a:fillRect l="-7513" r="-7513" t="0" b="0"/>
              </a:stretch>
            </a:blipFill>
          </p:spPr>
        </p:sp>
      </p:grpSp>
      <p:sp>
        <p:nvSpPr>
          <p:cNvPr name="TextBox 10" id="10"/>
          <p:cNvSpPr txBox="true"/>
          <p:nvPr/>
        </p:nvSpPr>
        <p:spPr>
          <a:xfrm rot="0">
            <a:off x="8647205" y="2635350"/>
            <a:ext cx="9006490" cy="466725"/>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ALAT DAN BAHAN </a:t>
            </a:r>
          </a:p>
        </p:txBody>
      </p:sp>
      <p:sp>
        <p:nvSpPr>
          <p:cNvPr name="TextBox 11" id="11"/>
          <p:cNvSpPr txBox="true"/>
          <p:nvPr/>
        </p:nvSpPr>
        <p:spPr>
          <a:xfrm rot="0">
            <a:off x="8744390" y="3605195"/>
            <a:ext cx="8812120" cy="3079031"/>
          </a:xfrm>
          <a:prstGeom prst="rect">
            <a:avLst/>
          </a:prstGeom>
        </p:spPr>
        <p:txBody>
          <a:bodyPr anchor="t" rtlCol="false" tIns="0" lIns="0" bIns="0" rIns="0">
            <a:spAutoFit/>
          </a:bodyPr>
          <a:lstStyle/>
          <a:p>
            <a:pPr marL="626828" indent="-313414" lvl="1">
              <a:lnSpc>
                <a:spcPts val="4064"/>
              </a:lnSpc>
              <a:buFont typeface="Arial"/>
              <a:buChar char="•"/>
            </a:pPr>
            <a:r>
              <a:rPr lang="en-US" sz="2903" spc="145">
                <a:solidFill>
                  <a:srgbClr val="1D1127"/>
                </a:solidFill>
                <a:latin typeface="Arimo"/>
              </a:rPr>
              <a:t>Bola dari berbagai jenis bahan, dan suatu bentuk balok dari kayu atau jenis lainnya.</a:t>
            </a:r>
          </a:p>
          <a:p>
            <a:pPr marL="626828" indent="-313414" lvl="1">
              <a:lnSpc>
                <a:spcPts val="4064"/>
              </a:lnSpc>
              <a:buFont typeface="Arial"/>
              <a:buChar char="•"/>
            </a:pPr>
            <a:r>
              <a:rPr lang="en-US" sz="2903" spc="145">
                <a:solidFill>
                  <a:srgbClr val="1D1127"/>
                </a:solidFill>
                <a:latin typeface="Arimo"/>
              </a:rPr>
              <a:t>Bola dan balok digantung pada suatu statif dengan perantara tali ganda, sedemikian rupa seperti tergambar pada gambar disamping.</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499655">
            <a:off x="-864456" y="-2140616"/>
            <a:ext cx="12904022" cy="2892803"/>
            <a:chOff x="0" y="0"/>
            <a:chExt cx="17094914" cy="3832310"/>
          </a:xfrm>
        </p:grpSpPr>
        <p:sp>
          <p:nvSpPr>
            <p:cNvPr name="Freeform 3" id="3"/>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grpSp>
        <p:nvGrpSpPr>
          <p:cNvPr name="Group 4" id="4"/>
          <p:cNvGrpSpPr/>
          <p:nvPr/>
        </p:nvGrpSpPr>
        <p:grpSpPr>
          <a:xfrm rot="-499655">
            <a:off x="6037956" y="9603908"/>
            <a:ext cx="12904022" cy="2892803"/>
            <a:chOff x="0" y="0"/>
            <a:chExt cx="17094914" cy="3832310"/>
          </a:xfrm>
        </p:grpSpPr>
        <p:sp>
          <p:nvSpPr>
            <p:cNvPr name="Freeform 5" id="5"/>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pic>
        <p:nvPicPr>
          <p:cNvPr name="Picture 6" id="6"/>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2230392" y="935332"/>
            <a:ext cx="7141501" cy="805042"/>
          </a:xfrm>
          <a:prstGeom prst="rect">
            <a:avLst/>
          </a:prstGeom>
        </p:spPr>
      </p:pic>
      <p:pic>
        <p:nvPicPr>
          <p:cNvPr name="Picture 7" id="7"/>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990566" y="9067379"/>
            <a:ext cx="7141501" cy="805042"/>
          </a:xfrm>
          <a:prstGeom prst="rect">
            <a:avLst/>
          </a:prstGeom>
        </p:spPr>
      </p:pic>
      <p:grpSp>
        <p:nvGrpSpPr>
          <p:cNvPr name="Group 8" id="8"/>
          <p:cNvGrpSpPr>
            <a:grpSpLocks noChangeAspect="true"/>
          </p:cNvGrpSpPr>
          <p:nvPr/>
        </p:nvGrpSpPr>
        <p:grpSpPr>
          <a:xfrm rot="0">
            <a:off x="1239673" y="2250163"/>
            <a:ext cx="6702011" cy="5316880"/>
            <a:chOff x="0" y="0"/>
            <a:chExt cx="3539490" cy="2807970"/>
          </a:xfrm>
        </p:grpSpPr>
        <p:sp>
          <p:nvSpPr>
            <p:cNvPr name="Freeform 9" id="9"/>
            <p:cNvSpPr/>
            <p:nvPr/>
          </p:nvSpPr>
          <p:spPr>
            <a:xfrm>
              <a:off x="-3810" y="0"/>
              <a:ext cx="3552190" cy="2809240"/>
            </a:xfrm>
            <a:custGeom>
              <a:avLst/>
              <a:gdLst/>
              <a:ahLst/>
              <a:cxnLst/>
              <a:rect r="r" b="b" t="t" l="l"/>
              <a:pathLst>
                <a:path h="2809240" w="3552190">
                  <a:moveTo>
                    <a:pt x="3539490" y="2785110"/>
                  </a:moveTo>
                  <a:lnTo>
                    <a:pt x="3388360" y="2785110"/>
                  </a:lnTo>
                  <a:lnTo>
                    <a:pt x="3329940" y="2754630"/>
                  </a:lnTo>
                  <a:lnTo>
                    <a:pt x="222250" y="2777490"/>
                  </a:lnTo>
                  <a:lnTo>
                    <a:pt x="163830" y="2807970"/>
                  </a:lnTo>
                  <a:lnTo>
                    <a:pt x="7620" y="2809240"/>
                  </a:lnTo>
                  <a:lnTo>
                    <a:pt x="7620" y="1851660"/>
                  </a:lnTo>
                  <a:cubicBezTo>
                    <a:pt x="7620" y="1851660"/>
                    <a:pt x="0" y="1442720"/>
                    <a:pt x="7620" y="1189990"/>
                  </a:cubicBezTo>
                  <a:cubicBezTo>
                    <a:pt x="15240" y="937260"/>
                    <a:pt x="7620" y="798830"/>
                    <a:pt x="7620" y="798830"/>
                  </a:cubicBezTo>
                  <a:lnTo>
                    <a:pt x="6350" y="533400"/>
                  </a:lnTo>
                  <a:lnTo>
                    <a:pt x="6350" y="0"/>
                  </a:lnTo>
                  <a:lnTo>
                    <a:pt x="441960" y="0"/>
                  </a:lnTo>
                  <a:lnTo>
                    <a:pt x="529590" y="41910"/>
                  </a:lnTo>
                  <a:cubicBezTo>
                    <a:pt x="529590" y="41910"/>
                    <a:pt x="1482090" y="19050"/>
                    <a:pt x="1705610" y="38100"/>
                  </a:cubicBezTo>
                  <a:cubicBezTo>
                    <a:pt x="1929130" y="57150"/>
                    <a:pt x="3082290" y="41910"/>
                    <a:pt x="3082290" y="41910"/>
                  </a:cubicBezTo>
                  <a:lnTo>
                    <a:pt x="3134360" y="0"/>
                  </a:lnTo>
                  <a:lnTo>
                    <a:pt x="3540760" y="0"/>
                  </a:lnTo>
                  <a:lnTo>
                    <a:pt x="3540760" y="727710"/>
                  </a:lnTo>
                  <a:cubicBezTo>
                    <a:pt x="3540760" y="727710"/>
                    <a:pt x="3548380" y="716280"/>
                    <a:pt x="3540760" y="1013460"/>
                  </a:cubicBezTo>
                  <a:cubicBezTo>
                    <a:pt x="3533140" y="1310640"/>
                    <a:pt x="3540760" y="1362710"/>
                    <a:pt x="3540760" y="1362710"/>
                  </a:cubicBezTo>
                  <a:cubicBezTo>
                    <a:pt x="3540760" y="1362710"/>
                    <a:pt x="3552190" y="1604010"/>
                    <a:pt x="3540760" y="1762760"/>
                  </a:cubicBezTo>
                  <a:cubicBezTo>
                    <a:pt x="3528060" y="1924050"/>
                    <a:pt x="3539490" y="2785110"/>
                    <a:pt x="3539490" y="2785110"/>
                  </a:cubicBezTo>
                  <a:close/>
                </a:path>
              </a:pathLst>
            </a:custGeom>
            <a:blipFill>
              <a:blip r:embed="rId4"/>
              <a:stretch>
                <a:fillRect l="-7513" r="-7513" t="0" b="0"/>
              </a:stretch>
            </a:blipFill>
          </p:spPr>
        </p:sp>
      </p:grpSp>
      <p:sp>
        <p:nvSpPr>
          <p:cNvPr name="TextBox 10" id="10"/>
          <p:cNvSpPr txBox="true"/>
          <p:nvPr/>
        </p:nvSpPr>
        <p:spPr>
          <a:xfrm rot="0">
            <a:off x="8647205" y="2635350"/>
            <a:ext cx="9006490" cy="466725"/>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CARA PERCOBAAN </a:t>
            </a:r>
          </a:p>
        </p:txBody>
      </p:sp>
      <p:sp>
        <p:nvSpPr>
          <p:cNvPr name="TextBox 11" id="11"/>
          <p:cNvSpPr txBox="true"/>
          <p:nvPr/>
        </p:nvSpPr>
        <p:spPr>
          <a:xfrm rot="0">
            <a:off x="8744390" y="3605195"/>
            <a:ext cx="8812120" cy="3593381"/>
          </a:xfrm>
          <a:prstGeom prst="rect">
            <a:avLst/>
          </a:prstGeom>
        </p:spPr>
        <p:txBody>
          <a:bodyPr anchor="t" rtlCol="false" tIns="0" lIns="0" bIns="0" rIns="0">
            <a:spAutoFit/>
          </a:bodyPr>
          <a:lstStyle/>
          <a:p>
            <a:pPr marL="626828" indent="-313414" lvl="1">
              <a:lnSpc>
                <a:spcPts val="4064"/>
              </a:lnSpc>
              <a:buFont typeface="Arial"/>
              <a:buChar char="•"/>
            </a:pPr>
            <a:r>
              <a:rPr lang="en-US" sz="2903" spc="145">
                <a:solidFill>
                  <a:srgbClr val="1D1127"/>
                </a:solidFill>
                <a:latin typeface="Arimo"/>
              </a:rPr>
              <a:t>Ambil sebuah bola yang paling samping geser dan lepaskan, maka bola ini akan menumbuk bola selanjutnya.</a:t>
            </a:r>
          </a:p>
          <a:p>
            <a:pPr marL="626828" indent="-313414" lvl="1">
              <a:lnSpc>
                <a:spcPts val="4064"/>
              </a:lnSpc>
              <a:buFont typeface="Arial"/>
              <a:buChar char="•"/>
            </a:pPr>
            <a:r>
              <a:rPr lang="en-US" sz="2903" spc="145">
                <a:solidFill>
                  <a:srgbClr val="1D1127"/>
                </a:solidFill>
                <a:latin typeface="Arimo"/>
              </a:rPr>
              <a:t>Amati gerak bola pada bagian akhir sistem</a:t>
            </a:r>
          </a:p>
          <a:p>
            <a:pPr marL="626828" indent="-313414" lvl="1">
              <a:lnSpc>
                <a:spcPts val="4064"/>
              </a:lnSpc>
              <a:buFont typeface="Arial"/>
              <a:buChar char="•"/>
            </a:pPr>
            <a:r>
              <a:rPr lang="en-US" sz="2903" spc="145">
                <a:solidFill>
                  <a:srgbClr val="1D1127"/>
                </a:solidFill>
                <a:latin typeface="Arimo"/>
              </a:rPr>
              <a:t>Ulangi langkah 1 dan 2 untuk berbagai banyak bola (2 dan 3)</a:t>
            </a:r>
          </a:p>
          <a:p>
            <a:pPr>
              <a:lnSpc>
                <a:spcPts val="4064"/>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499655">
            <a:off x="-864456" y="-2140616"/>
            <a:ext cx="12904022" cy="2892803"/>
            <a:chOff x="0" y="0"/>
            <a:chExt cx="17094914" cy="3832310"/>
          </a:xfrm>
        </p:grpSpPr>
        <p:sp>
          <p:nvSpPr>
            <p:cNvPr name="Freeform 3" id="3"/>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grpSp>
        <p:nvGrpSpPr>
          <p:cNvPr name="Group 4" id="4"/>
          <p:cNvGrpSpPr/>
          <p:nvPr/>
        </p:nvGrpSpPr>
        <p:grpSpPr>
          <a:xfrm rot="-499655">
            <a:off x="6037956" y="9603908"/>
            <a:ext cx="12904022" cy="2892803"/>
            <a:chOff x="0" y="0"/>
            <a:chExt cx="17094914" cy="3832310"/>
          </a:xfrm>
        </p:grpSpPr>
        <p:sp>
          <p:nvSpPr>
            <p:cNvPr name="Freeform 5" id="5"/>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pic>
        <p:nvPicPr>
          <p:cNvPr name="Picture 6" id="6"/>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2230392" y="935332"/>
            <a:ext cx="7141501" cy="805042"/>
          </a:xfrm>
          <a:prstGeom prst="rect">
            <a:avLst/>
          </a:prstGeom>
        </p:spPr>
      </p:pic>
      <p:pic>
        <p:nvPicPr>
          <p:cNvPr name="Picture 7" id="7"/>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990566" y="9067379"/>
            <a:ext cx="7141501" cy="805042"/>
          </a:xfrm>
          <a:prstGeom prst="rect">
            <a:avLst/>
          </a:prstGeom>
        </p:spPr>
      </p:pic>
      <p:grpSp>
        <p:nvGrpSpPr>
          <p:cNvPr name="Group 8" id="8"/>
          <p:cNvGrpSpPr>
            <a:grpSpLocks noChangeAspect="true"/>
          </p:cNvGrpSpPr>
          <p:nvPr/>
        </p:nvGrpSpPr>
        <p:grpSpPr>
          <a:xfrm rot="0">
            <a:off x="1239673" y="2250163"/>
            <a:ext cx="6702011" cy="5316880"/>
            <a:chOff x="0" y="0"/>
            <a:chExt cx="3539490" cy="2807970"/>
          </a:xfrm>
        </p:grpSpPr>
        <p:sp>
          <p:nvSpPr>
            <p:cNvPr name="Freeform 9" id="9"/>
            <p:cNvSpPr/>
            <p:nvPr/>
          </p:nvSpPr>
          <p:spPr>
            <a:xfrm>
              <a:off x="-3810" y="0"/>
              <a:ext cx="3552190" cy="2809240"/>
            </a:xfrm>
            <a:custGeom>
              <a:avLst/>
              <a:gdLst/>
              <a:ahLst/>
              <a:cxnLst/>
              <a:rect r="r" b="b" t="t" l="l"/>
              <a:pathLst>
                <a:path h="2809240" w="3552190">
                  <a:moveTo>
                    <a:pt x="3539490" y="2785110"/>
                  </a:moveTo>
                  <a:lnTo>
                    <a:pt x="3388360" y="2785110"/>
                  </a:lnTo>
                  <a:lnTo>
                    <a:pt x="3329940" y="2754630"/>
                  </a:lnTo>
                  <a:lnTo>
                    <a:pt x="222250" y="2777490"/>
                  </a:lnTo>
                  <a:lnTo>
                    <a:pt x="163830" y="2807970"/>
                  </a:lnTo>
                  <a:lnTo>
                    <a:pt x="7620" y="2809240"/>
                  </a:lnTo>
                  <a:lnTo>
                    <a:pt x="7620" y="1851660"/>
                  </a:lnTo>
                  <a:cubicBezTo>
                    <a:pt x="7620" y="1851660"/>
                    <a:pt x="0" y="1442720"/>
                    <a:pt x="7620" y="1189990"/>
                  </a:cubicBezTo>
                  <a:cubicBezTo>
                    <a:pt x="15240" y="937260"/>
                    <a:pt x="7620" y="798830"/>
                    <a:pt x="7620" y="798830"/>
                  </a:cubicBezTo>
                  <a:lnTo>
                    <a:pt x="6350" y="533400"/>
                  </a:lnTo>
                  <a:lnTo>
                    <a:pt x="6350" y="0"/>
                  </a:lnTo>
                  <a:lnTo>
                    <a:pt x="441960" y="0"/>
                  </a:lnTo>
                  <a:lnTo>
                    <a:pt x="529590" y="41910"/>
                  </a:lnTo>
                  <a:cubicBezTo>
                    <a:pt x="529590" y="41910"/>
                    <a:pt x="1482090" y="19050"/>
                    <a:pt x="1705610" y="38100"/>
                  </a:cubicBezTo>
                  <a:cubicBezTo>
                    <a:pt x="1929130" y="57150"/>
                    <a:pt x="3082290" y="41910"/>
                    <a:pt x="3082290" y="41910"/>
                  </a:cubicBezTo>
                  <a:lnTo>
                    <a:pt x="3134360" y="0"/>
                  </a:lnTo>
                  <a:lnTo>
                    <a:pt x="3540760" y="0"/>
                  </a:lnTo>
                  <a:lnTo>
                    <a:pt x="3540760" y="727710"/>
                  </a:lnTo>
                  <a:cubicBezTo>
                    <a:pt x="3540760" y="727710"/>
                    <a:pt x="3548380" y="716280"/>
                    <a:pt x="3540760" y="1013460"/>
                  </a:cubicBezTo>
                  <a:cubicBezTo>
                    <a:pt x="3533140" y="1310640"/>
                    <a:pt x="3540760" y="1362710"/>
                    <a:pt x="3540760" y="1362710"/>
                  </a:cubicBezTo>
                  <a:cubicBezTo>
                    <a:pt x="3540760" y="1362710"/>
                    <a:pt x="3552190" y="1604010"/>
                    <a:pt x="3540760" y="1762760"/>
                  </a:cubicBezTo>
                  <a:cubicBezTo>
                    <a:pt x="3528060" y="1924050"/>
                    <a:pt x="3539490" y="2785110"/>
                    <a:pt x="3539490" y="2785110"/>
                  </a:cubicBezTo>
                  <a:close/>
                </a:path>
              </a:pathLst>
            </a:custGeom>
            <a:blipFill>
              <a:blip r:embed="rId4"/>
              <a:stretch>
                <a:fillRect l="-7513" r="-7513" t="0" b="0"/>
              </a:stretch>
            </a:blipFill>
          </p:spPr>
        </p:sp>
      </p:grpSp>
      <p:sp>
        <p:nvSpPr>
          <p:cNvPr name="TextBox 10" id="10"/>
          <p:cNvSpPr txBox="true"/>
          <p:nvPr/>
        </p:nvSpPr>
        <p:spPr>
          <a:xfrm rot="0">
            <a:off x="8647205" y="2635350"/>
            <a:ext cx="9006490" cy="466725"/>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KONSEP FISIS</a:t>
            </a:r>
          </a:p>
        </p:txBody>
      </p:sp>
      <p:sp>
        <p:nvSpPr>
          <p:cNvPr name="TextBox 11" id="11"/>
          <p:cNvSpPr txBox="true"/>
          <p:nvPr/>
        </p:nvSpPr>
        <p:spPr>
          <a:xfrm rot="0">
            <a:off x="8647205" y="3381952"/>
            <a:ext cx="8812120" cy="5649888"/>
          </a:xfrm>
          <a:prstGeom prst="rect">
            <a:avLst/>
          </a:prstGeom>
        </p:spPr>
        <p:txBody>
          <a:bodyPr anchor="t" rtlCol="false" tIns="0" lIns="0" bIns="0" rIns="0">
            <a:spAutoFit/>
          </a:bodyPr>
          <a:lstStyle/>
          <a:p>
            <a:pPr marL="626828" indent="-313414" lvl="1">
              <a:lnSpc>
                <a:spcPts val="4064"/>
              </a:lnSpc>
              <a:buFont typeface="Arial"/>
              <a:buChar char="•"/>
            </a:pPr>
            <a:r>
              <a:rPr lang="en-US" sz="2903" spc="145">
                <a:solidFill>
                  <a:srgbClr val="1D1127"/>
                </a:solidFill>
                <a:latin typeface="Arimo"/>
              </a:rPr>
              <a:t>Banyak bola yang dilempar dan menumbuk dari suatu sisi akan selalu sama dengan b</a:t>
            </a:r>
            <a:r>
              <a:rPr lang="en-US" sz="2903" spc="145">
                <a:solidFill>
                  <a:srgbClr val="1D1127"/>
                </a:solidFill>
                <a:latin typeface="Arimo"/>
              </a:rPr>
              <a:t>ola yang terlempar di sisi lainnya.</a:t>
            </a:r>
          </a:p>
          <a:p>
            <a:pPr marL="626828" indent="-313414" lvl="1">
              <a:lnSpc>
                <a:spcPts val="4064"/>
              </a:lnSpc>
              <a:buFont typeface="Arial"/>
              <a:buChar char="•"/>
            </a:pPr>
            <a:r>
              <a:rPr lang="en-US" sz="2903" spc="145">
                <a:solidFill>
                  <a:srgbClr val="1D1127"/>
                </a:solidFill>
                <a:latin typeface="Arimo"/>
              </a:rPr>
              <a:t>Jumlah energi mekanik yang diberikan selalu sama dengan jumlah energi mekanik keluaran.</a:t>
            </a:r>
          </a:p>
          <a:p>
            <a:pPr marL="626828" indent="-313414" lvl="1">
              <a:lnSpc>
                <a:spcPts val="4064"/>
              </a:lnSpc>
              <a:buFont typeface="Arial"/>
              <a:buChar char="•"/>
            </a:pPr>
            <a:r>
              <a:rPr lang="en-US" sz="2903" spc="145">
                <a:solidFill>
                  <a:srgbClr val="1D1127"/>
                </a:solidFill>
                <a:latin typeface="Arimo"/>
              </a:rPr>
              <a:t>Ep + Ek =C</a:t>
            </a:r>
          </a:p>
          <a:p>
            <a:pPr marL="626828" indent="-313414" lvl="1">
              <a:lnSpc>
                <a:spcPts val="4064"/>
              </a:lnSpc>
              <a:buFont typeface="Arial"/>
              <a:buChar char="•"/>
            </a:pPr>
            <a:r>
              <a:rPr lang="en-US" sz="2903" spc="145">
                <a:solidFill>
                  <a:srgbClr val="1D1127"/>
                </a:solidFill>
                <a:latin typeface="Arimo"/>
              </a:rPr>
              <a:t>mgh1 + ½mV1^2=mgh2 + ½mV2^2</a:t>
            </a:r>
          </a:p>
          <a:p>
            <a:pPr marL="626828" indent="-313414" lvl="1">
              <a:lnSpc>
                <a:spcPts val="4064"/>
              </a:lnSpc>
              <a:buFont typeface="Arial"/>
              <a:buChar char="•"/>
            </a:pPr>
            <a:r>
              <a:rPr lang="en-US" sz="2903" spc="145">
                <a:solidFill>
                  <a:srgbClr val="1D1127"/>
                </a:solidFill>
                <a:latin typeface="Arimo"/>
              </a:rPr>
              <a:t>Energi merambat melalui benda-benda walaupun benda-benda itu tak sejenis.</a:t>
            </a:r>
          </a:p>
          <a:p>
            <a:pPr>
              <a:lnSpc>
                <a:spcPts val="4064"/>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12254865" y="-280035"/>
            <a:ext cx="6960870" cy="10999470"/>
            <a:chOff x="0" y="0"/>
            <a:chExt cx="2539344" cy="4012636"/>
          </a:xfrm>
        </p:grpSpPr>
        <p:sp>
          <p:nvSpPr>
            <p:cNvPr name="Freeform 3" id="3"/>
            <p:cNvSpPr/>
            <p:nvPr/>
          </p:nvSpPr>
          <p:spPr>
            <a:xfrm>
              <a:off x="0" y="0"/>
              <a:ext cx="2539344" cy="4012636"/>
            </a:xfrm>
            <a:custGeom>
              <a:avLst/>
              <a:gdLst/>
              <a:ahLst/>
              <a:cxnLst/>
              <a:rect r="r" b="b" t="t" l="l"/>
              <a:pathLst>
                <a:path h="4012636" w="2539344">
                  <a:moveTo>
                    <a:pt x="0" y="0"/>
                  </a:moveTo>
                  <a:lnTo>
                    <a:pt x="2539344" y="0"/>
                  </a:lnTo>
                  <a:lnTo>
                    <a:pt x="2539344" y="4012636"/>
                  </a:lnTo>
                  <a:lnTo>
                    <a:pt x="0" y="4012636"/>
                  </a:lnTo>
                  <a:close/>
                </a:path>
              </a:pathLst>
            </a:custGeom>
            <a:solidFill>
              <a:srgbClr val="2083C4"/>
            </a:solidFill>
          </p:spPr>
        </p:sp>
      </p:grpSp>
      <p:grpSp>
        <p:nvGrpSpPr>
          <p:cNvPr name="Group 4" id="4"/>
          <p:cNvGrpSpPr>
            <a:grpSpLocks noChangeAspect="true"/>
          </p:cNvGrpSpPr>
          <p:nvPr/>
        </p:nvGrpSpPr>
        <p:grpSpPr>
          <a:xfrm rot="0">
            <a:off x="10013149" y="1710924"/>
            <a:ext cx="6865151" cy="6865151"/>
            <a:chOff x="0" y="0"/>
            <a:chExt cx="5615940" cy="5615940"/>
          </a:xfrm>
        </p:grpSpPr>
        <p:sp>
          <p:nvSpPr>
            <p:cNvPr name="Freeform 5" id="5"/>
            <p:cNvSpPr/>
            <p:nvPr/>
          </p:nvSpPr>
          <p:spPr>
            <a:xfrm>
              <a:off x="16510" y="16510"/>
              <a:ext cx="5584190" cy="5584190"/>
            </a:xfrm>
            <a:custGeom>
              <a:avLst/>
              <a:gdLst/>
              <a:ahLst/>
              <a:cxnLst/>
              <a:rect r="r" b="b" t="t" l="l"/>
              <a:pathLst>
                <a:path h="5584190" w="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blipFill>
              <a:blip r:embed="rId2"/>
              <a:stretch>
                <a:fillRect l="-38954" r="-38954" t="0" b="0"/>
              </a:stretch>
            </a:blipFill>
          </p:spPr>
        </p:sp>
        <p:sp>
          <p:nvSpPr>
            <p:cNvPr name="Freeform 6" id="6"/>
            <p:cNvSpPr/>
            <p:nvPr/>
          </p:nvSpPr>
          <p:spPr>
            <a:xfrm>
              <a:off x="0" y="0"/>
              <a:ext cx="5615940" cy="5615940"/>
            </a:xfrm>
            <a:custGeom>
              <a:avLst/>
              <a:gdLst/>
              <a:ahLst/>
              <a:cxnLst/>
              <a:rect r="r" b="b" t="t" l="l"/>
              <a:pathLst>
                <a:path h="5615940" w="5615940">
                  <a:moveTo>
                    <a:pt x="5615940" y="5615940"/>
                  </a:moveTo>
                  <a:lnTo>
                    <a:pt x="1158240" y="5615940"/>
                  </a:lnTo>
                  <a:cubicBezTo>
                    <a:pt x="519430" y="5615940"/>
                    <a:pt x="0" y="5096510"/>
                    <a:pt x="0" y="4457700"/>
                  </a:cubicBezTo>
                  <a:lnTo>
                    <a:pt x="0" y="0"/>
                  </a:lnTo>
                  <a:lnTo>
                    <a:pt x="4457700" y="0"/>
                  </a:lnTo>
                  <a:cubicBezTo>
                    <a:pt x="5096510" y="0"/>
                    <a:pt x="5615940" y="519430"/>
                    <a:pt x="5615940" y="1158240"/>
                  </a:cubicBezTo>
                  <a:lnTo>
                    <a:pt x="5615940" y="5615940"/>
                  </a:lnTo>
                  <a:close/>
                  <a:moveTo>
                    <a:pt x="31750" y="31750"/>
                  </a:moveTo>
                  <a:lnTo>
                    <a:pt x="31750" y="4457700"/>
                  </a:lnTo>
                  <a:cubicBezTo>
                    <a:pt x="31750" y="5078730"/>
                    <a:pt x="537210" y="5585460"/>
                    <a:pt x="1159510" y="5585460"/>
                  </a:cubicBezTo>
                  <a:lnTo>
                    <a:pt x="5585460" y="5585460"/>
                  </a:lnTo>
                  <a:lnTo>
                    <a:pt x="5585460" y="1158240"/>
                  </a:lnTo>
                  <a:cubicBezTo>
                    <a:pt x="5585460" y="537210"/>
                    <a:pt x="5080000" y="30480"/>
                    <a:pt x="4457700" y="30480"/>
                  </a:cubicBezTo>
                  <a:lnTo>
                    <a:pt x="31750" y="30480"/>
                  </a:lnTo>
                  <a:lnTo>
                    <a:pt x="31750" y="31750"/>
                  </a:lnTo>
                  <a:close/>
                </a:path>
              </a:pathLst>
            </a:custGeom>
            <a:solidFill>
              <a:srgbClr val="2083C4"/>
            </a:solidFill>
          </p:spPr>
        </p:sp>
      </p:grpSp>
      <p:sp>
        <p:nvSpPr>
          <p:cNvPr name="TextBox 7" id="7"/>
          <p:cNvSpPr txBox="true"/>
          <p:nvPr/>
        </p:nvSpPr>
        <p:spPr>
          <a:xfrm rot="0">
            <a:off x="1490502" y="3619566"/>
            <a:ext cx="7653498" cy="3038343"/>
          </a:xfrm>
          <a:prstGeom prst="rect">
            <a:avLst/>
          </a:prstGeom>
        </p:spPr>
        <p:txBody>
          <a:bodyPr anchor="t" rtlCol="false" tIns="0" lIns="0" bIns="0" rIns="0">
            <a:spAutoFit/>
          </a:bodyPr>
          <a:lstStyle/>
          <a:p>
            <a:pPr algn="ctr">
              <a:lnSpc>
                <a:spcPts val="11999"/>
              </a:lnSpc>
            </a:pPr>
            <a:r>
              <a:rPr lang="en-US" sz="9999" spc="999">
                <a:solidFill>
                  <a:srgbClr val="1D1127"/>
                </a:solidFill>
                <a:latin typeface="Raleway Heavy"/>
              </a:rPr>
              <a:t>THANK YOU</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F6F6F6"/>
        </a:solidFill>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TextBox 2" id="2"/>
          <p:cNvSpPr txBox="true"/>
          <p:nvPr/>
        </p:nvSpPr>
        <p:spPr>
          <a:xfrm rot="0">
            <a:off x="1444692" y="1263717"/>
            <a:ext cx="15398617" cy="923925"/>
          </a:xfrm>
          <a:prstGeom prst="rect">
            <a:avLst/>
          </a:prstGeom>
        </p:spPr>
        <p:txBody>
          <a:bodyPr anchor="t" rtlCol="false" tIns="0" lIns="0" bIns="0" rIns="0">
            <a:spAutoFit/>
          </a:bodyPr>
          <a:lstStyle/>
          <a:p>
            <a:pPr algn="ctr">
              <a:lnSpc>
                <a:spcPts val="7200"/>
              </a:lnSpc>
            </a:pPr>
            <a:r>
              <a:rPr lang="en-US" sz="6000" spc="600">
                <a:solidFill>
                  <a:srgbClr val="1D1127"/>
                </a:solidFill>
                <a:latin typeface="Raleway Heavy"/>
              </a:rPr>
              <a:t>SUB MATERI</a:t>
            </a:r>
          </a:p>
        </p:txBody>
      </p:sp>
      <p:sp>
        <p:nvSpPr>
          <p:cNvPr name="AutoShape 3" id="3"/>
          <p:cNvSpPr/>
          <p:nvPr/>
        </p:nvSpPr>
        <p:spPr>
          <a:xfrm rot="-5415937">
            <a:off x="-3581053" y="4951305"/>
            <a:ext cx="10493273" cy="0"/>
          </a:xfrm>
          <a:prstGeom prst="line">
            <a:avLst/>
          </a:prstGeom>
          <a:ln cap="flat" w="590550">
            <a:solidFill>
              <a:srgbClr val="62DBDF"/>
            </a:solidFill>
            <a:prstDash val="solid"/>
            <a:headEnd type="none" len="sm" w="sm"/>
            <a:tailEnd type="none" len="sm" w="sm"/>
          </a:ln>
        </p:spPr>
      </p:sp>
      <p:sp>
        <p:nvSpPr>
          <p:cNvPr name="AutoShape 4" id="4"/>
          <p:cNvSpPr/>
          <p:nvPr/>
        </p:nvSpPr>
        <p:spPr>
          <a:xfrm rot="-5400000">
            <a:off x="14036993" y="5119688"/>
            <a:ext cx="6492240" cy="0"/>
          </a:xfrm>
          <a:prstGeom prst="line">
            <a:avLst/>
          </a:prstGeom>
          <a:ln cap="flat" w="47625">
            <a:solidFill>
              <a:srgbClr val="62DBDF"/>
            </a:solidFill>
            <a:prstDash val="solid"/>
            <a:headEnd type="none" len="sm" w="sm"/>
            <a:tailEnd type="none" len="sm" w="sm"/>
          </a:ln>
        </p:spPr>
      </p:sp>
      <p:grpSp>
        <p:nvGrpSpPr>
          <p:cNvPr name="Group 5" id="5"/>
          <p:cNvGrpSpPr/>
          <p:nvPr/>
        </p:nvGrpSpPr>
        <p:grpSpPr>
          <a:xfrm rot="0">
            <a:off x="1444692" y="2704602"/>
            <a:ext cx="8033799" cy="719209"/>
            <a:chOff x="0" y="0"/>
            <a:chExt cx="10711732" cy="958945"/>
          </a:xfrm>
        </p:grpSpPr>
        <p:grpSp>
          <p:nvGrpSpPr>
            <p:cNvPr name="Group 6" id="6"/>
            <p:cNvGrpSpPr>
              <a:grpSpLocks noChangeAspect="true"/>
            </p:cNvGrpSpPr>
            <p:nvPr/>
          </p:nvGrpSpPr>
          <p:grpSpPr>
            <a:xfrm rot="0">
              <a:off x="0" y="0"/>
              <a:ext cx="524183" cy="499401"/>
              <a:chOff x="0" y="0"/>
              <a:chExt cx="1772920" cy="1689100"/>
            </a:xfrm>
          </p:grpSpPr>
          <p:sp>
            <p:nvSpPr>
              <p:cNvPr name="Freeform 7" id="7"/>
              <p:cNvSpPr/>
              <p:nvPr/>
            </p:nvSpPr>
            <p:spPr>
              <a:xfrm>
                <a:off x="-8890" y="-5080"/>
                <a:ext cx="1789430" cy="1701800"/>
              </a:xfrm>
              <a:custGeom>
                <a:avLst/>
                <a:gdLst/>
                <a:ahLst/>
                <a:cxnLst/>
                <a:rect r="r" b="b" t="t" l="l"/>
                <a:pathLst>
                  <a:path h="1701800" w="178943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2083C4"/>
              </a:solidFill>
            </p:spPr>
          </p:sp>
        </p:grpSp>
        <p:sp>
          <p:nvSpPr>
            <p:cNvPr name="TextBox 8" id="8"/>
            <p:cNvSpPr txBox="true"/>
            <p:nvPr/>
          </p:nvSpPr>
          <p:spPr>
            <a:xfrm rot="0">
              <a:off x="1075262" y="-30480"/>
              <a:ext cx="9636470" cy="534670"/>
            </a:xfrm>
            <a:prstGeom prst="rect">
              <a:avLst/>
            </a:prstGeom>
          </p:spPr>
          <p:txBody>
            <a:bodyPr anchor="t" rtlCol="false" tIns="0" lIns="0" bIns="0" rIns="0">
              <a:spAutoFit/>
            </a:bodyPr>
            <a:lstStyle/>
            <a:p>
              <a:pPr>
                <a:lnSpc>
                  <a:spcPts val="3359"/>
                </a:lnSpc>
              </a:pPr>
              <a:r>
                <a:rPr lang="en-US" sz="2400" spc="120">
                  <a:solidFill>
                    <a:srgbClr val="1D1127"/>
                  </a:solidFill>
                  <a:latin typeface="Raleway Heavy"/>
                </a:rPr>
                <a:t>Percobaan Katrol Tunggal</a:t>
              </a:r>
            </a:p>
          </p:txBody>
        </p:sp>
        <p:sp>
          <p:nvSpPr>
            <p:cNvPr name="TextBox 9" id="9"/>
            <p:cNvSpPr txBox="true"/>
            <p:nvPr/>
          </p:nvSpPr>
          <p:spPr>
            <a:xfrm rot="0">
              <a:off x="1075262" y="504920"/>
              <a:ext cx="9636470" cy="454025"/>
            </a:xfrm>
            <a:prstGeom prst="rect">
              <a:avLst/>
            </a:prstGeom>
          </p:spPr>
          <p:txBody>
            <a:bodyPr anchor="t" rtlCol="false" tIns="0" lIns="0" bIns="0" rIns="0">
              <a:spAutoFit/>
            </a:bodyPr>
            <a:lstStyle/>
            <a:p>
              <a:pPr>
                <a:lnSpc>
                  <a:spcPts val="2639"/>
                </a:lnSpc>
              </a:pPr>
              <a:r>
                <a:rPr lang="en-US" sz="2199" spc="109">
                  <a:solidFill>
                    <a:srgbClr val="1D1127"/>
                  </a:solidFill>
                  <a:latin typeface="Raleway"/>
                </a:rPr>
                <a:t>Rasional, cara kerja, konsep fisis</a:t>
              </a:r>
            </a:p>
          </p:txBody>
        </p:sp>
      </p:grpSp>
      <p:grpSp>
        <p:nvGrpSpPr>
          <p:cNvPr name="Group 10" id="10"/>
          <p:cNvGrpSpPr/>
          <p:nvPr/>
        </p:nvGrpSpPr>
        <p:grpSpPr>
          <a:xfrm rot="0">
            <a:off x="1444692" y="4093354"/>
            <a:ext cx="8033799" cy="719209"/>
            <a:chOff x="0" y="0"/>
            <a:chExt cx="10711732" cy="958945"/>
          </a:xfrm>
        </p:grpSpPr>
        <p:grpSp>
          <p:nvGrpSpPr>
            <p:cNvPr name="Group 11" id="11"/>
            <p:cNvGrpSpPr>
              <a:grpSpLocks noChangeAspect="true"/>
            </p:cNvGrpSpPr>
            <p:nvPr/>
          </p:nvGrpSpPr>
          <p:grpSpPr>
            <a:xfrm rot="0">
              <a:off x="0" y="0"/>
              <a:ext cx="524183" cy="499401"/>
              <a:chOff x="0" y="0"/>
              <a:chExt cx="1772920" cy="1689100"/>
            </a:xfrm>
          </p:grpSpPr>
          <p:sp>
            <p:nvSpPr>
              <p:cNvPr name="Freeform 12" id="12"/>
              <p:cNvSpPr/>
              <p:nvPr/>
            </p:nvSpPr>
            <p:spPr>
              <a:xfrm>
                <a:off x="-8890" y="-5080"/>
                <a:ext cx="1789430" cy="1701800"/>
              </a:xfrm>
              <a:custGeom>
                <a:avLst/>
                <a:gdLst/>
                <a:ahLst/>
                <a:cxnLst/>
                <a:rect r="r" b="b" t="t" l="l"/>
                <a:pathLst>
                  <a:path h="1701800" w="178943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2083C4"/>
              </a:solidFill>
            </p:spPr>
          </p:sp>
        </p:grpSp>
        <p:sp>
          <p:nvSpPr>
            <p:cNvPr name="TextBox 13" id="13"/>
            <p:cNvSpPr txBox="true"/>
            <p:nvPr/>
          </p:nvSpPr>
          <p:spPr>
            <a:xfrm rot="0">
              <a:off x="1075262" y="-30480"/>
              <a:ext cx="9636470" cy="534670"/>
            </a:xfrm>
            <a:prstGeom prst="rect">
              <a:avLst/>
            </a:prstGeom>
          </p:spPr>
          <p:txBody>
            <a:bodyPr anchor="t" rtlCol="false" tIns="0" lIns="0" bIns="0" rIns="0">
              <a:spAutoFit/>
            </a:bodyPr>
            <a:lstStyle/>
            <a:p>
              <a:pPr>
                <a:lnSpc>
                  <a:spcPts val="3359"/>
                </a:lnSpc>
              </a:pPr>
              <a:r>
                <a:rPr lang="en-US" sz="2400" spc="120">
                  <a:solidFill>
                    <a:srgbClr val="1D1127"/>
                  </a:solidFill>
                  <a:latin typeface="Raleway Heavy"/>
                </a:rPr>
                <a:t>Percobaan Katrol Tunggal Bebas</a:t>
              </a:r>
            </a:p>
          </p:txBody>
        </p:sp>
        <p:sp>
          <p:nvSpPr>
            <p:cNvPr name="TextBox 14" id="14"/>
            <p:cNvSpPr txBox="true"/>
            <p:nvPr/>
          </p:nvSpPr>
          <p:spPr>
            <a:xfrm rot="0">
              <a:off x="1075262" y="504920"/>
              <a:ext cx="9636470" cy="454025"/>
            </a:xfrm>
            <a:prstGeom prst="rect">
              <a:avLst/>
            </a:prstGeom>
          </p:spPr>
          <p:txBody>
            <a:bodyPr anchor="t" rtlCol="false" tIns="0" lIns="0" bIns="0" rIns="0">
              <a:spAutoFit/>
            </a:bodyPr>
            <a:lstStyle/>
            <a:p>
              <a:pPr>
                <a:lnSpc>
                  <a:spcPts val="2639"/>
                </a:lnSpc>
              </a:pPr>
              <a:r>
                <a:rPr lang="en-US" sz="2199" spc="109">
                  <a:solidFill>
                    <a:srgbClr val="1D1127"/>
                  </a:solidFill>
                  <a:latin typeface="Raleway"/>
                </a:rPr>
                <a:t>Rasional, cara kerja, konsep fisis</a:t>
              </a:r>
            </a:p>
          </p:txBody>
        </p:sp>
      </p:grpSp>
      <p:grpSp>
        <p:nvGrpSpPr>
          <p:cNvPr name="Group 15" id="15"/>
          <p:cNvGrpSpPr/>
          <p:nvPr/>
        </p:nvGrpSpPr>
        <p:grpSpPr>
          <a:xfrm rot="0">
            <a:off x="1444692" y="5479313"/>
            <a:ext cx="8033799" cy="719209"/>
            <a:chOff x="0" y="0"/>
            <a:chExt cx="10711732" cy="958945"/>
          </a:xfrm>
        </p:grpSpPr>
        <p:grpSp>
          <p:nvGrpSpPr>
            <p:cNvPr name="Group 16" id="16"/>
            <p:cNvGrpSpPr>
              <a:grpSpLocks noChangeAspect="true"/>
            </p:cNvGrpSpPr>
            <p:nvPr/>
          </p:nvGrpSpPr>
          <p:grpSpPr>
            <a:xfrm rot="0">
              <a:off x="0" y="0"/>
              <a:ext cx="524183" cy="499401"/>
              <a:chOff x="0" y="0"/>
              <a:chExt cx="1772920" cy="1689100"/>
            </a:xfrm>
          </p:grpSpPr>
          <p:sp>
            <p:nvSpPr>
              <p:cNvPr name="Freeform 17" id="17"/>
              <p:cNvSpPr/>
              <p:nvPr/>
            </p:nvSpPr>
            <p:spPr>
              <a:xfrm>
                <a:off x="-8890" y="-5080"/>
                <a:ext cx="1789430" cy="1701800"/>
              </a:xfrm>
              <a:custGeom>
                <a:avLst/>
                <a:gdLst/>
                <a:ahLst/>
                <a:cxnLst/>
                <a:rect r="r" b="b" t="t" l="l"/>
                <a:pathLst>
                  <a:path h="1701800" w="178943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2083C4"/>
              </a:solidFill>
            </p:spPr>
          </p:sp>
        </p:grpSp>
        <p:sp>
          <p:nvSpPr>
            <p:cNvPr name="TextBox 18" id="18"/>
            <p:cNvSpPr txBox="true"/>
            <p:nvPr/>
          </p:nvSpPr>
          <p:spPr>
            <a:xfrm rot="0">
              <a:off x="1075262" y="-30480"/>
              <a:ext cx="9636470" cy="534670"/>
            </a:xfrm>
            <a:prstGeom prst="rect">
              <a:avLst/>
            </a:prstGeom>
          </p:spPr>
          <p:txBody>
            <a:bodyPr anchor="t" rtlCol="false" tIns="0" lIns="0" bIns="0" rIns="0">
              <a:spAutoFit/>
            </a:bodyPr>
            <a:lstStyle/>
            <a:p>
              <a:pPr>
                <a:lnSpc>
                  <a:spcPts val="3359"/>
                </a:lnSpc>
              </a:pPr>
              <a:r>
                <a:rPr lang="en-US" sz="2400" spc="120">
                  <a:solidFill>
                    <a:srgbClr val="1D1127"/>
                  </a:solidFill>
                  <a:latin typeface="Raleway Heavy"/>
                </a:rPr>
                <a:t>Percobaan Katrol Ganda</a:t>
              </a:r>
            </a:p>
          </p:txBody>
        </p:sp>
        <p:sp>
          <p:nvSpPr>
            <p:cNvPr name="TextBox 19" id="19"/>
            <p:cNvSpPr txBox="true"/>
            <p:nvPr/>
          </p:nvSpPr>
          <p:spPr>
            <a:xfrm rot="0">
              <a:off x="1075262" y="504920"/>
              <a:ext cx="9636470" cy="454025"/>
            </a:xfrm>
            <a:prstGeom prst="rect">
              <a:avLst/>
            </a:prstGeom>
          </p:spPr>
          <p:txBody>
            <a:bodyPr anchor="t" rtlCol="false" tIns="0" lIns="0" bIns="0" rIns="0">
              <a:spAutoFit/>
            </a:bodyPr>
            <a:lstStyle/>
            <a:p>
              <a:pPr>
                <a:lnSpc>
                  <a:spcPts val="2639"/>
                </a:lnSpc>
              </a:pPr>
              <a:r>
                <a:rPr lang="en-US" sz="2199" spc="109">
                  <a:solidFill>
                    <a:srgbClr val="1D1127"/>
                  </a:solidFill>
                  <a:latin typeface="Raleway"/>
                </a:rPr>
                <a:t>Rasional, cara kerja, konsep fisis</a:t>
              </a:r>
            </a:p>
          </p:txBody>
        </p:sp>
      </p:grpSp>
      <p:pic>
        <p:nvPicPr>
          <p:cNvPr name="Picture 20" id="2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717952" y="2934497"/>
            <a:ext cx="5301887" cy="5808841"/>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499655">
            <a:off x="-864456" y="-2140616"/>
            <a:ext cx="12904022" cy="2892803"/>
            <a:chOff x="0" y="0"/>
            <a:chExt cx="17094914" cy="3832310"/>
          </a:xfrm>
        </p:grpSpPr>
        <p:sp>
          <p:nvSpPr>
            <p:cNvPr name="Freeform 3" id="3"/>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grpSp>
        <p:nvGrpSpPr>
          <p:cNvPr name="Group 4" id="4"/>
          <p:cNvGrpSpPr/>
          <p:nvPr/>
        </p:nvGrpSpPr>
        <p:grpSpPr>
          <a:xfrm rot="-499655">
            <a:off x="6037956" y="9603908"/>
            <a:ext cx="12904022" cy="2892803"/>
            <a:chOff x="0" y="0"/>
            <a:chExt cx="17094914" cy="3832310"/>
          </a:xfrm>
        </p:grpSpPr>
        <p:sp>
          <p:nvSpPr>
            <p:cNvPr name="Freeform 5" id="5"/>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pic>
        <p:nvPicPr>
          <p:cNvPr name="Picture 6" id="6"/>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2230392" y="935332"/>
            <a:ext cx="7141501" cy="805042"/>
          </a:xfrm>
          <a:prstGeom prst="rect">
            <a:avLst/>
          </a:prstGeom>
        </p:spPr>
      </p:pic>
      <p:pic>
        <p:nvPicPr>
          <p:cNvPr name="Picture 7" id="7"/>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990566" y="9067379"/>
            <a:ext cx="7141501" cy="805042"/>
          </a:xfrm>
          <a:prstGeom prst="rect">
            <a:avLst/>
          </a:prstGeom>
        </p:spPr>
      </p:pic>
      <p:grpSp>
        <p:nvGrpSpPr>
          <p:cNvPr name="Group 8" id="8"/>
          <p:cNvGrpSpPr>
            <a:grpSpLocks noChangeAspect="true"/>
          </p:cNvGrpSpPr>
          <p:nvPr/>
        </p:nvGrpSpPr>
        <p:grpSpPr>
          <a:xfrm rot="0">
            <a:off x="1028700" y="968831"/>
            <a:ext cx="6797854" cy="6797854"/>
            <a:chOff x="0" y="0"/>
            <a:chExt cx="5615940" cy="5615940"/>
          </a:xfrm>
        </p:grpSpPr>
        <p:sp>
          <p:nvSpPr>
            <p:cNvPr name="Freeform 9" id="9"/>
            <p:cNvSpPr/>
            <p:nvPr/>
          </p:nvSpPr>
          <p:spPr>
            <a:xfrm>
              <a:off x="16510" y="16510"/>
              <a:ext cx="5584190" cy="5584190"/>
            </a:xfrm>
            <a:custGeom>
              <a:avLst/>
              <a:gdLst/>
              <a:ahLst/>
              <a:cxnLst/>
              <a:rect r="r" b="b" t="t" l="l"/>
              <a:pathLst>
                <a:path h="5584190" w="5584190">
                  <a:moveTo>
                    <a:pt x="5584190" y="5584190"/>
                  </a:moveTo>
                  <a:lnTo>
                    <a:pt x="1143000" y="5584190"/>
                  </a:lnTo>
                  <a:cubicBezTo>
                    <a:pt x="511810" y="5584190"/>
                    <a:pt x="0" y="5072380"/>
                    <a:pt x="0" y="4441190"/>
                  </a:cubicBezTo>
                  <a:lnTo>
                    <a:pt x="0" y="0"/>
                  </a:lnTo>
                  <a:lnTo>
                    <a:pt x="4441190" y="0"/>
                  </a:lnTo>
                  <a:cubicBezTo>
                    <a:pt x="5072380" y="0"/>
                    <a:pt x="5584190" y="511810"/>
                    <a:pt x="5584190" y="1143000"/>
                  </a:cubicBezTo>
                  <a:lnTo>
                    <a:pt x="5584190" y="5584190"/>
                  </a:lnTo>
                  <a:close/>
                </a:path>
              </a:pathLst>
            </a:custGeom>
            <a:blipFill>
              <a:blip r:embed="rId4"/>
              <a:stretch>
                <a:fillRect l="-25000" r="-25000" t="0" b="0"/>
              </a:stretch>
            </a:blipFill>
          </p:spPr>
        </p:sp>
        <p:sp>
          <p:nvSpPr>
            <p:cNvPr name="Freeform 10" id="10"/>
            <p:cNvSpPr/>
            <p:nvPr/>
          </p:nvSpPr>
          <p:spPr>
            <a:xfrm>
              <a:off x="0" y="0"/>
              <a:ext cx="5615940" cy="5615940"/>
            </a:xfrm>
            <a:custGeom>
              <a:avLst/>
              <a:gdLst/>
              <a:ahLst/>
              <a:cxnLst/>
              <a:rect r="r" b="b" t="t" l="l"/>
              <a:pathLst>
                <a:path h="5615940" w="5615940">
                  <a:moveTo>
                    <a:pt x="5615940" y="5615940"/>
                  </a:moveTo>
                  <a:lnTo>
                    <a:pt x="1158240" y="5615940"/>
                  </a:lnTo>
                  <a:cubicBezTo>
                    <a:pt x="519430" y="5615940"/>
                    <a:pt x="0" y="5096510"/>
                    <a:pt x="0" y="4457700"/>
                  </a:cubicBezTo>
                  <a:lnTo>
                    <a:pt x="0" y="0"/>
                  </a:lnTo>
                  <a:lnTo>
                    <a:pt x="4457700" y="0"/>
                  </a:lnTo>
                  <a:cubicBezTo>
                    <a:pt x="5096510" y="0"/>
                    <a:pt x="5615940" y="519430"/>
                    <a:pt x="5615940" y="1158240"/>
                  </a:cubicBezTo>
                  <a:lnTo>
                    <a:pt x="5615940" y="5615940"/>
                  </a:lnTo>
                  <a:close/>
                  <a:moveTo>
                    <a:pt x="31750" y="31750"/>
                  </a:moveTo>
                  <a:lnTo>
                    <a:pt x="31750" y="4457700"/>
                  </a:lnTo>
                  <a:cubicBezTo>
                    <a:pt x="31750" y="5078730"/>
                    <a:pt x="537210" y="5585460"/>
                    <a:pt x="1159510" y="5585460"/>
                  </a:cubicBezTo>
                  <a:lnTo>
                    <a:pt x="5585460" y="5585460"/>
                  </a:lnTo>
                  <a:lnTo>
                    <a:pt x="5585460" y="1158240"/>
                  </a:lnTo>
                  <a:cubicBezTo>
                    <a:pt x="5585460" y="537210"/>
                    <a:pt x="5080000" y="30480"/>
                    <a:pt x="4457700" y="30480"/>
                  </a:cubicBezTo>
                  <a:lnTo>
                    <a:pt x="31750" y="30480"/>
                  </a:lnTo>
                  <a:lnTo>
                    <a:pt x="31750" y="31750"/>
                  </a:lnTo>
                  <a:close/>
                </a:path>
              </a:pathLst>
            </a:custGeom>
            <a:solidFill>
              <a:srgbClr val="2083C4"/>
            </a:solidFill>
          </p:spPr>
        </p:sp>
      </p:grpSp>
      <p:sp>
        <p:nvSpPr>
          <p:cNvPr name="TextBox 11" id="11"/>
          <p:cNvSpPr txBox="true"/>
          <p:nvPr/>
        </p:nvSpPr>
        <p:spPr>
          <a:xfrm rot="0">
            <a:off x="8252810" y="502238"/>
            <a:ext cx="9006490" cy="466593"/>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PERCOBAAN KATROL TUNGGAL(TETAP)</a:t>
            </a:r>
          </a:p>
        </p:txBody>
      </p:sp>
      <p:sp>
        <p:nvSpPr>
          <p:cNvPr name="TextBox 12" id="12"/>
          <p:cNvSpPr txBox="true"/>
          <p:nvPr/>
        </p:nvSpPr>
        <p:spPr>
          <a:xfrm rot="0">
            <a:off x="8252810" y="1604725"/>
            <a:ext cx="8812120" cy="7192905"/>
          </a:xfrm>
          <a:prstGeom prst="rect">
            <a:avLst/>
          </a:prstGeom>
        </p:spPr>
        <p:txBody>
          <a:bodyPr anchor="t" rtlCol="false" tIns="0" lIns="0" bIns="0" rIns="0">
            <a:spAutoFit/>
          </a:bodyPr>
          <a:lstStyle/>
          <a:p>
            <a:pPr>
              <a:lnSpc>
                <a:spcPts val="4064"/>
              </a:lnSpc>
            </a:pPr>
            <a:r>
              <a:rPr lang="en-US" sz="2903" spc="145">
                <a:solidFill>
                  <a:srgbClr val="1D1127"/>
                </a:solidFill>
                <a:latin typeface="Arimo"/>
              </a:rPr>
              <a:t>Katrol tunggal atau </a:t>
            </a:r>
            <a:r>
              <a:rPr lang="en-US" sz="2903" spc="145">
                <a:solidFill>
                  <a:srgbClr val="1D1127"/>
                </a:solidFill>
                <a:latin typeface="Arimo"/>
                <a:hlinkClick r:id="rId5" tooltip="https://www.harianhaluan.com/tag/katrol"/>
              </a:rPr>
              <a:t>katrol</a:t>
            </a:r>
            <a:r>
              <a:rPr lang="en-US" sz="2903" spc="145">
                <a:solidFill>
                  <a:srgbClr val="1D1127"/>
                </a:solidFill>
                <a:latin typeface="Arimo"/>
              </a:rPr>
              <a:t> tetap merupakan jenis </a:t>
            </a:r>
            <a:r>
              <a:rPr lang="en-US" sz="2903" spc="145">
                <a:solidFill>
                  <a:srgbClr val="1D1127"/>
                </a:solidFill>
                <a:latin typeface="Arimo"/>
                <a:hlinkClick r:id="rId6" tooltip="https://www.harianhaluan.com/tag/katrol"/>
              </a:rPr>
              <a:t>katrol</a:t>
            </a:r>
            <a:r>
              <a:rPr lang="en-US" sz="2903" spc="145">
                <a:solidFill>
                  <a:srgbClr val="1D1127"/>
                </a:solidFill>
                <a:latin typeface="Arimo"/>
              </a:rPr>
              <a:t> pertama yang berfungsi untuk mengubah arah gaya. Katrol tetap adalah katrol yang porosnya dipasang di suatu tempat yang tetap, sehingga katrol tidak dapat berpindah tempat saat digunakan</a:t>
            </a:r>
          </a:p>
          <a:p>
            <a:pPr>
              <a:lnSpc>
                <a:spcPts val="4064"/>
              </a:lnSpc>
            </a:pPr>
          </a:p>
          <a:p>
            <a:pPr>
              <a:lnSpc>
                <a:spcPts val="4064"/>
              </a:lnSpc>
            </a:pPr>
            <a:r>
              <a:rPr lang="en-US" sz="2903" spc="145">
                <a:solidFill>
                  <a:srgbClr val="1D1127"/>
                </a:solidFill>
                <a:latin typeface="Arimo"/>
              </a:rPr>
              <a:t>Pada katrol tetap, gaya kuasa yang dikeluarkan akan bernilai sama dengan berat bebannya. Hal ini yang menyebabkan keuntungan mekanis katrol tetap bernilai satu. Katrol tetap biasanya sering kamu temukan pada tiang bendera dan sumur timba.</a:t>
            </a:r>
          </a:p>
          <a:p>
            <a:pPr>
              <a:lnSpc>
                <a:spcPts val="4064"/>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499655">
            <a:off x="-864456" y="-2140616"/>
            <a:ext cx="12904022" cy="2892803"/>
            <a:chOff x="0" y="0"/>
            <a:chExt cx="17094914" cy="3832310"/>
          </a:xfrm>
        </p:grpSpPr>
        <p:sp>
          <p:nvSpPr>
            <p:cNvPr name="Freeform 3" id="3"/>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grpSp>
        <p:nvGrpSpPr>
          <p:cNvPr name="Group 4" id="4"/>
          <p:cNvGrpSpPr/>
          <p:nvPr/>
        </p:nvGrpSpPr>
        <p:grpSpPr>
          <a:xfrm rot="-499655">
            <a:off x="6037956" y="9603908"/>
            <a:ext cx="12904022" cy="2892803"/>
            <a:chOff x="0" y="0"/>
            <a:chExt cx="17094914" cy="3832310"/>
          </a:xfrm>
        </p:grpSpPr>
        <p:sp>
          <p:nvSpPr>
            <p:cNvPr name="Freeform 5" id="5"/>
            <p:cNvSpPr/>
            <p:nvPr/>
          </p:nvSpPr>
          <p:spPr>
            <a:xfrm>
              <a:off x="0" y="0"/>
              <a:ext cx="17094915" cy="3832310"/>
            </a:xfrm>
            <a:custGeom>
              <a:avLst/>
              <a:gdLst/>
              <a:ahLst/>
              <a:cxnLst/>
              <a:rect r="r" b="b" t="t" l="l"/>
              <a:pathLst>
                <a:path h="3832310" w="17094915">
                  <a:moveTo>
                    <a:pt x="0" y="0"/>
                  </a:moveTo>
                  <a:lnTo>
                    <a:pt x="17094915" y="0"/>
                  </a:lnTo>
                  <a:lnTo>
                    <a:pt x="17094915" y="3832310"/>
                  </a:lnTo>
                  <a:lnTo>
                    <a:pt x="0" y="3832310"/>
                  </a:lnTo>
                  <a:close/>
                </a:path>
              </a:pathLst>
            </a:custGeom>
            <a:solidFill>
              <a:srgbClr val="2083C4"/>
            </a:solidFill>
          </p:spPr>
        </p:sp>
      </p:grpSp>
      <p:pic>
        <p:nvPicPr>
          <p:cNvPr name="Picture 6" id="6"/>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3688549" y="1170229"/>
            <a:ext cx="7141501" cy="805042"/>
          </a:xfrm>
          <a:prstGeom prst="rect">
            <a:avLst/>
          </a:prstGeom>
        </p:spPr>
      </p:pic>
      <p:pic>
        <p:nvPicPr>
          <p:cNvPr name="Picture 7" id="7"/>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2542051" y="9315056"/>
            <a:ext cx="7141501" cy="805042"/>
          </a:xfrm>
          <a:prstGeom prst="rect">
            <a:avLst/>
          </a:prstGeom>
        </p:spPr>
      </p:pic>
      <p:pic>
        <p:nvPicPr>
          <p:cNvPr name="Picture 8" id="8"/>
          <p:cNvPicPr>
            <a:picLocks noChangeAspect="true"/>
          </p:cNvPicPr>
          <p:nvPr/>
        </p:nvPicPr>
        <p:blipFill>
          <a:blip r:embed="rId4"/>
          <a:srcRect l="572" t="0" r="572" b="0"/>
          <a:stretch>
            <a:fillRect/>
          </a:stretch>
        </p:blipFill>
        <p:spPr>
          <a:xfrm flipH="false" flipV="false" rot="0">
            <a:off x="839436" y="1572749"/>
            <a:ext cx="6873462" cy="5598364"/>
          </a:xfrm>
          <a:prstGeom prst="rect">
            <a:avLst/>
          </a:prstGeom>
        </p:spPr>
      </p:pic>
      <p:sp>
        <p:nvSpPr>
          <p:cNvPr name="TextBox 9" id="9"/>
          <p:cNvSpPr txBox="true"/>
          <p:nvPr/>
        </p:nvSpPr>
        <p:spPr>
          <a:xfrm rot="0">
            <a:off x="8252810" y="562107"/>
            <a:ext cx="9006490" cy="466593"/>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RASIONAL KATROL TUNGGAL(TETAP)</a:t>
            </a:r>
          </a:p>
        </p:txBody>
      </p:sp>
      <p:sp>
        <p:nvSpPr>
          <p:cNvPr name="TextBox 10" id="10"/>
          <p:cNvSpPr txBox="true"/>
          <p:nvPr/>
        </p:nvSpPr>
        <p:spPr>
          <a:xfrm rot="0">
            <a:off x="8252810" y="1604725"/>
            <a:ext cx="8812120" cy="3592918"/>
          </a:xfrm>
          <a:prstGeom prst="rect">
            <a:avLst/>
          </a:prstGeom>
        </p:spPr>
        <p:txBody>
          <a:bodyPr anchor="t" rtlCol="false" tIns="0" lIns="0" bIns="0" rIns="0">
            <a:spAutoFit/>
          </a:bodyPr>
          <a:lstStyle/>
          <a:p>
            <a:pPr>
              <a:lnSpc>
                <a:spcPts val="4064"/>
              </a:lnSpc>
            </a:pPr>
            <a:r>
              <a:rPr lang="en-US" sz="2903" spc="145">
                <a:solidFill>
                  <a:srgbClr val="1D1127"/>
                </a:solidFill>
                <a:latin typeface="Arimo"/>
              </a:rPr>
              <a:t>Sebuah katrol dengan as yang licin sempurna, bilamana ia diberikan beban bertali, dan pada ujung lainnya diberikan sebuah neraca pegas atau dinamometer, maka dalam kondisi setimbang berat beban pada katrol selalu sama dengan gaya yang ditunjukkan oleh dinamometer tersebut.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AutoShape 2" id="2"/>
          <p:cNvSpPr/>
          <p:nvPr/>
        </p:nvSpPr>
        <p:spPr>
          <a:xfrm rot="-5415937">
            <a:off x="-3581053" y="4951305"/>
            <a:ext cx="10493273" cy="0"/>
          </a:xfrm>
          <a:prstGeom prst="line">
            <a:avLst/>
          </a:prstGeom>
          <a:ln cap="flat" w="590550">
            <a:solidFill>
              <a:srgbClr val="62DBDF"/>
            </a:solidFill>
            <a:prstDash val="solid"/>
            <a:headEnd type="none" len="sm" w="sm"/>
            <a:tailEnd type="none" len="sm" w="sm"/>
          </a:ln>
        </p:spPr>
      </p:sp>
      <p:sp>
        <p:nvSpPr>
          <p:cNvPr name="AutoShape 3" id="3"/>
          <p:cNvSpPr/>
          <p:nvPr/>
        </p:nvSpPr>
        <p:spPr>
          <a:xfrm rot="-5400000">
            <a:off x="14036993" y="5119688"/>
            <a:ext cx="6492240" cy="0"/>
          </a:xfrm>
          <a:prstGeom prst="line">
            <a:avLst/>
          </a:prstGeom>
          <a:ln cap="flat" w="47625">
            <a:solidFill>
              <a:srgbClr val="62DBDF"/>
            </a:solidFill>
            <a:prstDash val="solid"/>
            <a:headEnd type="none" len="sm" w="sm"/>
            <a:tailEnd type="none" len="sm" w="sm"/>
          </a:ln>
        </p:spPr>
      </p:sp>
      <p:pic>
        <p:nvPicPr>
          <p:cNvPr name="Picture 4" id="4"/>
          <p:cNvPicPr>
            <a:picLocks noChangeAspect="true"/>
          </p:cNvPicPr>
          <p:nvPr/>
        </p:nvPicPr>
        <p:blipFill>
          <a:blip r:embed="rId2"/>
          <a:srcRect l="572" t="0" r="572" b="0"/>
          <a:stretch>
            <a:fillRect/>
          </a:stretch>
        </p:blipFill>
        <p:spPr>
          <a:xfrm flipH="false" flipV="false" rot="0">
            <a:off x="11097242" y="1719808"/>
            <a:ext cx="6873462" cy="5598364"/>
          </a:xfrm>
          <a:prstGeom prst="rect">
            <a:avLst/>
          </a:prstGeom>
        </p:spPr>
      </p:pic>
      <p:pic>
        <p:nvPicPr>
          <p:cNvPr name="Picture 5" id="5"/>
          <p:cNvPicPr>
            <a:picLocks noChangeAspect="true"/>
          </p:cNvPicPr>
          <p:nvPr/>
        </p:nvPicPr>
        <p:blipFill>
          <a:blip r:embed="rId3"/>
          <a:srcRect l="0" t="4656" r="0" b="4656"/>
          <a:stretch>
            <a:fillRect/>
          </a:stretch>
        </p:blipFill>
        <p:spPr>
          <a:xfrm flipH="false" flipV="false" rot="0">
            <a:off x="2464843" y="7318172"/>
            <a:ext cx="11014177" cy="2744559"/>
          </a:xfrm>
          <a:prstGeom prst="rect">
            <a:avLst/>
          </a:prstGeom>
        </p:spPr>
      </p:pic>
      <p:sp>
        <p:nvSpPr>
          <p:cNvPr name="TextBox 6" id="6"/>
          <p:cNvSpPr txBox="true"/>
          <p:nvPr/>
        </p:nvSpPr>
        <p:spPr>
          <a:xfrm rot="0">
            <a:off x="2464843" y="243566"/>
            <a:ext cx="9006490" cy="466593"/>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CARA KERJA KATROL TUNGGAL (TETAP)</a:t>
            </a:r>
          </a:p>
        </p:txBody>
      </p:sp>
      <p:sp>
        <p:nvSpPr>
          <p:cNvPr name="TextBox 7" id="7"/>
          <p:cNvSpPr txBox="true"/>
          <p:nvPr/>
        </p:nvSpPr>
        <p:spPr>
          <a:xfrm rot="0">
            <a:off x="2224757" y="962025"/>
            <a:ext cx="8498394" cy="6189346"/>
          </a:xfrm>
          <a:prstGeom prst="rect">
            <a:avLst/>
          </a:prstGeom>
        </p:spPr>
        <p:txBody>
          <a:bodyPr anchor="t" rtlCol="false" tIns="0" lIns="0" bIns="0" rIns="0">
            <a:spAutoFit/>
          </a:bodyPr>
          <a:lstStyle/>
          <a:p>
            <a:pPr algn="just" marL="582928" indent="-291464" lvl="1">
              <a:lnSpc>
                <a:spcPts val="3779"/>
              </a:lnSpc>
              <a:buFont typeface="Arial"/>
              <a:buChar char="•"/>
            </a:pPr>
            <a:r>
              <a:rPr lang="en-US" sz="2699" spc="134">
                <a:solidFill>
                  <a:srgbClr val="1D1127"/>
                </a:solidFill>
                <a:latin typeface="Arimo"/>
              </a:rPr>
              <a:t>Gantung piringan timbangan dengan seutas tali melalui sebuah katrol yang diletakkan pada setiap statip. Ujung tali lainnya diikat pada ujung sebuah neraca per</a:t>
            </a:r>
          </a:p>
          <a:p>
            <a:pPr algn="just" marL="582928" indent="-291464" lvl="1">
              <a:lnSpc>
                <a:spcPts val="3779"/>
              </a:lnSpc>
              <a:buFont typeface="Arial"/>
              <a:buChar char="•"/>
            </a:pPr>
            <a:r>
              <a:rPr lang="en-US" sz="2699" spc="134">
                <a:solidFill>
                  <a:srgbClr val="1D1127"/>
                </a:solidFill>
                <a:latin typeface="Arimo"/>
              </a:rPr>
              <a:t>Pada piring timbangan letakkan sebuah beban, dan buatlah sistem itu setimbang</a:t>
            </a:r>
          </a:p>
          <a:p>
            <a:pPr algn="just" marL="582928" indent="-291464" lvl="1">
              <a:lnSpc>
                <a:spcPts val="3779"/>
              </a:lnSpc>
              <a:buFont typeface="Arial"/>
              <a:buChar char="•"/>
            </a:pPr>
            <a:r>
              <a:rPr lang="en-US" sz="2699" spc="134">
                <a:solidFill>
                  <a:srgbClr val="1D1127"/>
                </a:solidFill>
                <a:latin typeface="Arimo"/>
              </a:rPr>
              <a:t>Catat beban piring timbangan dan anak timbangan, serta gaya yang ditunjukkan oleh dinamometer</a:t>
            </a:r>
          </a:p>
          <a:p>
            <a:pPr algn="just" marL="582928" indent="-291464" lvl="1">
              <a:lnSpc>
                <a:spcPts val="3779"/>
              </a:lnSpc>
              <a:buFont typeface="Arial"/>
              <a:buChar char="•"/>
            </a:pPr>
            <a:r>
              <a:rPr lang="en-US" sz="2699" spc="134">
                <a:solidFill>
                  <a:srgbClr val="1D1127"/>
                </a:solidFill>
                <a:latin typeface="Arimo"/>
              </a:rPr>
              <a:t>Ulangi untuk letak dinamometer dengan suatu harga kemiringan tertentu </a:t>
            </a:r>
          </a:p>
          <a:p>
            <a:pPr algn="just" marL="582928" indent="-291464" lvl="1">
              <a:lnSpc>
                <a:spcPts val="3779"/>
              </a:lnSpc>
              <a:buFont typeface="Arial"/>
              <a:buChar char="•"/>
            </a:pPr>
            <a:r>
              <a:rPr lang="en-US" sz="2699" spc="134">
                <a:solidFill>
                  <a:srgbClr val="1D1127"/>
                </a:solidFill>
                <a:latin typeface="Arimo"/>
              </a:rPr>
              <a:t>Ulangi langkah 2,3 dan 4 untuk berbagai besar sudut kemiringan dinamometer</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12331065" y="-644703"/>
            <a:ext cx="7346716" cy="11576407"/>
            <a:chOff x="0" y="0"/>
            <a:chExt cx="2680102" cy="4223105"/>
          </a:xfrm>
        </p:grpSpPr>
        <p:sp>
          <p:nvSpPr>
            <p:cNvPr name="Freeform 3" id="3"/>
            <p:cNvSpPr/>
            <p:nvPr/>
          </p:nvSpPr>
          <p:spPr>
            <a:xfrm>
              <a:off x="0" y="0"/>
              <a:ext cx="2680102" cy="4223105"/>
            </a:xfrm>
            <a:custGeom>
              <a:avLst/>
              <a:gdLst/>
              <a:ahLst/>
              <a:cxnLst/>
              <a:rect r="r" b="b" t="t" l="l"/>
              <a:pathLst>
                <a:path h="4223105" w="2680102">
                  <a:moveTo>
                    <a:pt x="0" y="0"/>
                  </a:moveTo>
                  <a:lnTo>
                    <a:pt x="2680102" y="0"/>
                  </a:lnTo>
                  <a:lnTo>
                    <a:pt x="2680102" y="4223105"/>
                  </a:lnTo>
                  <a:lnTo>
                    <a:pt x="0" y="4223105"/>
                  </a:lnTo>
                  <a:close/>
                </a:path>
              </a:pathLst>
            </a:custGeom>
            <a:solidFill>
              <a:srgbClr val="2083C4"/>
            </a:solidFill>
          </p:spPr>
        </p:sp>
      </p:grpSp>
      <p:grpSp>
        <p:nvGrpSpPr>
          <p:cNvPr name="Group 4" id="4"/>
          <p:cNvGrpSpPr/>
          <p:nvPr/>
        </p:nvGrpSpPr>
        <p:grpSpPr>
          <a:xfrm rot="-1986299">
            <a:off x="11542873" y="2886398"/>
            <a:ext cx="4823047" cy="4823047"/>
            <a:chOff x="0" y="0"/>
            <a:chExt cx="1913890" cy="1913890"/>
          </a:xfrm>
        </p:grpSpPr>
        <p:sp>
          <p:nvSpPr>
            <p:cNvPr name="Freeform 5" id="5"/>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BF7762"/>
            </a:solidFill>
          </p:spPr>
        </p:sp>
      </p:grpSp>
      <p:grpSp>
        <p:nvGrpSpPr>
          <p:cNvPr name="Group 6" id="6"/>
          <p:cNvGrpSpPr/>
          <p:nvPr/>
        </p:nvGrpSpPr>
        <p:grpSpPr>
          <a:xfrm rot="0">
            <a:off x="0" y="8406108"/>
            <a:ext cx="7156853" cy="2251314"/>
            <a:chOff x="0" y="0"/>
            <a:chExt cx="2610839" cy="821285"/>
          </a:xfrm>
        </p:grpSpPr>
        <p:sp>
          <p:nvSpPr>
            <p:cNvPr name="Freeform 7" id="7"/>
            <p:cNvSpPr/>
            <p:nvPr/>
          </p:nvSpPr>
          <p:spPr>
            <a:xfrm>
              <a:off x="0" y="0"/>
              <a:ext cx="2610839" cy="821285"/>
            </a:xfrm>
            <a:custGeom>
              <a:avLst/>
              <a:gdLst/>
              <a:ahLst/>
              <a:cxnLst/>
              <a:rect r="r" b="b" t="t" l="l"/>
              <a:pathLst>
                <a:path h="821285" w="2610839">
                  <a:moveTo>
                    <a:pt x="0" y="0"/>
                  </a:moveTo>
                  <a:lnTo>
                    <a:pt x="2610839" y="0"/>
                  </a:lnTo>
                  <a:lnTo>
                    <a:pt x="2610839" y="821285"/>
                  </a:lnTo>
                  <a:lnTo>
                    <a:pt x="0" y="821285"/>
                  </a:lnTo>
                  <a:close/>
                </a:path>
              </a:pathLst>
            </a:custGeom>
            <a:solidFill>
              <a:srgbClr val="62DBDF"/>
            </a:solidFill>
          </p:spPr>
        </p:sp>
      </p:grpSp>
      <p:sp>
        <p:nvSpPr>
          <p:cNvPr name="TextBox 8" id="8"/>
          <p:cNvSpPr txBox="true"/>
          <p:nvPr/>
        </p:nvSpPr>
        <p:spPr>
          <a:xfrm rot="0">
            <a:off x="1028700" y="562107"/>
            <a:ext cx="9006490" cy="466593"/>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KONSEP FISIS KATROL TUNGGAL(TETAP)</a:t>
            </a:r>
          </a:p>
        </p:txBody>
      </p:sp>
      <p:sp>
        <p:nvSpPr>
          <p:cNvPr name="TextBox 9" id="9"/>
          <p:cNvSpPr txBox="true"/>
          <p:nvPr/>
        </p:nvSpPr>
        <p:spPr>
          <a:xfrm rot="0">
            <a:off x="1028700" y="1550582"/>
            <a:ext cx="8812120" cy="5650053"/>
          </a:xfrm>
          <a:prstGeom prst="rect">
            <a:avLst/>
          </a:prstGeom>
        </p:spPr>
        <p:txBody>
          <a:bodyPr anchor="t" rtlCol="false" tIns="0" lIns="0" bIns="0" rIns="0">
            <a:spAutoFit/>
          </a:bodyPr>
          <a:lstStyle/>
          <a:p>
            <a:pPr marL="626828" indent="-313414" lvl="1">
              <a:lnSpc>
                <a:spcPts val="4064"/>
              </a:lnSpc>
              <a:buFont typeface="Arial"/>
              <a:buChar char="•"/>
            </a:pPr>
            <a:r>
              <a:rPr lang="en-US" sz="2903" spc="145">
                <a:solidFill>
                  <a:srgbClr val="1D1127"/>
                </a:solidFill>
                <a:latin typeface="Arimo"/>
              </a:rPr>
              <a:t> Berat adalah gaya tarik bumi terhadap Bumi</a:t>
            </a:r>
          </a:p>
          <a:p>
            <a:pPr marL="626828" indent="-313414" lvl="1">
              <a:lnSpc>
                <a:spcPts val="4064"/>
              </a:lnSpc>
              <a:buFont typeface="Arial"/>
              <a:buChar char="•"/>
            </a:pPr>
            <a:r>
              <a:rPr lang="en-US" sz="2903" spc="145">
                <a:solidFill>
                  <a:srgbClr val="1D1127"/>
                </a:solidFill>
                <a:latin typeface="Arimo"/>
              </a:rPr>
              <a:t>Satuan berat benda adalah sama dengan satuan gaya yaitu newton</a:t>
            </a:r>
          </a:p>
          <a:p>
            <a:pPr marL="626828" indent="-313414" lvl="1">
              <a:lnSpc>
                <a:spcPts val="4064"/>
              </a:lnSpc>
              <a:buFont typeface="Arial"/>
              <a:buChar char="•"/>
            </a:pPr>
            <a:r>
              <a:rPr lang="en-US" sz="2903" spc="145">
                <a:solidFill>
                  <a:srgbClr val="1D1127"/>
                </a:solidFill>
                <a:latin typeface="Arimo"/>
              </a:rPr>
              <a:t>Dalam kondisi setimbang berat piringan ditambah berat badan selalu sama dengan gaya yang ditunjukkan dinamometer</a:t>
            </a:r>
          </a:p>
          <a:p>
            <a:pPr marL="626828" indent="-313414" lvl="1">
              <a:lnSpc>
                <a:spcPts val="4064"/>
              </a:lnSpc>
              <a:buFont typeface="Arial"/>
              <a:buChar char="•"/>
            </a:pPr>
            <a:r>
              <a:rPr lang="en-US" sz="2903" spc="145">
                <a:solidFill>
                  <a:srgbClr val="1D1127"/>
                </a:solidFill>
                <a:latin typeface="Arimo"/>
              </a:rPr>
              <a:t>Suatu sistem dalam keadaan setimbang bilamana resultan gaya-gaya yang bekerja pada benda adalah nol</a:t>
            </a:r>
          </a:p>
          <a:p>
            <a:pPr marL="626828" indent="-313414" lvl="1">
              <a:lnSpc>
                <a:spcPts val="4064"/>
              </a:lnSpc>
              <a:buFont typeface="Arial"/>
              <a:buChar char="•"/>
            </a:pPr>
            <a:r>
              <a:rPr lang="en-US" sz="2903" spc="145">
                <a:solidFill>
                  <a:srgbClr val="1D1127"/>
                </a:solidFill>
                <a:latin typeface="Arimo"/>
              </a:rPr>
              <a:t>Sebuah Katrol berfungsi sebagai pengarah arah gaya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686456" y="9872237"/>
            <a:ext cx="9553175" cy="1241847"/>
            <a:chOff x="0" y="0"/>
            <a:chExt cx="3485024" cy="453029"/>
          </a:xfrm>
        </p:grpSpPr>
        <p:sp>
          <p:nvSpPr>
            <p:cNvPr name="Freeform 3" id="3"/>
            <p:cNvSpPr/>
            <p:nvPr/>
          </p:nvSpPr>
          <p:spPr>
            <a:xfrm>
              <a:off x="0" y="0"/>
              <a:ext cx="3485024" cy="453029"/>
            </a:xfrm>
            <a:custGeom>
              <a:avLst/>
              <a:gdLst/>
              <a:ahLst/>
              <a:cxnLst/>
              <a:rect r="r" b="b" t="t" l="l"/>
              <a:pathLst>
                <a:path h="453029" w="3485024">
                  <a:moveTo>
                    <a:pt x="0" y="0"/>
                  </a:moveTo>
                  <a:lnTo>
                    <a:pt x="3485024" y="0"/>
                  </a:lnTo>
                  <a:lnTo>
                    <a:pt x="3485024" y="453029"/>
                  </a:lnTo>
                  <a:lnTo>
                    <a:pt x="0" y="453029"/>
                  </a:lnTo>
                  <a:close/>
                </a:path>
              </a:pathLst>
            </a:custGeom>
            <a:solidFill>
              <a:srgbClr val="62DBDF"/>
            </a:solidFill>
          </p:spPr>
        </p:sp>
      </p:grpSp>
      <p:grpSp>
        <p:nvGrpSpPr>
          <p:cNvPr name="Group 4" id="4"/>
          <p:cNvGrpSpPr/>
          <p:nvPr/>
        </p:nvGrpSpPr>
        <p:grpSpPr>
          <a:xfrm rot="0">
            <a:off x="-333948" y="-839272"/>
            <a:ext cx="8586759" cy="1241847"/>
            <a:chOff x="0" y="0"/>
            <a:chExt cx="3132473" cy="453029"/>
          </a:xfrm>
        </p:grpSpPr>
        <p:sp>
          <p:nvSpPr>
            <p:cNvPr name="Freeform 5" id="5"/>
            <p:cNvSpPr/>
            <p:nvPr/>
          </p:nvSpPr>
          <p:spPr>
            <a:xfrm>
              <a:off x="0" y="0"/>
              <a:ext cx="3132473" cy="453029"/>
            </a:xfrm>
            <a:custGeom>
              <a:avLst/>
              <a:gdLst/>
              <a:ahLst/>
              <a:cxnLst/>
              <a:rect r="r" b="b" t="t" l="l"/>
              <a:pathLst>
                <a:path h="453029" w="3132473">
                  <a:moveTo>
                    <a:pt x="0" y="0"/>
                  </a:moveTo>
                  <a:lnTo>
                    <a:pt x="3132473" y="0"/>
                  </a:lnTo>
                  <a:lnTo>
                    <a:pt x="3132473" y="453029"/>
                  </a:lnTo>
                  <a:lnTo>
                    <a:pt x="0" y="453029"/>
                  </a:lnTo>
                  <a:close/>
                </a:path>
              </a:pathLst>
            </a:custGeom>
            <a:solidFill>
              <a:srgbClr val="62DBDF"/>
            </a:solidFill>
          </p:spPr>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176038">
            <a:off x="13494125" y="-360677"/>
            <a:ext cx="3302799" cy="4224510"/>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86092" y="8329082"/>
            <a:ext cx="1540244" cy="1149407"/>
          </a:xfrm>
          <a:prstGeom prst="rect">
            <a:avLst/>
          </a:prstGeom>
        </p:spPr>
      </p:pic>
      <p:pic>
        <p:nvPicPr>
          <p:cNvPr name="Picture 8" id="8"/>
          <p:cNvPicPr>
            <a:picLocks noChangeAspect="true"/>
          </p:cNvPicPr>
          <p:nvPr/>
        </p:nvPicPr>
        <p:blipFill>
          <a:blip r:embed="rId6"/>
          <a:srcRect l="0" t="0" r="0" b="0"/>
          <a:stretch>
            <a:fillRect/>
          </a:stretch>
        </p:blipFill>
        <p:spPr>
          <a:xfrm flipH="false" flipV="false" rot="0">
            <a:off x="1028700" y="2075283"/>
            <a:ext cx="11436013" cy="6861608"/>
          </a:xfrm>
          <a:prstGeom prst="rect">
            <a:avLst/>
          </a:prstGeom>
        </p:spPr>
      </p:pic>
      <p:sp>
        <p:nvSpPr>
          <p:cNvPr name="TextBox 9" id="9"/>
          <p:cNvSpPr txBox="true"/>
          <p:nvPr/>
        </p:nvSpPr>
        <p:spPr>
          <a:xfrm rot="0">
            <a:off x="1028700" y="1513453"/>
            <a:ext cx="11436013" cy="466593"/>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KEUNTUNGAN MEKANIS KATROL TUNGGAL(TETAP)</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686456" y="9872237"/>
            <a:ext cx="9553175" cy="1241847"/>
            <a:chOff x="0" y="0"/>
            <a:chExt cx="3485024" cy="453029"/>
          </a:xfrm>
        </p:grpSpPr>
        <p:sp>
          <p:nvSpPr>
            <p:cNvPr name="Freeform 3" id="3"/>
            <p:cNvSpPr/>
            <p:nvPr/>
          </p:nvSpPr>
          <p:spPr>
            <a:xfrm>
              <a:off x="0" y="0"/>
              <a:ext cx="3485024" cy="453029"/>
            </a:xfrm>
            <a:custGeom>
              <a:avLst/>
              <a:gdLst/>
              <a:ahLst/>
              <a:cxnLst/>
              <a:rect r="r" b="b" t="t" l="l"/>
              <a:pathLst>
                <a:path h="453029" w="3485024">
                  <a:moveTo>
                    <a:pt x="0" y="0"/>
                  </a:moveTo>
                  <a:lnTo>
                    <a:pt x="3485024" y="0"/>
                  </a:lnTo>
                  <a:lnTo>
                    <a:pt x="3485024" y="453029"/>
                  </a:lnTo>
                  <a:lnTo>
                    <a:pt x="0" y="453029"/>
                  </a:lnTo>
                  <a:close/>
                </a:path>
              </a:pathLst>
            </a:custGeom>
            <a:solidFill>
              <a:srgbClr val="62DBDF"/>
            </a:solidFill>
          </p:spPr>
        </p:sp>
      </p:grpSp>
      <p:grpSp>
        <p:nvGrpSpPr>
          <p:cNvPr name="Group 4" id="4"/>
          <p:cNvGrpSpPr/>
          <p:nvPr/>
        </p:nvGrpSpPr>
        <p:grpSpPr>
          <a:xfrm rot="0">
            <a:off x="-333948" y="-839272"/>
            <a:ext cx="8586759" cy="1241847"/>
            <a:chOff x="0" y="0"/>
            <a:chExt cx="3132473" cy="453029"/>
          </a:xfrm>
        </p:grpSpPr>
        <p:sp>
          <p:nvSpPr>
            <p:cNvPr name="Freeform 5" id="5"/>
            <p:cNvSpPr/>
            <p:nvPr/>
          </p:nvSpPr>
          <p:spPr>
            <a:xfrm>
              <a:off x="0" y="0"/>
              <a:ext cx="3132473" cy="453029"/>
            </a:xfrm>
            <a:custGeom>
              <a:avLst/>
              <a:gdLst/>
              <a:ahLst/>
              <a:cxnLst/>
              <a:rect r="r" b="b" t="t" l="l"/>
              <a:pathLst>
                <a:path h="453029" w="3132473">
                  <a:moveTo>
                    <a:pt x="0" y="0"/>
                  </a:moveTo>
                  <a:lnTo>
                    <a:pt x="3132473" y="0"/>
                  </a:lnTo>
                  <a:lnTo>
                    <a:pt x="3132473" y="453029"/>
                  </a:lnTo>
                  <a:lnTo>
                    <a:pt x="0" y="453029"/>
                  </a:lnTo>
                  <a:close/>
                </a:path>
              </a:pathLst>
            </a:custGeom>
            <a:solidFill>
              <a:srgbClr val="62DBDF"/>
            </a:solidFill>
          </p:spPr>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176038">
            <a:off x="13494125" y="-360677"/>
            <a:ext cx="3302799" cy="4224510"/>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86092" y="8329082"/>
            <a:ext cx="1540244" cy="1149407"/>
          </a:xfrm>
          <a:prstGeom prst="rect">
            <a:avLst/>
          </a:prstGeom>
        </p:spPr>
      </p:pic>
      <p:pic>
        <p:nvPicPr>
          <p:cNvPr name="Picture 8" id="8"/>
          <p:cNvPicPr>
            <a:picLocks noChangeAspect="true"/>
          </p:cNvPicPr>
          <p:nvPr/>
        </p:nvPicPr>
        <p:blipFill>
          <a:blip r:embed="rId6"/>
          <a:srcRect l="11229" t="5284" r="9136" b="15139"/>
          <a:stretch>
            <a:fillRect/>
          </a:stretch>
        </p:blipFill>
        <p:spPr>
          <a:xfrm flipH="false" flipV="false" rot="0">
            <a:off x="1028700" y="3064031"/>
            <a:ext cx="7584136" cy="5052409"/>
          </a:xfrm>
          <a:prstGeom prst="rect">
            <a:avLst/>
          </a:prstGeom>
        </p:spPr>
      </p:pic>
      <p:sp>
        <p:nvSpPr>
          <p:cNvPr name="TextBox 9" id="9"/>
          <p:cNvSpPr txBox="true"/>
          <p:nvPr/>
        </p:nvSpPr>
        <p:spPr>
          <a:xfrm rot="0">
            <a:off x="9144000" y="3054506"/>
            <a:ext cx="9006490" cy="466725"/>
          </a:xfrm>
          <a:prstGeom prst="rect">
            <a:avLst/>
          </a:prstGeom>
        </p:spPr>
        <p:txBody>
          <a:bodyPr anchor="t" rtlCol="false" tIns="0" lIns="0" bIns="0" rIns="0">
            <a:spAutoFit/>
          </a:bodyPr>
          <a:lstStyle/>
          <a:p>
            <a:pPr algn="just">
              <a:lnSpc>
                <a:spcPts val="3600"/>
              </a:lnSpc>
            </a:pPr>
            <a:r>
              <a:rPr lang="en-US" sz="3000" spc="300">
                <a:solidFill>
                  <a:srgbClr val="1D1127"/>
                </a:solidFill>
                <a:latin typeface="Raleway Heavy"/>
              </a:rPr>
              <a:t>PERCOBAAN KATROL TUNGGAL BEBAS</a:t>
            </a:r>
          </a:p>
        </p:txBody>
      </p:sp>
      <p:sp>
        <p:nvSpPr>
          <p:cNvPr name="TextBox 10" id="10"/>
          <p:cNvSpPr txBox="true"/>
          <p:nvPr/>
        </p:nvSpPr>
        <p:spPr>
          <a:xfrm rot="0">
            <a:off x="9144000" y="3934882"/>
            <a:ext cx="7156853" cy="4844753"/>
          </a:xfrm>
          <a:prstGeom prst="rect">
            <a:avLst/>
          </a:prstGeom>
        </p:spPr>
        <p:txBody>
          <a:bodyPr anchor="t" rtlCol="false" tIns="0" lIns="0" bIns="0" rIns="0">
            <a:spAutoFit/>
          </a:bodyPr>
          <a:lstStyle/>
          <a:p>
            <a:pPr>
              <a:lnSpc>
                <a:spcPts val="3919"/>
              </a:lnSpc>
            </a:pPr>
            <a:r>
              <a:rPr lang="en-US" sz="2799" spc="139">
                <a:solidFill>
                  <a:srgbClr val="1D1127"/>
                </a:solidFill>
                <a:latin typeface="Arimo"/>
              </a:rPr>
              <a:t>Katrol digunakan sebagai sarana untuk merubah arah gaya. Ga</a:t>
            </a:r>
            <a:r>
              <a:rPr lang="en-US" sz="2799" spc="139">
                <a:solidFill>
                  <a:srgbClr val="1D1127"/>
                </a:solidFill>
                <a:latin typeface="Arimo"/>
              </a:rPr>
              <a:t>ya yang bekerja pada tali katrol, dapat sama atau dapat pula menjadi berkurang sesuai dengan pembagian tali katrol.</a:t>
            </a:r>
          </a:p>
          <a:p>
            <a:pPr>
              <a:lnSpc>
                <a:spcPts val="3639"/>
              </a:lnSpc>
            </a:pPr>
          </a:p>
          <a:p>
            <a:pPr>
              <a:lnSpc>
                <a:spcPts val="3779"/>
              </a:lnSpc>
            </a:pPr>
            <a:r>
              <a:rPr lang="en-US" sz="2699" spc="134">
                <a:solidFill>
                  <a:srgbClr val="1D1127"/>
                </a:solidFill>
                <a:latin typeface="Arimo"/>
              </a:rPr>
              <a:t>Sebuah katrol tunggal yang bebas, dimana beban ditarik </a:t>
            </a:r>
            <a:r>
              <a:rPr lang="en-US" sz="2699" spc="134">
                <a:solidFill>
                  <a:srgbClr val="1D1127"/>
                </a:solidFill>
                <a:latin typeface="Arimo"/>
              </a:rPr>
              <a:t>diikatkan ke atas, ternyata tegangan pada masing-masing setengah dari berat beban.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DAFcsqm6oaI</dc:identifier>
  <dcterms:modified xsi:type="dcterms:W3CDTF">2011-08-01T06:04:30Z</dcterms:modified>
  <cp:revision>1</cp:revision>
  <dc:title>Kelompok 3_Teknik Laboratorium</dc:title>
</cp:coreProperties>
</file>