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289" r:id="rId3"/>
    <p:sldId id="294" r:id="rId4"/>
    <p:sldId id="293" r:id="rId5"/>
    <p:sldId id="257" r:id="rId6"/>
    <p:sldId id="276" r:id="rId7"/>
    <p:sldId id="275" r:id="rId8"/>
    <p:sldId id="277" r:id="rId9"/>
    <p:sldId id="278" r:id="rId10"/>
    <p:sldId id="279" r:id="rId11"/>
    <p:sldId id="280" r:id="rId12"/>
    <p:sldId id="274" r:id="rId13"/>
    <p:sldId id="281" r:id="rId14"/>
    <p:sldId id="282" r:id="rId15"/>
    <p:sldId id="283" r:id="rId16"/>
    <p:sldId id="284" r:id="rId17"/>
    <p:sldId id="286" r:id="rId18"/>
    <p:sldId id="287" r:id="rId19"/>
    <p:sldId id="290" r:id="rId20"/>
    <p:sldId id="291" r:id="rId21"/>
    <p:sldId id="292" r:id="rId22"/>
    <p:sldId id="285" r:id="rId23"/>
    <p:sldId id="288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1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381BA-B3A7-4863-8A19-473F8A7F53F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6C6C7-BEA9-4A00-8808-E0DA723E4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03816-1DB3-49A9-8729-3C9547E5CA82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B790-C3DC-4265-B48E-EE07C103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1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=""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05082" y="0"/>
            <a:ext cx="5438933" cy="5715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71271" tIns="35637" rIns="71271" bIns="35637" anchor="ctr">
            <a:noAutofit/>
          </a:bodyPr>
          <a:lstStyle>
            <a:lvl1pPr marL="0" marR="0" indent="0" algn="ctr" defTabSz="712720" rtl="0" eaLnBrk="1" fontAlgn="auto" latinLnBrk="1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86885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5541089"/>
            <a:ext cx="7420032" cy="71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5"/>
            <a:ext cx="8679898" cy="603539"/>
          </a:xfrm>
          <a:prstGeom prst="rect">
            <a:avLst/>
          </a:prstGeom>
        </p:spPr>
        <p:txBody>
          <a:bodyPr lIns="71271" tIns="35637" rIns="71271" bIns="35637" anchor="ctr"/>
          <a:lstStyle>
            <a:lvl1pPr marL="0" indent="0" algn="ctr">
              <a:buNone/>
              <a:defRPr sz="4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7438492" y="5207519"/>
            <a:ext cx="1601151" cy="449123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en-US" sz="1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3" name="Trapezoid 24">
              <a:extLst>
                <a:ext uri="{FF2B5EF4-FFF2-40B4-BE49-F238E27FC236}">
                  <a16:creationId xmlns=""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=""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2720"/>
                <a:endParaRPr lang="ko-KR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=""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2720"/>
                <a:endParaRPr lang="ko-KR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=""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2720"/>
                <a:endParaRPr lang="ko-KR" altLang="en-US" sz="21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=""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 dirty="0">
                <a:solidFill>
                  <a:prstClr val="black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=""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96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5"/>
            <a:ext cx="8679898" cy="603539"/>
          </a:xfrm>
          <a:prstGeom prst="rect">
            <a:avLst/>
          </a:prstGeom>
        </p:spPr>
        <p:txBody>
          <a:bodyPr lIns="71271" tIns="35637" rIns="71271" bIns="35637" anchor="ctr"/>
          <a:lstStyle>
            <a:lvl1pPr marL="0" indent="0" algn="ctr">
              <a:buNone/>
              <a:defRPr sz="4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4070533" y="952729"/>
            <a:ext cx="1002959" cy="183733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8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34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000"/>
            <a:ext cx="9144000" cy="571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124" name="Trapezoid 123"/>
          <p:cNvSpPr/>
          <p:nvPr userDrawn="1"/>
        </p:nvSpPr>
        <p:spPr>
          <a:xfrm>
            <a:off x="402264" y="-3000"/>
            <a:ext cx="3886426" cy="5715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=""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174767" y="3789727"/>
            <a:ext cx="1148741" cy="179540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=""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364965" y="3789727"/>
            <a:ext cx="1148741" cy="179540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=""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3745308" y="3789727"/>
            <a:ext cx="748847" cy="179540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=""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2555137" y="3789727"/>
            <a:ext cx="1148741" cy="179540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=""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1850934" y="229527"/>
            <a:ext cx="1108409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 dirty="0">
              <a:solidFill>
                <a:prstClr val="white"/>
              </a:solidFill>
            </a:endParaRPr>
          </a:p>
        </p:txBody>
      </p:sp>
      <p:sp>
        <p:nvSpPr>
          <p:cNvPr id="35" name="Oval 2">
            <a:extLst>
              <a:ext uri="{FF2B5EF4-FFF2-40B4-BE49-F238E27FC236}">
                <a16:creationId xmlns=""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250809" y="1996379"/>
            <a:ext cx="1393559" cy="1418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36" name="Oval 2">
            <a:extLst>
              <a:ext uri="{FF2B5EF4-FFF2-40B4-BE49-F238E27FC236}">
                <a16:creationId xmlns=""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040265" y="1608775"/>
            <a:ext cx="765667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37" name="Oval 2">
            <a:extLst>
              <a:ext uri="{FF2B5EF4-FFF2-40B4-BE49-F238E27FC236}">
                <a16:creationId xmlns=""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148887" y="643004"/>
            <a:ext cx="827768" cy="84256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38" name="Oval 2">
            <a:extLst>
              <a:ext uri="{FF2B5EF4-FFF2-40B4-BE49-F238E27FC236}">
                <a16:creationId xmlns=""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79959" y="245636"/>
            <a:ext cx="1393559" cy="1418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39" name="Oval 2">
            <a:extLst>
              <a:ext uri="{FF2B5EF4-FFF2-40B4-BE49-F238E27FC236}">
                <a16:creationId xmlns=""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2324379" y="472307"/>
            <a:ext cx="1393559" cy="1418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40" name="Oval 2">
            <a:extLst>
              <a:ext uri="{FF2B5EF4-FFF2-40B4-BE49-F238E27FC236}">
                <a16:creationId xmlns=""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76799" y="1342021"/>
            <a:ext cx="765667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41" name="Oval 2">
            <a:extLst>
              <a:ext uri="{FF2B5EF4-FFF2-40B4-BE49-F238E27FC236}">
                <a16:creationId xmlns=""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025962" y="51686"/>
            <a:ext cx="717794" cy="7306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=""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659472" y="1055699"/>
            <a:ext cx="1700062" cy="17304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43" name="Oval 2">
            <a:extLst>
              <a:ext uri="{FF2B5EF4-FFF2-40B4-BE49-F238E27FC236}">
                <a16:creationId xmlns=""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2468663" y="1527810"/>
            <a:ext cx="126139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=""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2415754" y="2340505"/>
            <a:ext cx="849494" cy="8646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45" name="Oval 2">
            <a:extLst>
              <a:ext uri="{FF2B5EF4-FFF2-40B4-BE49-F238E27FC236}">
                <a16:creationId xmlns=""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935392" y="2825772"/>
            <a:ext cx="849494" cy="8646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=""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59577" y="2983600"/>
            <a:ext cx="765667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47" name="Oval 2">
            <a:extLst>
              <a:ext uri="{FF2B5EF4-FFF2-40B4-BE49-F238E27FC236}">
                <a16:creationId xmlns=""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31125" y="1936277"/>
            <a:ext cx="1393559" cy="1418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=""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2846349" y="2854793"/>
            <a:ext cx="1108409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 dirty="0">
              <a:solidFill>
                <a:prstClr val="white"/>
              </a:solidFill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=""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3563764" y="576216"/>
            <a:ext cx="717794" cy="7306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54" name="Oval 2">
            <a:extLst>
              <a:ext uri="{FF2B5EF4-FFF2-40B4-BE49-F238E27FC236}">
                <a16:creationId xmlns=""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3197274" y="1580229"/>
            <a:ext cx="1700062" cy="17304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55" name="Oval 2">
            <a:extLst>
              <a:ext uri="{FF2B5EF4-FFF2-40B4-BE49-F238E27FC236}">
                <a16:creationId xmlns=""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3558249" y="1551622"/>
            <a:ext cx="974950" cy="9923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56" name="Oval 2">
            <a:extLst>
              <a:ext uri="{FF2B5EF4-FFF2-40B4-BE49-F238E27FC236}">
                <a16:creationId xmlns=""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490288" y="2134715"/>
            <a:ext cx="757115" cy="77064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57" name="Oval 2">
            <a:extLst>
              <a:ext uri="{FF2B5EF4-FFF2-40B4-BE49-F238E27FC236}">
                <a16:creationId xmlns=""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1846666" y="2984609"/>
            <a:ext cx="865356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=""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2500867" y="292049"/>
            <a:ext cx="865356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=""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3764518" y="-22319"/>
            <a:ext cx="982562" cy="10001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=""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452796" y="-64694"/>
            <a:ext cx="982562" cy="10001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72" name="Oval 2">
            <a:extLst>
              <a:ext uri="{FF2B5EF4-FFF2-40B4-BE49-F238E27FC236}">
                <a16:creationId xmlns=""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3817636" y="2642428"/>
            <a:ext cx="849494" cy="8646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75" name="Oval 2">
            <a:extLst>
              <a:ext uri="{FF2B5EF4-FFF2-40B4-BE49-F238E27FC236}">
                <a16:creationId xmlns=""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4055278" y="925809"/>
            <a:ext cx="752012" cy="7654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80" name="Oval 2">
            <a:extLst>
              <a:ext uri="{FF2B5EF4-FFF2-40B4-BE49-F238E27FC236}">
                <a16:creationId xmlns=""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6051663" y="641572"/>
            <a:ext cx="1108409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 dirty="0">
              <a:solidFill>
                <a:prstClr val="white"/>
              </a:solidFill>
            </a:endParaRPr>
          </a:p>
        </p:txBody>
      </p:sp>
      <p:sp>
        <p:nvSpPr>
          <p:cNvPr id="81" name="Oval 2">
            <a:extLst>
              <a:ext uri="{FF2B5EF4-FFF2-40B4-BE49-F238E27FC236}">
                <a16:creationId xmlns=""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5451547" y="2408427"/>
            <a:ext cx="1393559" cy="1418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82" name="Oval 2">
            <a:extLst>
              <a:ext uri="{FF2B5EF4-FFF2-40B4-BE49-F238E27FC236}">
                <a16:creationId xmlns=""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6241007" y="2020820"/>
            <a:ext cx="765667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83" name="Oval 2">
            <a:extLst>
              <a:ext uri="{FF2B5EF4-FFF2-40B4-BE49-F238E27FC236}">
                <a16:creationId xmlns=""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5349622" y="1055049"/>
            <a:ext cx="827768" cy="84256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84" name="Oval 2">
            <a:extLst>
              <a:ext uri="{FF2B5EF4-FFF2-40B4-BE49-F238E27FC236}">
                <a16:creationId xmlns=""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6525141" y="884348"/>
            <a:ext cx="1393559" cy="1418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85" name="Oval 2">
            <a:extLst>
              <a:ext uri="{FF2B5EF4-FFF2-40B4-BE49-F238E27FC236}">
                <a16:creationId xmlns=""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4277534" y="1754066"/>
            <a:ext cx="765667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=""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5226697" y="463731"/>
            <a:ext cx="717794" cy="7306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87" name="Oval 2">
            <a:extLst>
              <a:ext uri="{FF2B5EF4-FFF2-40B4-BE49-F238E27FC236}">
                <a16:creationId xmlns=""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4860207" y="1467746"/>
            <a:ext cx="1700062" cy="17304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88" name="Oval 2">
            <a:extLst>
              <a:ext uri="{FF2B5EF4-FFF2-40B4-BE49-F238E27FC236}">
                <a16:creationId xmlns=""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6669398" y="1939856"/>
            <a:ext cx="126139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89" name="Oval 2">
            <a:extLst>
              <a:ext uri="{FF2B5EF4-FFF2-40B4-BE49-F238E27FC236}">
                <a16:creationId xmlns=""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6616489" y="2752550"/>
            <a:ext cx="849494" cy="8646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90" name="Oval 2">
            <a:extLst>
              <a:ext uri="{FF2B5EF4-FFF2-40B4-BE49-F238E27FC236}">
                <a16:creationId xmlns=""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6786946" y="54877"/>
            <a:ext cx="849494" cy="8646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91" name="Oval 2">
            <a:extLst>
              <a:ext uri="{FF2B5EF4-FFF2-40B4-BE49-F238E27FC236}">
                <a16:creationId xmlns=""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4417220" y="3215630"/>
            <a:ext cx="765667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92" name="Oval 2">
            <a:extLst>
              <a:ext uri="{FF2B5EF4-FFF2-40B4-BE49-F238E27FC236}">
                <a16:creationId xmlns=""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4231879" y="2348320"/>
            <a:ext cx="1393559" cy="1418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93" name="Oval 2">
            <a:extLst>
              <a:ext uri="{FF2B5EF4-FFF2-40B4-BE49-F238E27FC236}">
                <a16:creationId xmlns=""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7764499" y="988261"/>
            <a:ext cx="717794" cy="7306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94" name="Oval 2">
            <a:extLst>
              <a:ext uri="{FF2B5EF4-FFF2-40B4-BE49-F238E27FC236}">
                <a16:creationId xmlns=""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7398009" y="1992276"/>
            <a:ext cx="1700062" cy="17304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95" name="Oval 2">
            <a:extLst>
              <a:ext uri="{FF2B5EF4-FFF2-40B4-BE49-F238E27FC236}">
                <a16:creationId xmlns=""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7758984" y="1963667"/>
            <a:ext cx="974950" cy="9923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96" name="Oval 2">
            <a:extLst>
              <a:ext uri="{FF2B5EF4-FFF2-40B4-BE49-F238E27FC236}">
                <a16:creationId xmlns=""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5691015" y="2546757"/>
            <a:ext cx="757115" cy="77064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97" name="Oval 2">
            <a:extLst>
              <a:ext uri="{FF2B5EF4-FFF2-40B4-BE49-F238E27FC236}">
                <a16:creationId xmlns=""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7698222" y="213710"/>
            <a:ext cx="865356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98" name="Oval 2">
            <a:extLst>
              <a:ext uri="{FF2B5EF4-FFF2-40B4-BE49-F238E27FC236}">
                <a16:creationId xmlns=""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6701602" y="704094"/>
            <a:ext cx="865356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99" name="Oval 2">
            <a:extLst>
              <a:ext uri="{FF2B5EF4-FFF2-40B4-BE49-F238E27FC236}">
                <a16:creationId xmlns=""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8218606" y="2989522"/>
            <a:ext cx="849494" cy="8646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100" name="Oval 2">
            <a:extLst>
              <a:ext uri="{FF2B5EF4-FFF2-40B4-BE49-F238E27FC236}">
                <a16:creationId xmlns=""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8256013" y="1337858"/>
            <a:ext cx="752012" cy="7654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101" name="Oval 2">
            <a:extLst>
              <a:ext uri="{FF2B5EF4-FFF2-40B4-BE49-F238E27FC236}">
                <a16:creationId xmlns=""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4923138" y="667929"/>
            <a:ext cx="1393559" cy="1418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102" name="Oval 2">
            <a:extLst>
              <a:ext uri="{FF2B5EF4-FFF2-40B4-BE49-F238E27FC236}">
                <a16:creationId xmlns=""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4454777" y="43620"/>
            <a:ext cx="757115" cy="77064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103" name="Oval 2">
            <a:extLst>
              <a:ext uri="{FF2B5EF4-FFF2-40B4-BE49-F238E27FC236}">
                <a16:creationId xmlns=""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4604732" y="297551"/>
            <a:ext cx="126139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104" name="Oval 2">
            <a:extLst>
              <a:ext uri="{FF2B5EF4-FFF2-40B4-BE49-F238E27FC236}">
                <a16:creationId xmlns=""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5597304" y="-182061"/>
            <a:ext cx="1213168" cy="1234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105" name="Oval 2">
            <a:extLst>
              <a:ext uri="{FF2B5EF4-FFF2-40B4-BE49-F238E27FC236}">
                <a16:creationId xmlns=""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8481988" y="396345"/>
            <a:ext cx="801179" cy="8154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=""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4544976" y="3789727"/>
            <a:ext cx="1148741" cy="179540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=""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5735161" y="3789727"/>
            <a:ext cx="1148741" cy="179540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=""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6925330" y="3789727"/>
            <a:ext cx="1148741" cy="179540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=""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8142101" y="3797867"/>
            <a:ext cx="748847" cy="179540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3625900" y="0"/>
            <a:ext cx="5518100" cy="5715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4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355457" y="0"/>
            <a:ext cx="1788544" cy="571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5965300" y="1313915"/>
            <a:ext cx="2764712" cy="3722072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lIns="71271" tIns="35637" rIns="71271" bIns="35637" rtlCol="0" anchor="ctr"/>
          <a:lstStyle/>
          <a:p>
            <a:pPr defTabSz="712720"/>
            <a:endParaRPr lang="en-US" sz="1400">
              <a:solidFill>
                <a:prstClr val="black"/>
              </a:solidFill>
            </a:endParaRPr>
          </a:p>
        </p:txBody>
      </p:sp>
      <p:grpSp>
        <p:nvGrpSpPr>
          <p:cNvPr id="25" name="Group 3">
            <a:extLst>
              <a:ext uri="{FF2B5EF4-FFF2-40B4-BE49-F238E27FC236}">
                <a16:creationId xmlns=""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5664690" y="902459"/>
            <a:ext cx="1019326" cy="1129840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=""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32" name="Oval 7">
              <a:extLst>
                <a:ext uri="{FF2B5EF4-FFF2-40B4-BE49-F238E27FC236}">
                  <a16:creationId xmlns=""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33" name="Oval 8">
              <a:extLst>
                <a:ext uri="{FF2B5EF4-FFF2-40B4-BE49-F238E27FC236}">
                  <a16:creationId xmlns=""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34" name="Oval 10">
              <a:extLst>
                <a:ext uri="{FF2B5EF4-FFF2-40B4-BE49-F238E27FC236}">
                  <a16:creationId xmlns=""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35" name="Oval 11">
              <a:extLst>
                <a:ext uri="{FF2B5EF4-FFF2-40B4-BE49-F238E27FC236}">
                  <a16:creationId xmlns=""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36" name="Oval 12">
              <a:extLst>
                <a:ext uri="{FF2B5EF4-FFF2-40B4-BE49-F238E27FC236}">
                  <a16:creationId xmlns=""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37" name="Oval 13">
              <a:extLst>
                <a:ext uri="{FF2B5EF4-FFF2-40B4-BE49-F238E27FC236}">
                  <a16:creationId xmlns=""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38" name="Oval 14">
              <a:extLst>
                <a:ext uri="{FF2B5EF4-FFF2-40B4-BE49-F238E27FC236}">
                  <a16:creationId xmlns=""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39" name="Oval 15">
              <a:extLst>
                <a:ext uri="{FF2B5EF4-FFF2-40B4-BE49-F238E27FC236}">
                  <a16:creationId xmlns=""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40" name="Oval 16">
              <a:extLst>
                <a:ext uri="{FF2B5EF4-FFF2-40B4-BE49-F238E27FC236}">
                  <a16:creationId xmlns=""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931756" cy="571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140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81156" y="0"/>
            <a:ext cx="0" cy="5715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3835" y="282935"/>
            <a:ext cx="5161091" cy="603539"/>
          </a:xfrm>
          <a:prstGeom prst="rect">
            <a:avLst/>
          </a:prstGeom>
        </p:spPr>
        <p:txBody>
          <a:bodyPr lIns="71271" tIns="35637" rIns="71271" bIns="35637" anchor="ctr"/>
          <a:lstStyle>
            <a:lvl1pPr marL="0" indent="0" algn="l">
              <a:buNone/>
              <a:defRPr sz="4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=""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6525810" y="2092232"/>
            <a:ext cx="488818" cy="548304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48" name="Oval 21">
            <a:extLst>
              <a:ext uri="{FF2B5EF4-FFF2-40B4-BE49-F238E27FC236}">
                <a16:creationId xmlns=""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7281307" y="2417535"/>
            <a:ext cx="506456" cy="49319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=""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7763711" y="1917326"/>
            <a:ext cx="367080" cy="407564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black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7770006" y="3022096"/>
            <a:ext cx="379523" cy="342074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271" tIns="35637" rIns="71271" bIns="35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20"/>
            <a:endParaRPr lang="ko-KR" altLang="en-US" sz="2100">
              <a:solidFill>
                <a:prstClr val="white"/>
              </a:solidFill>
            </a:endParaRPr>
          </a:p>
        </p:txBody>
      </p:sp>
      <p:sp>
        <p:nvSpPr>
          <p:cNvPr id="51" name="Frame 1">
            <a:extLst>
              <a:ext uri="{FF2B5EF4-FFF2-40B4-BE49-F238E27FC236}">
                <a16:creationId xmlns=""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7120178" y="1565775"/>
            <a:ext cx="355764" cy="534092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49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6685646" y="1418892"/>
            <a:ext cx="1730826" cy="1924857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694492" y="1418892"/>
            <a:ext cx="1730826" cy="1924857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3690068" y="1418892"/>
            <a:ext cx="1730826" cy="1924857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822164" y="1561479"/>
            <a:ext cx="1475539" cy="16396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71271" tIns="35637" rIns="71271" bIns="35637" anchor="ctr"/>
          <a:lstStyle>
            <a:lvl1pPr marL="0" marR="0" indent="0" algn="ctr" defTabSz="7127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3817749" y="1561479"/>
            <a:ext cx="1475539" cy="16396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71271" tIns="35637" rIns="71271" bIns="35637" anchor="ctr"/>
          <a:lstStyle>
            <a:lvl1pPr marL="0" marR="0" indent="0" algn="ctr" defTabSz="7127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6813319" y="1561479"/>
            <a:ext cx="1475539" cy="16396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71271" tIns="35637" rIns="71271" bIns="35637" anchor="ctr"/>
          <a:lstStyle>
            <a:lvl1pPr marL="0" marR="0" indent="0" algn="ctr" defTabSz="7127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6220" y="4093331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3631822" y="4093331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6627392" y="4093331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=""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5"/>
            <a:ext cx="8679898" cy="603539"/>
          </a:xfrm>
          <a:prstGeom prst="rect">
            <a:avLst/>
          </a:prstGeom>
        </p:spPr>
        <p:txBody>
          <a:bodyPr lIns="71271" tIns="35637" rIns="71271" bIns="35637" anchor="ctr"/>
          <a:lstStyle>
            <a:lvl1pPr marL="0" indent="0" algn="ctr">
              <a:buNone/>
              <a:defRPr sz="4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5445629"/>
            <a:ext cx="9144000" cy="256636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lIns="71271" tIns="35637" rIns="71271" bIns="35637" rtlCol="0" anchor="ctr">
            <a:spAutoFit/>
          </a:bodyPr>
          <a:lstStyle/>
          <a:p>
            <a:pPr algn="dist" defTabSz="712720"/>
            <a:r>
              <a:rPr lang="en-US" sz="1200" spc="234" dirty="0">
                <a:solidFill>
                  <a:prstClr val="white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1831826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444594" y="1111250"/>
            <a:ext cx="3025847" cy="4112522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720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720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720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720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720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12720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712720"/>
              <a:endParaRPr 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82935"/>
            <a:ext cx="8679898" cy="603539"/>
          </a:xfrm>
          <a:prstGeom prst="rect">
            <a:avLst/>
          </a:prstGeom>
        </p:spPr>
        <p:txBody>
          <a:bodyPr lIns="71271" tIns="35637" rIns="71271" bIns="35637" anchor="ctr"/>
          <a:lstStyle>
            <a:lvl1pPr marL="0" indent="0" algn="ctr">
              <a:buNone/>
              <a:defRPr sz="4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44555" y="1367266"/>
            <a:ext cx="2723556" cy="2631454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1271" tIns="35637" rIns="71271" bIns="35637" anchor="ctr">
            <a:noAutofit/>
          </a:bodyPr>
          <a:lstStyle>
            <a:lvl1pPr marL="0" marR="0" indent="0" algn="ctr" defTabSz="7127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4070533" y="952729"/>
            <a:ext cx="1002959" cy="183733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98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711821"/>
            <a:ext cx="9144000" cy="108012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1400">
              <a:solidFill>
                <a:prstClr val="white"/>
              </a:solidFill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=""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556350" y="1309138"/>
            <a:ext cx="1890000" cy="390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=""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=""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grpSp>
          <p:nvGrpSpPr>
            <p:cNvPr id="19" name="Group 1">
              <a:extLst>
                <a:ext uri="{FF2B5EF4-FFF2-40B4-BE49-F238E27FC236}">
                  <a16:creationId xmlns=""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=""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ko-KR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=""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ko-KR" altLang="en-US" sz="21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=""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1260" y="1608672"/>
            <a:ext cx="1620180" cy="3120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1271" tIns="35637" rIns="71271" bIns="35637" anchor="ctr"/>
          <a:lstStyle>
            <a:lvl1pPr marL="0" marR="0" indent="0" algn="ctr" defTabSz="712759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=""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9" y="282935"/>
            <a:ext cx="8679898" cy="603539"/>
          </a:xfrm>
          <a:prstGeom prst="rect">
            <a:avLst/>
          </a:prstGeom>
        </p:spPr>
        <p:txBody>
          <a:bodyPr lIns="71271" tIns="35637" rIns="71271" bIns="35637" anchor="ctr"/>
          <a:lstStyle>
            <a:lvl1pPr marL="0" indent="0" algn="ctr">
              <a:buNone/>
              <a:defRPr sz="4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4070533" y="952729"/>
            <a:ext cx="1002959" cy="183733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22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04942" y="951522"/>
            <a:ext cx="8146701" cy="421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2485" y="544285"/>
            <a:ext cx="3618418" cy="42119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71271" tIns="35637" rIns="71271" bIns="35637" anchor="ctr">
            <a:noAutofit/>
          </a:bodyPr>
          <a:lstStyle>
            <a:lvl1pPr marL="0" marR="0" indent="0" algn="ctr" defTabSz="712720" rtl="0" eaLnBrk="1" fontAlgn="auto" latinLnBrk="1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75266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13" y="1578877"/>
            <a:ext cx="9143999" cy="2557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26" name="그림 개체 틀 25">
            <a:extLst>
              <a:ext uri="{FF2B5EF4-FFF2-40B4-BE49-F238E27FC236}">
                <a16:creationId xmlns=""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760" y="43387"/>
            <a:ext cx="5135916" cy="5628237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71271" tIns="35637" rIns="71271" bIns="35637" anchor="ctr">
            <a:noAutofit/>
          </a:bodyPr>
          <a:lstStyle>
            <a:lvl1pPr marL="0" marR="0" indent="0" algn="ctr" defTabSz="712720" rtl="0" eaLnBrk="1" fontAlgn="auto" latinLnBrk="1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00289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30245" y="1502217"/>
            <a:ext cx="1620000" cy="201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71271" tIns="35637" rIns="71271" bIns="35637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25849" y="1361670"/>
            <a:ext cx="1620000" cy="1458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148888" y="1502217"/>
            <a:ext cx="1620000" cy="201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71271" tIns="35637" rIns="71271" bIns="35637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145958" y="1361670"/>
            <a:ext cx="1620000" cy="145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3767531" y="1502217"/>
            <a:ext cx="1620000" cy="201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71271" tIns="35637" rIns="71271" bIns="35637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3766067" y="1361670"/>
            <a:ext cx="1620000" cy="1458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5386175" y="1502217"/>
            <a:ext cx="1620000" cy="201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71271" tIns="35637" rIns="71271" bIns="35637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5386175" y="1361670"/>
            <a:ext cx="1620000" cy="145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7006285" y="1502217"/>
            <a:ext cx="1620000" cy="201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71271" tIns="35637" rIns="71271" bIns="35637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7006285" y="1361670"/>
            <a:ext cx="1620000" cy="1458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=""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9" y="282935"/>
            <a:ext cx="8679898" cy="603539"/>
          </a:xfrm>
          <a:prstGeom prst="rect">
            <a:avLst/>
          </a:prstGeom>
        </p:spPr>
        <p:txBody>
          <a:bodyPr lIns="71271" tIns="35637" rIns="71271" bIns="35637" anchor="ctr"/>
          <a:lstStyle>
            <a:lvl1pPr marL="0" indent="0" algn="ctr">
              <a:buNone/>
              <a:defRPr sz="4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5541089"/>
            <a:ext cx="7420032" cy="71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7438492" y="5207519"/>
            <a:ext cx="1601151" cy="449123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2720"/>
                <a:endParaRPr lang="en-US" sz="1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4" name="Trapezoid 24">
              <a:extLst>
                <a:ext uri="{FF2B5EF4-FFF2-40B4-BE49-F238E27FC236}">
                  <a16:creationId xmlns=""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=""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2720"/>
                <a:endParaRPr lang="ko-KR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=""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2720"/>
                <a:endParaRPr lang="ko-KR" alt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=""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2720"/>
                <a:endParaRPr lang="ko-KR" altLang="en-US" sz="21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=""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2720"/>
              <a:endParaRPr lang="ko-KR" altLang="en-US" sz="2100" dirty="0">
                <a:solidFill>
                  <a:prstClr val="black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=""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2720"/>
              <a:endParaRPr lang="ko-KR" altLang="en-US" sz="2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206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=""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93230" y="0"/>
            <a:ext cx="6150770" cy="5715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71271" tIns="35637" rIns="71271" bIns="35637" anchor="ctr">
            <a:noAutofit/>
          </a:bodyPr>
          <a:lstStyle>
            <a:lvl1pPr marL="0" marR="0" indent="0" algn="ctr" defTabSz="712759" rtl="0" eaLnBrk="1" fontAlgn="auto" latinLnBrk="1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489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5420762" cy="5715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71271" tIns="35637" rIns="71271" bIns="35637" anchor="ctr">
            <a:noAutofit/>
          </a:bodyPr>
          <a:lstStyle>
            <a:lvl1pPr marL="0" marR="0" indent="0" algn="ctr" defTabSz="712720" rtl="0" eaLnBrk="1" fontAlgn="auto" latinLnBrk="1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45079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=""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71271" tIns="35637" rIns="71271" bIns="35637" anchor="ctr">
            <a:noAutofit/>
          </a:bodyPr>
          <a:lstStyle>
            <a:lvl1pPr marL="0" marR="0" indent="0" algn="ctr" defTabSz="712759" rtl="0" eaLnBrk="1" fontAlgn="auto" latinLnBrk="1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361039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"/>
            <a:ext cx="9144000" cy="5714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lIns="71271" tIns="35637" rIns="71271" bIns="35637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8917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=""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90888" y="4"/>
            <a:ext cx="5088677" cy="5494492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lIns="71271" tIns="35637" rIns="71271" bIns="35637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56380" indent="0">
              <a:buNone/>
              <a:defRPr sz="2200"/>
            </a:lvl2pPr>
            <a:lvl3pPr marL="712759" indent="0">
              <a:buNone/>
              <a:defRPr sz="1900"/>
            </a:lvl3pPr>
            <a:lvl4pPr marL="1069134" indent="0">
              <a:buNone/>
              <a:defRPr sz="1600"/>
            </a:lvl4pPr>
            <a:lvl5pPr marL="1425509" indent="0">
              <a:buNone/>
              <a:defRPr sz="1600"/>
            </a:lvl5pPr>
            <a:lvl6pPr marL="1781890" indent="0">
              <a:buNone/>
              <a:defRPr sz="1600"/>
            </a:lvl6pPr>
            <a:lvl7pPr marL="2138269" indent="0">
              <a:buNone/>
              <a:defRPr sz="1600"/>
            </a:lvl7pPr>
            <a:lvl8pPr marL="2494637" indent="0">
              <a:buNone/>
              <a:defRPr sz="1600"/>
            </a:lvl8pPr>
            <a:lvl9pPr marL="2851019" indent="0">
              <a:buNone/>
              <a:defRPr sz="16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9152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77098"/>
            <a:ext cx="8679898" cy="603539"/>
          </a:xfrm>
          <a:prstGeom prst="rect">
            <a:avLst/>
          </a:prstGeom>
        </p:spPr>
        <p:txBody>
          <a:bodyPr lIns="71271" tIns="35637" rIns="71271" bIns="35637" anchor="ctr"/>
          <a:lstStyle>
            <a:lvl1pPr marL="0" indent="0" algn="ctr">
              <a:buNone/>
              <a:defRPr sz="4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6721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02920"/>
            <a:ext cx="8679898" cy="603539"/>
          </a:xfrm>
          <a:prstGeom prst="rect">
            <a:avLst/>
          </a:prstGeom>
        </p:spPr>
        <p:txBody>
          <a:bodyPr lIns="71271" tIns="35637" rIns="71271" bIns="35637" anchor="ctr"/>
          <a:lstStyle>
            <a:lvl1pPr marL="0" indent="0" algn="ctr">
              <a:buNone/>
              <a:defRPr sz="4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8" y="942996"/>
            <a:ext cx="2670575" cy="4502134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61" y="1122919"/>
            <a:ext cx="115401" cy="417933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11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64342" y="1092435"/>
            <a:ext cx="571541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71" tIns="35637" rIns="71271" bIns="35637" rtlCol="0" anchor="ctr"/>
          <a:lstStyle/>
          <a:p>
            <a:pPr algn="ctr" defTabSz="712720"/>
            <a:endParaRPr lang="ko-KR" altLang="en-US" sz="11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377101"/>
            <a:ext cx="1674186" cy="410524"/>
          </a:xfrm>
          <a:prstGeom prst="rect">
            <a:avLst/>
          </a:prstGeom>
          <a:noFill/>
        </p:spPr>
        <p:txBody>
          <a:bodyPr wrap="square" lIns="71271" tIns="35637" rIns="71271" bIns="35637" rtlCol="0" anchor="ctr">
            <a:spAutoFit/>
          </a:bodyPr>
          <a:lstStyle/>
          <a:p>
            <a:pPr defTabSz="712720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790778"/>
            <a:ext cx="1674186" cy="579801"/>
          </a:xfrm>
          <a:prstGeom prst="rect">
            <a:avLst/>
          </a:prstGeom>
          <a:noFill/>
        </p:spPr>
        <p:txBody>
          <a:bodyPr wrap="square" lIns="71271" tIns="35637" rIns="71271" bIns="35637" rtlCol="0" anchor="ctr">
            <a:spAutoFit/>
          </a:bodyPr>
          <a:lstStyle/>
          <a:p>
            <a:pPr defTabSz="712720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712720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847992"/>
            <a:ext cx="1674000" cy="241247"/>
          </a:xfrm>
          <a:prstGeom prst="rect">
            <a:avLst/>
          </a:prstGeom>
          <a:noFill/>
        </p:spPr>
        <p:txBody>
          <a:bodyPr wrap="square" lIns="71271" tIns="35637" rIns="71271" bIns="35637" rtlCol="0" anchor="ctr">
            <a:spAutoFit/>
          </a:bodyPr>
          <a:lstStyle/>
          <a:p>
            <a:pPr defTabSz="712720"/>
            <a:r>
              <a:rPr lang="en-US" altLang="ko-KR" sz="11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741880"/>
            <a:ext cx="2037972" cy="1087633"/>
          </a:xfrm>
          <a:prstGeom prst="rect">
            <a:avLst/>
          </a:prstGeom>
          <a:noFill/>
        </p:spPr>
        <p:txBody>
          <a:bodyPr wrap="square" lIns="71271" tIns="35637" rIns="71271" bIns="35637" rtlCol="0" anchor="ctr">
            <a:spAutoFit/>
          </a:bodyPr>
          <a:lstStyle/>
          <a:p>
            <a:pPr defTabSz="712720"/>
            <a:r>
              <a:rPr lang="en-US" altLang="ko-KR" sz="22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712720"/>
            <a:r>
              <a:rPr lang="en-US" altLang="ko-KR" sz="22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15919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Achmad Arifiyanto, S.Si., M.Si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DE95268-73C0-43D0-AB4E-9924BB2C0D5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2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7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2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2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1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9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Achmad Arifiyanto, S.Si., 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7481-359D-4DD6-92F1-DC6EA719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8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80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sldNum="0" hdr="0" dt="0"/>
  <p:txStyles>
    <p:titleStyle>
      <a:lvl1pPr algn="l" defTabSz="71272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82" indent="-178182" algn="l" defTabSz="71272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43" indent="-178182" algn="l" defTabSz="71272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indent="-178182" algn="l" defTabSz="71272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6" indent="-178182" algn="l" defTabSz="71272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9" indent="-178182" algn="l" defTabSz="71272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982" indent="-178182" algn="l" defTabSz="71272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6343" indent="-178182" algn="l" defTabSz="71272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2694" indent="-178182" algn="l" defTabSz="71272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9056" indent="-178182" algn="l" defTabSz="71272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63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20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80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8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801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163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513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876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v-lineages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554776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rrtzvkzpv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0800" y="342900"/>
            <a:ext cx="5867400" cy="1333499"/>
          </a:xfrm>
          <a:noFill/>
        </p:spPr>
        <p:txBody>
          <a:bodyPr/>
          <a:lstStyle/>
          <a:p>
            <a:pPr algn="l"/>
            <a:r>
              <a:rPr lang="en-US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Mengenal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 COVID 19 &amp; </a:t>
            </a:r>
            <a:r>
              <a:rPr 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P</a:t>
            </a:r>
            <a:r>
              <a:rPr lang="en-US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erkembangannya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157"/>
            <a:ext cx="131156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62" y="5143500"/>
            <a:ext cx="7222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eorgia" pitchFamily="18" charset="0"/>
              </a:rPr>
              <a:t>Disampaikan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pada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tanggal</a:t>
            </a:r>
            <a:r>
              <a:rPr lang="en-US" sz="1600" dirty="0" smtClean="0">
                <a:latin typeface="Georgia" pitchFamily="18" charset="0"/>
              </a:rPr>
              <a:t> 28 </a:t>
            </a:r>
            <a:r>
              <a:rPr lang="en-US" sz="1600" dirty="0" err="1" smtClean="0">
                <a:latin typeface="Georgia" pitchFamily="18" charset="0"/>
              </a:rPr>
              <a:t>Maret</a:t>
            </a:r>
            <a:r>
              <a:rPr lang="en-US" sz="1600" dirty="0" smtClean="0">
                <a:latin typeface="Georgia" pitchFamily="18" charset="0"/>
              </a:rPr>
              <a:t> 2021</a:t>
            </a:r>
          </a:p>
        </p:txBody>
      </p:sp>
      <p:pic>
        <p:nvPicPr>
          <p:cNvPr id="1028" name="Picture 4" descr="What are the Brazil, South Africa and UK variants and will vaccines work? -  BBC New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19253"/>
            <a:ext cx="4953000" cy="29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562" y="477359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eorgia" pitchFamily="18" charset="0"/>
              </a:rPr>
              <a:t>Achmad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Arifiyanto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S.Si</a:t>
            </a:r>
            <a:r>
              <a:rPr lang="en-US" dirty="0" smtClean="0">
                <a:latin typeface="Georgia" pitchFamily="18" charset="0"/>
              </a:rPr>
              <a:t>., </a:t>
            </a:r>
            <a:r>
              <a:rPr lang="en-US" dirty="0" err="1" smtClean="0">
                <a:latin typeface="Georgia" pitchFamily="18" charset="0"/>
              </a:rPr>
              <a:t>M.Si</a:t>
            </a:r>
            <a:r>
              <a:rPr lang="en-US" dirty="0" smtClean="0">
                <a:latin typeface="Georgia" pitchFamily="18" charset="0"/>
              </a:rPr>
              <a:t>.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was it come?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943100"/>
            <a:ext cx="6934200" cy="3170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incubation time could be generally within 3 to 7 days (median 5.1 </a:t>
            </a:r>
            <a:r>
              <a:rPr lang="en-US" sz="2000" dirty="0" smtClean="0"/>
              <a:t>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Uto</a:t>
            </a:r>
            <a:r>
              <a:rPr lang="en-US" sz="2000" dirty="0"/>
              <a:t> 2 weeks as the longest time from infection to symptoms was 12.5 days (95% CI, 9.2 to 18</a:t>
            </a:r>
            <a:r>
              <a:rPr lang="en-US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Doubled about </a:t>
            </a:r>
            <a:r>
              <a:rPr lang="en-US" sz="2000" dirty="0"/>
              <a:t>every seven days, whereas the basic reproduction number (R0 - R naught) is </a:t>
            </a:r>
            <a:r>
              <a:rPr lang="en-US" sz="2000" dirty="0" smtClean="0"/>
              <a:t>2.2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Each patient </a:t>
            </a:r>
            <a:r>
              <a:rPr lang="en-US" sz="2000" dirty="0"/>
              <a:t>transmits the infection to an additional 2.2 individuals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46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Todays report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7299"/>
            <a:ext cx="8915400" cy="368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1435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WHO 11-02-2021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was it come?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138571"/>
            <a:ext cx="69342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There are </a:t>
            </a:r>
            <a:r>
              <a:rPr lang="en-US" sz="2000" dirty="0"/>
              <a:t>the spike glycoproteins composed of two subunits (S1 and S2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03" y="1090612"/>
            <a:ext cx="6240297" cy="293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1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was it come?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723954"/>
            <a:ext cx="266700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S2 </a:t>
            </a:r>
            <a:r>
              <a:rPr lang="en-US" sz="1600" dirty="0"/>
              <a:t>subunit — containing a fusion peptide, a </a:t>
            </a:r>
            <a:r>
              <a:rPr lang="en-US" sz="1600" dirty="0" err="1"/>
              <a:t>transmembrane</a:t>
            </a:r>
            <a:r>
              <a:rPr lang="en-US" sz="1600" dirty="0"/>
              <a:t> domain, and cytoplasmic domain — is highly conserved. Thus, it could be a target for antiviral (anti-S2) compounds or vaccines.</a:t>
            </a:r>
          </a:p>
        </p:txBody>
      </p:sp>
      <p:pic>
        <p:nvPicPr>
          <p:cNvPr id="9218" name="Picture 2" descr="Image result for sars cov 2 structure s1 and s2 sp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75258"/>
            <a:ext cx="4648200" cy="29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43053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(RBD) presents only a 40% amino acid </a:t>
            </a:r>
            <a:r>
              <a:rPr lang="en-US" dirty="0" smtClean="0"/>
              <a:t>identity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pathogenesis </a:t>
            </a:r>
            <a:r>
              <a:rPr lang="en-US" dirty="0"/>
              <a:t>of infection</a:t>
            </a:r>
          </a:p>
        </p:txBody>
      </p:sp>
    </p:spTree>
    <p:extLst>
      <p:ext uri="{BB962C8B-B14F-4D97-AF65-F5344CB8AC3E}">
        <p14:creationId xmlns:p14="http://schemas.microsoft.com/office/powerpoint/2010/main" val="2402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was it come?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599" y="1104007"/>
            <a:ext cx="1566649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RBD represents </a:t>
            </a:r>
            <a:r>
              <a:rPr lang="en-US" sz="1600" dirty="0"/>
              <a:t>a binding site for the human Angiotensin-Converting Enzyme 2 (ACE2) receptor</a:t>
            </a:r>
          </a:p>
        </p:txBody>
      </p:sp>
      <p:pic>
        <p:nvPicPr>
          <p:cNvPr id="11266" name="Picture 2" descr="Image result for sars cov 2 structure attached a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07" y="1125047"/>
            <a:ext cx="50958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" y="2857500"/>
            <a:ext cx="1182687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49" y="2621130"/>
            <a:ext cx="1752600" cy="2255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46377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are compatible but not ideal for binding the ACE2 </a:t>
            </a:r>
            <a:r>
              <a:rPr lang="en-US" dirty="0" smtClean="0"/>
              <a:t>receptor. This could be evidence of a series of adaptive mutations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171700" y="4514510"/>
            <a:ext cx="797765" cy="892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was it come?</a:t>
            </a:r>
            <a:endParaRPr lang="en-US" dirty="0"/>
          </a:p>
        </p:txBody>
      </p:sp>
      <p:pic>
        <p:nvPicPr>
          <p:cNvPr id="11266" name="Picture 2" descr="Image result for sars cov 2 structure attached a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07" y="1125047"/>
            <a:ext cx="3377193" cy="21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" y="2857500"/>
            <a:ext cx="1182687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49" y="2621130"/>
            <a:ext cx="1752600" cy="2255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3749049"/>
            <a:ext cx="3581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Lead extensive </a:t>
            </a:r>
            <a:r>
              <a:rPr lang="en-US" dirty="0"/>
              <a:t>tissue damage with dysfunctional coagulation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171700" y="3653667"/>
            <a:ext cx="797765" cy="892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62902" y="1125047"/>
            <a:ext cx="21467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Microvascular</a:t>
            </a:r>
            <a:r>
              <a:rPr lang="en-US" dirty="0" smtClean="0"/>
              <a:t> clots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/>
              <a:t>MicroCLOTS</a:t>
            </a:r>
            <a:r>
              <a:rPr lang="en-US" dirty="0"/>
              <a:t> </a:t>
            </a:r>
            <a:r>
              <a:rPr lang="en-US" dirty="0" smtClean="0"/>
              <a:t>)</a:t>
            </a:r>
            <a:r>
              <a:rPr lang="en-US" dirty="0"/>
              <a:t> 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5577987" y="2082954"/>
            <a:ext cx="1219200" cy="1188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90" y="2204486"/>
            <a:ext cx="2060414" cy="115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37638" y="3539887"/>
            <a:ext cx="15440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comorbidities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05859" y="4591606"/>
            <a:ext cx="44165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an excessive immune reaction in the host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79632" y="5067300"/>
            <a:ext cx="18229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'cytokine storm'.</a:t>
            </a:r>
          </a:p>
        </p:txBody>
      </p:sp>
    </p:spTree>
    <p:extLst>
      <p:ext uri="{BB962C8B-B14F-4D97-AF65-F5344CB8AC3E}">
        <p14:creationId xmlns:p14="http://schemas.microsoft.com/office/powerpoint/2010/main" val="20617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Facts </a:t>
            </a:r>
            <a:endParaRPr lang="en-US" dirty="0"/>
          </a:p>
        </p:txBody>
      </p:sp>
      <p:pic>
        <p:nvPicPr>
          <p:cNvPr id="14338" name="Picture 2" descr="Image result for comorbid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52500"/>
            <a:ext cx="6324600" cy="46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Facts </a:t>
            </a:r>
            <a:endParaRPr lang="en-US" dirty="0"/>
          </a:p>
        </p:txBody>
      </p:sp>
      <p:pic>
        <p:nvPicPr>
          <p:cNvPr id="15362" name="Picture 2" descr="Image result for comorbid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96560"/>
            <a:ext cx="4704774" cy="45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Facts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0"/>
            <a:ext cx="867921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7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Facts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33501"/>
            <a:ext cx="4191000" cy="39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1" y="5327766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https://cov-lineages.org/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1" y="1342031"/>
            <a:ext cx="48005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UK SARS-CoV-2 variant (B.1.1.7/ VOC-202012/01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 variant from South Africa (B.1.351/ 501Y.V2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Brazilian variant P.1/ </a:t>
            </a:r>
            <a:r>
              <a:rPr lang="en-US" sz="1400" dirty="0"/>
              <a:t>B.1.1.28.1 </a:t>
            </a:r>
            <a:r>
              <a:rPr lang="en-US" sz="1400" dirty="0" smtClean="0"/>
              <a:t>(B.1.1.248 / 20J/501Y.V3)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African-Uganda (</a:t>
            </a:r>
            <a:r>
              <a:rPr lang="en-US" sz="1400" dirty="0"/>
              <a:t>A.23.1 </a:t>
            </a:r>
            <a:r>
              <a:rPr lang="en-US" sz="1400" dirty="0" smtClean="0"/>
              <a:t>2021-03-25)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B.1.525 </a:t>
            </a:r>
            <a:r>
              <a:rPr lang="en-US" sz="1400" dirty="0" smtClean="0"/>
              <a:t>2021-03-25 multiple lineage of UK variant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70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0800" y="342900"/>
            <a:ext cx="5867400" cy="1333499"/>
          </a:xfrm>
          <a:noFill/>
        </p:spPr>
        <p:txBody>
          <a:bodyPr/>
          <a:lstStyle/>
          <a:p>
            <a:pPr algn="l"/>
            <a:r>
              <a:rPr lang="en-US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Mengenal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 COVID 19 &amp; </a:t>
            </a:r>
            <a:r>
              <a:rPr 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P</a:t>
            </a:r>
            <a:r>
              <a:rPr lang="en-US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erkembangannya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157"/>
            <a:ext cx="131156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62" y="5143500"/>
            <a:ext cx="7222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eorgia" pitchFamily="18" charset="0"/>
              </a:rPr>
              <a:t>Disampaikan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pada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tanggal</a:t>
            </a:r>
            <a:r>
              <a:rPr lang="en-US" sz="1600" dirty="0" smtClean="0">
                <a:latin typeface="Georgia" pitchFamily="18" charset="0"/>
              </a:rPr>
              <a:t> 28 </a:t>
            </a:r>
            <a:r>
              <a:rPr lang="en-US" sz="1600" dirty="0" err="1" smtClean="0">
                <a:latin typeface="Georgia" pitchFamily="18" charset="0"/>
              </a:rPr>
              <a:t>Maret</a:t>
            </a:r>
            <a:r>
              <a:rPr lang="en-US" sz="1600" dirty="0" smtClean="0">
                <a:latin typeface="Georgia" pitchFamily="18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562" y="477359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eorgia" pitchFamily="18" charset="0"/>
              </a:rPr>
              <a:t>Achmad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Arifiyanto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S.Si</a:t>
            </a:r>
            <a:r>
              <a:rPr lang="en-US" dirty="0" smtClean="0">
                <a:latin typeface="Georgia" pitchFamily="18" charset="0"/>
              </a:rPr>
              <a:t>., </a:t>
            </a:r>
            <a:r>
              <a:rPr lang="en-US" dirty="0" err="1" smtClean="0">
                <a:latin typeface="Georgia" pitchFamily="18" charset="0"/>
              </a:rPr>
              <a:t>M.Si</a:t>
            </a:r>
            <a:r>
              <a:rPr lang="en-US" dirty="0" smtClean="0">
                <a:latin typeface="Georgia" pitchFamily="18" charset="0"/>
              </a:rPr>
              <a:t>.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1717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Transmisi</a:t>
            </a:r>
            <a:r>
              <a:rPr lang="en-US" dirty="0"/>
              <a:t> virus-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smtClean="0"/>
              <a:t>SARS-Cov2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Imunologi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smtClean="0"/>
              <a:t>virus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Infeksi</a:t>
            </a:r>
            <a:r>
              <a:rPr lang="en-US" dirty="0" smtClean="0"/>
              <a:t> virus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Pengendalian</a:t>
            </a:r>
            <a:r>
              <a:rPr lang="en-US" dirty="0" smtClean="0"/>
              <a:t>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Facts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2" y="1485901"/>
            <a:ext cx="8638978" cy="334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067" y="499110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https://covid19.who.int/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4539"/>
            <a:ext cx="69913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1219200" cy="126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65688"/>
            <a:ext cx="8679898" cy="603539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4102" y="1790700"/>
            <a:ext cx="8679898" cy="603539"/>
          </a:xfrm>
        </p:spPr>
        <p:txBody>
          <a:bodyPr/>
          <a:lstStyle/>
          <a:p>
            <a:r>
              <a:rPr lang="en-US" dirty="0" err="1" smtClean="0"/>
              <a:t>Danke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5355" y="27051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references </a:t>
            </a:r>
          </a:p>
          <a:p>
            <a:endParaRPr lang="en-US" dirty="0"/>
          </a:p>
          <a:p>
            <a:r>
              <a:rPr lang="en-US" dirty="0" err="1" smtClean="0"/>
              <a:t>Cascella</a:t>
            </a:r>
            <a:r>
              <a:rPr lang="en-US" dirty="0" smtClean="0"/>
              <a:t> </a:t>
            </a:r>
            <a:r>
              <a:rPr lang="en-US" dirty="0"/>
              <a:t>M, </a:t>
            </a:r>
            <a:r>
              <a:rPr lang="en-US" dirty="0" err="1"/>
              <a:t>Rajnik</a:t>
            </a:r>
            <a:r>
              <a:rPr lang="en-US" dirty="0"/>
              <a:t> M, Cuomo A, et al. Features, Evaluation, and Treatment of Coronavirus. [Updated 2020 Oct 4]. In: </a:t>
            </a:r>
            <a:r>
              <a:rPr lang="en-US" dirty="0" err="1"/>
              <a:t>StatPearls</a:t>
            </a:r>
            <a:r>
              <a:rPr lang="en-US" dirty="0"/>
              <a:t> [Internet]. Treasure Island (FL): </a:t>
            </a:r>
            <a:r>
              <a:rPr lang="en-US" dirty="0" err="1"/>
              <a:t>StatPearls</a:t>
            </a:r>
            <a:r>
              <a:rPr lang="en-US" dirty="0"/>
              <a:t> Publishing; 2020 Jan-.Available from: </a:t>
            </a:r>
            <a:r>
              <a:rPr lang="en-US" dirty="0">
                <a:hlinkClick r:id="rId2"/>
              </a:rPr>
              <a:t>https://www.ncbi.nlm.nih.gov/books/NBK554776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0800" y="342900"/>
            <a:ext cx="5867400" cy="1333499"/>
          </a:xfrm>
          <a:noFill/>
        </p:spPr>
        <p:txBody>
          <a:bodyPr/>
          <a:lstStyle/>
          <a:p>
            <a:pPr algn="l"/>
            <a:r>
              <a:rPr lang="en-US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Mengenal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 COVID 19 &amp; </a:t>
            </a:r>
            <a:r>
              <a:rPr 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P</a:t>
            </a:r>
            <a:r>
              <a:rPr lang="en-US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erkembangannya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157"/>
            <a:ext cx="131156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562" y="477359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eorgia" pitchFamily="18" charset="0"/>
              </a:rPr>
              <a:t>Achmad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Arifiyanto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S.Si</a:t>
            </a:r>
            <a:r>
              <a:rPr lang="en-US" dirty="0" smtClean="0">
                <a:latin typeface="Georgia" pitchFamily="18" charset="0"/>
              </a:rPr>
              <a:t>., </a:t>
            </a:r>
            <a:r>
              <a:rPr lang="en-US" dirty="0" err="1" smtClean="0">
                <a:latin typeface="Georgia" pitchFamily="18" charset="0"/>
              </a:rPr>
              <a:t>M.Si</a:t>
            </a:r>
            <a:r>
              <a:rPr lang="en-US" dirty="0" smtClean="0">
                <a:latin typeface="Georgia" pitchFamily="18" charset="0"/>
              </a:rPr>
              <a:t>.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3275" y="2672834"/>
            <a:ext cx="3869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www.menti.com/rrtzvkzpvr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/>
              <a:t>Passcode 63 </a:t>
            </a:r>
            <a:r>
              <a:rPr lang="en-US" b="1" dirty="0"/>
              <a:t>75 04 6</a:t>
            </a:r>
            <a:r>
              <a:rPr lang="en-US" dirty="0"/>
              <a:t> 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82" y="0"/>
            <a:ext cx="5438933" cy="5715000"/>
          </a:xfr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" y="318352"/>
            <a:ext cx="3276600" cy="6462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375" tIns="45687" rIns="91375" bIns="45687">
            <a:spAutoFit/>
          </a:bodyPr>
          <a:lstStyle/>
          <a:p>
            <a:pPr defTabSz="913668"/>
            <a:r>
              <a:rPr lang="en-US" sz="3600" dirty="0" smtClean="0">
                <a:solidFill>
                  <a:prstClr val="white"/>
                </a:solidFill>
              </a:rPr>
              <a:t>SARS-CoV-2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933700"/>
            <a:ext cx="3474282" cy="769375"/>
          </a:xfrm>
          <a:prstGeom prst="rect">
            <a:avLst/>
          </a:prstGeom>
        </p:spPr>
        <p:txBody>
          <a:bodyPr wrap="none" lIns="91375" tIns="45687" rIns="91375" bIns="45687">
            <a:spAutoFit/>
          </a:bodyPr>
          <a:lstStyle/>
          <a:p>
            <a:pPr algn="ctr" defTabSz="913668"/>
            <a:r>
              <a:rPr lang="en-US" sz="4400" b="1" dirty="0" smtClean="0">
                <a:solidFill>
                  <a:srgbClr val="E61358"/>
                </a:solidFill>
              </a:rPr>
              <a:t>Transmission </a:t>
            </a:r>
            <a:r>
              <a:rPr lang="en-US" sz="4400" b="1" dirty="0" smtClean="0">
                <a:solidFill>
                  <a:srgbClr val="A0C82F"/>
                </a:solidFill>
              </a:rPr>
              <a:t> </a:t>
            </a:r>
            <a:endParaRPr lang="en-US" sz="4400" b="1" dirty="0">
              <a:solidFill>
                <a:srgbClr val="A0C82F"/>
              </a:solidFill>
            </a:endParaRPr>
          </a:p>
        </p:txBody>
      </p:sp>
      <p:pic>
        <p:nvPicPr>
          <p:cNvPr id="5122" name="Picture 2" descr="Dosen FPsi Akui Perkuliahan Daring Belum Siap Dilakukan | LPM Psikogene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4" y="3608060"/>
            <a:ext cx="2685351" cy="2106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Yes Sign Images, Stock Photos &amp; Vectors | Shutter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89" y="184284"/>
            <a:ext cx="849086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0" y="1257300"/>
            <a:ext cx="3664382" cy="114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6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1" y="2887028"/>
            <a:ext cx="8475659" cy="25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Preface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09701"/>
            <a:ext cx="830580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family </a:t>
            </a:r>
            <a:r>
              <a:rPr lang="en-US" dirty="0"/>
              <a:t>of single-stranded RNA viruses (+</a:t>
            </a:r>
            <a:r>
              <a:rPr lang="en-US" dirty="0" err="1"/>
              <a:t>ssRNA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SARS (</a:t>
            </a:r>
            <a:r>
              <a:rPr lang="en-US" dirty="0" smtClean="0">
                <a:solidFill>
                  <a:schemeClr val="accent2"/>
                </a:solidFill>
              </a:rPr>
              <a:t>SARS-</a:t>
            </a:r>
            <a:r>
              <a:rPr lang="en-US" dirty="0" err="1" smtClean="0">
                <a:solidFill>
                  <a:schemeClr val="accent2"/>
                </a:solidFill>
              </a:rPr>
              <a:t>CoV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MERS (</a:t>
            </a:r>
            <a:r>
              <a:rPr lang="en-US" dirty="0" smtClean="0">
                <a:solidFill>
                  <a:schemeClr val="accent4"/>
                </a:solidFill>
              </a:rPr>
              <a:t>MERS-</a:t>
            </a:r>
            <a:r>
              <a:rPr lang="en-US" dirty="0" err="1" smtClean="0">
                <a:solidFill>
                  <a:schemeClr val="accent4"/>
                </a:solidFill>
              </a:rPr>
              <a:t>CoV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COVID-19 </a:t>
            </a:r>
            <a:r>
              <a:rPr lang="en-US" dirty="0"/>
              <a:t>"coronavirus disease </a:t>
            </a:r>
            <a:r>
              <a:rPr lang="en-US" dirty="0" smtClean="0"/>
              <a:t>2019“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2019-nCoV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The International </a:t>
            </a:r>
            <a:r>
              <a:rPr lang="en-US" dirty="0"/>
              <a:t>Committee on Taxonomy of Viruses (ICTV) termed it the </a:t>
            </a:r>
            <a:r>
              <a:rPr lang="en-US" dirty="0" smtClean="0">
                <a:solidFill>
                  <a:schemeClr val="accent1"/>
                </a:solidFill>
              </a:rPr>
              <a:t>SARS-CoV-2</a:t>
            </a:r>
          </a:p>
        </p:txBody>
      </p:sp>
    </p:spTree>
    <p:extLst>
      <p:ext uri="{BB962C8B-B14F-4D97-AF65-F5344CB8AC3E}">
        <p14:creationId xmlns:p14="http://schemas.microsoft.com/office/powerpoint/2010/main" val="15826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Where was the origin sources?</a:t>
            </a:r>
            <a:endParaRPr lang="en-US" dirty="0"/>
          </a:p>
        </p:txBody>
      </p:sp>
      <p:pic>
        <p:nvPicPr>
          <p:cNvPr id="3074" name="Picture 2" descr="Image result for ba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33500"/>
            <a:ext cx="257386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imalayan palm civ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33500"/>
            <a:ext cx="1828800" cy="16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dromedary cam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dromedary cam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dromedary came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55931"/>
            <a:ext cx="22098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135804"/>
            <a:ext cx="2190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6408" y="3467100"/>
            <a:ext cx="48724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+mj-lt"/>
              </a:rPr>
              <a:t>T</a:t>
            </a:r>
            <a:r>
              <a:rPr lang="en-US" i="0" dirty="0" smtClean="0">
                <a:solidFill>
                  <a:srgbClr val="000000"/>
                </a:solidFill>
                <a:effectLst/>
                <a:latin typeface="+mj-lt"/>
              </a:rPr>
              <a:t>he animal-to-human transmission was presumed as the main mechanism.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305300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+mj-lt"/>
              </a:rPr>
              <a:t>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+mj-lt"/>
              </a:rPr>
              <a:t>ransmitted from human-to-human, and symptomatic people</a:t>
            </a:r>
            <a:endParaRPr lang="en-US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38800" y="3135804"/>
            <a:ext cx="2209800" cy="2190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8001001" y="3790265"/>
            <a:ext cx="762000" cy="972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was it come?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8812" y="3009900"/>
            <a:ext cx="63246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transmitted </a:t>
            </a:r>
            <a:r>
              <a:rPr lang="en-US" sz="2800" dirty="0" smtClean="0"/>
              <a:t>- </a:t>
            </a:r>
            <a:r>
              <a:rPr lang="en-US" sz="2800" dirty="0"/>
              <a:t>symptoms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790700"/>
            <a:ext cx="63246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 </a:t>
            </a:r>
            <a:r>
              <a:rPr lang="en-US" sz="2800" dirty="0" smtClean="0"/>
              <a:t>symptoms - transmitted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415731">
            <a:off x="306739" y="1555075"/>
            <a:ext cx="80992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 rot="415731">
            <a:off x="285128" y="3002875"/>
            <a:ext cx="80992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076679"/>
            <a:ext cx="25523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Asymptomatic </a:t>
            </a:r>
            <a:r>
              <a:rPr lang="en-US" dirty="0" smtClean="0">
                <a:sym typeface="Wingdings" pitchFamily="2" charset="2"/>
              </a:rPr>
              <a:t> OTG</a:t>
            </a:r>
            <a:r>
              <a:rPr lang="en-US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399" y="4686300"/>
            <a:ext cx="33906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+mj-lt"/>
              </a:rPr>
              <a:t>80% of COVID-19 transmission</a:t>
            </a:r>
            <a:endParaRPr lang="en-US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029"/>
          <a:stretch/>
        </p:blipFill>
        <p:spPr bwMode="auto">
          <a:xfrm rot="20995253">
            <a:off x="4568285" y="3819066"/>
            <a:ext cx="2400638" cy="15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76200" y="3695700"/>
            <a:ext cx="4018101" cy="2019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was it come?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943100"/>
            <a:ext cx="6934200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Through respiratory </a:t>
            </a:r>
            <a:r>
              <a:rPr lang="en-US" sz="2000" dirty="0"/>
              <a:t>droplets (particles &gt;5-10 </a:t>
            </a:r>
            <a:r>
              <a:rPr lang="en-US" sz="2000" dirty="0" err="1"/>
              <a:t>μm</a:t>
            </a:r>
            <a:r>
              <a:rPr lang="en-US" sz="2000" dirty="0"/>
              <a:t> in diameter) from coughing and sneezing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Aerosol </a:t>
            </a:r>
            <a:r>
              <a:rPr lang="en-US" sz="2000" dirty="0" smtClean="0"/>
              <a:t>transmission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Primarily </a:t>
            </a:r>
            <a:r>
              <a:rPr lang="en-US" sz="2000" dirty="0"/>
              <a:t>limited to family members, 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Healthcare professionals</a:t>
            </a:r>
            <a:r>
              <a:rPr lang="en-US" sz="2000" dirty="0"/>
              <a:t>, 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Other </a:t>
            </a:r>
            <a:r>
              <a:rPr lang="en-US" sz="2000" dirty="0"/>
              <a:t>close </a:t>
            </a:r>
            <a:r>
              <a:rPr lang="en-US" sz="2000" dirty="0" smtClean="0"/>
              <a:t>contacts </a:t>
            </a:r>
            <a:r>
              <a:rPr lang="en-US" sz="2000" dirty="0"/>
              <a:t>(6 feet, 1.8 meters</a:t>
            </a:r>
            <a:r>
              <a:rPr lang="en-US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an </a:t>
            </a:r>
            <a:r>
              <a:rPr lang="en-US" sz="2000" dirty="0"/>
              <a:t>be found on plastic for up to 2-3 days, stainless steel for up to 2-3 days, cardboard for up to 1 day, copper for up to 4 hours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2286000" y="3467100"/>
            <a:ext cx="4953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524000" cy="158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was it come?</a:t>
            </a:r>
            <a:endParaRPr lang="en-US" dirty="0"/>
          </a:p>
        </p:txBody>
      </p:sp>
      <p:pic>
        <p:nvPicPr>
          <p:cNvPr id="6146" name="Picture 2" descr="Image result for prokes di restor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3" y="1644348"/>
            <a:ext cx="4094805" cy="25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44348"/>
            <a:ext cx="4070209" cy="252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Yes Sign Images, Stock Photos &amp; Vectors | Shutter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23" y="4167878"/>
            <a:ext cx="849086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Image result for 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fal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fal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93" y="4167878"/>
            <a:ext cx="1115706" cy="74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4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403</Words>
  <Application>Microsoft Office PowerPoint</Application>
  <PresentationFormat>On-screen Show (16:10)</PresentationFormat>
  <Paragraphs>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2_Contents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Arifianto</dc:creator>
  <cp:lastModifiedBy>Arifianto</cp:lastModifiedBy>
  <cp:revision>40</cp:revision>
  <dcterms:created xsi:type="dcterms:W3CDTF">2021-02-10T22:58:03Z</dcterms:created>
  <dcterms:modified xsi:type="dcterms:W3CDTF">2021-05-05T15:34:39Z</dcterms:modified>
</cp:coreProperties>
</file>