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72" r:id="rId7"/>
    <p:sldId id="274"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5" r:id="rId21"/>
    <p:sldId id="276"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5ECC415-B198-42BE-8A47-B7FA5C015909}" type="datetimeFigureOut">
              <a:rPr lang="id-ID" smtClean="0"/>
              <a:t>27/02/2024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399100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5ECC415-B198-42BE-8A47-B7FA5C015909}" type="datetimeFigureOut">
              <a:rPr lang="id-ID" smtClean="0"/>
              <a:t>27/02/2024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288187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5ECC415-B198-42BE-8A47-B7FA5C015909}" type="datetimeFigureOut">
              <a:rPr lang="id-ID" smtClean="0"/>
              <a:t>27/02/2024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394071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5ECC415-B198-42BE-8A47-B7FA5C015909}" type="datetimeFigureOut">
              <a:rPr lang="id-ID" smtClean="0"/>
              <a:t>27/02/2024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241836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ECC415-B198-42BE-8A47-B7FA5C015909}" type="datetimeFigureOut">
              <a:rPr lang="id-ID" smtClean="0"/>
              <a:t>27/02/2024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381600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5ECC415-B198-42BE-8A47-B7FA5C015909}" type="datetimeFigureOut">
              <a:rPr lang="id-ID" smtClean="0"/>
              <a:t>27/02/2024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422935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5ECC415-B198-42BE-8A47-B7FA5C015909}" type="datetimeFigureOut">
              <a:rPr lang="id-ID" smtClean="0"/>
              <a:t>27/02/2024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1078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5ECC415-B198-42BE-8A47-B7FA5C015909}" type="datetimeFigureOut">
              <a:rPr lang="id-ID" smtClean="0"/>
              <a:t>27/02/2024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55574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CC415-B198-42BE-8A47-B7FA5C015909}" type="datetimeFigureOut">
              <a:rPr lang="id-ID" smtClean="0"/>
              <a:t>27/02/2024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217697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CC415-B198-42BE-8A47-B7FA5C015909}" type="datetimeFigureOut">
              <a:rPr lang="id-ID" smtClean="0"/>
              <a:t>27/02/2024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112054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CC415-B198-42BE-8A47-B7FA5C015909}" type="datetimeFigureOut">
              <a:rPr lang="id-ID" smtClean="0"/>
              <a:t>27/02/2024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9EAE0C-F193-4D4A-85C7-BCFA0C094306}" type="slidenum">
              <a:rPr lang="id-ID" smtClean="0"/>
              <a:t>‹#›</a:t>
            </a:fld>
            <a:endParaRPr lang="id-ID"/>
          </a:p>
        </p:txBody>
      </p:sp>
    </p:spTree>
    <p:extLst>
      <p:ext uri="{BB962C8B-B14F-4D97-AF65-F5344CB8AC3E}">
        <p14:creationId xmlns:p14="http://schemas.microsoft.com/office/powerpoint/2010/main" val="158386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CC415-B198-42BE-8A47-B7FA5C015909}" type="datetimeFigureOut">
              <a:rPr lang="id-ID" smtClean="0"/>
              <a:t>27/02/2024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EAE0C-F193-4D4A-85C7-BCFA0C094306}" type="slidenum">
              <a:rPr lang="id-ID" smtClean="0"/>
              <a:t>‹#›</a:t>
            </a:fld>
            <a:endParaRPr lang="id-ID"/>
          </a:p>
        </p:txBody>
      </p:sp>
    </p:spTree>
    <p:extLst>
      <p:ext uri="{BB962C8B-B14F-4D97-AF65-F5344CB8AC3E}">
        <p14:creationId xmlns:p14="http://schemas.microsoft.com/office/powerpoint/2010/main" val="6541612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635902" cy="461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id-ID"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HUTAN DAN KEHUTANAN</a:t>
            </a:r>
            <a:endParaRPr lang="id-ID" b="1" dirty="0">
              <a:ln w="18000">
                <a:solidFill>
                  <a:srgbClr val="FF0000"/>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65906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1600200"/>
            <a:ext cx="3970784" cy="4525963"/>
          </a:xfrm>
        </p:spPr>
        <p:txBody>
          <a:bodyPr>
            <a:normAutofit fontScale="70000" lnSpcReduction="20000"/>
          </a:bodyPr>
          <a:lstStyle/>
          <a:p>
            <a:r>
              <a:rPr lang="id-ID" b="1" dirty="0"/>
              <a:t>Hutan Sabana</a:t>
            </a:r>
          </a:p>
          <a:p>
            <a:pPr lvl="1"/>
            <a:r>
              <a:rPr lang="id-ID" dirty="0"/>
              <a:t>hutan yang dipenuhi dengan padang </a:t>
            </a:r>
            <a:r>
              <a:rPr lang="id-ID" dirty="0" smtClean="0"/>
              <a:t>rumput</a:t>
            </a:r>
          </a:p>
          <a:p>
            <a:pPr lvl="1"/>
            <a:r>
              <a:rPr lang="id-ID" dirty="0"/>
              <a:t>Biasanya didominasi oleh semak-semak dan perdu. Namun juga diselingi beberapa pohon lain seperti pohon palem dan akasia. </a:t>
            </a:r>
            <a:endParaRPr lang="id-ID" dirty="0" smtClean="0"/>
          </a:p>
          <a:p>
            <a:pPr lvl="1"/>
            <a:r>
              <a:rPr lang="id-ID" dirty="0"/>
              <a:t>banyak tumbuh di wilayah yang curah hujannya </a:t>
            </a:r>
            <a:r>
              <a:rPr lang="id-ID" dirty="0" smtClean="0"/>
              <a:t>rendah</a:t>
            </a:r>
          </a:p>
          <a:p>
            <a:pPr lvl="1"/>
            <a:r>
              <a:rPr lang="id-ID" dirty="0"/>
              <a:t>memiliki dua musim, yaitu kering dan </a:t>
            </a:r>
            <a:r>
              <a:rPr lang="id-ID" dirty="0" smtClean="0"/>
              <a:t>basah</a:t>
            </a:r>
          </a:p>
          <a:p>
            <a:pPr lvl="1"/>
            <a:r>
              <a:rPr lang="id-ID" dirty="0"/>
              <a:t>suhu rata-ratanya cenderung hangat dengan curah hujan 4 inchi saja di musim kemarau</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462908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96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9"/>
            <a:ext cx="8064896" cy="3168352"/>
          </a:xfrm>
        </p:spPr>
        <p:txBody>
          <a:bodyPr>
            <a:normAutofit fontScale="70000" lnSpcReduction="20000"/>
          </a:bodyPr>
          <a:lstStyle/>
          <a:p>
            <a:r>
              <a:rPr lang="id-ID" b="1" dirty="0"/>
              <a:t>Hutan Rawa Gambut</a:t>
            </a:r>
          </a:p>
          <a:p>
            <a:pPr lvl="1"/>
            <a:r>
              <a:rPr lang="id-ID" dirty="0"/>
              <a:t>hutan yang tanahnya memiliki banyak kandungan </a:t>
            </a:r>
            <a:r>
              <a:rPr lang="id-ID" dirty="0" smtClean="0"/>
              <a:t>karbon</a:t>
            </a:r>
          </a:p>
          <a:p>
            <a:pPr lvl="1"/>
            <a:r>
              <a:rPr lang="id-ID" dirty="0"/>
              <a:t>pertumbuhan pohon-pohonnya bisa mencapai hingga 40 meter</a:t>
            </a:r>
            <a:r>
              <a:rPr lang="id-ID" dirty="0" smtClean="0"/>
              <a:t>.</a:t>
            </a:r>
          </a:p>
          <a:p>
            <a:pPr lvl="1"/>
            <a:r>
              <a:rPr lang="id-ID" dirty="0" smtClean="0"/>
              <a:t>jenis </a:t>
            </a:r>
            <a:r>
              <a:rPr lang="id-ID" dirty="0"/>
              <a:t>tanahnya merupakan timbunan gambut yang memiliki pH 4 dan cenderung asam</a:t>
            </a:r>
            <a:r>
              <a:rPr lang="id-ID" dirty="0" smtClean="0"/>
              <a:t>.</a:t>
            </a:r>
          </a:p>
          <a:p>
            <a:pPr lvl="1"/>
            <a:r>
              <a:rPr lang="sv-SE" dirty="0"/>
              <a:t>kandungan haranya </a:t>
            </a:r>
            <a:r>
              <a:rPr lang="sv-SE" dirty="0" smtClean="0"/>
              <a:t>termasuk rendah</a:t>
            </a:r>
            <a:endParaRPr lang="id-ID" dirty="0" smtClean="0"/>
          </a:p>
          <a:p>
            <a:pPr lvl="1"/>
            <a:r>
              <a:rPr lang="id-ID" dirty="0"/>
              <a:t>digenangi oleh air dengan perakaran yang </a:t>
            </a:r>
            <a:r>
              <a:rPr lang="id-ID" dirty="0" smtClean="0"/>
              <a:t>khas</a:t>
            </a:r>
          </a:p>
          <a:p>
            <a:pPr lvl="1"/>
            <a:r>
              <a:rPr lang="id-ID" dirty="0"/>
              <a:t>Hutan ini sepenuhnya banyak bergantung oleh iklim dan kerap kali kelihatan hijau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68960"/>
            <a:ext cx="6696744" cy="332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41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17032"/>
            <a:ext cx="8229600" cy="2409131"/>
          </a:xfrm>
        </p:spPr>
        <p:txBody>
          <a:bodyPr>
            <a:normAutofit fontScale="77500" lnSpcReduction="20000"/>
          </a:bodyPr>
          <a:lstStyle/>
          <a:p>
            <a:r>
              <a:rPr lang="id-ID" b="1" dirty="0"/>
              <a:t>Hutan Musim</a:t>
            </a:r>
          </a:p>
          <a:p>
            <a:pPr lvl="1"/>
            <a:r>
              <a:rPr lang="id-ID" dirty="0" smtClean="0"/>
              <a:t>secara </a:t>
            </a:r>
            <a:r>
              <a:rPr lang="id-ID" dirty="0"/>
              <a:t>umum letaknya di wilayah tropis dan </a:t>
            </a:r>
            <a:r>
              <a:rPr lang="id-ID" dirty="0" smtClean="0"/>
              <a:t>subtropics</a:t>
            </a:r>
          </a:p>
          <a:p>
            <a:pPr lvl="1"/>
            <a:r>
              <a:rPr lang="id-ID" dirty="0"/>
              <a:t>Sebaran hutan musim ada di Jawa Timur, NTB, NTT, Sulteng, dan Yogyakarta</a:t>
            </a:r>
            <a:r>
              <a:rPr lang="id-ID" dirty="0" smtClean="0"/>
              <a:t>.</a:t>
            </a:r>
          </a:p>
          <a:p>
            <a:pPr lvl="1"/>
            <a:r>
              <a:rPr lang="id-ID" dirty="0" smtClean="0"/>
              <a:t>pohon </a:t>
            </a:r>
            <a:r>
              <a:rPr lang="id-ID" dirty="0"/>
              <a:t>akan mulai tumbuh bunga pada akhir musim </a:t>
            </a:r>
            <a:r>
              <a:rPr lang="id-ID" dirty="0" smtClean="0"/>
              <a:t>kemarau</a:t>
            </a:r>
          </a:p>
          <a:p>
            <a:pPr lvl="1"/>
            <a:r>
              <a:rPr lang="id-ID" dirty="0"/>
              <a:t>Ketika musim hujan, daun-daun di hutan ini menjadi begitu lebat. Namun hampir kering menjelang musim kemarau</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83086"/>
            <a:ext cx="4217532" cy="315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92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3466728" cy="5001419"/>
          </a:xfrm>
        </p:spPr>
        <p:txBody>
          <a:bodyPr>
            <a:normAutofit fontScale="62500" lnSpcReduction="20000"/>
          </a:bodyPr>
          <a:lstStyle/>
          <a:p>
            <a:r>
              <a:rPr lang="id-ID" b="1" dirty="0"/>
              <a:t>Hutan Homogen</a:t>
            </a:r>
          </a:p>
          <a:p>
            <a:pPr lvl="1" fontAlgn="base"/>
            <a:r>
              <a:rPr lang="id-ID" dirty="0" smtClean="0"/>
              <a:t>Hutan </a:t>
            </a:r>
            <a:r>
              <a:rPr lang="id-ID" dirty="0"/>
              <a:t>yang terdiri dari satu jenis tumbuhan saja disebut dengan hutan homogen. </a:t>
            </a:r>
            <a:endParaRPr lang="id-ID" dirty="0" smtClean="0"/>
          </a:p>
          <a:p>
            <a:pPr lvl="1" fontAlgn="base"/>
            <a:r>
              <a:rPr lang="id-ID" dirty="0" smtClean="0"/>
              <a:t>Secara </a:t>
            </a:r>
            <a:r>
              <a:rPr lang="id-ID" dirty="0"/>
              <a:t>umum, hutan homogen dibuat untuk tujuan khusus. Contohnya saja sebagai kegiatan reboisasi, penghijaun, maupun adanya keperluan </a:t>
            </a:r>
            <a:r>
              <a:rPr lang="id-ID" dirty="0" smtClean="0"/>
              <a:t>industri.</a:t>
            </a:r>
          </a:p>
          <a:p>
            <a:pPr lvl="1" fontAlgn="base"/>
            <a:r>
              <a:rPr lang="id-ID" dirty="0" smtClean="0"/>
              <a:t>Hutan </a:t>
            </a:r>
            <a:r>
              <a:rPr lang="id-ID" dirty="0"/>
              <a:t>homogen yang banyak ditemui di Indonesia adalah hutan pinus dan hutan jati. Sementara untuk persebarannya di Jawa, Sumatera, Sumbawa hingga Flores dan banyak pulau lainnya</a:t>
            </a:r>
            <a:r>
              <a:rPr lang="id-ID" dirty="0" smtClean="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60648"/>
            <a:ext cx="461445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42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812026" y="1600200"/>
            <a:ext cx="3874773" cy="4525963"/>
          </a:xfrm>
        </p:spPr>
        <p:txBody>
          <a:bodyPr>
            <a:normAutofit fontScale="92500" lnSpcReduction="20000"/>
          </a:bodyPr>
          <a:lstStyle/>
          <a:p>
            <a:r>
              <a:rPr lang="id-ID" b="1" dirty="0"/>
              <a:t>Hutan Heterogen</a:t>
            </a:r>
          </a:p>
          <a:p>
            <a:pPr lvl="1"/>
            <a:r>
              <a:rPr lang="id-ID" dirty="0"/>
              <a:t>hutan heterogen terdiri dari berbagai macam jenis pohon. </a:t>
            </a:r>
            <a:endParaRPr lang="id-ID" dirty="0" smtClean="0"/>
          </a:p>
          <a:p>
            <a:pPr lvl="1"/>
            <a:r>
              <a:rPr lang="id-ID" dirty="0" smtClean="0"/>
              <a:t>Biasanya </a:t>
            </a:r>
            <a:r>
              <a:rPr lang="id-ID" dirty="0"/>
              <a:t>hutan ini juga dibuat secara alami tanpa ada campur tangan manusia. </a:t>
            </a:r>
            <a:endParaRPr lang="id-ID" dirty="0" smtClean="0"/>
          </a:p>
          <a:p>
            <a:pPr lvl="1"/>
            <a:r>
              <a:rPr lang="id-ID" dirty="0" smtClean="0"/>
              <a:t>tanamannya </a:t>
            </a:r>
            <a:r>
              <a:rPr lang="id-ID" dirty="0"/>
              <a:t>beraneka ragam dan ada banyak hewan di dalam hutan.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456050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33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3774750" cy="5649491"/>
          </a:xfrm>
        </p:spPr>
        <p:txBody>
          <a:bodyPr>
            <a:normAutofit fontScale="85000" lnSpcReduction="20000"/>
          </a:bodyPr>
          <a:lstStyle/>
          <a:p>
            <a:r>
              <a:rPr lang="id-ID" b="1" dirty="0"/>
              <a:t>Hutan Lindung</a:t>
            </a:r>
          </a:p>
          <a:p>
            <a:pPr lvl="1" fontAlgn="base"/>
            <a:r>
              <a:rPr lang="id-ID" dirty="0" smtClean="0"/>
              <a:t>hutan </a:t>
            </a:r>
            <a:r>
              <a:rPr lang="id-ID" dirty="0"/>
              <a:t>yang diberikan perlindungan atas keberadaannya. </a:t>
            </a:r>
            <a:endParaRPr lang="id-ID" dirty="0" smtClean="0"/>
          </a:p>
          <a:p>
            <a:pPr lvl="1" fontAlgn="base"/>
            <a:r>
              <a:rPr lang="id-ID" dirty="0" smtClean="0"/>
              <a:t>hutan </a:t>
            </a:r>
            <a:r>
              <a:rPr lang="id-ID" dirty="0"/>
              <a:t>ini difungsikan untuk menjaga ekosistem dan terdiri dari aneka ragam flora dan fauna.</a:t>
            </a:r>
          </a:p>
          <a:p>
            <a:pPr lvl="1" fontAlgn="base"/>
            <a:r>
              <a:rPr lang="id-ID" dirty="0" smtClean="0"/>
              <a:t>sering </a:t>
            </a:r>
            <a:r>
              <a:rPr lang="id-ID" dirty="0"/>
              <a:t>dilewati lembah dan sungai. </a:t>
            </a:r>
            <a:endParaRPr lang="id-ID" dirty="0" smtClean="0"/>
          </a:p>
          <a:p>
            <a:pPr lvl="1" fontAlgn="base"/>
            <a:r>
              <a:rPr lang="id-ID" dirty="0" smtClean="0"/>
              <a:t>Sementara </a:t>
            </a:r>
            <a:r>
              <a:rPr lang="id-ID" dirty="0"/>
              <a:t>untuk struktur tanahnya peka akan erosi. </a:t>
            </a:r>
            <a:endParaRPr lang="id-ID" dirty="0" smtClean="0"/>
          </a:p>
          <a:p>
            <a:pPr lvl="1" fontAlgn="base"/>
            <a:r>
              <a:rPr lang="id-ID" dirty="0" smtClean="0"/>
              <a:t>Kemiringan </a:t>
            </a:r>
            <a:r>
              <a:rPr lang="id-ID" dirty="0"/>
              <a:t>tanahnya mencapai 40% bahkan juga lebih.</a:t>
            </a:r>
          </a:p>
          <a:p>
            <a:pPr lvl="1"/>
            <a:endParaRPr lang="id-ID"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950" y="1045362"/>
            <a:ext cx="465297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30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932040" y="1600200"/>
            <a:ext cx="3754760" cy="4525963"/>
          </a:xfrm>
        </p:spPr>
        <p:txBody>
          <a:bodyPr>
            <a:normAutofit fontScale="70000" lnSpcReduction="20000"/>
          </a:bodyPr>
          <a:lstStyle/>
          <a:p>
            <a:r>
              <a:rPr lang="id-ID" b="1" dirty="0"/>
              <a:t>Hutan Suaka Alam</a:t>
            </a:r>
          </a:p>
          <a:p>
            <a:pPr lvl="1"/>
            <a:r>
              <a:rPr lang="id-ID" dirty="0" smtClean="0"/>
              <a:t>hutan </a:t>
            </a:r>
            <a:r>
              <a:rPr lang="id-ID" dirty="0"/>
              <a:t>Suaka Alam biasanya ditujukan untuk fungsi khusus seperti tempat perlindungan keanekaragaman hayati. </a:t>
            </a:r>
            <a:endParaRPr lang="id-ID" dirty="0" smtClean="0"/>
          </a:p>
          <a:p>
            <a:pPr lvl="1"/>
            <a:r>
              <a:rPr lang="id-ID" dirty="0" smtClean="0"/>
              <a:t>Baik </a:t>
            </a:r>
            <a:r>
              <a:rPr lang="id-ID" dirty="0"/>
              <a:t>untuk melindungi satwa ataupun ekosistem tertentu. </a:t>
            </a:r>
            <a:endParaRPr lang="id-ID" dirty="0" smtClean="0"/>
          </a:p>
          <a:p>
            <a:pPr lvl="1"/>
            <a:r>
              <a:rPr lang="id-ID" dirty="0" smtClean="0"/>
              <a:t>Biasanya </a:t>
            </a:r>
            <a:r>
              <a:rPr lang="id-ID" dirty="0"/>
              <a:t>hutan suaka alam </a:t>
            </a:r>
            <a:r>
              <a:rPr lang="id-ID" dirty="0" smtClean="0"/>
              <a:t>dijadikan </a:t>
            </a:r>
            <a:r>
              <a:rPr lang="id-ID" dirty="0"/>
              <a:t>penyangga kehidupan. </a:t>
            </a:r>
            <a:endParaRPr lang="id-ID" dirty="0" smtClean="0"/>
          </a:p>
          <a:p>
            <a:pPr lvl="1"/>
            <a:r>
              <a:rPr lang="id-ID" dirty="0" smtClean="0"/>
              <a:t>Contohnya </a:t>
            </a:r>
            <a:r>
              <a:rPr lang="id-ID" dirty="0"/>
              <a:t>adalah cagar Alam Gunung Simpang, Cagar Alam Rafflesia Aceh, dll.</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442218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72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17032"/>
            <a:ext cx="8229600" cy="2409131"/>
          </a:xfrm>
        </p:spPr>
        <p:txBody>
          <a:bodyPr>
            <a:normAutofit fontScale="92500" lnSpcReduction="10000"/>
          </a:bodyPr>
          <a:lstStyle/>
          <a:p>
            <a:r>
              <a:rPr lang="id-ID" b="1" dirty="0"/>
              <a:t>Hutan Produksi</a:t>
            </a:r>
          </a:p>
          <a:p>
            <a:pPr lvl="1"/>
            <a:r>
              <a:rPr lang="id-ID" dirty="0"/>
              <a:t> jenis hutan yang memang dikhususkan untuk kepentingan produksi. Seperti hutan-hutan yang memang dikelola oleh Perum Perhutani. Hutan yang memang dikhususkan untuk menghasilkan produk baik kayu maupun non-kayu.</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48680"/>
            <a:ext cx="5400600" cy="291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34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Manfaat Keberadaan </a:t>
            </a:r>
            <a:r>
              <a:rPr lang="id-ID" b="1" dirty="0" smtClean="0"/>
              <a:t>Hutan</a:t>
            </a:r>
            <a:endParaRPr lang="id-ID" dirty="0"/>
          </a:p>
        </p:txBody>
      </p:sp>
      <p:sp>
        <p:nvSpPr>
          <p:cNvPr id="3" name="Content Placeholder 2"/>
          <p:cNvSpPr>
            <a:spLocks noGrp="1"/>
          </p:cNvSpPr>
          <p:nvPr>
            <p:ph idx="1"/>
          </p:nvPr>
        </p:nvSpPr>
        <p:spPr/>
        <p:txBody>
          <a:bodyPr>
            <a:normAutofit lnSpcReduction="10000"/>
          </a:bodyPr>
          <a:lstStyle/>
          <a:p>
            <a:r>
              <a:rPr lang="id-ID" b="1" dirty="0"/>
              <a:t>1. Menjaga Kesuburan Tanah</a:t>
            </a:r>
          </a:p>
          <a:p>
            <a:r>
              <a:rPr lang="id-ID" b="1" dirty="0"/>
              <a:t>2. Menciptakan Lapangan Kerja</a:t>
            </a:r>
          </a:p>
          <a:p>
            <a:r>
              <a:rPr lang="id-ID" b="1" dirty="0"/>
              <a:t>3. Memenuhi Kebutuhan Manusia</a:t>
            </a:r>
          </a:p>
          <a:p>
            <a:r>
              <a:rPr lang="id-ID" b="1" dirty="0"/>
              <a:t>4. Mencegah Erosi</a:t>
            </a:r>
          </a:p>
          <a:p>
            <a:r>
              <a:rPr lang="de-DE" b="1" dirty="0"/>
              <a:t>5. Kawasan Lindung dan Pariwisata</a:t>
            </a:r>
          </a:p>
          <a:p>
            <a:r>
              <a:rPr lang="id-ID" b="1" dirty="0"/>
              <a:t>6. Mencegah Banjir dan Menyimpan Cadangan Air</a:t>
            </a:r>
          </a:p>
          <a:p>
            <a:r>
              <a:rPr lang="id-ID" b="1" dirty="0"/>
              <a:t>7. Menghasilkan </a:t>
            </a:r>
            <a:r>
              <a:rPr lang="id-ID" b="1" dirty="0" smtClean="0"/>
              <a:t>Oksigen</a:t>
            </a:r>
            <a:endParaRPr lang="id-ID" b="1" dirty="0"/>
          </a:p>
        </p:txBody>
      </p:sp>
    </p:spTree>
    <p:extLst>
      <p:ext uri="{BB962C8B-B14F-4D97-AF65-F5344CB8AC3E}">
        <p14:creationId xmlns:p14="http://schemas.microsoft.com/office/powerpoint/2010/main" val="261238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Pentingnya Keberadaan Hutan</a:t>
            </a:r>
            <a:endParaRPr lang="id-ID" dirty="0"/>
          </a:p>
        </p:txBody>
      </p:sp>
      <p:sp>
        <p:nvSpPr>
          <p:cNvPr id="3" name="Content Placeholder 2"/>
          <p:cNvSpPr>
            <a:spLocks noGrp="1"/>
          </p:cNvSpPr>
          <p:nvPr>
            <p:ph idx="1"/>
          </p:nvPr>
        </p:nvSpPr>
        <p:spPr/>
        <p:txBody>
          <a:bodyPr>
            <a:normAutofit lnSpcReduction="10000"/>
          </a:bodyPr>
          <a:lstStyle/>
          <a:p>
            <a:r>
              <a:rPr lang="id-ID" dirty="0"/>
              <a:t>hutan </a:t>
            </a:r>
            <a:r>
              <a:rPr lang="id-ID" dirty="0" smtClean="0"/>
              <a:t>memberikan </a:t>
            </a:r>
            <a:r>
              <a:rPr lang="id-ID" dirty="0"/>
              <a:t>manfaat jangka panjang yang sangat beragam, seperti sumber tanaman obat-obatan, jasa lingkungan air, iklim mikro, mikroba, jamur, penjaga keseimbangan air permukaan-air tanah, menjaga kesuburan lahan, pencegahan banjir, tanah longsor, habitat satwa liar, yang mewakili lebih dari 95% nilai manfaat sumber daya hutan.</a:t>
            </a:r>
            <a:r>
              <a:rPr lang="id-ID" dirty="0" smtClean="0"/>
              <a:t/>
            </a:r>
            <a:br>
              <a:rPr lang="id-ID" dirty="0" smtClean="0"/>
            </a:br>
            <a:endParaRPr lang="id-ID" dirty="0"/>
          </a:p>
        </p:txBody>
      </p:sp>
    </p:spTree>
    <p:extLst>
      <p:ext uri="{BB962C8B-B14F-4D97-AF65-F5344CB8AC3E}">
        <p14:creationId xmlns:p14="http://schemas.microsoft.com/office/powerpoint/2010/main" val="371681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HUTAN</a:t>
            </a:r>
            <a:endParaRPr lang="id-ID" dirty="0"/>
          </a:p>
        </p:txBody>
      </p:sp>
      <p:sp>
        <p:nvSpPr>
          <p:cNvPr id="3" name="Content Placeholder 2"/>
          <p:cNvSpPr>
            <a:spLocks noGrp="1"/>
          </p:cNvSpPr>
          <p:nvPr>
            <p:ph idx="1"/>
          </p:nvPr>
        </p:nvSpPr>
        <p:spPr/>
        <p:txBody>
          <a:bodyPr/>
          <a:lstStyle/>
          <a:p>
            <a:r>
              <a:rPr lang="id-ID" b="1" dirty="0"/>
              <a:t>Hutan adalah</a:t>
            </a:r>
            <a:r>
              <a:rPr lang="id-ID" dirty="0"/>
              <a:t> sebuah lahan lapang yang didominasi oleh pepohonan yang banyak dan menjadi tempat tinggal bagi binatang, tumbuhan, dan organisme lainnya. </a:t>
            </a:r>
            <a:r>
              <a:rPr lang="id-ID" dirty="0" smtClean="0"/>
              <a:t> </a:t>
            </a:r>
            <a:endParaRPr lang="id-ID" dirty="0"/>
          </a:p>
        </p:txBody>
      </p:sp>
    </p:spTree>
    <p:extLst>
      <p:ext uri="{BB962C8B-B14F-4D97-AF65-F5344CB8AC3E}">
        <p14:creationId xmlns:p14="http://schemas.microsoft.com/office/powerpoint/2010/main" val="2109716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Hutan memiliki peran penting dalam menjaga keseimbangan iklim global. Melalui proses fotosintesis, hutan menyerap karbon dioksida (CO2), salah satu gas rumah kaca yang mempengaruhi kestabilan suhu global. Lingkungan hutan juga berperan dalam mengatur suhu melalui penyerapan energi matahari dan evapotranspirasi.</a:t>
            </a:r>
          </a:p>
        </p:txBody>
      </p:sp>
    </p:spTree>
    <p:extLst>
      <p:ext uri="{BB962C8B-B14F-4D97-AF65-F5344CB8AC3E}">
        <p14:creationId xmlns:p14="http://schemas.microsoft.com/office/powerpoint/2010/main" val="1447856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Hutan memiliki peranan yang sangat penting bagi kehidupan karena menjadi paru-paru dunia yang dapat menghasilkan oksigen dan menyerap karbondioksida, daerah resapan air terbesar sehingga dapat mencegah banjir bandang, erosi, dan tanah longsor, serta tempat tinggal aneka flora dan fauna</a:t>
            </a:r>
          </a:p>
        </p:txBody>
      </p:sp>
    </p:spTree>
    <p:extLst>
      <p:ext uri="{BB962C8B-B14F-4D97-AF65-F5344CB8AC3E}">
        <p14:creationId xmlns:p14="http://schemas.microsoft.com/office/powerpoint/2010/main" val="400895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b="1" dirty="0"/>
              <a:t>Food and Agriculture Organization (FAO)</a:t>
            </a:r>
          </a:p>
          <a:p>
            <a:pPr lvl="1"/>
            <a:r>
              <a:rPr lang="id-ID" b="1" dirty="0"/>
              <a:t>hutan adalah</a:t>
            </a:r>
            <a:r>
              <a:rPr lang="id-ID" dirty="0"/>
              <a:t> sebuah lahan luas terhampar yang lebih dari 0,5 hektar. Lahan tersebut ditumbuhi dengan pepohonan yang tingginya lebih dari 5 meter sementara lebih dari 10 persennya membentuk kanopi.</a:t>
            </a:r>
          </a:p>
        </p:txBody>
      </p:sp>
    </p:spTree>
    <p:extLst>
      <p:ext uri="{BB962C8B-B14F-4D97-AF65-F5344CB8AC3E}">
        <p14:creationId xmlns:p14="http://schemas.microsoft.com/office/powerpoint/2010/main" val="402855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UU No 41 Tahun 1999:</a:t>
            </a:r>
          </a:p>
          <a:p>
            <a:pPr lvl="1"/>
            <a:r>
              <a:rPr lang="id-ID" dirty="0" smtClean="0"/>
              <a:t>Hutan adalah suatu kesatuan ekosistem berupa hamparan lahan berisi sumber daya alam hayati yang didominasi pepohonan dalam persekutuan alam lingkungannya, yang satu dengan lainnya tidak dapat dipisahkan.</a:t>
            </a:r>
            <a:endParaRPr lang="id-ID" dirty="0"/>
          </a:p>
        </p:txBody>
      </p:sp>
    </p:spTree>
    <p:extLst>
      <p:ext uri="{BB962C8B-B14F-4D97-AF65-F5344CB8AC3E}">
        <p14:creationId xmlns:p14="http://schemas.microsoft.com/office/powerpoint/2010/main" val="152135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KEHUTANAN</a:t>
            </a:r>
            <a:endParaRPr lang="id-ID" dirty="0"/>
          </a:p>
        </p:txBody>
      </p:sp>
      <p:sp>
        <p:nvSpPr>
          <p:cNvPr id="3" name="Content Placeholder 2"/>
          <p:cNvSpPr>
            <a:spLocks noGrp="1"/>
          </p:cNvSpPr>
          <p:nvPr>
            <p:ph idx="1"/>
          </p:nvPr>
        </p:nvSpPr>
        <p:spPr/>
        <p:txBody>
          <a:bodyPr/>
          <a:lstStyle/>
          <a:p>
            <a:r>
              <a:rPr lang="sv-SE" dirty="0" smtClean="0"/>
              <a:t>Kehutanan adalah sistem pengurusan yang bersangkut paut dengan hutan, kawasan hutan, dan hasil hutan yang diselenggarakan secara terpadu.</a:t>
            </a:r>
            <a:endParaRPr lang="id-ID" dirty="0"/>
          </a:p>
        </p:txBody>
      </p:sp>
    </p:spTree>
    <p:extLst>
      <p:ext uri="{BB962C8B-B14F-4D97-AF65-F5344CB8AC3E}">
        <p14:creationId xmlns:p14="http://schemas.microsoft.com/office/powerpoint/2010/main" val="426763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HUTAN INDONESIA</a:t>
            </a:r>
            <a:endParaRPr lang="id-ID" dirty="0"/>
          </a:p>
        </p:txBody>
      </p:sp>
      <p:sp>
        <p:nvSpPr>
          <p:cNvPr id="3" name="Content Placeholder 2"/>
          <p:cNvSpPr>
            <a:spLocks noGrp="1"/>
          </p:cNvSpPr>
          <p:nvPr>
            <p:ph idx="1"/>
          </p:nvPr>
        </p:nvSpPr>
        <p:spPr/>
        <p:txBody>
          <a:bodyPr>
            <a:normAutofit lnSpcReduction="10000"/>
          </a:bodyPr>
          <a:lstStyle/>
          <a:p>
            <a:r>
              <a:rPr lang="id-ID" dirty="0"/>
              <a:t>Hutan merupakan penyumbang 30% oksigen di muka bumi.</a:t>
            </a:r>
            <a:endParaRPr lang="id-ID" dirty="0" smtClean="0"/>
          </a:p>
          <a:p>
            <a:r>
              <a:rPr lang="id-ID" dirty="0" smtClean="0"/>
              <a:t>Indonesia </a:t>
            </a:r>
            <a:r>
              <a:rPr lang="id-ID" dirty="0"/>
              <a:t>merupakan salah satu negara yang memiliki kawasan hutan terluas di </a:t>
            </a:r>
            <a:r>
              <a:rPr lang="id-ID" dirty="0" smtClean="0"/>
              <a:t>Dunia</a:t>
            </a:r>
          </a:p>
          <a:p>
            <a:r>
              <a:rPr lang="id-ID" dirty="0" smtClean="0"/>
              <a:t>Luas lahan berhutan seluruh daratan Indonesia adalah 96,0 juta ha atau 51,2 % dari total daratan, dimana 92,0 % dari total luas berhutan atau 88,3 juta ha berada di dalam kawasan hutan.</a:t>
            </a:r>
          </a:p>
        </p:txBody>
      </p:sp>
    </p:spTree>
    <p:extLst>
      <p:ext uri="{BB962C8B-B14F-4D97-AF65-F5344CB8AC3E}">
        <p14:creationId xmlns:p14="http://schemas.microsoft.com/office/powerpoint/2010/main" val="228763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H</a:t>
            </a:r>
            <a:r>
              <a:rPr lang="id-ID" dirty="0" smtClean="0"/>
              <a:t>utan </a:t>
            </a:r>
            <a:r>
              <a:rPr lang="id-ID" dirty="0"/>
              <a:t>Indonesia memiliki keragakan hayati. Hutan Hutan Menjadi rumah bagi banyak flora dan fauna yang tak tertandingi di negara dengan ukuran yang sebanding manapun</a:t>
            </a:r>
            <a:r>
              <a:rPr lang="id-ID" dirty="0" smtClean="0"/>
              <a:t>.</a:t>
            </a:r>
          </a:p>
          <a:p>
            <a:endParaRPr lang="id-ID" dirty="0"/>
          </a:p>
        </p:txBody>
      </p:sp>
    </p:spTree>
    <p:extLst>
      <p:ext uri="{BB962C8B-B14F-4D97-AF65-F5344CB8AC3E}">
        <p14:creationId xmlns:p14="http://schemas.microsoft.com/office/powerpoint/2010/main" val="263328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JENIS-JENIS HUTAN &amp; CIRI-CIRINYA</a:t>
            </a:r>
            <a:endParaRPr lang="id-ID" dirty="0"/>
          </a:p>
        </p:txBody>
      </p:sp>
      <p:sp>
        <p:nvSpPr>
          <p:cNvPr id="3" name="Content Placeholder 2"/>
          <p:cNvSpPr>
            <a:spLocks noGrp="1"/>
          </p:cNvSpPr>
          <p:nvPr>
            <p:ph idx="1"/>
          </p:nvPr>
        </p:nvSpPr>
        <p:spPr/>
        <p:txBody>
          <a:bodyPr/>
          <a:lstStyle/>
          <a:p>
            <a:r>
              <a:rPr lang="id-ID" b="1" dirty="0"/>
              <a:t>Hutan Hujan Tropis</a:t>
            </a:r>
          </a:p>
          <a:p>
            <a:pPr lvl="1"/>
            <a:r>
              <a:rPr lang="id-ID" dirty="0"/>
              <a:t>J</a:t>
            </a:r>
            <a:r>
              <a:rPr lang="id-ID" dirty="0" smtClean="0"/>
              <a:t>enis </a:t>
            </a:r>
            <a:r>
              <a:rPr lang="id-ID" dirty="0"/>
              <a:t>pohonnya memiliki daun lebat dan rapat. </a:t>
            </a:r>
            <a:endParaRPr lang="id-ID" dirty="0" smtClean="0"/>
          </a:p>
          <a:p>
            <a:pPr lvl="1"/>
            <a:r>
              <a:rPr lang="id-ID" dirty="0" smtClean="0"/>
              <a:t>Sementara </a:t>
            </a:r>
            <a:r>
              <a:rPr lang="id-ID" dirty="0"/>
              <a:t>untuk permukaan hutannya ditumbuhi lumut dan rumput, sebab sinar matahari tidak bisa menembus hingga dasar hutan. </a:t>
            </a:r>
            <a:endParaRPr lang="id-ID" dirty="0" smtClean="0"/>
          </a:p>
          <a:p>
            <a:pPr lvl="1"/>
            <a:r>
              <a:rPr lang="id-ID" dirty="0" smtClean="0"/>
              <a:t>Kelembapan </a:t>
            </a:r>
            <a:r>
              <a:rPr lang="id-ID" dirty="0"/>
              <a:t>udaranya pun tergolong tinggi.</a:t>
            </a:r>
          </a:p>
        </p:txBody>
      </p:sp>
    </p:spTree>
    <p:extLst>
      <p:ext uri="{BB962C8B-B14F-4D97-AF65-F5344CB8AC3E}">
        <p14:creationId xmlns:p14="http://schemas.microsoft.com/office/powerpoint/2010/main" val="412354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6992"/>
            <a:ext cx="5266928" cy="2769171"/>
          </a:xfrm>
        </p:spPr>
        <p:txBody>
          <a:bodyPr>
            <a:normAutofit fontScale="62500" lnSpcReduction="20000"/>
          </a:bodyPr>
          <a:lstStyle/>
          <a:p>
            <a:r>
              <a:rPr lang="id-ID" b="1" dirty="0"/>
              <a:t>Hutan Bakau</a:t>
            </a:r>
          </a:p>
          <a:p>
            <a:pPr lvl="1"/>
            <a:r>
              <a:rPr lang="id-ID" dirty="0"/>
              <a:t>H</a:t>
            </a:r>
            <a:r>
              <a:rPr lang="id-ID" dirty="0" smtClean="0"/>
              <a:t>utan </a:t>
            </a:r>
            <a:r>
              <a:rPr lang="id-ID" dirty="0"/>
              <a:t>bakau merupakan wilayah hutan yang ditumbuhi tanaman bakau dan dikelilingi air </a:t>
            </a:r>
            <a:r>
              <a:rPr lang="id-ID" dirty="0" smtClean="0"/>
              <a:t>payau</a:t>
            </a:r>
          </a:p>
          <a:p>
            <a:pPr lvl="1"/>
            <a:r>
              <a:rPr lang="id-ID" dirty="0"/>
              <a:t>akarnya tidak </a:t>
            </a:r>
            <a:r>
              <a:rPr lang="id-ID" dirty="0" smtClean="0"/>
              <a:t>beraturan</a:t>
            </a:r>
          </a:p>
          <a:p>
            <a:pPr lvl="1"/>
            <a:r>
              <a:rPr lang="fi-FI" dirty="0"/>
              <a:t>Hanya terdiri dari satu pohon bakau </a:t>
            </a:r>
            <a:r>
              <a:rPr lang="fi-FI" dirty="0" smtClean="0"/>
              <a:t>saja</a:t>
            </a:r>
            <a:endParaRPr lang="id-ID" dirty="0" smtClean="0"/>
          </a:p>
          <a:p>
            <a:pPr lvl="1"/>
            <a:r>
              <a:rPr lang="id-ID" dirty="0"/>
              <a:t>Pertumbuhannya juga dipengaruhi oleh tingkat pasang dan surut air </a:t>
            </a:r>
            <a:r>
              <a:rPr lang="id-ID" dirty="0" smtClean="0"/>
              <a:t>laut</a:t>
            </a:r>
          </a:p>
          <a:p>
            <a:pPr lvl="1"/>
            <a:r>
              <a:rPr lang="id-ID" dirty="0"/>
              <a:t>lahan hutannya digenangi oleh air payau dengan salinitas 2 – 22 ppm.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908720"/>
            <a:ext cx="437191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399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723</Words>
  <Application>Microsoft Office PowerPoint</Application>
  <PresentationFormat>On-screen Show (4:3)</PresentationFormat>
  <Paragraphs>76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HUTAN DAN KEHUTANAN</vt:lpstr>
      <vt:lpstr>Pengertian HUTAN</vt:lpstr>
      <vt:lpstr>PowerPoint Presentation</vt:lpstr>
      <vt:lpstr>PowerPoint Presentation</vt:lpstr>
      <vt:lpstr>KEHUTANAN</vt:lpstr>
      <vt:lpstr>HUTAN INDONESIA</vt:lpstr>
      <vt:lpstr>PowerPoint Presentation</vt:lpstr>
      <vt:lpstr>JENIS-JENIS HUTAN &amp; CIRI-CIRINYA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Manfaat Keberadaan Hutan</vt:lpstr>
      <vt:lpstr>Pentingnya Keberadaan Hutan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HUTAN DAN KEHUTANAN</dc:title>
  <dc:creator>EBS</dc:creator>
  <cp:lastModifiedBy>EBS</cp:lastModifiedBy>
  <cp:revision>8</cp:revision>
  <dcterms:created xsi:type="dcterms:W3CDTF">2024-02-27T16:22:53Z</dcterms:created>
  <dcterms:modified xsi:type="dcterms:W3CDTF">2024-02-27T17:11:46Z</dcterms:modified>
</cp:coreProperties>
</file>