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1" r:id="rId4"/>
    <p:sldMasterId id="2147483713" r:id="rId5"/>
    <p:sldMasterId id="2147483726" r:id="rId6"/>
  </p:sldMasterIdLst>
  <p:notesMasterIdLst>
    <p:notesMasterId r:id="rId21"/>
  </p:notesMasterIdLst>
  <p:sldIdLst>
    <p:sldId id="332" r:id="rId7"/>
    <p:sldId id="324" r:id="rId8"/>
    <p:sldId id="325" r:id="rId9"/>
    <p:sldId id="273" r:id="rId10"/>
    <p:sldId id="274" r:id="rId11"/>
    <p:sldId id="284" r:id="rId12"/>
    <p:sldId id="285" r:id="rId13"/>
    <p:sldId id="275" r:id="rId14"/>
    <p:sldId id="276" r:id="rId15"/>
    <p:sldId id="280" r:id="rId16"/>
    <p:sldId id="277" r:id="rId17"/>
    <p:sldId id="278" r:id="rId18"/>
    <p:sldId id="282"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23" d="100"/>
          <a:sy n="123" d="100"/>
        </p:scale>
        <p:origin x="1098" y="102"/>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0DD33-8A6E-49C2-B044-55A994E64622}" type="datetimeFigureOut">
              <a:rPr lang="id-ID" smtClean="0"/>
              <a:t>01/06/2021</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AA6BD-1734-4C02-97DA-F44BB79B118B}" type="slidenum">
              <a:rPr lang="id-ID" smtClean="0"/>
              <a:t>‹#›</a:t>
            </a:fld>
            <a:endParaRPr lang="id-ID"/>
          </a:p>
        </p:txBody>
      </p:sp>
    </p:spTree>
    <p:extLst>
      <p:ext uri="{BB962C8B-B14F-4D97-AF65-F5344CB8AC3E}">
        <p14:creationId xmlns:p14="http://schemas.microsoft.com/office/powerpoint/2010/main" val="143615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8A0C8-DC3E-48E7-9A20-735C003D80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5800" y="4343400"/>
            <a:ext cx="5486400" cy="4114800"/>
          </a:xfrm>
          <a:noFill/>
          <a:ln/>
        </p:spPr>
        <p:txBody>
          <a:bodyPr/>
          <a:lstStyle/>
          <a:p>
            <a:endParaRPr lang="en-US"/>
          </a:p>
        </p:txBody>
      </p:sp>
    </p:spTree>
    <p:extLst>
      <p:ext uri="{BB962C8B-B14F-4D97-AF65-F5344CB8AC3E}">
        <p14:creationId xmlns:p14="http://schemas.microsoft.com/office/powerpoint/2010/main" val="177480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0E5CB-C949-44D2-ACF9-4D4709FB0F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5800" y="4343400"/>
            <a:ext cx="5486400" cy="4114800"/>
          </a:xfrm>
          <a:noFill/>
          <a:ln/>
        </p:spPr>
        <p:txBody>
          <a:bodyPr/>
          <a:lstStyle/>
          <a:p>
            <a:endParaRPr lang="en-US" dirty="0"/>
          </a:p>
        </p:txBody>
      </p:sp>
    </p:spTree>
    <p:extLst>
      <p:ext uri="{BB962C8B-B14F-4D97-AF65-F5344CB8AC3E}">
        <p14:creationId xmlns:p14="http://schemas.microsoft.com/office/powerpoint/2010/main" val="254998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D60F8-99FA-45AA-AB65-27F64FC86217}"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id-ID">
              <a:latin typeface="Arial" pitchFamily="34" charset="0"/>
            </a:endParaRPr>
          </a:p>
        </p:txBody>
      </p:sp>
    </p:spTree>
    <p:extLst>
      <p:ext uri="{BB962C8B-B14F-4D97-AF65-F5344CB8AC3E}">
        <p14:creationId xmlns:p14="http://schemas.microsoft.com/office/powerpoint/2010/main" val="170678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B15262-FF2E-41A2-8B69-9A2976C1447C}" type="slidenum">
              <a:rPr kumimoji="0" lang="en-US" alt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546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8D13FFA-93C0-40E1-BCD1-3C3BB72A14A2}" type="datetimeFigureOut">
              <a:rPr lang="en-US" smtClean="0"/>
              <a:pPr/>
              <a:t>6/1/2021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28925509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D13FFA-93C0-40E1-BCD1-3C3BB72A14A2}" type="datetimeFigureOut">
              <a:rPr lang="en-US" smtClean="0"/>
              <a:pPr/>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335362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D13FFA-93C0-40E1-BCD1-3C3BB72A14A2}" type="datetimeFigureOut">
              <a:rPr lang="en-US" smtClean="0"/>
              <a:pPr/>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32658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907C23DE-38A8-4FDD-B740-9A77DC27ACC3}" type="datetimeFigureOut">
              <a:rPr lang="en-US"/>
              <a:pPr>
                <a:defRPr/>
              </a:pPr>
              <a:t>6/1/2021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9EB97AD2-AEC2-467F-BD86-46B97020F462}" type="slidenum">
              <a:rPr lang="en-US" altLang="id-ID"/>
              <a:pPr/>
              <a:t>‹#›</a:t>
            </a:fld>
            <a:endParaRPr lang="en-US" altLang="id-ID"/>
          </a:p>
        </p:txBody>
      </p:sp>
    </p:spTree>
    <p:extLst>
      <p:ext uri="{BB962C8B-B14F-4D97-AF65-F5344CB8AC3E}">
        <p14:creationId xmlns:p14="http://schemas.microsoft.com/office/powerpoint/2010/main" val="209384642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3B0C292-4D76-4B74-8726-0BDC8901E6CE}" type="datetimeFigureOut">
              <a:rPr lang="en-US"/>
              <a:pPr>
                <a:defRPr/>
              </a:pPr>
              <a:t>6/1/2021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E6F735F4-F48F-4439-94AB-1CB4E8464349}" type="slidenum">
              <a:rPr lang="en-US" altLang="id-ID"/>
              <a:pPr/>
              <a:t>‹#›</a:t>
            </a:fld>
            <a:endParaRPr lang="en-US" altLang="id-ID"/>
          </a:p>
        </p:txBody>
      </p:sp>
    </p:spTree>
    <p:extLst>
      <p:ext uri="{BB962C8B-B14F-4D97-AF65-F5344CB8AC3E}">
        <p14:creationId xmlns:p14="http://schemas.microsoft.com/office/powerpoint/2010/main" val="3716942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01649A0-7D09-4FDE-BFB3-C9FA7228B7E5}" type="datetimeFigureOut">
              <a:rPr lang="en-US"/>
              <a:pPr>
                <a:defRPr/>
              </a:pPr>
              <a:t>6/1/2021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9925E75D-36D1-45C5-9D40-4C4F5970AA38}" type="slidenum">
              <a:rPr lang="en-US" altLang="id-ID"/>
              <a:pPr/>
              <a:t>‹#›</a:t>
            </a:fld>
            <a:endParaRPr lang="en-US" altLang="id-ID"/>
          </a:p>
        </p:txBody>
      </p:sp>
    </p:spTree>
    <p:extLst>
      <p:ext uri="{BB962C8B-B14F-4D97-AF65-F5344CB8AC3E}">
        <p14:creationId xmlns:p14="http://schemas.microsoft.com/office/powerpoint/2010/main" val="23109914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D0963CE-A2FE-44D4-A84D-8BE42BDEA4ED}" type="datetimeFigureOut">
              <a:rPr lang="en-US"/>
              <a:pPr>
                <a:defRPr/>
              </a:pPr>
              <a:t>6/1/2021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077D952B-7413-4CAE-A7B1-EC806130063A}" type="slidenum">
              <a:rPr lang="en-US" altLang="id-ID"/>
              <a:pPr/>
              <a:t>‹#›</a:t>
            </a:fld>
            <a:endParaRPr lang="en-US" altLang="id-ID"/>
          </a:p>
        </p:txBody>
      </p:sp>
    </p:spTree>
    <p:extLst>
      <p:ext uri="{BB962C8B-B14F-4D97-AF65-F5344CB8AC3E}">
        <p14:creationId xmlns:p14="http://schemas.microsoft.com/office/powerpoint/2010/main" val="43521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9FD6E783-77F2-4AF1-B3B0-D7F06C564025}" type="datetimeFigureOut">
              <a:rPr lang="en-US"/>
              <a:pPr>
                <a:defRPr/>
              </a:pPr>
              <a:t>6/1/2021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F3AE2D01-21E3-45AF-808E-D43BAB2EB039}" type="slidenum">
              <a:rPr lang="en-US" altLang="id-ID"/>
              <a:pPr/>
              <a:t>‹#›</a:t>
            </a:fld>
            <a:endParaRPr lang="en-US" altLang="id-ID"/>
          </a:p>
        </p:txBody>
      </p:sp>
    </p:spTree>
    <p:extLst>
      <p:ext uri="{BB962C8B-B14F-4D97-AF65-F5344CB8AC3E}">
        <p14:creationId xmlns:p14="http://schemas.microsoft.com/office/powerpoint/2010/main" val="404697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66B1DD83-DD90-4D04-948D-38D929CFBB88}" type="datetimeFigureOut">
              <a:rPr lang="en-US"/>
              <a:pPr>
                <a:defRPr/>
              </a:pPr>
              <a:t>6/1/2021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13F8653D-D74A-461D-BCE0-0AA56655A205}" type="slidenum">
              <a:rPr lang="en-US" altLang="id-ID"/>
              <a:pPr/>
              <a:t>‹#›</a:t>
            </a:fld>
            <a:endParaRPr lang="en-US" altLang="id-ID"/>
          </a:p>
        </p:txBody>
      </p:sp>
    </p:spTree>
    <p:extLst>
      <p:ext uri="{BB962C8B-B14F-4D97-AF65-F5344CB8AC3E}">
        <p14:creationId xmlns:p14="http://schemas.microsoft.com/office/powerpoint/2010/main" val="309225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63ACAF6-3D1B-4C00-BB47-0D885796389F}" type="datetimeFigureOut">
              <a:rPr lang="en-US"/>
              <a:pPr>
                <a:defRPr/>
              </a:pPr>
              <a:t>6/1/2021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ACAE611F-3F00-47B0-85ED-243A2752CCCC}" type="slidenum">
              <a:rPr lang="en-US" altLang="id-ID"/>
              <a:pPr/>
              <a:t>‹#›</a:t>
            </a:fld>
            <a:endParaRPr lang="en-US" altLang="id-ID"/>
          </a:p>
        </p:txBody>
      </p:sp>
    </p:spTree>
    <p:extLst>
      <p:ext uri="{BB962C8B-B14F-4D97-AF65-F5344CB8AC3E}">
        <p14:creationId xmlns:p14="http://schemas.microsoft.com/office/powerpoint/2010/main" val="248901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E859541-07FD-4176-A0DB-0E8A064FEA91}" type="datetimeFigureOut">
              <a:rPr lang="en-US"/>
              <a:pPr>
                <a:defRPr/>
              </a:pPr>
              <a:t>6/1/2021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7901AD99-3B8C-428B-AB40-9090DD60FA2F}" type="slidenum">
              <a:rPr lang="en-US" altLang="id-ID"/>
              <a:pPr/>
              <a:t>‹#›</a:t>
            </a:fld>
            <a:endParaRPr lang="en-US" altLang="id-ID"/>
          </a:p>
        </p:txBody>
      </p:sp>
    </p:spTree>
    <p:extLst>
      <p:ext uri="{BB962C8B-B14F-4D97-AF65-F5344CB8AC3E}">
        <p14:creationId xmlns:p14="http://schemas.microsoft.com/office/powerpoint/2010/main" val="36288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D13FFA-93C0-40E1-BCD1-3C3BB72A14A2}" type="datetimeFigureOut">
              <a:rPr lang="en-US" smtClean="0"/>
              <a:pPr/>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2054663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BE94CD6-9605-48BA-B039-A111A3AB82A7}" type="datetimeFigureOut">
              <a:rPr lang="en-US"/>
              <a:pPr>
                <a:defRPr/>
              </a:pPr>
              <a:t>6/1/2021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07F5954E-0DDD-43D5-B703-0B61224AE2F0}" type="slidenum">
              <a:rPr lang="en-US" altLang="id-ID"/>
              <a:pPr/>
              <a:t>‹#›</a:t>
            </a:fld>
            <a:endParaRPr lang="en-US" altLang="id-ID"/>
          </a:p>
        </p:txBody>
      </p:sp>
    </p:spTree>
    <p:extLst>
      <p:ext uri="{BB962C8B-B14F-4D97-AF65-F5344CB8AC3E}">
        <p14:creationId xmlns:p14="http://schemas.microsoft.com/office/powerpoint/2010/main" val="56879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FC689D4-882C-48E2-9968-57506667B4FB}" type="datetimeFigureOut">
              <a:rPr lang="en-US"/>
              <a:pPr>
                <a:defRPr/>
              </a:pPr>
              <a:t>6/1/2021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4F34C3F-27E5-4A90-BA4F-8373187AB8C2}" type="slidenum">
              <a:rPr lang="en-US" altLang="id-ID"/>
              <a:pPr/>
              <a:t>‹#›</a:t>
            </a:fld>
            <a:endParaRPr lang="en-US" altLang="id-ID"/>
          </a:p>
        </p:txBody>
      </p:sp>
    </p:spTree>
    <p:extLst>
      <p:ext uri="{BB962C8B-B14F-4D97-AF65-F5344CB8AC3E}">
        <p14:creationId xmlns:p14="http://schemas.microsoft.com/office/powerpoint/2010/main" val="362125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1315CEE-96B1-47D4-80B6-4963C279DD41}" type="datetimeFigureOut">
              <a:rPr lang="en-US"/>
              <a:pPr>
                <a:defRPr/>
              </a:pPr>
              <a:t>6/1/2021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41A54F4-D573-43E5-852E-A8FAF6BEC814}" type="slidenum">
              <a:rPr lang="en-US" altLang="id-ID"/>
              <a:pPr/>
              <a:t>‹#›</a:t>
            </a:fld>
            <a:endParaRPr lang="en-US" altLang="id-ID"/>
          </a:p>
        </p:txBody>
      </p:sp>
    </p:spTree>
    <p:extLst>
      <p:ext uri="{BB962C8B-B14F-4D97-AF65-F5344CB8AC3E}">
        <p14:creationId xmlns:p14="http://schemas.microsoft.com/office/powerpoint/2010/main" val="2515258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pic>
        <p:nvPicPr>
          <p:cNvPr id="20" name="image.png"/>
          <p:cNvPicPr>
            <a:picLocks noChangeAspect="1"/>
          </p:cNvPicPr>
          <p:nvPr/>
        </p:nvPicPr>
        <p:blipFill>
          <a:blip r:embed="rId2" cstate="print"/>
          <a:srcRect l="21667" t="26269" r="5000" b="55534"/>
          <a:stretch>
            <a:fillRect/>
          </a:stretch>
        </p:blipFill>
        <p:spPr>
          <a:xfrm>
            <a:off x="2" y="0"/>
            <a:ext cx="9142413" cy="1295400"/>
          </a:xfrm>
          <a:prstGeom prst="rect">
            <a:avLst/>
          </a:prstGeom>
          <a:ln w="12700">
            <a:miter lim="400000"/>
          </a:ln>
        </p:spPr>
      </p:pic>
      <p:sp>
        <p:nvSpPr>
          <p:cNvPr id="21" name="Shape 21"/>
          <p:cNvSpPr>
            <a:spLocks noGrp="1"/>
          </p:cNvSpPr>
          <p:nvPr>
            <p:ph type="title"/>
          </p:nvPr>
        </p:nvSpPr>
        <p:spPr>
          <a:prstGeom prst="rect">
            <a:avLst/>
          </a:prstGeom>
        </p:spPr>
        <p:txBody>
          <a:bodyPr lIns="45719" tIns="45719" rIns="45719" bIns="45719" anchor="t"/>
          <a:lstStyle/>
          <a:p>
            <a:r>
              <a:t>Title Text</a:t>
            </a:r>
          </a:p>
        </p:txBody>
      </p:sp>
      <p:sp>
        <p:nvSpPr>
          <p:cNvPr id="22" name="Shape 22"/>
          <p:cNvSpPr>
            <a:spLocks noGrp="1"/>
          </p:cNvSpPr>
          <p:nvPr>
            <p:ph type="body" idx="1"/>
          </p:nvPr>
        </p:nvSpPr>
        <p:spPr>
          <a:prstGeom prst="rect">
            <a:avLst/>
          </a:prstGeom>
        </p:spPr>
        <p:txBody>
          <a:bodyPr lIns="45719" tIns="45719" rIns="45719" bIns="45719"/>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3" y="6578606"/>
            <a:ext cx="249423" cy="246217"/>
          </a:xfrm>
          <a:prstGeom prst="rect">
            <a:avLst/>
          </a:prstGeom>
        </p:spPr>
        <p:txBody>
          <a:bodyPr anchor="t"/>
          <a:lstStyle>
            <a:lvl1pPr marL="0" indent="0" algn="l">
              <a:buSzTx/>
              <a:buFontTx/>
              <a:buNone/>
              <a:defRPr sz="1000">
                <a:solidFill>
                  <a:srgbClr val="000000"/>
                </a:solidFill>
                <a:latin typeface="Century Gothic"/>
                <a:ea typeface="Century Gothic"/>
                <a:cs typeface="Century Gothic"/>
                <a:sym typeface="Century Gothic"/>
              </a:defRPr>
            </a:lvl1pPr>
          </a:lstStyle>
          <a:p>
            <a:fld id="{86CB4B4D-7CA3-9044-876B-883B54F8677D}" type="slidenum">
              <a:rPr/>
              <a:pPr/>
              <a:t>‹#›</a:t>
            </a:fld>
            <a:endParaRPr dirty="0"/>
          </a:p>
        </p:txBody>
      </p:sp>
    </p:spTree>
    <p:extLst>
      <p:ext uri="{BB962C8B-B14F-4D97-AF65-F5344CB8AC3E}">
        <p14:creationId xmlns:p14="http://schemas.microsoft.com/office/powerpoint/2010/main" val="337883034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30" name="Shape 30"/>
          <p:cNvSpPr/>
          <p:nvPr/>
        </p:nvSpPr>
        <p:spPr>
          <a:xfrm>
            <a:off x="123828" y="6138868"/>
            <a:ext cx="1395413" cy="646327"/>
          </a:xfrm>
          <a:prstGeom prst="rect">
            <a:avLst/>
          </a:prstGeom>
          <a:solidFill>
            <a:srgbClr val="F6B833"/>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endParaRPr dirty="0"/>
          </a:p>
          <a:p>
            <a:pPr>
              <a:defRPr>
                <a:solidFill>
                  <a:srgbClr val="F6B833"/>
                </a:solidFill>
              </a:defRPr>
            </a:pPr>
            <a:r>
              <a:rPr dirty="0"/>
              <a:t>AAIN</a:t>
            </a:r>
          </a:p>
        </p:txBody>
      </p:sp>
      <p:sp>
        <p:nvSpPr>
          <p:cNvPr id="31" name="Shape 31"/>
          <p:cNvSpPr>
            <a:spLocks noGrp="1"/>
          </p:cNvSpPr>
          <p:nvPr>
            <p:ph type="title"/>
          </p:nvPr>
        </p:nvSpPr>
        <p:spPr>
          <a:prstGeom prst="rect">
            <a:avLst/>
          </a:prstGeom>
        </p:spPr>
        <p:txBody>
          <a:bodyPr lIns="45719" tIns="45719" rIns="45719" bIns="45719" anchor="t"/>
          <a:lstStyle/>
          <a:p>
            <a:r>
              <a:t>Title Text</a:t>
            </a:r>
          </a:p>
        </p:txBody>
      </p:sp>
      <p:sp>
        <p:nvSpPr>
          <p:cNvPr id="32" name="Shape 32"/>
          <p:cNvSpPr>
            <a:spLocks noGrp="1"/>
          </p:cNvSpPr>
          <p:nvPr>
            <p:ph type="body" idx="1"/>
          </p:nvPr>
        </p:nvSpPr>
        <p:spPr>
          <a:prstGeom prst="rect">
            <a:avLst/>
          </a:prstGeom>
        </p:spPr>
        <p:txBody>
          <a:bodyPr lIns="45719" tIns="45719" rIns="45719" bIns="45719"/>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xfrm>
            <a:off x="8411733" y="6399627"/>
            <a:ext cx="275071" cy="276995"/>
          </a:xfrm>
          <a:prstGeom prst="rect">
            <a:avLst/>
          </a:prstGeom>
        </p:spPr>
        <p:txBody>
          <a:bodyPr/>
          <a:lstStyle>
            <a:lvl1pPr marL="0" indent="0">
              <a:buSzTx/>
              <a:buFontTx/>
              <a:buNone/>
              <a:defRPr>
                <a:solidFill>
                  <a:srgbClr val="898989"/>
                </a:solidFill>
              </a:defRPr>
            </a:lvl1pPr>
          </a:lstStyle>
          <a:p>
            <a:fld id="{86CB4B4D-7CA3-9044-876B-883B54F8677D}" type="slidenum">
              <a:rPr/>
              <a:pPr/>
              <a:t>‹#›</a:t>
            </a:fld>
            <a:endParaRPr dirty="0"/>
          </a:p>
        </p:txBody>
      </p:sp>
    </p:spTree>
    <p:extLst>
      <p:ext uri="{BB962C8B-B14F-4D97-AF65-F5344CB8AC3E}">
        <p14:creationId xmlns:p14="http://schemas.microsoft.com/office/powerpoint/2010/main" val="398413945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045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D1853CB-1103-444B-AAEF-E98B03215175}" type="datetimeFigureOut">
              <a:rPr lang="en-US"/>
              <a:pPr>
                <a:defRPr/>
              </a:pPr>
              <a:t>6/1/2021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D22311-CF4B-46C2-BF45-E9DEAC1433FA}" type="slidenum">
              <a:rPr lang="en-US"/>
              <a:pPr>
                <a:defRPr/>
              </a:pPr>
              <a:t>‹#›</a:t>
            </a:fld>
            <a:endParaRPr lang="en-US"/>
          </a:p>
        </p:txBody>
      </p:sp>
    </p:spTree>
    <p:extLst>
      <p:ext uri="{BB962C8B-B14F-4D97-AF65-F5344CB8AC3E}">
        <p14:creationId xmlns:p14="http://schemas.microsoft.com/office/powerpoint/2010/main" val="3658942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1325229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2025061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331871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8D13FFA-93C0-40E1-BCD1-3C3BB72A14A2}" type="datetimeFigureOut">
              <a:rPr lang="en-US" smtClean="0"/>
              <a:pPr/>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298282830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191260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4069301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1324331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1712256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2428967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2820274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293700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C14CE44-937C-4DA1-B809-CABD92A807D3}" type="datetimeFigureOut">
              <a:rPr lang="id-ID" smtClean="0"/>
              <a:pPr/>
              <a:t>01/06/2021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411844-E69B-4520-A3B4-945588D0471C}" type="slidenum">
              <a:rPr lang="id-ID" smtClean="0"/>
              <a:pPr/>
              <a:t>‹#›</a:t>
            </a:fld>
            <a:endParaRPr lang="id-ID"/>
          </a:p>
        </p:txBody>
      </p:sp>
    </p:spTree>
    <p:extLst>
      <p:ext uri="{BB962C8B-B14F-4D97-AF65-F5344CB8AC3E}">
        <p14:creationId xmlns:p14="http://schemas.microsoft.com/office/powerpoint/2010/main" val="875926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F866C-C9D1-4497-99DE-E8CBEE65C59D}"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522417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866C-C9D1-4497-99DE-E8CBEE65C59D}"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394862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D13FFA-93C0-40E1-BCD1-3C3BB72A14A2}" type="datetimeFigureOut">
              <a:rPr lang="en-US" smtClean="0"/>
              <a:pPr/>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3452862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F866C-C9D1-4497-99DE-E8CBEE65C59D}"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2141364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F866C-C9D1-4497-99DE-E8CBEE65C59D}"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1662137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F866C-C9D1-4497-99DE-E8CBEE65C59D}"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2415732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F866C-C9D1-4497-99DE-E8CBEE65C59D}"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2416841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F866C-C9D1-4497-99DE-E8CBEE65C59D}"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107745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F866C-C9D1-4497-99DE-E8CBEE65C59D}"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3629453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AF866C-C9D1-4497-99DE-E8CBEE65C59D}"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3029931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866C-C9D1-4497-99DE-E8CBEE65C59D}"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1176187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F866C-C9D1-4497-99DE-E8CBEE65C59D}"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6A2EA-1385-42B8-A9D3-8FA9AED2BA53}" type="slidenum">
              <a:rPr lang="en-US" smtClean="0"/>
              <a:t>‹#›</a:t>
            </a:fld>
            <a:endParaRPr lang="en-US"/>
          </a:p>
        </p:txBody>
      </p:sp>
    </p:spTree>
    <p:extLst>
      <p:ext uri="{BB962C8B-B14F-4D97-AF65-F5344CB8AC3E}">
        <p14:creationId xmlns:p14="http://schemas.microsoft.com/office/powerpoint/2010/main" val="1716274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solidFill>
                  <a:srgbClr val="000000"/>
                </a:solidFill>
                <a:latin typeface="Times New Roman"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solidFill>
                    <a:srgbClr val="000000"/>
                  </a:solidFill>
                  <a:latin typeface="Times New Roman"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solidFill>
                    <a:srgbClr val="000000"/>
                  </a:solidFill>
                  <a:latin typeface="Times New Roman"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solidFill>
                    <a:srgbClr val="000000"/>
                  </a:solidFill>
                  <a:latin typeface="Times New Roman"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a:solidFill>
                    <a:srgbClr val="000000"/>
                  </a:solidFill>
                </a:endParaRPr>
              </a:p>
            </p:txBody>
          </p:sp>
        </p:grpSp>
      </p:grpSp>
      <p:sp>
        <p:nvSpPr>
          <p:cNvPr id="6657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6657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fld id="{5A1E5FA4-8C31-4AF3-9852-7AE0BA95FE3A}" type="datetimeFigureOut">
              <a:rPr lang="en-US">
                <a:solidFill>
                  <a:srgbClr val="000000"/>
                </a:solidFill>
              </a:rPr>
              <a:pPr>
                <a:defRPr/>
              </a:pPr>
              <a:t>6/1/2021</a:t>
            </a:fld>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fld id="{44430111-3161-4656-98D6-1127158861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5202135"/>
      </p:ext>
    </p:extLst>
  </p:cSld>
  <p:clrMapOvr>
    <a:masterClrMapping/>
  </p:clrMapOvr>
  <p:transition spd="med">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8D13FFA-93C0-40E1-BCD1-3C3BB72A14A2}" type="datetimeFigureOut">
              <a:rPr lang="en-US" smtClean="0"/>
              <a:pPr/>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2929080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2DEC133C-8892-4D7C-BE03-2B5FBA059005}" type="datetimeFigureOut">
              <a:rPr lang="en-US">
                <a:solidFill>
                  <a:srgbClr val="000000"/>
                </a:solidFill>
              </a:rPr>
              <a:pPr>
                <a:defRPr/>
              </a:pPr>
              <a:t>6/1/2021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E40FDDAD-DE53-49C2-8617-43074260DF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4287992"/>
      </p:ext>
    </p:extLst>
  </p:cSld>
  <p:clrMapOvr>
    <a:masterClrMapping/>
  </p:clrMapOvr>
  <p:transition spd="med">
    <p:pull dir="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86250B4E-FEDB-45E2-A23D-AD2ED81E0792}" type="datetimeFigureOut">
              <a:rPr lang="en-US">
                <a:solidFill>
                  <a:srgbClr val="000000"/>
                </a:solidFill>
              </a:rPr>
              <a:pPr>
                <a:defRPr/>
              </a:pPr>
              <a:t>6/1/2021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647F8D13-FE26-406E-9752-78E9E78337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9688681"/>
      </p:ext>
    </p:extLst>
  </p:cSld>
  <p:clrMapOvr>
    <a:masterClrMapping/>
  </p:clrMapOvr>
  <p:transition spd="med">
    <p:pull dir="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fld id="{D5641A8A-0479-40C3-A056-ECB79A91BD6A}" type="datetimeFigureOut">
              <a:rPr lang="en-US">
                <a:solidFill>
                  <a:srgbClr val="000000"/>
                </a:solidFill>
              </a:rPr>
              <a:pPr>
                <a:defRPr/>
              </a:pPr>
              <a:t>6/1/2021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9AC300F5-02CA-43DC-A9EF-89043EBF16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5210117"/>
      </p:ext>
    </p:extLst>
  </p:cSld>
  <p:clrMapOvr>
    <a:masterClrMapping/>
  </p:clrMapOvr>
  <p:transition spd="med">
    <p:pull dir="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276B95EA-3E55-4C94-92EC-C01061B60BB6}" type="datetimeFigureOut">
              <a:rPr lang="en-US">
                <a:solidFill>
                  <a:srgbClr val="000000"/>
                </a:solidFill>
              </a:rPr>
              <a:pPr>
                <a:defRPr/>
              </a:pPr>
              <a:t>6/1/2021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fld id="{C44F16A1-D2FC-4008-80F9-BF486B303F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2177554"/>
      </p:ext>
    </p:extLst>
  </p:cSld>
  <p:clrMapOvr>
    <a:masterClrMapping/>
  </p:clrMapOvr>
  <p:transition spd="med">
    <p:pull dir="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fld id="{82A42ABB-1DF2-4890-A3C4-5267CF5B2363}" type="datetimeFigureOut">
              <a:rPr lang="en-US">
                <a:solidFill>
                  <a:srgbClr val="000000"/>
                </a:solidFill>
              </a:rPr>
              <a:pPr>
                <a:defRPr/>
              </a:pPr>
              <a:t>6/1/2021</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463503B6-BD1A-4C65-893F-DB090BD695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7208190"/>
      </p:ext>
    </p:extLst>
  </p:cSld>
  <p:clrMapOvr>
    <a:masterClrMapping/>
  </p:clrMapOvr>
  <p:transition spd="med">
    <p:pull dir="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966E9D99-1165-4629-BABE-3F3D6A0216E0}" type="datetimeFigureOut">
              <a:rPr lang="en-US">
                <a:solidFill>
                  <a:srgbClr val="000000"/>
                </a:solidFill>
              </a:rPr>
              <a:pPr>
                <a:defRPr/>
              </a:pPr>
              <a:t>6/1/2021</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fld id="{503AB0A4-4A9F-487E-8B90-0CCB34E7BE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442193"/>
      </p:ext>
    </p:extLst>
  </p:cSld>
  <p:clrMapOvr>
    <a:masterClrMapping/>
  </p:clrMapOvr>
  <p:transition spd="med">
    <p:pull dir="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86C9573B-E9F7-4D59-A92C-85E542CC4FE5}" type="datetimeFigureOut">
              <a:rPr lang="en-US">
                <a:solidFill>
                  <a:srgbClr val="000000"/>
                </a:solidFill>
              </a:rPr>
              <a:pPr>
                <a:defRPr/>
              </a:pPr>
              <a:t>6/1/2021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3432FB03-6F92-498B-B71B-F8505201AF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9969393"/>
      </p:ext>
    </p:extLst>
  </p:cSld>
  <p:clrMapOvr>
    <a:masterClrMapping/>
  </p:clrMapOvr>
  <p:transition spd="med">
    <p:pull dir="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45C8057E-8B9F-4772-8F31-3C795F1AAAD3}" type="datetimeFigureOut">
              <a:rPr lang="en-US">
                <a:solidFill>
                  <a:srgbClr val="000000"/>
                </a:solidFill>
              </a:rPr>
              <a:pPr>
                <a:defRPr/>
              </a:pPr>
              <a:t>6/1/2021</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F5D0BC6A-C053-4F85-8B65-C860B2F9A0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9672012"/>
      </p:ext>
    </p:extLst>
  </p:cSld>
  <p:clrMapOvr>
    <a:masterClrMapping/>
  </p:clrMapOvr>
  <p:transition spd="med">
    <p:pull dir="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591C3837-9B3C-4B54-8E1B-0C1CD8BEE3BA}" type="datetimeFigureOut">
              <a:rPr lang="en-US">
                <a:solidFill>
                  <a:srgbClr val="000000"/>
                </a:solidFill>
              </a:rPr>
              <a:pPr>
                <a:defRPr/>
              </a:pPr>
              <a:t>6/1/2021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7437FCBE-7C79-40BC-99C4-8483ADF0E9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456814"/>
      </p:ext>
    </p:extLst>
  </p:cSld>
  <p:clrMapOvr>
    <a:masterClrMapping/>
  </p:clrMapOvr>
  <p:transition spd="med">
    <p:pull dir="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4F936420-A2C6-48A2-ACFC-6FB94799AD62}" type="datetimeFigureOut">
              <a:rPr lang="en-US">
                <a:solidFill>
                  <a:srgbClr val="000000"/>
                </a:solidFill>
              </a:rPr>
              <a:pPr>
                <a:defRPr/>
              </a:pPr>
              <a:t>6/1/2021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40ABA17F-9C20-46A3-A359-662E9F2216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3232407"/>
      </p:ext>
    </p:extLst>
  </p:cSld>
  <p:clrMapOvr>
    <a:masterClrMapping/>
  </p:clrMapOvr>
  <p:transition spd="med">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8D13FFA-93C0-40E1-BCD1-3C3BB72A14A2}" type="datetimeFigureOut">
              <a:rPr lang="en-US" smtClean="0"/>
              <a:pPr/>
              <a:t>6/1/2021</a:t>
            </a:fld>
            <a:endParaRPr lang="en-US"/>
          </a:p>
        </p:txBody>
      </p:sp>
      <p:sp>
        <p:nvSpPr>
          <p:cNvPr id="8" name="Slide Number Placeholder 7"/>
          <p:cNvSpPr>
            <a:spLocks noGrp="1"/>
          </p:cNvSpPr>
          <p:nvPr>
            <p:ph type="sldNum" sz="quarter" idx="11"/>
          </p:nvPr>
        </p:nvSpPr>
        <p:spPr/>
        <p:txBody>
          <a:bodyPr/>
          <a:lstStyle/>
          <a:p>
            <a:fld id="{6D58D5F9-E1DE-41A9-B0A0-A606C4EDDFC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03801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SmartArt Placeholder 2"/>
          <p:cNvSpPr>
            <a:spLocks noGrp="1"/>
          </p:cNvSpPr>
          <p:nvPr>
            <p:ph type="dgm" idx="1"/>
          </p:nvPr>
        </p:nvSpPr>
        <p:spPr>
          <a:xfrm>
            <a:off x="914400" y="1600200"/>
            <a:ext cx="7772400" cy="4530725"/>
          </a:xfrm>
        </p:spPr>
        <p:txBody>
          <a:bodyPr/>
          <a:lstStyle/>
          <a:p>
            <a:pPr lvl="0"/>
            <a:r>
              <a:rPr lang="en-US" noProof="0"/>
              <a:t>Click icon to add SmartArt graphic</a:t>
            </a:r>
          </a:p>
        </p:txBody>
      </p:sp>
      <p:sp>
        <p:nvSpPr>
          <p:cNvPr id="4" name="Rectangle 9"/>
          <p:cNvSpPr>
            <a:spLocks noGrp="1" noChangeArrowheads="1"/>
          </p:cNvSpPr>
          <p:nvPr>
            <p:ph type="dt" sz="half" idx="10"/>
          </p:nvPr>
        </p:nvSpPr>
        <p:spPr>
          <a:ln/>
        </p:spPr>
        <p:txBody>
          <a:bodyPr/>
          <a:lstStyle>
            <a:lvl1pPr>
              <a:defRPr/>
            </a:lvl1pPr>
          </a:lstStyle>
          <a:p>
            <a:pPr>
              <a:defRPr/>
            </a:pPr>
            <a:fld id="{16E5B9EF-544F-411C-9370-C0C83BA92478}" type="datetimeFigureOut">
              <a:rPr lang="en-US">
                <a:solidFill>
                  <a:srgbClr val="000000"/>
                </a:solidFill>
              </a:rPr>
              <a:pPr>
                <a:defRPr/>
              </a:pPr>
              <a:t>6/1/2021</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1B8DE8CA-5406-414D-A871-66ABB7502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4637562"/>
      </p:ext>
    </p:extLst>
  </p:cSld>
  <p:clrMapOvr>
    <a:masterClrMapping/>
  </p:clrMapOvr>
  <p:transition spd="med">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13FFA-93C0-40E1-BCD1-3C3BB72A14A2}" type="datetimeFigureOut">
              <a:rPr lang="en-US" smtClean="0"/>
              <a:pPr/>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409596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D13FFA-93C0-40E1-BCD1-3C3BB72A14A2}" type="datetimeFigureOut">
              <a:rPr lang="en-US" smtClean="0"/>
              <a:pPr/>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168942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8D13FFA-93C0-40E1-BCD1-3C3BB72A14A2}" type="datetimeFigureOut">
              <a:rPr lang="en-US" smtClean="0"/>
              <a:pPr/>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8D5F9-E1DE-41A9-B0A0-A606C4EDDFC0}" type="slidenum">
              <a:rPr lang="en-US" smtClean="0"/>
              <a:pPr/>
              <a:t>‹#›</a:t>
            </a:fld>
            <a:endParaRPr lang="en-US"/>
          </a:p>
        </p:txBody>
      </p:sp>
    </p:spTree>
    <p:extLst>
      <p:ext uri="{BB962C8B-B14F-4D97-AF65-F5344CB8AC3E}">
        <p14:creationId xmlns:p14="http://schemas.microsoft.com/office/powerpoint/2010/main" val="171139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8D13FFA-93C0-40E1-BCD1-3C3BB72A14A2}" type="datetimeFigureOut">
              <a:rPr lang="en-US" smtClean="0"/>
              <a:pPr/>
              <a:t>6/1/2021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58D5F9-E1DE-41A9-B0A0-A606C4EDDFC0}" type="slidenum">
              <a:rPr lang="en-US" smtClean="0"/>
              <a:pPr/>
              <a:t>‹#›</a:t>
            </a:fld>
            <a:endParaRPr lang="en-US"/>
          </a:p>
        </p:txBody>
      </p:sp>
    </p:spTree>
    <p:extLst>
      <p:ext uri="{BB962C8B-B14F-4D97-AF65-F5344CB8AC3E}">
        <p14:creationId xmlns:p14="http://schemas.microsoft.com/office/powerpoint/2010/main" val="19031582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id-ID"/>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558D8F44-8974-4077-AE52-359CC59051BF}" type="datetimeFigureOut">
              <a:rPr lang="en-US"/>
              <a:pPr>
                <a:defRPr/>
              </a:pPr>
              <a:t>6/1/2021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B853C0CC-5154-444E-9EF8-19E2821385F7}" type="slidenum">
              <a:rPr lang="en-US" altLang="id-ID"/>
              <a:pPr/>
              <a:t>‹#›</a:t>
            </a:fld>
            <a:endParaRPr lang="en-US" altLang="id-ID"/>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extLst>
      <p:ext uri="{BB962C8B-B14F-4D97-AF65-F5344CB8AC3E}">
        <p14:creationId xmlns:p14="http://schemas.microsoft.com/office/powerpoint/2010/main" val="4003817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43"/>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457200" y="1600206"/>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164867" y="6399627"/>
            <a:ext cx="521934" cy="276995"/>
          </a:xfrm>
          <a:prstGeom prst="rect">
            <a:avLst/>
          </a:prstGeom>
          <a:ln w="12700">
            <a:miter lim="400000"/>
          </a:ln>
        </p:spPr>
        <p:txBody>
          <a:bodyPr wrap="none" lIns="45718" tIns="45718" rIns="45718" bIns="45718" anchor="ctr">
            <a:spAutoFit/>
          </a:bodyPr>
          <a:lstStyle>
            <a:lvl1pPr marL="244475" indent="-244475" algn="r">
              <a:buSzPct val="100000"/>
              <a:buFont typeface="Arial"/>
              <a:buChar char="•"/>
              <a:defRPr sz="1200">
                <a:solidFill>
                  <a:srgbClr val="888888"/>
                </a:solidFill>
              </a:defRPr>
            </a:lvl1pPr>
          </a:lstStyle>
          <a:p>
            <a:fld id="{86CB4B4D-7CA3-9044-876B-883B54F8677D}" type="slidenum">
              <a:rPr/>
              <a:pPr/>
              <a:t>‹#›</a:t>
            </a:fld>
            <a:endParaRPr dirty="0"/>
          </a:p>
        </p:txBody>
      </p:sp>
    </p:spTree>
    <p:extLst>
      <p:ext uri="{BB962C8B-B14F-4D97-AF65-F5344CB8AC3E}">
        <p14:creationId xmlns:p14="http://schemas.microsoft.com/office/powerpoint/2010/main" val="665045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ransition spd="med"/>
  <p:txStyles>
    <p:titleStyle>
      <a:lvl1pPr marL="8969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1pPr>
      <a:lvl2pPr marL="8969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2pPr>
      <a:lvl3pPr marL="8969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3pPr>
      <a:lvl4pPr marL="8969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4pPr>
      <a:lvl5pPr marL="8969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5pPr>
      <a:lvl6pPr marL="13541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6pPr>
      <a:lvl7pPr marL="18113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7pPr>
      <a:lvl8pPr marL="22685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8pPr>
      <a:lvl9pPr marL="2725737" marR="0" indent="-896937" algn="ctr" defTabSz="914400" rtl="0" latinLnBrk="0">
        <a:lnSpc>
          <a:spcPct val="100000"/>
        </a:lnSpc>
        <a:spcBef>
          <a:spcPts val="0"/>
        </a:spcBef>
        <a:spcAft>
          <a:spcPts val="0"/>
        </a:spcAft>
        <a:buClrTx/>
        <a:buSzPct val="100000"/>
        <a:buFont typeface="Arial"/>
        <a:buChar char=""/>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1035755" marR="0" indent="-57855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456266" marR="0" indent="-541866"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2020711" marR="0" indent="-64911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477911" marR="0" indent="-64911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935111" marR="0" indent="-64911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392311" marR="0" indent="-64911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849511" marR="0" indent="-64911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306711" marR="0" indent="-64911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244475" marR="0" indent="-244475" algn="r" defTabSz="914400" rtl="0" latinLnBrk="0">
        <a:lnSpc>
          <a:spcPct val="100000"/>
        </a:lnSpc>
        <a:spcBef>
          <a:spcPts val="0"/>
        </a:spcBef>
        <a:spcAft>
          <a:spcPts val="0"/>
        </a:spcAft>
        <a:buClrTx/>
        <a:buSzPct val="100000"/>
        <a:buFont typeface="Arial"/>
        <a:buChar char="•"/>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 typeface="Arial"/>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CE44-937C-4DA1-B809-CABD92A807D3}" type="datetimeFigureOut">
              <a:rPr lang="id-ID" smtClean="0"/>
              <a:pPr/>
              <a:t>01/06/2021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11844-E69B-4520-A3B4-945588D0471C}" type="slidenum">
              <a:rPr lang="id-ID" smtClean="0"/>
              <a:pPr/>
              <a:t>‹#›</a:t>
            </a:fld>
            <a:endParaRPr lang="id-ID"/>
          </a:p>
        </p:txBody>
      </p:sp>
    </p:spTree>
    <p:extLst>
      <p:ext uri="{BB962C8B-B14F-4D97-AF65-F5344CB8AC3E}">
        <p14:creationId xmlns:p14="http://schemas.microsoft.com/office/powerpoint/2010/main" val="5364252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F866C-C9D1-4497-99DE-E8CBEE65C59D}" type="datetimeFigureOut">
              <a:rPr lang="en-US" smtClean="0"/>
              <a:t>6/1/2021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6A2EA-1385-42B8-A9D3-8FA9AED2BA53}" type="slidenum">
              <a:rPr lang="en-US" smtClean="0"/>
              <a:t>‹#›</a:t>
            </a:fld>
            <a:endParaRPr lang="en-US"/>
          </a:p>
        </p:txBody>
      </p:sp>
    </p:spTree>
    <p:extLst>
      <p:ext uri="{BB962C8B-B14F-4D97-AF65-F5344CB8AC3E}">
        <p14:creationId xmlns:p14="http://schemas.microsoft.com/office/powerpoint/2010/main" val="30573896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6553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solidFill>
                  <a:srgbClr val="000000"/>
                </a:solidFill>
                <a:latin typeface="Times New Roman" charset="0"/>
              </a:endParaRPr>
            </a:p>
          </p:txBody>
        </p:sp>
        <p:grpSp>
          <p:nvGrpSpPr>
            <p:cNvPr id="1034" name="Group 4"/>
            <p:cNvGrpSpPr>
              <a:grpSpLocks/>
            </p:cNvGrpSpPr>
            <p:nvPr/>
          </p:nvGrpSpPr>
          <p:grpSpPr bwMode="auto">
            <a:xfrm>
              <a:off x="240" y="893"/>
              <a:ext cx="5232" cy="115"/>
              <a:chOff x="240" y="893"/>
              <a:chExt cx="5232" cy="115"/>
            </a:xfrm>
          </p:grpSpPr>
          <p:sp>
            <p:nvSpPr>
              <p:cNvPr id="6554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solidFill>
                    <a:srgbClr val="000000"/>
                  </a:solidFill>
                  <a:latin typeface="Times New Roman" charset="0"/>
                </a:endParaRPr>
              </a:p>
            </p:txBody>
          </p:sp>
          <p:sp>
            <p:nvSpPr>
              <p:cNvPr id="6554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latin typeface="+mn-lt"/>
                <a:cs typeface="+mn-cs"/>
              </a:defRPr>
            </a:lvl1pPr>
          </a:lstStyle>
          <a:p>
            <a:pPr>
              <a:defRPr/>
            </a:pPr>
            <a:fld id="{0EEF9743-9DCC-497C-AEFB-995FFDD5703C}" type="datetimeFigureOut">
              <a:rPr lang="en-US">
                <a:solidFill>
                  <a:srgbClr val="000000"/>
                </a:solidFill>
              </a:rPr>
              <a:pPr>
                <a:defRPr/>
              </a:pPr>
              <a:t>6/1/2021</a:t>
            </a:fld>
            <a:endParaRPr lang="en-US">
              <a:solidFill>
                <a:srgbClr val="000000"/>
              </a:solidFill>
            </a:endParaRPr>
          </a:p>
        </p:txBody>
      </p:sp>
      <p:sp>
        <p:nvSpPr>
          <p:cNvPr id="6554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latin typeface="+mn-lt"/>
                <a:cs typeface="+mn-cs"/>
              </a:defRPr>
            </a:lvl1pPr>
          </a:lstStyle>
          <a:p>
            <a:pPr>
              <a:defRPr/>
            </a:pPr>
            <a:endParaRPr lang="en-US">
              <a:solidFill>
                <a:srgbClr val="000000"/>
              </a:solidFill>
            </a:endParaRPr>
          </a:p>
        </p:txBody>
      </p:sp>
      <p:sp>
        <p:nvSpPr>
          <p:cNvPr id="6554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A1556FA1-DC2C-4B0B-8C2E-8F248D91C0E5}" type="slidenum">
              <a:rPr lang="en-US">
                <a:solidFill>
                  <a:srgbClr val="000000"/>
                </a:solidFill>
                <a:cs typeface="Arial" panose="020B0604020202020204" pitchFamily="34" charset="0"/>
              </a:rPr>
              <a:pPr fontAlgn="base">
                <a:spcBef>
                  <a:spcPct val="0"/>
                </a:spcBef>
                <a:spcAft>
                  <a:spcPct val="0"/>
                </a:spcAft>
              </a:pPr>
              <a:t>‹#›</a:t>
            </a:fld>
            <a:endParaRPr lang="en-US">
              <a:solidFill>
                <a:srgbClr val="000000"/>
              </a:solidFill>
              <a:cs typeface="Arial" panose="020B0604020202020204" pitchFamily="34" charset="0"/>
            </a:endParaRPr>
          </a:p>
        </p:txBody>
      </p:sp>
      <p:sp>
        <p:nvSpPr>
          <p:cNvPr id="6554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solidFill>
                <a:srgbClr val="000000"/>
              </a:solidFill>
            </a:endParaRPr>
          </a:p>
        </p:txBody>
      </p:sp>
    </p:spTree>
    <p:extLst>
      <p:ext uri="{BB962C8B-B14F-4D97-AF65-F5344CB8AC3E}">
        <p14:creationId xmlns:p14="http://schemas.microsoft.com/office/powerpoint/2010/main" val="28620062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spd="med">
    <p:pull dir="ru"/>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charset="0"/>
        </a:defRPr>
      </a:lvl2pPr>
      <a:lvl3pPr algn="l" rtl="0" eaLnBrk="0" fontAlgn="base" hangingPunct="0">
        <a:spcBef>
          <a:spcPct val="0"/>
        </a:spcBef>
        <a:spcAft>
          <a:spcPct val="0"/>
        </a:spcAft>
        <a:defRPr sz="4200">
          <a:solidFill>
            <a:schemeClr val="tx2"/>
          </a:solidFill>
          <a:latin typeface="Times New Roman" charset="0"/>
        </a:defRPr>
      </a:lvl3pPr>
      <a:lvl4pPr algn="l" rtl="0" eaLnBrk="0" fontAlgn="base" hangingPunct="0">
        <a:spcBef>
          <a:spcPct val="0"/>
        </a:spcBef>
        <a:spcAft>
          <a:spcPct val="0"/>
        </a:spcAft>
        <a:defRPr sz="4200">
          <a:solidFill>
            <a:schemeClr val="tx2"/>
          </a:solidFill>
          <a:latin typeface="Times New Roman" charset="0"/>
        </a:defRPr>
      </a:lvl4pPr>
      <a:lvl5pPr algn="l" rtl="0" eaLnBrk="0" fontAlgn="base" hangingPunct="0">
        <a:spcBef>
          <a:spcPct val="0"/>
        </a:spcBef>
        <a:spcAft>
          <a:spcPct val="0"/>
        </a:spcAft>
        <a:defRPr sz="4200">
          <a:solidFill>
            <a:schemeClr val="tx2"/>
          </a:solidFill>
          <a:latin typeface="Times New Roman"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1851" y="2514600"/>
            <a:ext cx="5692392"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4400" b="1" i="0" u="none" strike="noStrike" kern="1200" cap="none" spc="0" normalizeH="0" baseline="0" noProof="0" dirty="0">
                <a:ln w="12700">
                  <a:solidFill>
                    <a:srgbClr val="330033">
                      <a:lumMod val="75000"/>
                    </a:srgbClr>
                  </a:solidFill>
                  <a:prstDash val="solid"/>
                </a:ln>
                <a:pattFill prst="dkUpDiag">
                  <a:fgClr>
                    <a:srgbClr val="330033"/>
                  </a:fgClr>
                  <a:bgClr>
                    <a:srgbClr val="330033">
                      <a:lumMod val="20000"/>
                      <a:lumOff val="80000"/>
                    </a:srgbClr>
                  </a:bgClr>
                </a:pattFill>
                <a:effectLst>
                  <a:outerShdw dist="38100" dir="2640000" algn="bl" rotWithShape="0">
                    <a:srgbClr val="330033">
                      <a:lumMod val="75000"/>
                    </a:srgbClr>
                  </a:outerShdw>
                </a:effectLst>
                <a:uLnTx/>
                <a:uFillTx/>
                <a:latin typeface="Arial"/>
                <a:ea typeface="+mn-ea"/>
                <a:cs typeface="Arial" panose="020B0604020202020204" pitchFamily="34" charset="0"/>
              </a:rPr>
              <a:t>SOLUSI PERTANIAN</a:t>
            </a:r>
          </a:p>
          <a:p>
            <a:pPr marL="0" marR="0" lvl="0" indent="0" algn="ctr" defTabSz="914400" rtl="0" eaLnBrk="1" fontAlgn="base" latinLnBrk="0" hangingPunct="1">
              <a:lnSpc>
                <a:spcPct val="100000"/>
              </a:lnSpc>
              <a:spcBef>
                <a:spcPct val="0"/>
              </a:spcBef>
              <a:spcAft>
                <a:spcPct val="0"/>
              </a:spcAft>
              <a:buClrTx/>
              <a:buSzTx/>
              <a:buFontTx/>
              <a:buNone/>
              <a:tabLst/>
              <a:defRPr/>
            </a:pPr>
            <a:r>
              <a:rPr lang="id-ID" sz="4400" b="1" dirty="0">
                <a:ln w="12700">
                  <a:solidFill>
                    <a:srgbClr val="330033">
                      <a:lumMod val="75000"/>
                    </a:srgbClr>
                  </a:solidFill>
                  <a:prstDash val="solid"/>
                </a:ln>
                <a:pattFill prst="dkUpDiag">
                  <a:fgClr>
                    <a:srgbClr val="330033"/>
                  </a:fgClr>
                  <a:bgClr>
                    <a:srgbClr val="330033">
                      <a:lumMod val="20000"/>
                      <a:lumOff val="80000"/>
                    </a:srgbClr>
                  </a:bgClr>
                </a:pattFill>
                <a:effectLst>
                  <a:outerShdw dist="38100" dir="2640000" algn="bl" rotWithShape="0">
                    <a:srgbClr val="330033">
                      <a:lumMod val="75000"/>
                    </a:srgbClr>
                  </a:outerShdw>
                </a:effectLst>
                <a:latin typeface="Arial"/>
                <a:cs typeface="Arial" panose="020B0604020202020204" pitchFamily="34" charset="0"/>
              </a:rPr>
              <a:t>MASA DEPAN</a:t>
            </a:r>
            <a:endParaRPr kumimoji="0" lang="en-US" sz="4400" b="1" i="0" u="none" strike="noStrike" kern="1200" cap="none" spc="0" normalizeH="0" baseline="0" noProof="0" dirty="0">
              <a:ln w="12700">
                <a:solidFill>
                  <a:srgbClr val="330033">
                    <a:lumMod val="75000"/>
                  </a:srgbClr>
                </a:solidFill>
                <a:prstDash val="solid"/>
              </a:ln>
              <a:pattFill prst="dkUpDiag">
                <a:fgClr>
                  <a:srgbClr val="330033"/>
                </a:fgClr>
                <a:bgClr>
                  <a:srgbClr val="330033">
                    <a:lumMod val="20000"/>
                    <a:lumOff val="80000"/>
                  </a:srgbClr>
                </a:bgClr>
              </a:pattFill>
              <a:effectLst>
                <a:outerShdw dist="38100" dir="2640000" algn="bl" rotWithShape="0">
                  <a:srgbClr val="330033">
                    <a:lumMod val="75000"/>
                  </a:srgbClr>
                </a:outerShdw>
              </a:effectLst>
              <a:uLnTx/>
              <a:uFillTx/>
              <a:latin typeface="Arial"/>
              <a:ea typeface="+mn-ea"/>
              <a:cs typeface="Arial" panose="020B0604020202020204" pitchFamily="34" charset="0"/>
            </a:endParaRPr>
          </a:p>
        </p:txBody>
      </p:sp>
      <p:sp>
        <p:nvSpPr>
          <p:cNvPr id="3" name="Subtitle 2"/>
          <p:cNvSpPr txBox="1">
            <a:spLocks/>
          </p:cNvSpPr>
          <p:nvPr/>
        </p:nvSpPr>
        <p:spPr>
          <a:xfrm>
            <a:off x="1212742" y="4387768"/>
            <a:ext cx="6858000" cy="1836737"/>
          </a:xfrm>
          <a:prstGeom prst="rect">
            <a:avLst/>
          </a:prstGeom>
        </p:spPr>
        <p:txBody>
          <a:bodyPr>
            <a:no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gn="ctr" defTabSz="914400">
              <a:buNone/>
            </a:pPr>
            <a:r>
              <a:rPr lang="id-ID" sz="3200" kern="0" dirty="0" smtClean="0">
                <a:solidFill>
                  <a:srgbClr val="006600"/>
                </a:solidFill>
              </a:rPr>
              <a:t>Kuliah </a:t>
            </a:r>
            <a:r>
              <a:rPr lang="en-US" sz="3200" kern="0" dirty="0" smtClean="0">
                <a:solidFill>
                  <a:srgbClr val="006600"/>
                </a:solidFill>
              </a:rPr>
              <a:t>2</a:t>
            </a:r>
            <a:endParaRPr lang="id-ID" sz="3200" kern="0" dirty="0" smtClean="0">
              <a:solidFill>
                <a:srgbClr val="006600"/>
              </a:solidFill>
            </a:endParaRPr>
          </a:p>
          <a:p>
            <a:pPr marL="0" indent="0" algn="ctr" defTabSz="914400">
              <a:buNone/>
            </a:pPr>
            <a:r>
              <a:rPr lang="en-US" sz="3200" kern="0" dirty="0" smtClean="0">
                <a:solidFill>
                  <a:srgbClr val="006600"/>
                </a:solidFill>
              </a:rPr>
              <a:t>BIOTEKNOLOGI TERNAK</a:t>
            </a:r>
            <a:endParaRPr lang="id-ID" sz="3200" kern="0" dirty="0">
              <a:solidFill>
                <a:srgbClr val="006600"/>
              </a:solidFill>
            </a:endParaRPr>
          </a:p>
        </p:txBody>
      </p:sp>
    </p:spTree>
    <p:extLst>
      <p:ext uri="{BB962C8B-B14F-4D97-AF65-F5344CB8AC3E}">
        <p14:creationId xmlns:p14="http://schemas.microsoft.com/office/powerpoint/2010/main" val="2948014421"/>
      </p:ext>
    </p:extLst>
  </p:cSld>
  <p:clrMapOvr>
    <a:masterClrMapping/>
  </p:clrMapOvr>
  <p:transition spd="med">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0890" y="353608"/>
            <a:ext cx="4122219" cy="707886"/>
          </a:xfrm>
          <a:prstGeom prst="rect">
            <a:avLst/>
          </a:prstGeom>
          <a:noFill/>
        </p:spPr>
        <p:txBody>
          <a:bodyPr wrap="none" lIns="91440" tIns="45720" rIns="91440" bIns="45720">
            <a:spAutoFit/>
          </a:bodyPr>
          <a:lstStyle/>
          <a:p>
            <a:pPr algn="ctr"/>
            <a:r>
              <a:rPr lang="id-ID" sz="40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AGROECOLOGY</a:t>
            </a:r>
            <a:endParaRPr lang="en-US" sz="40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3" name="Rectangle 2"/>
          <p:cNvSpPr/>
          <p:nvPr/>
        </p:nvSpPr>
        <p:spPr>
          <a:xfrm>
            <a:off x="202301" y="1198042"/>
            <a:ext cx="8779858" cy="5262979"/>
          </a:xfrm>
          <a:prstGeom prst="rect">
            <a:avLst/>
          </a:prstGeom>
        </p:spPr>
        <p:txBody>
          <a:bodyPr wrap="square">
            <a:spAutoFit/>
          </a:bodyPr>
          <a:lstStyle/>
          <a:p>
            <a:pPr marL="266700" indent="-266700" defTabSz="825500" fontAlgn="base">
              <a:spcBef>
                <a:spcPts val="1200"/>
              </a:spcBef>
              <a:spcAft>
                <a:spcPts val="1200"/>
              </a:spcAft>
              <a:buFont typeface="Wingdings" panose="05000000000000000000" pitchFamily="2" charset="2"/>
              <a:buChar char="Ø"/>
            </a:pPr>
            <a:r>
              <a:rPr lang="id-ID" altLang="id-ID" sz="2300" kern="0" dirty="0">
                <a:solidFill>
                  <a:srgbClr val="000000"/>
                </a:solidFill>
                <a:latin typeface="Cambria" panose="02040503050406030204" pitchFamily="18" charset="0"/>
                <a:ea typeface="Cambria" panose="02040503050406030204" pitchFamily="18" charset="0"/>
                <a:sym typeface="Helvetica Neue"/>
              </a:rPr>
              <a:t>Agro-ecology studies holistically the ecological processes in agriculture production systems, to enhance and improve agroecosystems </a:t>
            </a:r>
          </a:p>
          <a:p>
            <a:pPr marL="266700" lvl="0" indent="-266700" defTabSz="825500" fontAlgn="base">
              <a:spcBef>
                <a:spcPts val="1200"/>
              </a:spcBef>
              <a:spcAft>
                <a:spcPts val="1200"/>
              </a:spcAft>
              <a:buFont typeface="Wingdings" panose="05000000000000000000" pitchFamily="2" charset="2"/>
              <a:buChar char="Ø"/>
            </a:pPr>
            <a:r>
              <a:rPr lang="en-US" sz="2300" dirty="0">
                <a:latin typeface="Cambria" panose="02040503050406030204" pitchFamily="18" charset="0"/>
                <a:ea typeface="Cambria" panose="02040503050406030204" pitchFamily="18" charset="0"/>
              </a:rPr>
              <a:t>It can also be defined as an ecological approach to agriculture that views agricultural areas as ecosystems and is concerned with the ecological impact of agricultural practices. </a:t>
            </a:r>
            <a:endParaRPr lang="id-ID" sz="2300" dirty="0">
              <a:latin typeface="Cambria" panose="02040503050406030204" pitchFamily="18" charset="0"/>
              <a:ea typeface="Cambria" panose="02040503050406030204" pitchFamily="18" charset="0"/>
            </a:endParaRPr>
          </a:p>
          <a:p>
            <a:pPr marL="266700" lvl="0" indent="-266700" defTabSz="825500" fontAlgn="base">
              <a:spcBef>
                <a:spcPts val="1200"/>
              </a:spcBef>
              <a:spcAft>
                <a:spcPts val="1200"/>
              </a:spcAft>
              <a:buFont typeface="Wingdings" panose="05000000000000000000" pitchFamily="2" charset="2"/>
              <a:buChar char="Ø"/>
            </a:pPr>
            <a:r>
              <a:rPr lang="en-US" sz="2300" dirty="0">
                <a:latin typeface="Cambria" panose="02040503050406030204" pitchFamily="18" charset="0"/>
                <a:ea typeface="Cambria" panose="02040503050406030204" pitchFamily="18" charset="0"/>
              </a:rPr>
              <a:t>Agro</a:t>
            </a:r>
            <a:r>
              <a:rPr lang="id-ID" sz="2300" dirty="0">
                <a:latin typeface="Cambria" panose="02040503050406030204" pitchFamily="18" charset="0"/>
                <a:ea typeface="Cambria" panose="02040503050406030204" pitchFamily="18" charset="0"/>
              </a:rPr>
              <a:t>-</a:t>
            </a:r>
            <a:r>
              <a:rPr lang="en-US" sz="2300" dirty="0">
                <a:latin typeface="Cambria" panose="02040503050406030204" pitchFamily="18" charset="0"/>
                <a:ea typeface="Cambria" panose="02040503050406030204" pitchFamily="18" charset="0"/>
              </a:rPr>
              <a:t>ecology allows deeper scientific understanding of agriculture as it applies ecological principles to systems of food production taking into account relationships between different components of the agroecosystem including the human community</a:t>
            </a:r>
            <a:endParaRPr lang="id-ID" sz="2300" kern="0" dirty="0">
              <a:solidFill>
                <a:srgbClr val="000000"/>
              </a:solidFill>
              <a:latin typeface="Cambria" panose="02040503050406030204" pitchFamily="18" charset="0"/>
              <a:ea typeface="Cambria" panose="02040503050406030204" pitchFamily="18" charset="0"/>
              <a:sym typeface="Helvetica Neue"/>
            </a:endParaRPr>
          </a:p>
          <a:p>
            <a:pPr lvl="0" algn="ctr" defTabSz="825500" fontAlgn="base">
              <a:spcBef>
                <a:spcPts val="1200"/>
              </a:spcBef>
              <a:spcAft>
                <a:spcPts val="1200"/>
              </a:spcAft>
            </a:pPr>
            <a:r>
              <a:rPr lang="id-ID" altLang="id-ID" sz="2300" b="1" kern="0" dirty="0">
                <a:solidFill>
                  <a:srgbClr val="0000FF"/>
                </a:solidFill>
                <a:latin typeface="Cambria" panose="02040503050406030204" pitchFamily="18" charset="0"/>
                <a:ea typeface="Cambria" panose="02040503050406030204" pitchFamily="18" charset="0"/>
                <a:sym typeface="Helvetica Neue"/>
              </a:rPr>
              <a:t>Broadly it is the study of interactions between humans, animals, crops, plants, and the ecosystem</a:t>
            </a:r>
          </a:p>
        </p:txBody>
      </p:sp>
    </p:spTree>
    <p:extLst>
      <p:ext uri="{BB962C8B-B14F-4D97-AF65-F5344CB8AC3E}">
        <p14:creationId xmlns:p14="http://schemas.microsoft.com/office/powerpoint/2010/main" val="3699108085"/>
      </p:ext>
    </p:extLst>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id-ID" sz="3600"/>
              <a:t>Difference between manipulated Agroecology and Natural Ecology</a:t>
            </a:r>
          </a:p>
        </p:txBody>
      </p:sp>
      <p:sp>
        <p:nvSpPr>
          <p:cNvPr id="11267" name="Content Placeholder 2"/>
          <p:cNvSpPr>
            <a:spLocks noGrp="1"/>
          </p:cNvSpPr>
          <p:nvPr>
            <p:ph idx="1"/>
          </p:nvPr>
        </p:nvSpPr>
        <p:spPr>
          <a:xfrm>
            <a:off x="457200" y="2057400"/>
            <a:ext cx="8229600" cy="4572000"/>
          </a:xfrm>
        </p:spPr>
        <p:txBody>
          <a:bodyPr/>
          <a:lstStyle/>
          <a:p>
            <a:pPr eaLnBrk="1" hangingPunct="1">
              <a:buFont typeface="Wingdings 2" panose="05020102010507070707" pitchFamily="18" charset="2"/>
              <a:buNone/>
            </a:pPr>
            <a:r>
              <a:rPr lang="en-US" altLang="id-ID"/>
              <a:t>	Six ways difference : </a:t>
            </a:r>
          </a:p>
          <a:p>
            <a:pPr eaLnBrk="1" hangingPunct="1"/>
            <a:r>
              <a:rPr lang="en-US" altLang="id-ID"/>
              <a:t>Maintenance at an early succession state</a:t>
            </a:r>
          </a:p>
          <a:p>
            <a:pPr eaLnBrk="1" hangingPunct="1"/>
            <a:r>
              <a:rPr lang="en-US" altLang="id-ID"/>
              <a:t>Monoculture</a:t>
            </a:r>
          </a:p>
          <a:p>
            <a:pPr eaLnBrk="1" hangingPunct="1"/>
            <a:r>
              <a:rPr lang="en-US" altLang="id-ID"/>
              <a:t>Crops generally planted in rows</a:t>
            </a:r>
          </a:p>
          <a:p>
            <a:pPr eaLnBrk="1" hangingPunct="1"/>
            <a:r>
              <a:rPr lang="en-US" altLang="id-ID"/>
              <a:t>Simplification of biodiversity</a:t>
            </a:r>
          </a:p>
          <a:p>
            <a:pPr eaLnBrk="1" hangingPunct="1"/>
            <a:r>
              <a:rPr lang="en-US" altLang="id-ID"/>
              <a:t>Plough which exposes soil to erosion</a:t>
            </a:r>
          </a:p>
          <a:p>
            <a:pPr eaLnBrk="1" hangingPunct="1"/>
            <a:r>
              <a:rPr lang="en-US" altLang="id-ID"/>
              <a:t>Use of genetically modified organisms and artificially selected crops</a:t>
            </a:r>
          </a:p>
        </p:txBody>
      </p:sp>
    </p:spTree>
    <p:extLst>
      <p:ext uri="{BB962C8B-B14F-4D97-AF65-F5344CB8AC3E}">
        <p14:creationId xmlns:p14="http://schemas.microsoft.com/office/powerpoint/2010/main" val="145419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914400"/>
            <a:ext cx="8229600" cy="5410200"/>
          </a:xfrm>
        </p:spPr>
        <p:txBody>
          <a:bodyPr/>
          <a:lstStyle/>
          <a:p>
            <a:pPr algn="just" eaLnBrk="1" hangingPunct="1"/>
            <a:r>
              <a:rPr lang="en-US" altLang="id-ID" b="1" i="1">
                <a:solidFill>
                  <a:srgbClr val="035D0C"/>
                </a:solidFill>
              </a:rPr>
              <a:t>Semi-domesticated ecosystems </a:t>
            </a:r>
            <a:r>
              <a:rPr lang="en-US" altLang="id-ID"/>
              <a:t>that fall on a gradient between ecosystems that have experienced minimal human impact, and those under maximum human control.</a:t>
            </a:r>
          </a:p>
          <a:p>
            <a:pPr algn="just" eaLnBrk="1" hangingPunct="1">
              <a:buFont typeface="Wingdings 2" panose="05020102010507070707" pitchFamily="18" charset="2"/>
              <a:buNone/>
            </a:pPr>
            <a:endParaRPr lang="en-US" altLang="id-ID"/>
          </a:p>
          <a:p>
            <a:pPr algn="just" eaLnBrk="1" hangingPunct="1"/>
            <a:r>
              <a:rPr lang="en-US" altLang="id-ID"/>
              <a:t>E.g.- Integrated pest management aims to control problematic pests through introduction of other species, not application of pesticides or herbicides to kill that pest.  Method of intercropping.</a:t>
            </a:r>
          </a:p>
          <a:p>
            <a:pPr algn="just" eaLnBrk="1" hangingPunct="1">
              <a:buFont typeface="Wingdings 2" panose="05020102010507070707" pitchFamily="18" charset="2"/>
              <a:buNone/>
            </a:pPr>
            <a:endParaRPr lang="en-US" altLang="id-ID"/>
          </a:p>
          <a:p>
            <a:pPr algn="just" eaLnBrk="1" hangingPunct="1"/>
            <a:r>
              <a:rPr lang="en-US" altLang="id-ID"/>
              <a:t>Elimination of </a:t>
            </a:r>
            <a:r>
              <a:rPr lang="en-US" altLang="id-ID" b="1"/>
              <a:t>unsustainable practices </a:t>
            </a:r>
            <a:r>
              <a:rPr lang="en-US" altLang="id-ID"/>
              <a:t>such as increasingly  </a:t>
            </a:r>
            <a:r>
              <a:rPr lang="en-US" altLang="id-ID">
                <a:solidFill>
                  <a:srgbClr val="FF0000"/>
                </a:solidFill>
              </a:rPr>
              <a:t>intensified pesticide  </a:t>
            </a:r>
            <a:r>
              <a:rPr lang="en-US" altLang="id-ID"/>
              <a:t>use.</a:t>
            </a:r>
          </a:p>
          <a:p>
            <a:pPr eaLnBrk="1" hangingPunct="1"/>
            <a:endParaRPr lang="en-US" altLang="id-ID"/>
          </a:p>
        </p:txBody>
      </p:sp>
    </p:spTree>
    <p:extLst>
      <p:ext uri="{BB962C8B-B14F-4D97-AF65-F5344CB8AC3E}">
        <p14:creationId xmlns:p14="http://schemas.microsoft.com/office/powerpoint/2010/main" val="374772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0" y="5486400"/>
            <a:ext cx="1531938" cy="1371600"/>
            <a:chOff x="0" y="3186"/>
            <a:chExt cx="1427" cy="1134"/>
          </a:xfrm>
        </p:grpSpPr>
        <p:grpSp>
          <p:nvGrpSpPr>
            <p:cNvPr id="17463" name="Group 55"/>
            <p:cNvGrpSpPr>
              <a:grpSpLocks/>
            </p:cNvGrpSpPr>
            <p:nvPr/>
          </p:nvGrpSpPr>
          <p:grpSpPr bwMode="auto">
            <a:xfrm>
              <a:off x="0" y="3186"/>
              <a:ext cx="994" cy="1134"/>
              <a:chOff x="0" y="3186"/>
              <a:chExt cx="994" cy="1134"/>
            </a:xfrm>
          </p:grpSpPr>
          <p:pic>
            <p:nvPicPr>
              <p:cNvPr id="17465" name="Picture 54" descr="Photos 3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3"/>
                <a:ext cx="851"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6" name="Text Box 15"/>
              <p:cNvSpPr txBox="1">
                <a:spLocks noChangeArrowheads="1"/>
              </p:cNvSpPr>
              <p:nvPr/>
            </p:nvSpPr>
            <p:spPr bwMode="auto">
              <a:xfrm>
                <a:off x="0" y="3186"/>
                <a:ext cx="99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Constantia" panose="02030602050306030303" pitchFamily="18" charset="0"/>
                    <a:cs typeface="Calibri"/>
                    <a:sym typeface="Calibri"/>
                  </a:rPr>
                  <a:t>Coffee flowers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9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1 tree = US$ 0.11 </a:t>
                </a:r>
              </a:p>
            </p:txBody>
          </p:sp>
        </p:grpSp>
        <p:sp>
          <p:nvSpPr>
            <p:cNvPr id="17464" name="AutoShape 35"/>
            <p:cNvSpPr>
              <a:spLocks noChangeArrowheads="1"/>
            </p:cNvSpPr>
            <p:nvPr/>
          </p:nvSpPr>
          <p:spPr bwMode="auto">
            <a:xfrm>
              <a:off x="851" y="3816"/>
              <a:ext cx="576" cy="3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5" name="Group 62"/>
          <p:cNvGrpSpPr>
            <a:grpSpLocks/>
          </p:cNvGrpSpPr>
          <p:nvPr/>
        </p:nvGrpSpPr>
        <p:grpSpPr bwMode="auto">
          <a:xfrm>
            <a:off x="1828800" y="3733800"/>
            <a:ext cx="2133600" cy="1625600"/>
            <a:chOff x="1888" y="1289"/>
            <a:chExt cx="1792" cy="1319"/>
          </a:xfrm>
        </p:grpSpPr>
        <p:grpSp>
          <p:nvGrpSpPr>
            <p:cNvPr id="17459" name="Group 57"/>
            <p:cNvGrpSpPr>
              <a:grpSpLocks/>
            </p:cNvGrpSpPr>
            <p:nvPr/>
          </p:nvGrpSpPr>
          <p:grpSpPr bwMode="auto">
            <a:xfrm>
              <a:off x="1888" y="1289"/>
              <a:ext cx="1248" cy="1319"/>
              <a:chOff x="1888" y="1289"/>
              <a:chExt cx="1248" cy="1319"/>
            </a:xfrm>
          </p:grpSpPr>
          <p:sp>
            <p:nvSpPr>
              <p:cNvPr id="3" name="Text Box 21"/>
              <p:cNvSpPr txBox="1">
                <a:spLocks noChangeArrowheads="1"/>
              </p:cNvSpPr>
              <p:nvPr/>
            </p:nvSpPr>
            <p:spPr bwMode="auto">
              <a:xfrm>
                <a:off x="1888" y="1289"/>
                <a:ext cx="1248" cy="42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Constantia" pitchFamily="18" charset="0"/>
                    <a:cs typeface="Calibri"/>
                    <a:sym typeface="Calibri"/>
                  </a:rPr>
                  <a:t>       </a:t>
                </a:r>
                <a:r>
                  <a:rPr kumimoji="0" lang="en-US" sz="1200" b="1" i="0" u="none" strike="noStrike" kern="0" cap="none" spc="0" normalizeH="0" baseline="0" noProof="0" dirty="0">
                    <a:ln>
                      <a:noFill/>
                    </a:ln>
                    <a:solidFill>
                      <a:srgbClr val="000000"/>
                    </a:solidFill>
                    <a:effectLst/>
                    <a:uLnTx/>
                    <a:uFillTx/>
                    <a:latin typeface="Constantia" pitchFamily="18" charset="0"/>
                    <a:cs typeface="Calibri"/>
                    <a:sym typeface="Calibri"/>
                  </a:rPr>
                  <a:t>Red cherries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050" b="1" i="0" u="none" strike="noStrike" kern="0" cap="none" spc="0" normalizeH="0" baseline="0" noProof="0" dirty="0">
                    <a:ln>
                      <a:noFill/>
                    </a:ln>
                    <a:solidFill>
                      <a:srgbClr val="FF0000"/>
                    </a:solidFill>
                    <a:effectLst/>
                    <a:uLnTx/>
                    <a:uFillTx/>
                    <a:latin typeface="Constantia" pitchFamily="18" charset="0"/>
                    <a:cs typeface="Calibri"/>
                    <a:sym typeface="Calibri"/>
                  </a:rPr>
                  <a:t>       1kg =US$ 0.40</a:t>
                </a:r>
              </a:p>
            </p:txBody>
          </p:sp>
          <p:pic>
            <p:nvPicPr>
              <p:cNvPr id="17462" name="Picture 29" descr="Picture 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1680"/>
                <a:ext cx="1152"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60" name="AutoShape 39"/>
            <p:cNvSpPr>
              <a:spLocks noChangeArrowheads="1"/>
            </p:cNvSpPr>
            <p:nvPr/>
          </p:nvSpPr>
          <p:spPr bwMode="auto">
            <a:xfrm>
              <a:off x="3104" y="2031"/>
              <a:ext cx="576" cy="4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15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7" name="Group 63"/>
          <p:cNvGrpSpPr>
            <a:grpSpLocks/>
          </p:cNvGrpSpPr>
          <p:nvPr/>
        </p:nvGrpSpPr>
        <p:grpSpPr bwMode="auto">
          <a:xfrm>
            <a:off x="2895600" y="3276600"/>
            <a:ext cx="2209800" cy="1409700"/>
            <a:chOff x="2809" y="366"/>
            <a:chExt cx="1804" cy="1279"/>
          </a:xfrm>
        </p:grpSpPr>
        <p:grpSp>
          <p:nvGrpSpPr>
            <p:cNvPr id="17455" name="Group 58"/>
            <p:cNvGrpSpPr>
              <a:grpSpLocks/>
            </p:cNvGrpSpPr>
            <p:nvPr/>
          </p:nvGrpSpPr>
          <p:grpSpPr bwMode="auto">
            <a:xfrm>
              <a:off x="2809" y="366"/>
              <a:ext cx="1369" cy="1279"/>
              <a:chOff x="2809" y="366"/>
              <a:chExt cx="1369" cy="1279"/>
            </a:xfrm>
          </p:grpSpPr>
          <p:sp>
            <p:nvSpPr>
              <p:cNvPr id="17457" name="Rectangle 22"/>
              <p:cNvSpPr>
                <a:spLocks noChangeArrowheads="1"/>
              </p:cNvSpPr>
              <p:nvPr/>
            </p:nvSpPr>
            <p:spPr bwMode="auto">
              <a:xfrm>
                <a:off x="2809" y="366"/>
                <a:ext cx="1369"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Constantia" panose="02030602050306030303" pitchFamily="18" charset="0"/>
                    <a:cs typeface="Calibri"/>
                    <a:sym typeface="Calibri"/>
                  </a:rPr>
                  <a:t>      Kiboko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1kg = US$ 0.60</a:t>
                </a:r>
              </a:p>
            </p:txBody>
          </p:sp>
          <p:pic>
            <p:nvPicPr>
              <p:cNvPr id="17458" name="Picture 37"/>
              <p:cNvPicPr>
                <a:picLocks noChangeAspect="1" noChangeArrowheads="1"/>
              </p:cNvPicPr>
              <p:nvPr/>
            </p:nvPicPr>
            <p:blipFill>
              <a:blip r:embed="rId4">
                <a:extLst>
                  <a:ext uri="{28A0092B-C50C-407E-A947-70E740481C1C}">
                    <a14:useLocalDpi xmlns:a14="http://schemas.microsoft.com/office/drawing/2010/main" val="0"/>
                  </a:ext>
                </a:extLst>
              </a:blip>
              <a:srcRect t="4092" r="24490" b="15561"/>
              <a:stretch>
                <a:fillRect/>
              </a:stretch>
            </p:blipFill>
            <p:spPr bwMode="auto">
              <a:xfrm>
                <a:off x="3120" y="781"/>
                <a:ext cx="105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56" name="AutoShape 40"/>
            <p:cNvSpPr>
              <a:spLocks noChangeArrowheads="1"/>
            </p:cNvSpPr>
            <p:nvPr/>
          </p:nvSpPr>
          <p:spPr bwMode="auto">
            <a:xfrm>
              <a:off x="4177" y="781"/>
              <a:ext cx="43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9" name="Group 38"/>
          <p:cNvGrpSpPr>
            <a:grpSpLocks/>
          </p:cNvGrpSpPr>
          <p:nvPr/>
        </p:nvGrpSpPr>
        <p:grpSpPr bwMode="auto">
          <a:xfrm>
            <a:off x="4038600" y="2286000"/>
            <a:ext cx="2000250" cy="1447800"/>
            <a:chOff x="4038392" y="2286000"/>
            <a:chExt cx="2000458" cy="1447800"/>
          </a:xfrm>
        </p:grpSpPr>
        <p:pic>
          <p:nvPicPr>
            <p:cNvPr id="17452" name="Picture 43" descr="Photos 3 0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392" y="2855662"/>
              <a:ext cx="1295608" cy="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3" name="Rectangle 23"/>
            <p:cNvSpPr>
              <a:spLocks noChangeArrowheads="1"/>
            </p:cNvSpPr>
            <p:nvPr/>
          </p:nvSpPr>
          <p:spPr bwMode="auto">
            <a:xfrm>
              <a:off x="4038392" y="2286000"/>
              <a:ext cx="1219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Constantia" panose="02030602050306030303" pitchFamily="18" charset="0"/>
                  <a:cs typeface="Calibri"/>
                  <a:sym typeface="Calibri"/>
                </a:rPr>
                <a:t>F.A.Q (ungraded)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1kg = US$ 1.00</a:t>
              </a:r>
            </a:p>
          </p:txBody>
        </p:sp>
        <p:sp>
          <p:nvSpPr>
            <p:cNvPr id="17454" name="AutoShape 40"/>
            <p:cNvSpPr>
              <a:spLocks noChangeArrowheads="1"/>
            </p:cNvSpPr>
            <p:nvPr/>
          </p:nvSpPr>
          <p:spPr bwMode="auto">
            <a:xfrm>
              <a:off x="5334000" y="2971800"/>
              <a:ext cx="704850" cy="6318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10" name="Group 34"/>
          <p:cNvGrpSpPr>
            <a:grpSpLocks/>
          </p:cNvGrpSpPr>
          <p:nvPr/>
        </p:nvGrpSpPr>
        <p:grpSpPr bwMode="auto">
          <a:xfrm>
            <a:off x="762000" y="4648200"/>
            <a:ext cx="1981200" cy="1616075"/>
            <a:chOff x="591" y="2335"/>
            <a:chExt cx="2086" cy="1200"/>
          </a:xfrm>
        </p:grpSpPr>
        <p:sp>
          <p:nvSpPr>
            <p:cNvPr id="17448" name="Text Box 17"/>
            <p:cNvSpPr txBox="1">
              <a:spLocks noChangeArrowheads="1"/>
            </p:cNvSpPr>
            <p:nvPr/>
          </p:nvSpPr>
          <p:spPr bwMode="auto">
            <a:xfrm>
              <a:off x="591" y="2335"/>
              <a:ext cx="1392"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Constantia" panose="02030602050306030303" pitchFamily="18" charset="0"/>
                  <a:cs typeface="Calibri"/>
                  <a:sym typeface="Calibri"/>
                </a:rPr>
                <a:t>Green Berries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0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1kg = US$ 0.17</a:t>
              </a:r>
            </a:p>
          </p:txBody>
        </p:sp>
        <p:grpSp>
          <p:nvGrpSpPr>
            <p:cNvPr id="17449" name="Group 36"/>
            <p:cNvGrpSpPr>
              <a:grpSpLocks/>
            </p:cNvGrpSpPr>
            <p:nvPr/>
          </p:nvGrpSpPr>
          <p:grpSpPr bwMode="auto">
            <a:xfrm>
              <a:off x="751" y="2731"/>
              <a:ext cx="1926" cy="804"/>
              <a:chOff x="751" y="2731"/>
              <a:chExt cx="1926" cy="804"/>
            </a:xfrm>
          </p:grpSpPr>
          <p:sp>
            <p:nvSpPr>
              <p:cNvPr id="17450" name="AutoShape 36"/>
              <p:cNvSpPr>
                <a:spLocks noChangeArrowheads="1"/>
              </p:cNvSpPr>
              <p:nvPr/>
            </p:nvSpPr>
            <p:spPr bwMode="auto">
              <a:xfrm>
                <a:off x="1875" y="2788"/>
                <a:ext cx="802" cy="5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386 h 21600"/>
                  <a:gd name="T20" fmla="*/ 1853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7451" name="Picture 38" descr="PB1001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 y="2731"/>
                <a:ext cx="1123"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 name="Group 44"/>
          <p:cNvGrpSpPr>
            <a:grpSpLocks/>
          </p:cNvGrpSpPr>
          <p:nvPr/>
        </p:nvGrpSpPr>
        <p:grpSpPr bwMode="auto">
          <a:xfrm>
            <a:off x="4648200" y="1752600"/>
            <a:ext cx="2381250" cy="1323975"/>
            <a:chOff x="4648200" y="1752600"/>
            <a:chExt cx="2381250" cy="1323975"/>
          </a:xfrm>
        </p:grpSpPr>
        <p:sp>
          <p:nvSpPr>
            <p:cNvPr id="17444" name="Rectangle 23"/>
            <p:cNvSpPr>
              <a:spLocks noChangeArrowheads="1"/>
            </p:cNvSpPr>
            <p:nvPr/>
          </p:nvSpPr>
          <p:spPr bwMode="auto">
            <a:xfrm>
              <a:off x="4648200" y="17526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Constantia" panose="02030602050306030303" pitchFamily="18" charset="0"/>
                  <a:cs typeface="Calibri"/>
                  <a:sym typeface="Calibri"/>
                </a:rPr>
                <a:t>Graded AA coffee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1kg =US$ 2.00</a:t>
              </a:r>
            </a:p>
          </p:txBody>
        </p:sp>
        <p:grpSp>
          <p:nvGrpSpPr>
            <p:cNvPr id="17445" name="Group 43"/>
            <p:cNvGrpSpPr>
              <a:grpSpLocks/>
            </p:cNvGrpSpPr>
            <p:nvPr/>
          </p:nvGrpSpPr>
          <p:grpSpPr bwMode="auto">
            <a:xfrm>
              <a:off x="5334000" y="2209800"/>
              <a:ext cx="1695450" cy="866775"/>
              <a:chOff x="5334000" y="2209800"/>
              <a:chExt cx="1695450" cy="866775"/>
            </a:xfrm>
          </p:grpSpPr>
          <p:pic>
            <p:nvPicPr>
              <p:cNvPr id="17446" name="Picture 2" descr="D:\My Documents\My Pictures\SCCK3\FILE00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209800"/>
                <a:ext cx="990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7" name="AutoShape 40"/>
              <p:cNvSpPr>
                <a:spLocks noChangeArrowheads="1"/>
              </p:cNvSpPr>
              <p:nvPr/>
            </p:nvSpPr>
            <p:spPr bwMode="auto">
              <a:xfrm>
                <a:off x="6324600" y="2362200"/>
                <a:ext cx="704850"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grpSp>
      </p:grpSp>
      <p:grpSp>
        <p:nvGrpSpPr>
          <p:cNvPr id="14" name="Group 46"/>
          <p:cNvGrpSpPr>
            <a:grpSpLocks/>
          </p:cNvGrpSpPr>
          <p:nvPr/>
        </p:nvGrpSpPr>
        <p:grpSpPr bwMode="auto">
          <a:xfrm>
            <a:off x="5562600" y="1219200"/>
            <a:ext cx="2457450" cy="1228725"/>
            <a:chOff x="5562600" y="1219200"/>
            <a:chExt cx="2457450" cy="1228725"/>
          </a:xfrm>
        </p:grpSpPr>
        <p:grpSp>
          <p:nvGrpSpPr>
            <p:cNvPr id="17440" name="Group 45"/>
            <p:cNvGrpSpPr>
              <a:grpSpLocks/>
            </p:cNvGrpSpPr>
            <p:nvPr/>
          </p:nvGrpSpPr>
          <p:grpSpPr bwMode="auto">
            <a:xfrm>
              <a:off x="6324600" y="1676400"/>
              <a:ext cx="1695450" cy="771525"/>
              <a:chOff x="6324600" y="1676400"/>
              <a:chExt cx="1695450" cy="771525"/>
            </a:xfrm>
          </p:grpSpPr>
          <p:pic>
            <p:nvPicPr>
              <p:cNvPr id="17442" name="Object 2"/>
              <p:cNvPicPr>
                <a:picLocks noChangeArrowheads="1"/>
              </p:cNvPicPr>
              <p:nvPr/>
            </p:nvPicPr>
            <p:blipFill>
              <a:blip r:embed="rId8">
                <a:extLst>
                  <a:ext uri="{28A0092B-C50C-407E-A947-70E740481C1C}">
                    <a14:useLocalDpi xmlns:a14="http://schemas.microsoft.com/office/drawing/2010/main" val="0"/>
                  </a:ext>
                </a:extLst>
              </a:blip>
              <a:srcRect l="55162" t="28169" r="34019" b="58151"/>
              <a:stretch>
                <a:fillRect/>
              </a:stretch>
            </p:blipFill>
            <p:spPr bwMode="auto">
              <a:xfrm>
                <a:off x="6324600" y="1676400"/>
                <a:ext cx="990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AutoShape 40"/>
              <p:cNvSpPr>
                <a:spLocks noChangeArrowheads="1"/>
              </p:cNvSpPr>
              <p:nvPr/>
            </p:nvSpPr>
            <p:spPr bwMode="auto">
              <a:xfrm>
                <a:off x="7315200" y="1676400"/>
                <a:ext cx="704850"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grpSp>
        <p:sp>
          <p:nvSpPr>
            <p:cNvPr id="17441" name="Rectangle 23"/>
            <p:cNvSpPr>
              <a:spLocks noChangeArrowheads="1"/>
            </p:cNvSpPr>
            <p:nvPr/>
          </p:nvSpPr>
          <p:spPr bwMode="auto">
            <a:xfrm>
              <a:off x="5562600" y="12192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Constantia" panose="02030602050306030303" pitchFamily="18" charset="0"/>
                  <a:cs typeface="Calibri"/>
                  <a:sym typeface="Calibri"/>
                </a:rPr>
                <a:t>Roasted beans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err="1">
                  <a:ln>
                    <a:noFill/>
                  </a:ln>
                  <a:solidFill>
                    <a:srgbClr val="FF0000"/>
                  </a:solidFill>
                  <a:effectLst/>
                  <a:uLnTx/>
                  <a:uFillTx/>
                  <a:latin typeface="Constantia" panose="02030602050306030303" pitchFamily="18" charset="0"/>
                  <a:cs typeface="Calibri"/>
                  <a:sym typeface="Calibri"/>
                </a:rPr>
                <a:t>1kg</a:t>
              </a:r>
              <a:r>
                <a:rPr kumimoji="0" lang="en-US" altLang="en-US" sz="1200" b="1" i="0" u="none" strike="noStrike" kern="0" cap="none" spc="0" normalizeH="0" baseline="0" noProof="0" dirty="0">
                  <a:ln>
                    <a:noFill/>
                  </a:ln>
                  <a:solidFill>
                    <a:srgbClr val="FF0000"/>
                  </a:solidFill>
                  <a:effectLst/>
                  <a:uLnTx/>
                  <a:uFillTx/>
                  <a:latin typeface="Constantia" panose="02030602050306030303" pitchFamily="18" charset="0"/>
                  <a:cs typeface="Calibri"/>
                  <a:sym typeface="Calibri"/>
                </a:rPr>
                <a:t> =US$ 10.00</a:t>
              </a:r>
            </a:p>
          </p:txBody>
        </p:sp>
      </p:grpSp>
      <p:grpSp>
        <p:nvGrpSpPr>
          <p:cNvPr id="16" name="Group 49"/>
          <p:cNvGrpSpPr>
            <a:grpSpLocks/>
          </p:cNvGrpSpPr>
          <p:nvPr/>
        </p:nvGrpSpPr>
        <p:grpSpPr bwMode="auto">
          <a:xfrm>
            <a:off x="6705600" y="685800"/>
            <a:ext cx="1828800" cy="1019175"/>
            <a:chOff x="6705600" y="685800"/>
            <a:chExt cx="1828800" cy="1019175"/>
          </a:xfrm>
        </p:grpSpPr>
        <p:pic>
          <p:nvPicPr>
            <p:cNvPr id="17436" name="Object 2"/>
            <p:cNvPicPr>
              <a:picLocks noChangeArrowheads="1"/>
            </p:cNvPicPr>
            <p:nvPr/>
          </p:nvPicPr>
          <p:blipFill>
            <a:blip r:embed="rId8">
              <a:extLst>
                <a:ext uri="{28A0092B-C50C-407E-A947-70E740481C1C}">
                  <a14:useLocalDpi xmlns:a14="http://schemas.microsoft.com/office/drawing/2010/main" val="0"/>
                </a:ext>
              </a:extLst>
            </a:blip>
            <a:srcRect l="79639" t="6618" r="140" b="77827"/>
            <a:stretch>
              <a:fillRect/>
            </a:stretch>
          </p:blipFill>
          <p:spPr bwMode="auto">
            <a:xfrm>
              <a:off x="7239000" y="1066800"/>
              <a:ext cx="9334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7" name="Group 47"/>
            <p:cNvGrpSpPr>
              <a:grpSpLocks/>
            </p:cNvGrpSpPr>
            <p:nvPr/>
          </p:nvGrpSpPr>
          <p:grpSpPr bwMode="auto">
            <a:xfrm>
              <a:off x="6705600" y="685800"/>
              <a:ext cx="1828800" cy="885825"/>
              <a:chOff x="6705600" y="685800"/>
              <a:chExt cx="1828800" cy="885825"/>
            </a:xfrm>
          </p:grpSpPr>
          <p:sp>
            <p:nvSpPr>
              <p:cNvPr id="17438" name="Rectangle 23"/>
              <p:cNvSpPr>
                <a:spLocks noChangeArrowheads="1"/>
              </p:cNvSpPr>
              <p:nvPr/>
            </p:nvSpPr>
            <p:spPr bwMode="auto">
              <a:xfrm>
                <a:off x="6705600" y="685800"/>
                <a:ext cx="1295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Constantia" panose="02030602050306030303" pitchFamily="18" charset="0"/>
                    <a:cs typeface="Calibri"/>
                    <a:sym typeface="Calibri"/>
                  </a:rPr>
                  <a:t>Roast and ground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1kg= US$ 30.00</a:t>
                </a:r>
              </a:p>
            </p:txBody>
          </p:sp>
          <p:sp>
            <p:nvSpPr>
              <p:cNvPr id="17439" name="AutoShape 40"/>
              <p:cNvSpPr>
                <a:spLocks noChangeArrowheads="1"/>
              </p:cNvSpPr>
              <p:nvPr/>
            </p:nvSpPr>
            <p:spPr bwMode="auto">
              <a:xfrm>
                <a:off x="8153400" y="1066800"/>
                <a:ext cx="381000" cy="5048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Calibri"/>
                  <a:sym typeface="Calibri"/>
                </a:endParaRPr>
              </a:p>
            </p:txBody>
          </p:sp>
        </p:grpSp>
      </p:grpSp>
      <p:grpSp>
        <p:nvGrpSpPr>
          <p:cNvPr id="18" name="Group 48"/>
          <p:cNvGrpSpPr>
            <a:grpSpLocks/>
          </p:cNvGrpSpPr>
          <p:nvPr/>
        </p:nvGrpSpPr>
        <p:grpSpPr bwMode="auto">
          <a:xfrm>
            <a:off x="6324600" y="0"/>
            <a:ext cx="2657475" cy="1114425"/>
            <a:chOff x="6324600" y="152400"/>
            <a:chExt cx="2657475" cy="1114425"/>
          </a:xfrm>
        </p:grpSpPr>
        <p:pic>
          <p:nvPicPr>
            <p:cNvPr id="17434" name="Picture 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152400"/>
              <a:ext cx="8286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Rectangle 23"/>
            <p:cNvSpPr>
              <a:spLocks noChangeArrowheads="1"/>
            </p:cNvSpPr>
            <p:nvPr/>
          </p:nvSpPr>
          <p:spPr bwMode="auto">
            <a:xfrm>
              <a:off x="6324600" y="152400"/>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1 cup =US$ 2.00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rgbClr val="FF0000"/>
                  </a:solidFill>
                  <a:effectLst/>
                  <a:uLnTx/>
                  <a:uFillTx/>
                  <a:latin typeface="Constantia" panose="02030602050306030303" pitchFamily="18" charset="0"/>
                  <a:cs typeface="Calibri"/>
                  <a:sym typeface="Calibri"/>
                </a:rPr>
                <a:t>(80 cups =US$ 160.00)</a:t>
              </a:r>
            </a:p>
          </p:txBody>
        </p:sp>
      </p:grpSp>
      <p:sp>
        <p:nvSpPr>
          <p:cNvPr id="17420" name="Text Box 53"/>
          <p:cNvSpPr txBox="1">
            <a:spLocks noChangeArrowheads="1"/>
          </p:cNvSpPr>
          <p:nvPr/>
        </p:nvSpPr>
        <p:spPr bwMode="auto">
          <a:xfrm>
            <a:off x="8153400" y="-200025"/>
            <a:ext cx="990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800" b="0" i="0" u="none" strike="noStrike" kern="0" cap="none" spc="0" normalizeH="0" baseline="0" noProof="0">
                <a:ln>
                  <a:noFill/>
                </a:ln>
                <a:solidFill>
                  <a:srgbClr val="000000"/>
                </a:solidFill>
                <a:effectLst/>
                <a:uLnTx/>
                <a:uFillTx/>
                <a:latin typeface="Calibri" panose="020F0502020204030204" pitchFamily="34" charset="0"/>
                <a:cs typeface="Calibri"/>
                <a:sym typeface="Calibri"/>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800" b="1" i="0" u="none" strike="noStrike" kern="0" cap="none" spc="0" normalizeH="0" baseline="0" noProof="0">
                <a:ln>
                  <a:noFill/>
                </a:ln>
                <a:solidFill>
                  <a:srgbClr val="FFFFFF"/>
                </a:solidFill>
                <a:effectLst/>
                <a:uLnTx/>
                <a:uFillTx/>
                <a:latin typeface="Calibri" panose="020F0502020204030204" pitchFamily="34" charset="0"/>
                <a:cs typeface="Calibri"/>
                <a:sym typeface="Calibri"/>
              </a:rPr>
              <a:t>Consumer</a:t>
            </a:r>
          </a:p>
        </p:txBody>
      </p:sp>
      <p:sp>
        <p:nvSpPr>
          <p:cNvPr id="6159" name="TextBox 51"/>
          <p:cNvSpPr txBox="1">
            <a:spLocks noChangeArrowheads="1"/>
          </p:cNvSpPr>
          <p:nvPr/>
        </p:nvSpPr>
        <p:spPr bwMode="auto">
          <a:xfrm>
            <a:off x="990600" y="6627813"/>
            <a:ext cx="1219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a:ln>
                  <a:noFill/>
                </a:ln>
                <a:solidFill>
                  <a:srgbClr val="FF0000"/>
                </a:solidFill>
                <a:effectLst/>
                <a:uLnTx/>
                <a:uFillTx/>
                <a:latin typeface="Calibri" panose="020F0502020204030204" pitchFamily="34" charset="0"/>
                <a:cs typeface="Calibri"/>
                <a:sym typeface="Calibri"/>
              </a:rPr>
              <a:t>1 tree= US$ 0.15 </a:t>
            </a:r>
          </a:p>
        </p:txBody>
      </p:sp>
      <p:sp>
        <p:nvSpPr>
          <p:cNvPr id="6160" name="TextBox 52"/>
          <p:cNvSpPr txBox="1">
            <a:spLocks noChangeArrowheads="1"/>
          </p:cNvSpPr>
          <p:nvPr/>
        </p:nvSpPr>
        <p:spPr bwMode="auto">
          <a:xfrm>
            <a:off x="1981200" y="59436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a:ln>
                  <a:noFill/>
                </a:ln>
                <a:solidFill>
                  <a:srgbClr val="FF0000"/>
                </a:solidFill>
                <a:effectLst/>
                <a:uLnTx/>
                <a:uFillTx/>
                <a:latin typeface="Calibri" panose="020F0502020204030204" pitchFamily="34" charset="0"/>
                <a:cs typeface="Calibri"/>
                <a:sym typeface="Calibri"/>
              </a:rPr>
              <a:t>1kg= US$ 0.20 </a:t>
            </a:r>
          </a:p>
        </p:txBody>
      </p:sp>
      <p:sp>
        <p:nvSpPr>
          <p:cNvPr id="6161" name="TextBox 53"/>
          <p:cNvSpPr txBox="1">
            <a:spLocks noChangeArrowheads="1"/>
          </p:cNvSpPr>
          <p:nvPr/>
        </p:nvSpPr>
        <p:spPr bwMode="auto">
          <a:xfrm>
            <a:off x="3276600" y="5181600"/>
            <a:ext cx="99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a:ln>
                  <a:noFill/>
                </a:ln>
                <a:solidFill>
                  <a:srgbClr val="FF0000"/>
                </a:solidFill>
                <a:effectLst/>
                <a:uLnTx/>
                <a:uFillTx/>
                <a:latin typeface="Calibri" panose="020F0502020204030204" pitchFamily="34" charset="0"/>
                <a:cs typeface="Calibri"/>
                <a:sym typeface="Calibri"/>
              </a:rPr>
              <a:t>1kg= US$ 0.35 </a:t>
            </a:r>
          </a:p>
        </p:txBody>
      </p:sp>
      <p:sp>
        <p:nvSpPr>
          <p:cNvPr id="6162" name="TextBox 54"/>
          <p:cNvSpPr txBox="1">
            <a:spLocks noChangeArrowheads="1"/>
          </p:cNvSpPr>
          <p:nvPr/>
        </p:nvSpPr>
        <p:spPr bwMode="auto">
          <a:xfrm>
            <a:off x="4572000" y="4419600"/>
            <a:ext cx="99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a:ln>
                  <a:noFill/>
                </a:ln>
                <a:solidFill>
                  <a:srgbClr val="FF0000"/>
                </a:solidFill>
                <a:effectLst/>
                <a:uLnTx/>
                <a:uFillTx/>
                <a:latin typeface="Calibri" panose="020F0502020204030204" pitchFamily="34" charset="0"/>
                <a:cs typeface="Calibri"/>
                <a:sym typeface="Calibri"/>
              </a:rPr>
              <a:t>1kg= US$ 0.50 </a:t>
            </a:r>
          </a:p>
        </p:txBody>
      </p:sp>
      <p:sp>
        <p:nvSpPr>
          <p:cNvPr id="6163" name="TextBox 55"/>
          <p:cNvSpPr txBox="1">
            <a:spLocks noChangeArrowheads="1"/>
          </p:cNvSpPr>
          <p:nvPr/>
        </p:nvSpPr>
        <p:spPr bwMode="auto">
          <a:xfrm>
            <a:off x="5334000" y="3581400"/>
            <a:ext cx="99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err="1">
                <a:ln>
                  <a:noFill/>
                </a:ln>
                <a:solidFill>
                  <a:srgbClr val="FF0000"/>
                </a:solidFill>
                <a:effectLst/>
                <a:uLnTx/>
                <a:uFillTx/>
                <a:latin typeface="Calibri" panose="020F0502020204030204" pitchFamily="34" charset="0"/>
                <a:cs typeface="Calibri"/>
                <a:sym typeface="Calibri"/>
              </a:rPr>
              <a:t>1kg</a:t>
            </a:r>
            <a:r>
              <a:rPr kumimoji="0" lang="en-US" altLang="en-US" sz="900" b="1" i="0" u="none" strike="noStrike" kern="0" cap="none" spc="0" normalizeH="0" baseline="0" noProof="0" dirty="0">
                <a:ln>
                  <a:noFill/>
                </a:ln>
                <a:solidFill>
                  <a:srgbClr val="FF0000"/>
                </a:solidFill>
                <a:effectLst/>
                <a:uLnTx/>
                <a:uFillTx/>
                <a:latin typeface="Calibri" panose="020F0502020204030204" pitchFamily="34" charset="0"/>
                <a:cs typeface="Calibri"/>
                <a:sym typeface="Calibri"/>
              </a:rPr>
              <a:t>= US$ 1.10 </a:t>
            </a:r>
          </a:p>
        </p:txBody>
      </p:sp>
      <p:sp>
        <p:nvSpPr>
          <p:cNvPr id="6164" name="TextBox 56"/>
          <p:cNvSpPr txBox="1">
            <a:spLocks noChangeArrowheads="1"/>
          </p:cNvSpPr>
          <p:nvPr/>
        </p:nvSpPr>
        <p:spPr bwMode="auto">
          <a:xfrm>
            <a:off x="6324600" y="2895600"/>
            <a:ext cx="99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dirty="0" err="1">
                <a:ln>
                  <a:noFill/>
                </a:ln>
                <a:solidFill>
                  <a:srgbClr val="FF0000"/>
                </a:solidFill>
                <a:effectLst/>
                <a:uLnTx/>
                <a:uFillTx/>
                <a:latin typeface="Calibri" panose="020F0502020204030204" pitchFamily="34" charset="0"/>
                <a:cs typeface="Calibri"/>
                <a:sym typeface="Calibri"/>
              </a:rPr>
              <a:t>1kg</a:t>
            </a:r>
            <a:r>
              <a:rPr kumimoji="0" lang="en-US" altLang="en-US" sz="900" b="1" i="0" u="none" strike="noStrike" kern="0" cap="none" spc="0" normalizeH="0" baseline="0" noProof="0" dirty="0">
                <a:ln>
                  <a:noFill/>
                </a:ln>
                <a:solidFill>
                  <a:srgbClr val="FF0000"/>
                </a:solidFill>
                <a:effectLst/>
                <a:uLnTx/>
                <a:uFillTx/>
                <a:latin typeface="Calibri" panose="020F0502020204030204" pitchFamily="34" charset="0"/>
                <a:cs typeface="Calibri"/>
                <a:sym typeface="Calibri"/>
              </a:rPr>
              <a:t>= US$ 2.15 </a:t>
            </a:r>
          </a:p>
        </p:txBody>
      </p:sp>
      <p:sp>
        <p:nvSpPr>
          <p:cNvPr id="6165" name="TextBox 57"/>
          <p:cNvSpPr txBox="1">
            <a:spLocks noChangeArrowheads="1"/>
          </p:cNvSpPr>
          <p:nvPr/>
        </p:nvSpPr>
        <p:spPr bwMode="auto">
          <a:xfrm>
            <a:off x="7315200" y="2209800"/>
            <a:ext cx="99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a:ln>
                  <a:noFill/>
                </a:ln>
                <a:solidFill>
                  <a:srgbClr val="FF0000"/>
                </a:solidFill>
                <a:effectLst/>
                <a:uLnTx/>
                <a:uFillTx/>
                <a:latin typeface="Calibri" panose="020F0502020204030204" pitchFamily="34" charset="0"/>
                <a:cs typeface="Calibri"/>
                <a:sym typeface="Calibri"/>
              </a:rPr>
              <a:t>1kg= US$ 4.00 </a:t>
            </a:r>
          </a:p>
        </p:txBody>
      </p:sp>
      <p:sp>
        <p:nvSpPr>
          <p:cNvPr id="6166" name="TextBox 58"/>
          <p:cNvSpPr txBox="1">
            <a:spLocks noChangeArrowheads="1"/>
          </p:cNvSpPr>
          <p:nvPr/>
        </p:nvSpPr>
        <p:spPr bwMode="auto">
          <a:xfrm>
            <a:off x="8153400" y="1524000"/>
            <a:ext cx="99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kern="0" cap="none" spc="0" normalizeH="0" baseline="0" noProof="0">
                <a:ln>
                  <a:noFill/>
                </a:ln>
                <a:solidFill>
                  <a:srgbClr val="FF0000"/>
                </a:solidFill>
                <a:effectLst/>
                <a:uLnTx/>
                <a:uFillTx/>
                <a:latin typeface="Calibri" panose="020F0502020204030204" pitchFamily="34" charset="0"/>
                <a:cs typeface="Calibri"/>
                <a:sym typeface="Calibri"/>
              </a:rPr>
              <a:t>1kg= US$ 8.00 </a:t>
            </a:r>
          </a:p>
        </p:txBody>
      </p:sp>
      <p:sp>
        <p:nvSpPr>
          <p:cNvPr id="6168" name="TextBox 60"/>
          <p:cNvSpPr txBox="1">
            <a:spLocks noChangeArrowheads="1"/>
          </p:cNvSpPr>
          <p:nvPr/>
        </p:nvSpPr>
        <p:spPr bwMode="auto">
          <a:xfrm>
            <a:off x="8458200" y="10668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00" b="1" i="0" u="none" strike="noStrike" kern="0" cap="none" spc="0" normalizeH="0" baseline="0" noProof="0">
                <a:ln>
                  <a:noFill/>
                </a:ln>
                <a:solidFill>
                  <a:srgbClr val="FF0000"/>
                </a:solidFill>
                <a:effectLst/>
                <a:uLnTx/>
                <a:uFillTx/>
                <a:latin typeface="Calibri" panose="020F0502020204030204" pitchFamily="34" charset="0"/>
                <a:cs typeface="Calibri"/>
                <a:sym typeface="Calibri"/>
              </a:rPr>
              <a:t>1 cup=$ 0.63 </a:t>
            </a:r>
          </a:p>
        </p:txBody>
      </p:sp>
      <p:sp>
        <p:nvSpPr>
          <p:cNvPr id="17430" name="TextBox 61"/>
          <p:cNvSpPr txBox="1">
            <a:spLocks noChangeArrowheads="1"/>
          </p:cNvSpPr>
          <p:nvPr/>
        </p:nvSpPr>
        <p:spPr bwMode="auto">
          <a:xfrm>
            <a:off x="228600" y="381000"/>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B050"/>
                </a:solidFill>
                <a:effectLst/>
                <a:uLnTx/>
                <a:uFillTx/>
                <a:latin typeface="Arial Black" panose="020B0A04020102020204" pitchFamily="34" charset="0"/>
                <a:cs typeface="Calibri"/>
                <a:sym typeface="Calibri"/>
              </a:rPr>
              <a:t>                 </a:t>
            </a:r>
            <a:r>
              <a:rPr kumimoji="0" lang="en-US" altLang="en-US" sz="1800" b="1" i="0" u="none" strike="noStrike" kern="0" cap="none" spc="0" normalizeH="0" baseline="0" noProof="0" dirty="0">
                <a:ln>
                  <a:noFill/>
                </a:ln>
                <a:solidFill>
                  <a:srgbClr val="000000"/>
                </a:solidFill>
                <a:effectLst/>
                <a:uLnTx/>
                <a:uFillTx/>
                <a:latin typeface="Arial Black" panose="020B0A04020102020204" pitchFamily="34" charset="0"/>
                <a:cs typeface="Calibri"/>
                <a:sym typeface="Calibri"/>
              </a:rPr>
              <a:t>Value Chain Analysis, Integration &amp; Diversification  </a:t>
            </a:r>
          </a:p>
        </p:txBody>
      </p:sp>
      <p:sp>
        <p:nvSpPr>
          <p:cNvPr id="6170" name="TextBox 62"/>
          <p:cNvSpPr txBox="1">
            <a:spLocks noChangeArrowheads="1"/>
          </p:cNvSpPr>
          <p:nvPr/>
        </p:nvSpPr>
        <p:spPr bwMode="auto">
          <a:xfrm rot="-2880000">
            <a:off x="1474788" y="2276475"/>
            <a:ext cx="2763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Calibri" panose="020F0502020204030204" pitchFamily="34" charset="0"/>
                <a:cs typeface="Calibri"/>
                <a:sym typeface="Calibri"/>
              </a:rPr>
              <a:t>Prices in US$ at each node of the chain</a:t>
            </a:r>
          </a:p>
        </p:txBody>
      </p:sp>
      <p:sp>
        <p:nvSpPr>
          <p:cNvPr id="6171" name="TextBox 63"/>
          <p:cNvSpPr txBox="1">
            <a:spLocks noChangeArrowheads="1"/>
          </p:cNvSpPr>
          <p:nvPr/>
        </p:nvSpPr>
        <p:spPr bwMode="auto">
          <a:xfrm rot="-2760000">
            <a:off x="5636419" y="3734594"/>
            <a:ext cx="266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Calibri" panose="020F0502020204030204" pitchFamily="34" charset="0"/>
                <a:cs typeface="Calibri"/>
                <a:sym typeface="Calibri"/>
              </a:rPr>
              <a:t>Costs in US$ at each node of the chain</a:t>
            </a:r>
          </a:p>
        </p:txBody>
      </p:sp>
    </p:spTree>
    <p:extLst>
      <p:ext uri="{BB962C8B-B14F-4D97-AF65-F5344CB8AC3E}">
        <p14:creationId xmlns:p14="http://schemas.microsoft.com/office/powerpoint/2010/main" val="609573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9"/>
                                        </p:tgtEl>
                                        <p:attrNameLst>
                                          <p:attrName>style.visibility</p:attrName>
                                        </p:attrNameLst>
                                      </p:cBhvr>
                                      <p:to>
                                        <p:strVal val="visible"/>
                                      </p:to>
                                    </p:set>
                                    <p:animEffect transition="in" filter="box(in)">
                                      <p:cBhvr>
                                        <p:cTn id="12" dur="500"/>
                                        <p:tgtEl>
                                          <p:spTgt spid="6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60"/>
                                        </p:tgtEl>
                                        <p:attrNameLst>
                                          <p:attrName>style.visibility</p:attrName>
                                        </p:attrNameLst>
                                      </p:cBhvr>
                                      <p:to>
                                        <p:strVal val="visible"/>
                                      </p:to>
                                    </p:set>
                                    <p:animEffect transition="in" filter="box(in)">
                                      <p:cBhvr>
                                        <p:cTn id="22" dur="500"/>
                                        <p:tgtEl>
                                          <p:spTgt spid="61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161"/>
                                        </p:tgtEl>
                                        <p:attrNameLst>
                                          <p:attrName>style.visibility</p:attrName>
                                        </p:attrNameLst>
                                      </p:cBhvr>
                                      <p:to>
                                        <p:strVal val="visible"/>
                                      </p:to>
                                    </p:set>
                                    <p:animEffect transition="in" filter="box(in)">
                                      <p:cBhvr>
                                        <p:cTn id="32" dur="500"/>
                                        <p:tgtEl>
                                          <p:spTgt spid="61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62"/>
                                        </p:tgtEl>
                                        <p:attrNameLst>
                                          <p:attrName>style.visibility</p:attrName>
                                        </p:attrNameLst>
                                      </p:cBhvr>
                                      <p:to>
                                        <p:strVal val="visible"/>
                                      </p:to>
                                    </p:set>
                                    <p:animEffect transition="in" filter="box(in)">
                                      <p:cBhvr>
                                        <p:cTn id="42" dur="500"/>
                                        <p:tgtEl>
                                          <p:spTgt spid="61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163"/>
                                        </p:tgtEl>
                                        <p:attrNameLst>
                                          <p:attrName>style.visibility</p:attrName>
                                        </p:attrNameLst>
                                      </p:cBhvr>
                                      <p:to>
                                        <p:strVal val="visible"/>
                                      </p:to>
                                    </p:set>
                                    <p:animEffect transition="in" filter="box(in)">
                                      <p:cBhvr>
                                        <p:cTn id="52" dur="500"/>
                                        <p:tgtEl>
                                          <p:spTgt spid="616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ox(in)">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164"/>
                                        </p:tgtEl>
                                        <p:attrNameLst>
                                          <p:attrName>style.visibility</p:attrName>
                                        </p:attrNameLst>
                                      </p:cBhvr>
                                      <p:to>
                                        <p:strVal val="visible"/>
                                      </p:to>
                                    </p:set>
                                    <p:animEffect transition="in" filter="box(in)">
                                      <p:cBhvr>
                                        <p:cTn id="62" dur="500"/>
                                        <p:tgtEl>
                                          <p:spTgt spid="616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ox(in)">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65"/>
                                        </p:tgtEl>
                                        <p:attrNameLst>
                                          <p:attrName>style.visibility</p:attrName>
                                        </p:attrNameLst>
                                      </p:cBhvr>
                                      <p:to>
                                        <p:strVal val="visible"/>
                                      </p:to>
                                    </p:set>
                                    <p:animEffect transition="in" filter="box(in)">
                                      <p:cBhvr>
                                        <p:cTn id="72" dur="500"/>
                                        <p:tgtEl>
                                          <p:spTgt spid="616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ox(in)">
                                      <p:cBhvr>
                                        <p:cTn id="77" dur="500"/>
                                        <p:tgtEl>
                                          <p:spTgt spid="1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166"/>
                                        </p:tgtEl>
                                        <p:attrNameLst>
                                          <p:attrName>style.visibility</p:attrName>
                                        </p:attrNameLst>
                                      </p:cBhvr>
                                      <p:to>
                                        <p:strVal val="visible"/>
                                      </p:to>
                                    </p:set>
                                    <p:animEffect transition="in" filter="box(in)">
                                      <p:cBhvr>
                                        <p:cTn id="82" dur="500"/>
                                        <p:tgtEl>
                                          <p:spTgt spid="616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ox(in)">
                                      <p:cBhvr>
                                        <p:cTn id="87" dur="500"/>
                                        <p:tgtEl>
                                          <p:spTgt spid="1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168"/>
                                        </p:tgtEl>
                                        <p:attrNameLst>
                                          <p:attrName>style.visibility</p:attrName>
                                        </p:attrNameLst>
                                      </p:cBhvr>
                                      <p:to>
                                        <p:strVal val="visible"/>
                                      </p:to>
                                    </p:set>
                                    <p:animEffect transition="in" filter="box(in)">
                                      <p:cBhvr>
                                        <p:cTn id="92" dur="500"/>
                                        <p:tgtEl>
                                          <p:spTgt spid="616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170"/>
                                        </p:tgtEl>
                                        <p:attrNameLst>
                                          <p:attrName>style.visibility</p:attrName>
                                        </p:attrNameLst>
                                      </p:cBhvr>
                                      <p:to>
                                        <p:strVal val="visible"/>
                                      </p:to>
                                    </p:set>
                                    <p:animEffect transition="in" filter="box(in)">
                                      <p:cBhvr>
                                        <p:cTn id="97" dur="500"/>
                                        <p:tgtEl>
                                          <p:spTgt spid="61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171"/>
                                        </p:tgtEl>
                                        <p:attrNameLst>
                                          <p:attrName>style.visibility</p:attrName>
                                        </p:attrNameLst>
                                      </p:cBhvr>
                                      <p:to>
                                        <p:strVal val="visible"/>
                                      </p:to>
                                    </p:set>
                                    <p:animEffect transition="in" filter="box(in)">
                                      <p:cBhvr>
                                        <p:cTn id="102" dur="500"/>
                                        <p:tgtEl>
                                          <p:spTgt spid="6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P spid="6160" grpId="0"/>
      <p:bldP spid="6161" grpId="0"/>
      <p:bldP spid="6162" grpId="0"/>
      <p:bldP spid="6163" grpId="0"/>
      <p:bldP spid="6164" grpId="0"/>
      <p:bldP spid="6165" grpId="0"/>
      <p:bldP spid="6166" grpId="0"/>
      <p:bldP spid="6168" grpId="0"/>
      <p:bldP spid="6170" grpId="0"/>
      <p:bldP spid="61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SUSTAINABLE AGROECOSYSTEMS</a:t>
            </a:r>
          </a:p>
        </p:txBody>
      </p:sp>
      <p:sp>
        <p:nvSpPr>
          <p:cNvPr id="15363" name="Content Placeholder 2"/>
          <p:cNvSpPr>
            <a:spLocks noGrp="1"/>
          </p:cNvSpPr>
          <p:nvPr>
            <p:ph idx="1"/>
          </p:nvPr>
        </p:nvSpPr>
        <p:spPr>
          <a:xfrm>
            <a:off x="457200" y="1935163"/>
            <a:ext cx="8229600" cy="4694237"/>
          </a:xfrm>
        </p:spPr>
        <p:txBody>
          <a:bodyPr/>
          <a:lstStyle/>
          <a:p>
            <a:pPr eaLnBrk="1" hangingPunct="1"/>
            <a:r>
              <a:rPr lang="en-US" altLang="id-ID" b="1">
                <a:latin typeface="AvantGarde Bk BT" pitchFamily="34" charset="0"/>
              </a:rPr>
              <a:t>Maintain their natural resource base.</a:t>
            </a:r>
          </a:p>
          <a:p>
            <a:pPr eaLnBrk="1" hangingPunct="1"/>
            <a:endParaRPr lang="en-US" altLang="id-ID">
              <a:latin typeface="AvantGarde Bk BT" pitchFamily="34" charset="0"/>
            </a:endParaRPr>
          </a:p>
          <a:p>
            <a:pPr eaLnBrk="1" hangingPunct="1"/>
            <a:r>
              <a:rPr lang="en-US" altLang="id-ID" b="1">
                <a:latin typeface="AvantGarde Bk BT" pitchFamily="34" charset="0"/>
              </a:rPr>
              <a:t>Rely on minimum artificial inputs from outside the farm system.</a:t>
            </a:r>
          </a:p>
          <a:p>
            <a:pPr eaLnBrk="1" hangingPunct="1"/>
            <a:endParaRPr lang="en-US" altLang="id-ID">
              <a:latin typeface="AvantGarde Bk BT" pitchFamily="34" charset="0"/>
            </a:endParaRPr>
          </a:p>
          <a:p>
            <a:pPr eaLnBrk="1" hangingPunct="1"/>
            <a:r>
              <a:rPr lang="en-US" altLang="id-ID" b="1">
                <a:latin typeface="AvantGarde Bk BT" pitchFamily="34" charset="0"/>
              </a:rPr>
              <a:t>Manage pests and diseases through internal regulating mechanisms</a:t>
            </a:r>
          </a:p>
          <a:p>
            <a:pPr eaLnBrk="1" hangingPunct="1"/>
            <a:endParaRPr lang="en-US" altLang="id-ID">
              <a:latin typeface="AvantGarde Bk BT" pitchFamily="34" charset="0"/>
            </a:endParaRPr>
          </a:p>
          <a:p>
            <a:pPr eaLnBrk="1" hangingPunct="1"/>
            <a:r>
              <a:rPr lang="en-US" altLang="id-ID" b="1">
                <a:latin typeface="AvantGarde Bk BT" pitchFamily="34" charset="0"/>
              </a:rPr>
              <a:t>Recover  from the disturbances caused by cultivation and harvest</a:t>
            </a:r>
            <a:endParaRPr lang="en-US" altLang="id-ID">
              <a:latin typeface="AvantGarde Bk BT" pitchFamily="34" charset="0"/>
            </a:endParaRPr>
          </a:p>
        </p:txBody>
      </p:sp>
    </p:spTree>
    <p:extLst>
      <p:ext uri="{BB962C8B-B14F-4D97-AF65-F5344CB8AC3E}">
        <p14:creationId xmlns:p14="http://schemas.microsoft.com/office/powerpoint/2010/main" val="2534591846"/>
      </p:ext>
    </p:extLst>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7571" y="76200"/>
            <a:ext cx="4781629" cy="923330"/>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rPr>
              <a:t>Alternatif</a:t>
            </a:r>
            <a:r>
              <a:rPr kumimoji="0" lang="en-US" sz="5400" b="1" i="0" u="sng" strike="noStrike" kern="1200" cap="none" spc="0" normalizeH="0" baseline="0" noProof="0"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rPr>
              <a:t> </a:t>
            </a:r>
            <a:r>
              <a:rPr kumimoji="0" lang="en-US" sz="5400" b="1" i="0" u="sng" strike="noStrike" kern="1200" cap="none" spc="0" normalizeH="0" baseline="0" noProof="0" dirty="0" err="1">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rPr>
              <a:t>Solusi</a:t>
            </a:r>
            <a:endParaRPr kumimoji="0" lang="en-US" sz="5400" b="1" i="0" u="none" strike="noStrike" kern="1200" cap="none" spc="0" normalizeH="0" baseline="0" noProof="0"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uLnTx/>
              <a:uFillTx/>
              <a:latin typeface="Calibri"/>
              <a:ea typeface="+mn-ea"/>
              <a:cs typeface="+mn-cs"/>
            </a:endParaRPr>
          </a:p>
        </p:txBody>
      </p:sp>
      <p:sp>
        <p:nvSpPr>
          <p:cNvPr id="4" name="Rectangle 3"/>
          <p:cNvSpPr/>
          <p:nvPr/>
        </p:nvSpPr>
        <p:spPr>
          <a:xfrm>
            <a:off x="3759891" y="5308133"/>
            <a:ext cx="5129417" cy="1323439"/>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F497D">
                      <a:satMod val="155000"/>
                    </a:srgbClr>
                  </a:solidFill>
                  <a:prstDash val="solid"/>
                </a:ln>
                <a:solidFill>
                  <a:srgbClr val="92D050"/>
                </a:solidFill>
                <a:effectLst>
                  <a:outerShdw blurRad="41275" dist="20320" dir="1800000" algn="tl" rotWithShape="0">
                    <a:srgbClr val="000000">
                      <a:alpha val="40000"/>
                    </a:srgbClr>
                  </a:outerShdw>
                </a:effectLst>
                <a:uLnTx/>
                <a:uFillTx/>
                <a:latin typeface="Calibri"/>
                <a:ea typeface="+mn-ea"/>
                <a:cs typeface="+mn-cs"/>
              </a:rPr>
              <a:t>Sustainable Agriculture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F497D">
                      <a:satMod val="155000"/>
                    </a:srgbClr>
                  </a:solidFill>
                  <a:prstDash val="solid"/>
                </a:ln>
                <a:solidFill>
                  <a:srgbClr val="92D050"/>
                </a:solidFill>
                <a:effectLst>
                  <a:outerShdw blurRad="41275" dist="20320" dir="1800000" algn="tl" rotWithShape="0">
                    <a:srgbClr val="000000">
                      <a:alpha val="40000"/>
                    </a:srgbClr>
                  </a:outerShdw>
                </a:effectLst>
                <a:uLnTx/>
                <a:uFillTx/>
                <a:latin typeface="Calibri"/>
                <a:ea typeface="+mn-ea"/>
                <a:cs typeface="+mn-cs"/>
              </a:rPr>
              <a:t>Development (PPB)</a:t>
            </a:r>
          </a:p>
        </p:txBody>
      </p:sp>
      <p:sp>
        <p:nvSpPr>
          <p:cNvPr id="7" name="Notched Right Arrow 6"/>
          <p:cNvSpPr/>
          <p:nvPr/>
        </p:nvSpPr>
        <p:spPr>
          <a:xfrm rot="5400000">
            <a:off x="5448300" y="3467100"/>
            <a:ext cx="2514600" cy="762000"/>
          </a:xfrm>
          <a:prstGeom prst="notch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099625" y="1200150"/>
            <a:ext cx="6719981" cy="830997"/>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FF00"/>
                </a:solidFill>
                <a:effectLst>
                  <a:outerShdw blurRad="38100" dist="38100" dir="7020000" algn="tl">
                    <a:srgbClr val="000000">
                      <a:alpha val="35000"/>
                    </a:srgbClr>
                  </a:outerShdw>
                </a:effectLst>
                <a:uLnTx/>
                <a:uFillTx/>
                <a:latin typeface="Calibri"/>
                <a:ea typeface="+mn-ea"/>
                <a:cs typeface="+mn-cs"/>
              </a:rPr>
              <a:t>Sustainable Development</a:t>
            </a:r>
          </a:p>
        </p:txBody>
      </p:sp>
      <p:pic>
        <p:nvPicPr>
          <p:cNvPr id="4098" name="Picture 2" descr="http://wp.istc.illinois.edu/wp-content/blogs.dir/1/files/2014/08/Sustainable_develop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066330"/>
            <a:ext cx="4752975" cy="334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7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78025" y="1199983"/>
            <a:ext cx="8763674" cy="1236731"/>
          </a:xfrm>
        </p:spPr>
        <p:txBody>
          <a:bodyPr/>
          <a:lstStyle/>
          <a:p>
            <a:pPr marL="0" indent="0" algn="ctr" eaLnBrk="1" hangingPunct="1">
              <a:buFont typeface="Wingdings 2" panose="05020102010507070707" pitchFamily="18" charset="2"/>
              <a:buNone/>
            </a:pPr>
            <a:r>
              <a:rPr lang="en-US" altLang="id-ID" sz="2400" dirty="0">
                <a:latin typeface="Cambria" panose="02040503050406030204" pitchFamily="18" charset="0"/>
                <a:ea typeface="Cambria" panose="02040503050406030204" pitchFamily="18" charset="0"/>
              </a:rPr>
              <a:t>A whole-system approach to food, feed, and fiber production that balances </a:t>
            </a:r>
            <a:r>
              <a:rPr lang="en-US" altLang="id-ID" sz="2400" u="sng" dirty="0">
                <a:solidFill>
                  <a:srgbClr val="0000FF"/>
                </a:solidFill>
                <a:latin typeface="Cambria" panose="02040503050406030204" pitchFamily="18" charset="0"/>
                <a:ea typeface="Cambria" panose="02040503050406030204" pitchFamily="18" charset="0"/>
              </a:rPr>
              <a:t>environmental soundness</a:t>
            </a:r>
            <a:r>
              <a:rPr lang="en-US" altLang="id-ID" sz="2400" dirty="0">
                <a:latin typeface="Cambria" panose="02040503050406030204" pitchFamily="18" charset="0"/>
                <a:ea typeface="Cambria" panose="02040503050406030204" pitchFamily="18" charset="0"/>
              </a:rPr>
              <a:t>, </a:t>
            </a:r>
            <a:r>
              <a:rPr lang="en-US" altLang="id-ID" sz="2400" u="sng" dirty="0">
                <a:solidFill>
                  <a:srgbClr val="FF00FF"/>
                </a:solidFill>
                <a:latin typeface="Cambria" panose="02040503050406030204" pitchFamily="18" charset="0"/>
                <a:ea typeface="Cambria" panose="02040503050406030204" pitchFamily="18" charset="0"/>
              </a:rPr>
              <a:t>social equity</a:t>
            </a:r>
            <a:r>
              <a:rPr lang="en-US" altLang="id-ID" sz="2400" dirty="0">
                <a:latin typeface="Cambria" panose="02040503050406030204" pitchFamily="18" charset="0"/>
                <a:ea typeface="Cambria" panose="02040503050406030204" pitchFamily="18" charset="0"/>
              </a:rPr>
              <a:t>, and </a:t>
            </a:r>
            <a:r>
              <a:rPr lang="en-US" altLang="id-ID" sz="2400" u="sng" dirty="0">
                <a:solidFill>
                  <a:srgbClr val="006600"/>
                </a:solidFill>
                <a:latin typeface="Cambria" panose="02040503050406030204" pitchFamily="18" charset="0"/>
                <a:ea typeface="Cambria" panose="02040503050406030204" pitchFamily="18" charset="0"/>
              </a:rPr>
              <a:t>economic viability</a:t>
            </a:r>
            <a:r>
              <a:rPr lang="en-US" altLang="id-ID" sz="2400" dirty="0">
                <a:latin typeface="Cambria" panose="02040503050406030204" pitchFamily="18" charset="0"/>
                <a:ea typeface="Cambria" panose="02040503050406030204" pitchFamily="18" charset="0"/>
              </a:rPr>
              <a:t> among all sectors, including intergenerational people</a:t>
            </a:r>
          </a:p>
        </p:txBody>
      </p:sp>
      <p:sp>
        <p:nvSpPr>
          <p:cNvPr id="3" name="Rectangle 2"/>
          <p:cNvSpPr/>
          <p:nvPr/>
        </p:nvSpPr>
        <p:spPr>
          <a:xfrm>
            <a:off x="1238876" y="431240"/>
            <a:ext cx="6666248" cy="646331"/>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600" b="1" i="0" u="none" strike="noStrike" kern="1200" cap="none" spc="0" normalizeH="0" baseline="0" noProof="0" dirty="0">
                <a:ln w="12700">
                  <a:solidFill>
                    <a:srgbClr val="04617B">
                      <a:lumMod val="75000"/>
                    </a:srgbClr>
                  </a:solidFill>
                  <a:prstDash val="solid"/>
                </a:ln>
                <a:solidFill>
                  <a:srgbClr val="FFFF00"/>
                </a:solidFill>
                <a:effectLst>
                  <a:outerShdw dist="38100" dir="2640000" algn="bl" rotWithShape="0">
                    <a:srgbClr val="04617B">
                      <a:lumMod val="75000"/>
                    </a:srgbClr>
                  </a:outerShdw>
                </a:effectLst>
                <a:uLnTx/>
                <a:uFillTx/>
                <a:latin typeface="Constantia"/>
                <a:ea typeface="+mn-ea"/>
                <a:cs typeface="+mn-cs"/>
              </a:rPr>
              <a:t>SUSTAINABLE AGRICULTURE</a:t>
            </a:r>
            <a:endParaRPr kumimoji="0" lang="en-US" sz="3600" b="1" i="0" u="none" strike="noStrike" kern="1200" cap="none" spc="0" normalizeH="0" baseline="0" noProof="0" dirty="0">
              <a:ln w="12700">
                <a:solidFill>
                  <a:srgbClr val="04617B">
                    <a:lumMod val="75000"/>
                  </a:srgbClr>
                </a:solidFill>
                <a:prstDash val="solid"/>
              </a:ln>
              <a:solidFill>
                <a:srgbClr val="FFFF00"/>
              </a:solidFill>
              <a:effectLst>
                <a:outerShdw dist="38100" dir="2640000" algn="bl" rotWithShape="0">
                  <a:srgbClr val="04617B">
                    <a:lumMod val="75000"/>
                  </a:srgbClr>
                </a:outerShdw>
              </a:effectLst>
              <a:uLnTx/>
              <a:uFillTx/>
              <a:latin typeface="Constantia"/>
              <a:ea typeface="+mn-ea"/>
              <a:cs typeface="+mn-cs"/>
            </a:endParaRPr>
          </a:p>
        </p:txBody>
      </p:sp>
      <p:pic>
        <p:nvPicPr>
          <p:cNvPr id="6" name="Picture 5"/>
          <p:cNvPicPr>
            <a:picLocks noChangeAspect="1"/>
          </p:cNvPicPr>
          <p:nvPr/>
        </p:nvPicPr>
        <p:blipFill>
          <a:blip r:embed="rId2"/>
          <a:stretch>
            <a:fillRect/>
          </a:stretch>
        </p:blipFill>
        <p:spPr>
          <a:xfrm>
            <a:off x="1396761" y="2625721"/>
            <a:ext cx="6350478" cy="3982775"/>
          </a:xfrm>
          <a:prstGeom prst="rect">
            <a:avLst/>
          </a:prstGeom>
          <a:ln w="19050">
            <a:solidFill>
              <a:srgbClr val="FF00FF"/>
            </a:solidFill>
          </a:ln>
        </p:spPr>
      </p:pic>
    </p:spTree>
    <p:extLst>
      <p:ext uri="{BB962C8B-B14F-4D97-AF65-F5344CB8AC3E}">
        <p14:creationId xmlns:p14="http://schemas.microsoft.com/office/powerpoint/2010/main" val="93649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Grp="1" noChangeArrowheads="1"/>
          </p:cNvSpPr>
          <p:nvPr>
            <p:ph type="title"/>
          </p:nvPr>
        </p:nvSpPr>
        <p:spPr>
          <a:xfrm>
            <a:off x="936128" y="370609"/>
            <a:ext cx="5299715" cy="914400"/>
          </a:xfrm>
        </p:spPr>
        <p:txBody>
          <a:bodyPr/>
          <a:lstStyle/>
          <a:p>
            <a:pPr eaLnBrk="1" hangingPunct="1"/>
            <a:r>
              <a:rPr lang="en-US" dirty="0"/>
              <a:t>Organization of Life</a:t>
            </a:r>
          </a:p>
        </p:txBody>
      </p:sp>
      <p:grpSp>
        <p:nvGrpSpPr>
          <p:cNvPr id="31" name="Group 30"/>
          <p:cNvGrpSpPr/>
          <p:nvPr/>
        </p:nvGrpSpPr>
        <p:grpSpPr>
          <a:xfrm>
            <a:off x="85243" y="1676400"/>
            <a:ext cx="6377479" cy="4592782"/>
            <a:chOff x="-20788" y="1787236"/>
            <a:chExt cx="8229600" cy="4592782"/>
          </a:xfrm>
        </p:grpSpPr>
        <p:sp>
          <p:nvSpPr>
            <p:cNvPr id="27650" name="AutoShape 2"/>
            <p:cNvSpPr>
              <a:spLocks noChangeArrowheads="1"/>
            </p:cNvSpPr>
            <p:nvPr/>
          </p:nvSpPr>
          <p:spPr bwMode="auto">
            <a:xfrm flipV="1">
              <a:off x="665012" y="2570018"/>
              <a:ext cx="6858000" cy="3810000"/>
            </a:xfrm>
            <a:prstGeom prst="triangle">
              <a:avLst>
                <a:gd name="adj" fmla="val 50000"/>
              </a:avLst>
            </a:prstGeom>
            <a:solidFill>
              <a:srgbClr val="00FFFF">
                <a:alpha val="50195"/>
              </a:srgb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grpSp>
          <p:nvGrpSpPr>
            <p:cNvPr id="30" name="Group 29"/>
            <p:cNvGrpSpPr/>
            <p:nvPr/>
          </p:nvGrpSpPr>
          <p:grpSpPr>
            <a:xfrm>
              <a:off x="-20788" y="1787236"/>
              <a:ext cx="8229600" cy="4572000"/>
              <a:chOff x="685800" y="1828800"/>
              <a:chExt cx="8229600" cy="4572000"/>
            </a:xfrm>
          </p:grpSpPr>
          <p:sp>
            <p:nvSpPr>
              <p:cNvPr id="27651" name="AutoShape 3"/>
              <p:cNvSpPr>
                <a:spLocks noChangeArrowheads="1"/>
              </p:cNvSpPr>
              <p:nvPr/>
            </p:nvSpPr>
            <p:spPr bwMode="auto">
              <a:xfrm flipV="1">
                <a:off x="685800" y="1828800"/>
                <a:ext cx="8229600" cy="4572000"/>
              </a:xfrm>
              <a:prstGeom prst="triangle">
                <a:avLst>
                  <a:gd name="adj" fmla="val 50000"/>
                </a:avLst>
              </a:prstGeom>
              <a:solidFill>
                <a:srgbClr val="FF99CC">
                  <a:alpha val="50195"/>
                </a:srgb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27652" name="AutoShape 4"/>
              <p:cNvSpPr>
                <a:spLocks noChangeArrowheads="1"/>
              </p:cNvSpPr>
              <p:nvPr/>
            </p:nvSpPr>
            <p:spPr bwMode="auto">
              <a:xfrm flipV="1">
                <a:off x="1981200" y="3276600"/>
                <a:ext cx="5638800" cy="3124200"/>
              </a:xfrm>
              <a:prstGeom prst="triangle">
                <a:avLst>
                  <a:gd name="adj" fmla="val 50000"/>
                </a:avLst>
              </a:prstGeom>
              <a:solidFill>
                <a:srgbClr val="FFFF99">
                  <a:alpha val="50195"/>
                </a:srgb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27653" name="AutoShape 5"/>
              <p:cNvSpPr>
                <a:spLocks noChangeArrowheads="1"/>
              </p:cNvSpPr>
              <p:nvPr/>
            </p:nvSpPr>
            <p:spPr bwMode="auto">
              <a:xfrm flipV="1">
                <a:off x="2590800" y="3962400"/>
                <a:ext cx="4419600" cy="2438400"/>
              </a:xfrm>
              <a:prstGeom prst="triangle">
                <a:avLst>
                  <a:gd name="adj" fmla="val 50000"/>
                </a:avLst>
              </a:prstGeom>
              <a:solidFill>
                <a:schemeClr val="bg2">
                  <a:alpha val="50195"/>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27654" name="AutoShape 6"/>
              <p:cNvSpPr>
                <a:spLocks noChangeArrowheads="1"/>
              </p:cNvSpPr>
              <p:nvPr/>
            </p:nvSpPr>
            <p:spPr bwMode="auto">
              <a:xfrm flipV="1">
                <a:off x="3352800" y="4800600"/>
                <a:ext cx="2895600" cy="1600200"/>
              </a:xfrm>
              <a:prstGeom prst="triangle">
                <a:avLst>
                  <a:gd name="adj" fmla="val 50000"/>
                </a:avLst>
              </a:prstGeom>
              <a:solidFill>
                <a:schemeClr val="bg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27656" name="Text Box 8"/>
              <p:cNvSpPr txBox="1">
                <a:spLocks noChangeArrowheads="1"/>
              </p:cNvSpPr>
              <p:nvPr/>
            </p:nvSpPr>
            <p:spPr bwMode="auto">
              <a:xfrm>
                <a:off x="1447800" y="4800600"/>
                <a:ext cx="6629400" cy="5078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omic Sans MS" pitchFamily="66" charset="0"/>
                    <a:ea typeface="+mn-ea"/>
                    <a:cs typeface="+mn-cs"/>
                  </a:rPr>
                  <a:t>Organisms</a:t>
                </a:r>
              </a:p>
            </p:txBody>
          </p:sp>
          <p:sp>
            <p:nvSpPr>
              <p:cNvPr id="27657" name="Text Box 9"/>
              <p:cNvSpPr txBox="1">
                <a:spLocks noChangeArrowheads="1"/>
              </p:cNvSpPr>
              <p:nvPr/>
            </p:nvSpPr>
            <p:spPr bwMode="auto">
              <a:xfrm>
                <a:off x="1447800" y="4038600"/>
                <a:ext cx="6629400" cy="52322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omic Sans MS" pitchFamily="66" charset="0"/>
                    <a:ea typeface="+mn-ea"/>
                    <a:cs typeface="+mn-cs"/>
                  </a:rPr>
                  <a:t>Populations</a:t>
                </a:r>
              </a:p>
            </p:txBody>
          </p:sp>
          <p:sp>
            <p:nvSpPr>
              <p:cNvPr id="27658" name="Text Box 10"/>
              <p:cNvSpPr txBox="1">
                <a:spLocks noChangeArrowheads="1"/>
              </p:cNvSpPr>
              <p:nvPr/>
            </p:nvSpPr>
            <p:spPr bwMode="auto">
              <a:xfrm>
                <a:off x="1447800" y="3352800"/>
                <a:ext cx="6629400" cy="52322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omic Sans MS" pitchFamily="66" charset="0"/>
                    <a:ea typeface="+mn-ea"/>
                    <a:cs typeface="+mn-cs"/>
                  </a:rPr>
                  <a:t>Communities</a:t>
                </a:r>
              </a:p>
            </p:txBody>
          </p:sp>
          <p:sp>
            <p:nvSpPr>
              <p:cNvPr id="27659" name="Text Box 11"/>
              <p:cNvSpPr txBox="1">
                <a:spLocks noChangeArrowheads="1"/>
              </p:cNvSpPr>
              <p:nvPr/>
            </p:nvSpPr>
            <p:spPr bwMode="auto">
              <a:xfrm>
                <a:off x="1447800" y="2667000"/>
                <a:ext cx="6629400" cy="52322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mic Sans MS" pitchFamily="66" charset="0"/>
                    <a:ea typeface="+mn-ea"/>
                    <a:cs typeface="+mn-cs"/>
                  </a:rPr>
                  <a:t>Ecosystems</a:t>
                </a:r>
              </a:p>
            </p:txBody>
          </p:sp>
          <p:sp>
            <p:nvSpPr>
              <p:cNvPr id="27660" name="Text Box 12"/>
              <p:cNvSpPr txBox="1">
                <a:spLocks noChangeArrowheads="1"/>
              </p:cNvSpPr>
              <p:nvPr/>
            </p:nvSpPr>
            <p:spPr bwMode="auto">
              <a:xfrm>
                <a:off x="1447800" y="1905000"/>
                <a:ext cx="6629400" cy="523220"/>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mic Sans MS" pitchFamily="66" charset="0"/>
                    <a:ea typeface="+mn-ea"/>
                    <a:cs typeface="+mn-cs"/>
                  </a:rPr>
                  <a:t>Biosphere</a:t>
                </a:r>
              </a:p>
            </p:txBody>
          </p:sp>
        </p:grpSp>
      </p:grpSp>
      <p:pic>
        <p:nvPicPr>
          <p:cNvPr id="33" name="Picture 6"/>
          <p:cNvPicPr>
            <a:picLocks noChangeAspect="1" noChangeArrowheads="1"/>
          </p:cNvPicPr>
          <p:nvPr/>
        </p:nvPicPr>
        <p:blipFill>
          <a:blip r:embed="rId3"/>
          <a:srcRect/>
          <a:stretch>
            <a:fillRect/>
          </a:stretch>
        </p:blipFill>
        <p:spPr bwMode="auto">
          <a:xfrm>
            <a:off x="6462723" y="0"/>
            <a:ext cx="2681277" cy="1346727"/>
          </a:xfrm>
          <a:prstGeom prst="rect">
            <a:avLst/>
          </a:prstGeom>
          <a:noFill/>
          <a:ln w="12700">
            <a:solidFill>
              <a:srgbClr val="000000"/>
            </a:solidFill>
            <a:miter lim="800000"/>
            <a:headEnd/>
            <a:tailEnd/>
          </a:ln>
        </p:spPr>
      </p:pic>
      <p:pic>
        <p:nvPicPr>
          <p:cNvPr id="34" name="Picture 7"/>
          <p:cNvPicPr>
            <a:picLocks noChangeAspect="1" noChangeArrowheads="1"/>
          </p:cNvPicPr>
          <p:nvPr/>
        </p:nvPicPr>
        <p:blipFill>
          <a:blip r:embed="rId4"/>
          <a:srcRect/>
          <a:stretch>
            <a:fillRect/>
          </a:stretch>
        </p:blipFill>
        <p:spPr bwMode="auto">
          <a:xfrm>
            <a:off x="6462723" y="1348364"/>
            <a:ext cx="2681277" cy="1395818"/>
          </a:xfrm>
          <a:prstGeom prst="rect">
            <a:avLst/>
          </a:prstGeom>
          <a:noFill/>
          <a:ln w="12700">
            <a:solidFill>
              <a:srgbClr val="000000"/>
            </a:solidFill>
            <a:miter lim="800000"/>
            <a:headEnd/>
            <a:tailEnd/>
          </a:ln>
        </p:spPr>
      </p:pic>
      <p:pic>
        <p:nvPicPr>
          <p:cNvPr id="35" name="Picture 8"/>
          <p:cNvPicPr>
            <a:picLocks noChangeAspect="1" noChangeArrowheads="1"/>
          </p:cNvPicPr>
          <p:nvPr/>
        </p:nvPicPr>
        <p:blipFill>
          <a:blip r:embed="rId5"/>
          <a:srcRect/>
          <a:stretch>
            <a:fillRect/>
          </a:stretch>
        </p:blipFill>
        <p:spPr bwMode="auto">
          <a:xfrm>
            <a:off x="6462723" y="2742545"/>
            <a:ext cx="2681277" cy="1371273"/>
          </a:xfrm>
          <a:prstGeom prst="rect">
            <a:avLst/>
          </a:prstGeom>
          <a:noFill/>
          <a:ln w="12700">
            <a:solidFill>
              <a:srgbClr val="000000"/>
            </a:solidFill>
            <a:miter lim="800000"/>
            <a:headEnd/>
            <a:tailEnd/>
          </a:ln>
        </p:spPr>
      </p:pic>
      <p:pic>
        <p:nvPicPr>
          <p:cNvPr id="36" name="Picture 9"/>
          <p:cNvPicPr>
            <a:picLocks noChangeAspect="1" noChangeArrowheads="1"/>
          </p:cNvPicPr>
          <p:nvPr/>
        </p:nvPicPr>
        <p:blipFill>
          <a:blip r:embed="rId6"/>
          <a:srcRect/>
          <a:stretch>
            <a:fillRect/>
          </a:stretch>
        </p:blipFill>
        <p:spPr bwMode="auto">
          <a:xfrm>
            <a:off x="6462722" y="4104000"/>
            <a:ext cx="2681278" cy="1412182"/>
          </a:xfrm>
          <a:prstGeom prst="rect">
            <a:avLst/>
          </a:prstGeom>
          <a:noFill/>
          <a:ln w="28575">
            <a:solidFill>
              <a:schemeClr val="tx1"/>
            </a:solidFill>
            <a:miter lim="800000"/>
            <a:headEnd/>
            <a:tailEnd/>
          </a:ln>
        </p:spPr>
      </p:pic>
      <p:pic>
        <p:nvPicPr>
          <p:cNvPr id="37" name="Picture 10"/>
          <p:cNvPicPr>
            <a:picLocks noChangeAspect="1" noChangeArrowheads="1"/>
          </p:cNvPicPr>
          <p:nvPr/>
        </p:nvPicPr>
        <p:blipFill>
          <a:blip r:embed="rId7"/>
          <a:srcRect/>
          <a:stretch>
            <a:fillRect/>
          </a:stretch>
        </p:blipFill>
        <p:spPr bwMode="auto">
          <a:xfrm>
            <a:off x="6462723" y="5514545"/>
            <a:ext cx="2681277" cy="1343455"/>
          </a:xfrm>
          <a:prstGeom prst="rect">
            <a:avLst/>
          </a:prstGeom>
          <a:noFill/>
          <a:ln w="12700">
            <a:solidFill>
              <a:srgbClr val="000000"/>
            </a:solidFill>
            <a:miter lim="800000"/>
            <a:headEnd/>
            <a:tailEnd/>
          </a:ln>
        </p:spPr>
      </p:pic>
      <p:sp>
        <p:nvSpPr>
          <p:cNvPr id="38" name="AutoShape 11"/>
          <p:cNvSpPr>
            <a:spLocks noChangeArrowheads="1"/>
          </p:cNvSpPr>
          <p:nvPr/>
        </p:nvSpPr>
        <p:spPr bwMode="auto">
          <a:xfrm>
            <a:off x="7530899" y="1047273"/>
            <a:ext cx="359155" cy="471273"/>
          </a:xfrm>
          <a:prstGeom prst="upArrow">
            <a:avLst>
              <a:gd name="adj1" fmla="val 50000"/>
              <a:gd name="adj2" fmla="val 31034"/>
            </a:avLst>
          </a:prstGeom>
          <a:solidFill>
            <a:srgbClr val="FFCC00"/>
          </a:solidFill>
          <a:ln w="1270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AutoShape 12"/>
          <p:cNvSpPr>
            <a:spLocks noChangeArrowheads="1"/>
          </p:cNvSpPr>
          <p:nvPr/>
        </p:nvSpPr>
        <p:spPr bwMode="auto">
          <a:xfrm>
            <a:off x="7530899" y="2412000"/>
            <a:ext cx="359155" cy="471273"/>
          </a:xfrm>
          <a:prstGeom prst="upArrow">
            <a:avLst>
              <a:gd name="adj1" fmla="val 50000"/>
              <a:gd name="adj2" fmla="val 31034"/>
            </a:avLst>
          </a:prstGeom>
          <a:solidFill>
            <a:srgbClr val="FFCC00"/>
          </a:solidFill>
          <a:ln w="1270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AutoShape 13"/>
          <p:cNvSpPr>
            <a:spLocks noChangeArrowheads="1"/>
          </p:cNvSpPr>
          <p:nvPr/>
        </p:nvSpPr>
        <p:spPr bwMode="auto">
          <a:xfrm>
            <a:off x="7530899" y="3778364"/>
            <a:ext cx="359155" cy="471273"/>
          </a:xfrm>
          <a:prstGeom prst="upArrow">
            <a:avLst>
              <a:gd name="adj1" fmla="val 50000"/>
              <a:gd name="adj2" fmla="val 31034"/>
            </a:avLst>
          </a:prstGeom>
          <a:solidFill>
            <a:srgbClr val="FFCC00"/>
          </a:solidFill>
          <a:ln w="1270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AutoShape 14"/>
          <p:cNvSpPr>
            <a:spLocks noChangeArrowheads="1"/>
          </p:cNvSpPr>
          <p:nvPr/>
        </p:nvSpPr>
        <p:spPr bwMode="auto">
          <a:xfrm>
            <a:off x="7537092" y="5236364"/>
            <a:ext cx="359155" cy="471273"/>
          </a:xfrm>
          <a:prstGeom prst="upArrow">
            <a:avLst>
              <a:gd name="adj1" fmla="val 50000"/>
              <a:gd name="adj2" fmla="val 31034"/>
            </a:avLst>
          </a:prstGeom>
          <a:solidFill>
            <a:srgbClr val="FFCC00"/>
          </a:solidFill>
          <a:ln w="1270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 Box 15"/>
          <p:cNvSpPr txBox="1">
            <a:spLocks noChangeArrowheads="1"/>
          </p:cNvSpPr>
          <p:nvPr/>
        </p:nvSpPr>
        <p:spPr bwMode="auto">
          <a:xfrm>
            <a:off x="7134591" y="710182"/>
            <a:ext cx="1182734" cy="337091"/>
          </a:xfrm>
          <a:prstGeom prst="rect">
            <a:avLst/>
          </a:prstGeom>
          <a:noFill/>
          <a:ln w="25400">
            <a:noFill/>
            <a:miter lim="800000"/>
            <a:headEnd/>
            <a:tailEnd/>
          </a:ln>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charset="0"/>
                <a:ea typeface="+mn-ea"/>
                <a:cs typeface="+mn-cs"/>
              </a:rPr>
              <a:t>Biosphere</a:t>
            </a:r>
            <a:endParaRPr kumimoji="0" lang="en-US" altLang="en-US" sz="1400" b="0" i="0" u="none" strike="noStrike" kern="1200" cap="none" spc="0" normalizeH="0" baseline="0" noProof="0">
              <a:ln>
                <a:noFill/>
              </a:ln>
              <a:solidFill>
                <a:prstClr val="white"/>
              </a:solidFill>
              <a:effectLst/>
              <a:uLnTx/>
              <a:uFillTx/>
              <a:latin typeface="Arial" charset="0"/>
              <a:ea typeface="+mn-ea"/>
              <a:cs typeface="+mn-cs"/>
            </a:endParaRPr>
          </a:p>
        </p:txBody>
      </p:sp>
      <p:sp>
        <p:nvSpPr>
          <p:cNvPr id="43" name="Rectangle 16"/>
          <p:cNvSpPr>
            <a:spLocks noChangeArrowheads="1"/>
          </p:cNvSpPr>
          <p:nvPr/>
        </p:nvSpPr>
        <p:spPr bwMode="auto">
          <a:xfrm>
            <a:off x="7221283" y="746182"/>
            <a:ext cx="978387" cy="248727"/>
          </a:xfrm>
          <a:prstGeom prst="rect">
            <a:avLst/>
          </a:prstGeom>
          <a:solidFill>
            <a:srgbClr val="99CCFF"/>
          </a:solidFill>
          <a:ln w="25400">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D4D2D0">
                    <a:lumMod val="25000"/>
                  </a:srgbClr>
                </a:solidFill>
                <a:effectLst/>
                <a:uLnTx/>
                <a:uFillTx/>
                <a:latin typeface="Arial" charset="0"/>
                <a:ea typeface="+mn-ea"/>
                <a:cs typeface="+mn-cs"/>
              </a:rPr>
              <a:t>Biosphere</a:t>
            </a:r>
            <a:endParaRPr kumimoji="0" lang="en-US" altLang="en-US" sz="1400" b="0" i="0" u="none" strike="noStrike" kern="1200" cap="none" spc="0" normalizeH="0" baseline="0" noProof="0" dirty="0">
              <a:ln>
                <a:noFill/>
              </a:ln>
              <a:solidFill>
                <a:srgbClr val="D4D2D0">
                  <a:lumMod val="25000"/>
                </a:srgbClr>
              </a:solidFill>
              <a:effectLst/>
              <a:uLnTx/>
              <a:uFillTx/>
              <a:latin typeface="Arial" charset="0"/>
              <a:ea typeface="+mn-ea"/>
              <a:cs typeface="+mn-cs"/>
            </a:endParaRPr>
          </a:p>
        </p:txBody>
      </p:sp>
      <p:sp>
        <p:nvSpPr>
          <p:cNvPr id="44" name="Rectangle 17"/>
          <p:cNvSpPr>
            <a:spLocks noChangeArrowheads="1"/>
          </p:cNvSpPr>
          <p:nvPr/>
        </p:nvSpPr>
        <p:spPr bwMode="auto">
          <a:xfrm>
            <a:off x="7177937" y="2081455"/>
            <a:ext cx="1065080" cy="235636"/>
          </a:xfrm>
          <a:prstGeom prst="rect">
            <a:avLst/>
          </a:prstGeom>
          <a:solidFill>
            <a:srgbClr val="99CCFF"/>
          </a:solidFill>
          <a:ln w="25400">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D4D2D0">
                    <a:lumMod val="25000"/>
                  </a:srgbClr>
                </a:solidFill>
                <a:effectLst/>
                <a:uLnTx/>
                <a:uFillTx/>
                <a:latin typeface="Arial" charset="0"/>
                <a:ea typeface="+mn-ea"/>
                <a:cs typeface="+mn-cs"/>
              </a:rPr>
              <a:t>Ecosystems</a:t>
            </a:r>
            <a:endParaRPr kumimoji="0" lang="en-US" altLang="en-US" sz="1400" b="0" i="0" u="none" strike="noStrike" kern="1200" cap="none" spc="0" normalizeH="0" baseline="0" noProof="0" dirty="0">
              <a:ln>
                <a:noFill/>
              </a:ln>
              <a:solidFill>
                <a:srgbClr val="D4D2D0">
                  <a:lumMod val="25000"/>
                </a:srgbClr>
              </a:solidFill>
              <a:effectLst/>
              <a:uLnTx/>
              <a:uFillTx/>
              <a:latin typeface="Arial" charset="0"/>
              <a:ea typeface="+mn-ea"/>
              <a:cs typeface="+mn-cs"/>
            </a:endParaRPr>
          </a:p>
        </p:txBody>
      </p:sp>
      <p:sp>
        <p:nvSpPr>
          <p:cNvPr id="45" name="Rectangle 18"/>
          <p:cNvSpPr>
            <a:spLocks noChangeArrowheads="1"/>
          </p:cNvSpPr>
          <p:nvPr/>
        </p:nvSpPr>
        <p:spPr bwMode="auto">
          <a:xfrm>
            <a:off x="7128398" y="3495273"/>
            <a:ext cx="1164157" cy="261818"/>
          </a:xfrm>
          <a:prstGeom prst="rect">
            <a:avLst/>
          </a:prstGeom>
          <a:solidFill>
            <a:srgbClr val="99CCFF"/>
          </a:solidFill>
          <a:ln w="25400">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D4D2D0">
                    <a:lumMod val="25000"/>
                  </a:srgbClr>
                </a:solidFill>
                <a:effectLst/>
                <a:uLnTx/>
                <a:uFillTx/>
                <a:latin typeface="Arial" charset="0"/>
                <a:ea typeface="+mn-ea"/>
                <a:cs typeface="+mn-cs"/>
              </a:rPr>
              <a:t>Communities</a:t>
            </a:r>
            <a:endParaRPr kumimoji="0" lang="en-US" altLang="en-US" sz="1400" b="0" i="0" u="none" strike="noStrike" kern="1200" cap="none" spc="0" normalizeH="0" baseline="0" noProof="0" dirty="0">
              <a:ln>
                <a:noFill/>
              </a:ln>
              <a:solidFill>
                <a:srgbClr val="D4D2D0">
                  <a:lumMod val="25000"/>
                </a:srgbClr>
              </a:solidFill>
              <a:effectLst/>
              <a:uLnTx/>
              <a:uFillTx/>
              <a:latin typeface="Arial" charset="0"/>
              <a:ea typeface="+mn-ea"/>
              <a:cs typeface="+mn-cs"/>
            </a:endParaRPr>
          </a:p>
        </p:txBody>
      </p:sp>
      <p:sp>
        <p:nvSpPr>
          <p:cNvPr id="46" name="Rectangle 19"/>
          <p:cNvSpPr>
            <a:spLocks noChangeArrowheads="1"/>
          </p:cNvSpPr>
          <p:nvPr/>
        </p:nvSpPr>
        <p:spPr bwMode="auto">
          <a:xfrm>
            <a:off x="7162800" y="4876800"/>
            <a:ext cx="1164157" cy="261818"/>
          </a:xfrm>
          <a:prstGeom prst="rect">
            <a:avLst/>
          </a:prstGeom>
          <a:solidFill>
            <a:srgbClr val="99CCFF"/>
          </a:solidFill>
          <a:ln w="25400">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D4D2D0">
                    <a:lumMod val="25000"/>
                  </a:srgbClr>
                </a:solidFill>
                <a:effectLst/>
                <a:uLnTx/>
                <a:uFillTx/>
                <a:latin typeface="Arial" charset="0"/>
                <a:ea typeface="+mn-ea"/>
                <a:cs typeface="+mn-cs"/>
              </a:rPr>
              <a:t>Populations</a:t>
            </a:r>
          </a:p>
        </p:txBody>
      </p:sp>
      <p:sp>
        <p:nvSpPr>
          <p:cNvPr id="47" name="Rectangle 20"/>
          <p:cNvSpPr>
            <a:spLocks noChangeArrowheads="1"/>
          </p:cNvSpPr>
          <p:nvPr/>
        </p:nvSpPr>
        <p:spPr bwMode="auto">
          <a:xfrm>
            <a:off x="7165792" y="6165818"/>
            <a:ext cx="1077465" cy="261818"/>
          </a:xfrm>
          <a:prstGeom prst="rect">
            <a:avLst/>
          </a:prstGeom>
          <a:solidFill>
            <a:srgbClr val="99CCFF"/>
          </a:solidFill>
          <a:ln w="25400">
            <a:no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D4D2D0">
                    <a:lumMod val="25000"/>
                  </a:srgbClr>
                </a:solidFill>
                <a:effectLst/>
                <a:uLnTx/>
                <a:uFillTx/>
                <a:latin typeface="Arial" charset="0"/>
                <a:ea typeface="+mn-ea"/>
                <a:cs typeface="+mn-cs"/>
              </a:rPr>
              <a:t>Organisms</a:t>
            </a:r>
          </a:p>
        </p:txBody>
      </p:sp>
    </p:spTree>
    <p:extLst>
      <p:ext uri="{BB962C8B-B14F-4D97-AF65-F5344CB8AC3E}">
        <p14:creationId xmlns:p14="http://schemas.microsoft.com/office/powerpoint/2010/main" val="256657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1"/>
          <p:cNvSpPr txBox="1">
            <a:spLocks noChangeArrowheads="1"/>
          </p:cNvSpPr>
          <p:nvPr/>
        </p:nvSpPr>
        <p:spPr bwMode="auto">
          <a:xfrm>
            <a:off x="1708150" y="178230"/>
            <a:ext cx="6032421" cy="584775"/>
          </a:xfrm>
          <a:prstGeom prst="rect">
            <a:avLst/>
          </a:prstGeom>
          <a:noFill/>
          <a:ln w="9525">
            <a:no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a:ea typeface="+mn-ea"/>
                <a:cs typeface="+mn-cs"/>
              </a:rPr>
              <a:t>Scales of Ecological Organization</a:t>
            </a:r>
          </a:p>
        </p:txBody>
      </p:sp>
      <p:pic>
        <p:nvPicPr>
          <p:cNvPr id="21" name="Picture 20"/>
          <p:cNvPicPr/>
          <p:nvPr/>
        </p:nvPicPr>
        <p:blipFill>
          <a:blip r:embed="rId3"/>
          <a:srcRect/>
          <a:stretch>
            <a:fillRect/>
          </a:stretch>
        </p:blipFill>
        <p:spPr bwMode="auto">
          <a:xfrm>
            <a:off x="489486" y="990600"/>
            <a:ext cx="8174064" cy="5611678"/>
          </a:xfrm>
          <a:prstGeom prst="rect">
            <a:avLst/>
          </a:prstGeom>
          <a:noFill/>
          <a:ln w="9525">
            <a:noFill/>
            <a:miter lim="800000"/>
            <a:headEnd/>
            <a:tailEnd/>
          </a:ln>
        </p:spPr>
      </p:pic>
    </p:spTree>
    <p:extLst>
      <p:ext uri="{BB962C8B-B14F-4D97-AF65-F5344CB8AC3E}">
        <p14:creationId xmlns:p14="http://schemas.microsoft.com/office/powerpoint/2010/main" val="124332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figure 4-5"/>
          <p:cNvPicPr>
            <a:picLocks noChangeAspect="1" noChangeArrowheads="1"/>
          </p:cNvPicPr>
          <p:nvPr/>
        </p:nvPicPr>
        <p:blipFill>
          <a:blip r:embed="rId3" cstate="print"/>
          <a:srcRect/>
          <a:stretch>
            <a:fillRect/>
          </a:stretch>
        </p:blipFill>
        <p:spPr bwMode="auto">
          <a:xfrm>
            <a:off x="3481186" y="1761990"/>
            <a:ext cx="4975245" cy="4647206"/>
          </a:xfrm>
          <a:prstGeom prst="rect">
            <a:avLst/>
          </a:prstGeom>
          <a:noFill/>
          <a:ln w="9525">
            <a:noFill/>
            <a:miter lim="800000"/>
            <a:headEnd/>
            <a:tailEnd/>
          </a:ln>
        </p:spPr>
      </p:pic>
      <p:sp>
        <p:nvSpPr>
          <p:cNvPr id="160770" name="Rectangle 2"/>
          <p:cNvSpPr>
            <a:spLocks noGrp="1" noChangeArrowheads="1"/>
          </p:cNvSpPr>
          <p:nvPr>
            <p:ph type="title"/>
          </p:nvPr>
        </p:nvSpPr>
        <p:spPr>
          <a:xfrm>
            <a:off x="3952874" y="609600"/>
            <a:ext cx="5000625" cy="1371600"/>
          </a:xfrm>
        </p:spPr>
        <p:txBody>
          <a:bodyPr>
            <a:noAutofit/>
          </a:bodyPr>
          <a:lstStyle/>
          <a:p>
            <a:pPr algn="r" eaLnBrk="1" hangingPunct="1">
              <a:defRPr/>
            </a:pPr>
            <a:r>
              <a:rPr lang="id-ID" sz="3600" b="1" u="sng" dirty="0">
                <a:solidFill>
                  <a:srgbClr val="008000"/>
                </a:solidFill>
              </a:rPr>
              <a:t>Fotosintesis</a:t>
            </a:r>
            <a:r>
              <a:rPr lang="id-ID" sz="3200" b="1" dirty="0"/>
              <a:t>: </a:t>
            </a:r>
            <a:r>
              <a:rPr lang="id-ID" sz="2800" b="1" dirty="0"/>
              <a:t>menghasilkan biomasa tanaman </a:t>
            </a:r>
            <a:r>
              <a:rPr lang="id-ID" sz="1800" b="1" dirty="0">
                <a:solidFill>
                  <a:srgbClr val="FF0000"/>
                </a:solidFill>
              </a:rPr>
              <a:t>(karbohidrat, pretein, lemak, vitamin, mineral, dll.)</a:t>
            </a:r>
            <a:endParaRPr lang="en-US" sz="1800" b="1" dirty="0">
              <a:solidFill>
                <a:srgbClr val="FF0000"/>
              </a:solidFill>
            </a:endParaRPr>
          </a:p>
        </p:txBody>
      </p:sp>
      <p:sp>
        <p:nvSpPr>
          <p:cNvPr id="18435" name="Text Box 3"/>
          <p:cNvSpPr txBox="1">
            <a:spLocks noChangeArrowheads="1"/>
          </p:cNvSpPr>
          <p:nvPr/>
        </p:nvSpPr>
        <p:spPr bwMode="auto">
          <a:xfrm>
            <a:off x="8043863" y="6400800"/>
            <a:ext cx="838200" cy="3048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mn-ea"/>
                <a:cs typeface="+mn-cs"/>
              </a:rPr>
              <a:t>4-16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618" y="5049818"/>
            <a:ext cx="1503382" cy="1503382"/>
          </a:xfrm>
          <a:prstGeom prst="rect">
            <a:avLst/>
          </a:prstGeom>
          <a:ln w="19050">
            <a:solidFill>
              <a:schemeClr val="accent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181" y="5049818"/>
            <a:ext cx="2245051" cy="1503382"/>
          </a:xfrm>
          <a:prstGeom prst="rect">
            <a:avLst/>
          </a:prstGeom>
        </p:spPr>
      </p:pic>
      <p:sp>
        <p:nvSpPr>
          <p:cNvPr id="3" name="Left Arrow 2"/>
          <p:cNvSpPr/>
          <p:nvPr/>
        </p:nvSpPr>
        <p:spPr>
          <a:xfrm>
            <a:off x="4876800" y="5562600"/>
            <a:ext cx="3048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Left Arrow 7"/>
          <p:cNvSpPr/>
          <p:nvPr/>
        </p:nvSpPr>
        <p:spPr>
          <a:xfrm>
            <a:off x="2667000" y="5562600"/>
            <a:ext cx="3048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181" y="2478940"/>
            <a:ext cx="1676544" cy="2093060"/>
          </a:xfrm>
          <a:prstGeom prst="rect">
            <a:avLst/>
          </a:prstGeom>
          <a:ln>
            <a:solidFill>
              <a:schemeClr val="accent1"/>
            </a:solidFill>
          </a:ln>
        </p:spPr>
      </p:pic>
      <p:sp>
        <p:nvSpPr>
          <p:cNvPr id="10" name="Left Arrow 9"/>
          <p:cNvSpPr/>
          <p:nvPr/>
        </p:nvSpPr>
        <p:spPr>
          <a:xfrm rot="5400000">
            <a:off x="914400" y="4686300"/>
            <a:ext cx="3048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95250" y="209550"/>
            <a:ext cx="258990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800" b="1" i="0" u="none" strike="noStrike" kern="1200" cap="none" spc="0" normalizeH="0" baseline="0" noProof="0" dirty="0">
                <a:ln w="6600">
                  <a:solidFill>
                    <a:srgbClr val="C0504D"/>
                  </a:solidFill>
                  <a:prstDash val="solid"/>
                </a:ln>
                <a:solidFill>
                  <a:srgbClr val="33CC33"/>
                </a:solidFill>
                <a:effectLst>
                  <a:outerShdw dist="38100" dir="2700000" algn="tl" rotWithShape="0">
                    <a:srgbClr val="C0504D"/>
                  </a:outerShdw>
                </a:effectLst>
                <a:uLnTx/>
                <a:uFillTx/>
                <a:latin typeface="Calibri"/>
                <a:ea typeface="+mn-ea"/>
                <a:cs typeface="+mn-cs"/>
              </a:rPr>
              <a:t>Produksi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800" b="1" i="0" u="none" strike="noStrike" kern="1200" cap="none" spc="0" normalizeH="0" baseline="0" noProof="0" dirty="0">
                <a:ln w="6600">
                  <a:solidFill>
                    <a:srgbClr val="C0504D"/>
                  </a:solidFill>
                  <a:prstDash val="solid"/>
                </a:ln>
                <a:solidFill>
                  <a:srgbClr val="33CC33"/>
                </a:solidFill>
                <a:effectLst>
                  <a:outerShdw dist="38100" dir="2700000" algn="tl" rotWithShape="0">
                    <a:srgbClr val="C0504D"/>
                  </a:outerShdw>
                </a:effectLst>
                <a:uLnTx/>
                <a:uFillTx/>
                <a:latin typeface="Calibri"/>
                <a:ea typeface="+mn-ea"/>
                <a:cs typeface="+mn-cs"/>
              </a:rPr>
              <a:t>PANGAN</a:t>
            </a:r>
            <a:endParaRPr kumimoji="0" lang="en-US" sz="4800" b="1" i="0" u="none" strike="noStrike" kern="1200" cap="none" spc="0" normalizeH="0" baseline="0" noProof="0" dirty="0">
              <a:ln w="6600">
                <a:solidFill>
                  <a:srgbClr val="C0504D"/>
                </a:solidFill>
                <a:prstDash val="solid"/>
              </a:ln>
              <a:solidFill>
                <a:srgbClr val="33CC33"/>
              </a:solidFill>
              <a:effectLst>
                <a:outerShdw dist="38100" dir="2700000" algn="tl" rotWithShape="0">
                  <a:srgbClr val="C0504D"/>
                </a:outerShdw>
              </a:effectLst>
              <a:uLnTx/>
              <a:uFillTx/>
              <a:latin typeface="Calibri"/>
              <a:ea typeface="+mn-ea"/>
              <a:cs typeface="+mn-cs"/>
            </a:endParaRPr>
          </a:p>
        </p:txBody>
      </p:sp>
      <p:sp>
        <p:nvSpPr>
          <p:cNvPr id="12" name="Left Arrow 11"/>
          <p:cNvSpPr/>
          <p:nvPr/>
        </p:nvSpPr>
        <p:spPr>
          <a:xfrm rot="13185624">
            <a:off x="2622679" y="1340408"/>
            <a:ext cx="606019" cy="3689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491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xfrm>
            <a:off x="0" y="0"/>
            <a:ext cx="9144000" cy="1143000"/>
          </a:xfrm>
          <a:solidFill>
            <a:schemeClr val="accent5">
              <a:lumMod val="40000"/>
              <a:lumOff val="60000"/>
            </a:schemeClr>
          </a:solidFill>
          <a:ln>
            <a:solidFill>
              <a:srgbClr val="0000FF"/>
            </a:solidFill>
          </a:ln>
        </p:spPr>
        <p:txBody>
          <a:bodyPr/>
          <a:lstStyle/>
          <a:p>
            <a:r>
              <a:rPr lang="id-ID" b="1" dirty="0">
                <a:solidFill>
                  <a:srgbClr val="0033CC"/>
                </a:solidFill>
                <a:latin typeface="Cambria" pitchFamily="18" charset="0"/>
              </a:rPr>
              <a:t>Pertanian sebagai Industri</a:t>
            </a:r>
            <a:endParaRPr lang="en-US" b="1" dirty="0">
              <a:solidFill>
                <a:srgbClr val="0033CC"/>
              </a:solidFill>
              <a:latin typeface="Cambria" pitchFamily="18" charset="0"/>
            </a:endParaRPr>
          </a:p>
        </p:txBody>
      </p:sp>
      <p:sp>
        <p:nvSpPr>
          <p:cNvPr id="66563" name="Rectangle 1027"/>
          <p:cNvSpPr>
            <a:spLocks noChangeArrowheads="1"/>
          </p:cNvSpPr>
          <p:nvPr/>
        </p:nvSpPr>
        <p:spPr bwMode="auto">
          <a:xfrm>
            <a:off x="2362200" y="2286000"/>
            <a:ext cx="4343400" cy="2971800"/>
          </a:xfrm>
          <a:prstGeom prst="rect">
            <a:avLst/>
          </a:prstGeom>
          <a:noFill/>
          <a:ln w="38100">
            <a:solidFill>
              <a:srgbClr val="C00000"/>
            </a:solidFill>
            <a:miter lim="800000"/>
            <a:headEnd/>
            <a:tailEnd/>
          </a:ln>
          <a:effectLst/>
          <a:scene3d>
            <a:camera prst="orthographicFront"/>
            <a:lightRig rig="threePt" dir="t"/>
          </a:scene3d>
          <a:sp3d>
            <a:bevelT prst="convex"/>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6564" name="Text Box 1028"/>
          <p:cNvSpPr txBox="1">
            <a:spLocks noChangeArrowheads="1"/>
          </p:cNvSpPr>
          <p:nvPr/>
        </p:nvSpPr>
        <p:spPr bwMode="auto">
          <a:xfrm>
            <a:off x="479156" y="2677259"/>
            <a:ext cx="1283639" cy="451406"/>
          </a:xfrm>
          <a:prstGeom prst="rect">
            <a:avLst/>
          </a:prstGeom>
          <a:solidFill>
            <a:srgbClr val="FFFF00"/>
          </a:solidFill>
          <a:ln w="9525">
            <a:solidFill>
              <a:srgbClr val="FF00FF"/>
            </a:solidFill>
            <a:miter lim="800000"/>
            <a:headEnd/>
            <a:tailEnd/>
          </a:ln>
          <a:effectLst/>
        </p:spPr>
        <p:txBody>
          <a:bodyPr wrap="square">
            <a:spAutoFit/>
          </a:bodyPr>
          <a:lstStyle/>
          <a:p>
            <a:pPr marL="0" marR="0" lvl="0" indent="0" algn="ctr" defTabSz="914400" rtl="0" eaLnBrk="1" fontAlgn="base" latinLnBrk="0" hangingPunct="1">
              <a:lnSpc>
                <a:spcPts val="2800"/>
              </a:lnSpc>
              <a:spcBef>
                <a:spcPts val="0"/>
              </a:spcBef>
              <a:spcAft>
                <a:spcPct val="0"/>
              </a:spcAft>
              <a:buClrTx/>
              <a:buSzTx/>
              <a:buFontTx/>
              <a:buNone/>
              <a:tabLst/>
              <a:defRPr/>
            </a:pPr>
            <a:r>
              <a:rPr kumimoji="0" lang="id-ID" sz="2400" b="1" i="0" u="none" strike="noStrike" kern="1200" cap="none" spc="0" normalizeH="0" baseline="0" noProof="0" dirty="0">
                <a:ln>
                  <a:noFill/>
                </a:ln>
                <a:solidFill>
                  <a:srgbClr val="3333CC"/>
                </a:solidFill>
                <a:effectLst/>
                <a:uLnTx/>
                <a:uFillTx/>
                <a:latin typeface="Cambria" panose="02040503050406030204" pitchFamily="18" charset="0"/>
                <a:ea typeface="Cambria" panose="02040503050406030204" pitchFamily="18" charset="0"/>
                <a:cs typeface="Arial" charset="0"/>
              </a:rPr>
              <a:t>INPUT</a:t>
            </a:r>
            <a:endParaRPr kumimoji="0" lang="en-US" sz="2400" b="0" i="0" u="none" strike="noStrike" kern="1200" cap="none" spc="0" normalizeH="0" baseline="0" noProof="0" dirty="0">
              <a:ln>
                <a:noFill/>
              </a:ln>
              <a:solidFill>
                <a:srgbClr val="3333CC"/>
              </a:solidFill>
              <a:effectLst/>
              <a:uLnTx/>
              <a:uFillTx/>
              <a:latin typeface="Cambria" panose="02040503050406030204" pitchFamily="18" charset="0"/>
              <a:ea typeface="Cambria" panose="02040503050406030204" pitchFamily="18" charset="0"/>
              <a:cs typeface="Arial" charset="0"/>
            </a:endParaRPr>
          </a:p>
        </p:txBody>
      </p:sp>
      <p:sp>
        <p:nvSpPr>
          <p:cNvPr id="66565" name="Text Box 1029"/>
          <p:cNvSpPr txBox="1">
            <a:spLocks noChangeArrowheads="1"/>
          </p:cNvSpPr>
          <p:nvPr/>
        </p:nvSpPr>
        <p:spPr bwMode="auto">
          <a:xfrm>
            <a:off x="457200" y="3429000"/>
            <a:ext cx="1500479" cy="907941"/>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err="1">
                <a:ln>
                  <a:noFill/>
                </a:ln>
                <a:solidFill>
                  <a:srgbClr val="006600"/>
                </a:solidFill>
                <a:effectLst/>
                <a:uLnTx/>
                <a:uFillTx/>
                <a:latin typeface="Cambria" pitchFamily="18" charset="0"/>
                <a:ea typeface="+mn-ea"/>
                <a:cs typeface="Arial" charset="0"/>
              </a:rPr>
              <a:t>Zat-Zat</a:t>
            </a:r>
            <a:endParaRPr kumimoji="0" lang="en-US" sz="2400" b="1" i="0" u="none" strike="noStrike" kern="1200" cap="none" spc="0" normalizeH="0" baseline="0" noProof="0" dirty="0">
              <a:ln>
                <a:noFill/>
              </a:ln>
              <a:solidFill>
                <a:srgbClr val="006600"/>
              </a:solidFill>
              <a:effectLst/>
              <a:uLnTx/>
              <a:uFillTx/>
              <a:latin typeface="Cambria" pitchFamily="18" charset="0"/>
              <a:ea typeface="+mn-ea"/>
              <a:cs typeface="Arial" charset="0"/>
            </a:endParaRPr>
          </a:p>
          <a:p>
            <a:pPr marL="0" marR="0" lvl="0" indent="0" algn="l" defTabSz="914400" rtl="0" eaLnBrk="1" fontAlgn="base"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err="1">
                <a:ln>
                  <a:noFill/>
                </a:ln>
                <a:solidFill>
                  <a:srgbClr val="006600"/>
                </a:solidFill>
                <a:effectLst/>
                <a:uLnTx/>
                <a:uFillTx/>
                <a:latin typeface="Cambria" pitchFamily="18" charset="0"/>
                <a:ea typeface="+mn-ea"/>
                <a:cs typeface="Arial" charset="0"/>
              </a:rPr>
              <a:t>Makanan</a:t>
            </a:r>
            <a:endParaRPr kumimoji="0" lang="en-US" sz="2400" b="1" i="0" u="none" strike="noStrike" kern="1200" cap="none" spc="0" normalizeH="0" baseline="0" noProof="0" dirty="0">
              <a:ln>
                <a:noFill/>
              </a:ln>
              <a:solidFill>
                <a:srgbClr val="006600"/>
              </a:solidFill>
              <a:effectLst/>
              <a:uLnTx/>
              <a:uFillTx/>
              <a:latin typeface="Cambria" pitchFamily="18" charset="0"/>
              <a:ea typeface="+mn-ea"/>
              <a:cs typeface="Arial" charset="0"/>
            </a:endParaRPr>
          </a:p>
        </p:txBody>
      </p:sp>
      <p:sp>
        <p:nvSpPr>
          <p:cNvPr id="66566" name="Line 1030"/>
          <p:cNvSpPr>
            <a:spLocks noChangeShapeType="1"/>
          </p:cNvSpPr>
          <p:nvPr/>
        </p:nvSpPr>
        <p:spPr bwMode="auto">
          <a:xfrm>
            <a:off x="533400" y="3886200"/>
            <a:ext cx="1524000" cy="0"/>
          </a:xfrm>
          <a:prstGeom prst="line">
            <a:avLst/>
          </a:prstGeom>
          <a:noFill/>
          <a:ln w="57150">
            <a:solidFill>
              <a:srgbClr val="000066"/>
            </a:solidFill>
            <a:round/>
            <a:headE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6567" name="Text Box 1031"/>
          <p:cNvSpPr txBox="1">
            <a:spLocks noChangeArrowheads="1"/>
          </p:cNvSpPr>
          <p:nvPr/>
        </p:nvSpPr>
        <p:spPr bwMode="auto">
          <a:xfrm>
            <a:off x="7326961" y="2667000"/>
            <a:ext cx="1436039" cy="461665"/>
          </a:xfrm>
          <a:prstGeom prst="rect">
            <a:avLst/>
          </a:prstGeom>
          <a:solidFill>
            <a:srgbClr val="FFFF00"/>
          </a:solidFill>
          <a:ln w="9525">
            <a:solidFill>
              <a:srgbClr val="FF00FF"/>
            </a:solid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d-ID" sz="2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charset="0"/>
              </a:rPr>
              <a:t>OUTPUT</a:t>
            </a:r>
            <a:endPar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charset="0"/>
            </a:endParaRPr>
          </a:p>
        </p:txBody>
      </p:sp>
      <p:sp>
        <p:nvSpPr>
          <p:cNvPr id="66568" name="Text Box 1032"/>
          <p:cNvSpPr txBox="1">
            <a:spLocks noChangeArrowheads="1"/>
          </p:cNvSpPr>
          <p:nvPr/>
        </p:nvSpPr>
        <p:spPr bwMode="auto">
          <a:xfrm>
            <a:off x="7543800" y="3352800"/>
            <a:ext cx="12954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400" b="1" i="0" u="none" strike="noStrike" kern="1200" cap="none" spc="0" normalizeH="0" baseline="0" noProof="0" dirty="0" err="1">
                <a:ln>
                  <a:noFill/>
                </a:ln>
                <a:solidFill>
                  <a:srgbClr val="3333CC"/>
                </a:solidFill>
                <a:effectLst/>
                <a:uLnTx/>
                <a:uFillTx/>
                <a:latin typeface="Cambria" pitchFamily="18" charset="0"/>
                <a:ea typeface="+mn-ea"/>
                <a:cs typeface="Arial" charset="0"/>
              </a:rPr>
              <a:t>Daging</a:t>
            </a:r>
            <a:endParaRPr kumimoji="0" lang="en-US" sz="2400" b="1" i="0" u="none" strike="noStrike" kern="1200" cap="none" spc="0" normalizeH="0" baseline="0" noProof="0" dirty="0">
              <a:ln>
                <a:noFill/>
              </a:ln>
              <a:solidFill>
                <a:srgbClr val="3333CC"/>
              </a:solidFill>
              <a:effectLst/>
              <a:uLnTx/>
              <a:uFillTx/>
              <a:latin typeface="Cambria" pitchFamily="18"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400" b="1" i="0" u="none" strike="noStrike" kern="1200" cap="none" spc="0" normalizeH="0" baseline="0" noProof="0" dirty="0" err="1">
                <a:ln>
                  <a:noFill/>
                </a:ln>
                <a:solidFill>
                  <a:srgbClr val="3333CC"/>
                </a:solidFill>
                <a:effectLst/>
                <a:uLnTx/>
                <a:uFillTx/>
                <a:latin typeface="Cambria" pitchFamily="18" charset="0"/>
                <a:ea typeface="+mn-ea"/>
                <a:cs typeface="Arial" charset="0"/>
              </a:rPr>
              <a:t>Susu</a:t>
            </a:r>
            <a:endParaRPr kumimoji="0" lang="en-US" sz="2400" b="1" i="0" u="none" strike="noStrike" kern="1200" cap="none" spc="0" normalizeH="0" baseline="0" noProof="0" dirty="0">
              <a:ln>
                <a:noFill/>
              </a:ln>
              <a:solidFill>
                <a:srgbClr val="3333CC"/>
              </a:solidFill>
              <a:effectLst/>
              <a:uLnTx/>
              <a:uFillTx/>
              <a:latin typeface="Cambria" pitchFamily="18" charset="0"/>
              <a:ea typeface="+mn-ea"/>
              <a:cs typeface="Arial"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400" b="1" i="0" u="none" strike="noStrike" kern="1200" cap="none" spc="0" normalizeH="0" baseline="0" noProof="0" dirty="0" err="1">
                <a:ln>
                  <a:noFill/>
                </a:ln>
                <a:solidFill>
                  <a:srgbClr val="3333CC"/>
                </a:solidFill>
                <a:effectLst/>
                <a:uLnTx/>
                <a:uFillTx/>
                <a:latin typeface="Cambria" pitchFamily="18" charset="0"/>
                <a:ea typeface="+mn-ea"/>
                <a:cs typeface="Arial" charset="0"/>
              </a:rPr>
              <a:t>Tenaga</a:t>
            </a:r>
            <a:endParaRPr kumimoji="0" lang="en-US" sz="2400" b="1" i="0" u="none" strike="noStrike" kern="1200" cap="none" spc="0" normalizeH="0" baseline="0" noProof="0" dirty="0">
              <a:ln>
                <a:noFill/>
              </a:ln>
              <a:solidFill>
                <a:srgbClr val="3333CC"/>
              </a:solidFill>
              <a:effectLst/>
              <a:uLnTx/>
              <a:uFillTx/>
              <a:latin typeface="Cambria" pitchFamily="18" charset="0"/>
              <a:ea typeface="+mn-ea"/>
              <a:cs typeface="Arial" charset="0"/>
            </a:endParaRPr>
          </a:p>
        </p:txBody>
      </p:sp>
      <p:sp>
        <p:nvSpPr>
          <p:cNvPr id="66569" name="Line 1033"/>
          <p:cNvSpPr>
            <a:spLocks noChangeShapeType="1"/>
          </p:cNvSpPr>
          <p:nvPr/>
        </p:nvSpPr>
        <p:spPr bwMode="auto">
          <a:xfrm>
            <a:off x="6629400" y="3962400"/>
            <a:ext cx="838200" cy="0"/>
          </a:xfrm>
          <a:prstGeom prst="line">
            <a:avLst/>
          </a:prstGeom>
          <a:noFill/>
          <a:ln w="57150">
            <a:solidFill>
              <a:srgbClr val="000066"/>
            </a:solidFill>
            <a:round/>
            <a:headE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6572" name="Line 1036"/>
          <p:cNvSpPr>
            <a:spLocks noChangeShapeType="1"/>
          </p:cNvSpPr>
          <p:nvPr/>
        </p:nvSpPr>
        <p:spPr bwMode="auto">
          <a:xfrm>
            <a:off x="4419600" y="5257800"/>
            <a:ext cx="0" cy="685800"/>
          </a:xfrm>
          <a:prstGeom prst="line">
            <a:avLst/>
          </a:prstGeom>
          <a:noFill/>
          <a:ln w="57150">
            <a:solidFill>
              <a:srgbClr val="000066"/>
            </a:solidFill>
            <a:round/>
            <a:headE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6573" name="Text Box 1037"/>
          <p:cNvSpPr txBox="1">
            <a:spLocks noChangeArrowheads="1"/>
          </p:cNvSpPr>
          <p:nvPr/>
        </p:nvSpPr>
        <p:spPr bwMode="auto">
          <a:xfrm>
            <a:off x="3352800" y="5867400"/>
            <a:ext cx="2286000"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3333CC"/>
                </a:solidFill>
                <a:effectLst/>
                <a:uLnTx/>
                <a:uFillTx/>
                <a:latin typeface="Cambria" pitchFamily="18" charset="0"/>
                <a:ea typeface="+mn-ea"/>
                <a:cs typeface="Arial" charset="0"/>
              </a:rPr>
              <a:t>Feses</a:t>
            </a:r>
            <a:r>
              <a:rPr kumimoji="0" lang="en-US" sz="2800" b="1" i="0" u="none" strike="noStrike" kern="1200" cap="none" spc="0" normalizeH="0" baseline="0" noProof="0" dirty="0">
                <a:ln>
                  <a:noFill/>
                </a:ln>
                <a:solidFill>
                  <a:srgbClr val="3333CC"/>
                </a:solidFill>
                <a:effectLst/>
                <a:uLnTx/>
                <a:uFillTx/>
                <a:latin typeface="Cambria" pitchFamily="18" charset="0"/>
                <a:ea typeface="+mn-ea"/>
                <a:cs typeface="Arial" charset="0"/>
              </a:rPr>
              <a:t>, Urine</a:t>
            </a:r>
          </a:p>
        </p:txBody>
      </p:sp>
      <p:sp>
        <p:nvSpPr>
          <p:cNvPr id="66574" name="Line 1038"/>
          <p:cNvSpPr>
            <a:spLocks noChangeShapeType="1"/>
          </p:cNvSpPr>
          <p:nvPr/>
        </p:nvSpPr>
        <p:spPr bwMode="auto">
          <a:xfrm flipV="1">
            <a:off x="4419600" y="1905000"/>
            <a:ext cx="0" cy="533400"/>
          </a:xfrm>
          <a:prstGeom prst="line">
            <a:avLst/>
          </a:prstGeom>
          <a:noFill/>
          <a:ln w="57150">
            <a:solidFill>
              <a:srgbClr val="000066"/>
            </a:solidFill>
            <a:round/>
            <a:headE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6575" name="Text Box 1039"/>
          <p:cNvSpPr txBox="1">
            <a:spLocks noChangeArrowheads="1"/>
          </p:cNvSpPr>
          <p:nvPr/>
        </p:nvSpPr>
        <p:spPr bwMode="auto">
          <a:xfrm>
            <a:off x="2819400" y="1381780"/>
            <a:ext cx="3505200"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6600"/>
                </a:solidFill>
                <a:effectLst/>
                <a:uLnTx/>
                <a:uFillTx/>
                <a:latin typeface="Cambria" pitchFamily="18" charset="0"/>
                <a:ea typeface="+mn-ea"/>
                <a:cs typeface="Arial" charset="0"/>
              </a:rPr>
              <a:t>Gas </a:t>
            </a:r>
            <a:r>
              <a:rPr kumimoji="0" lang="en-US" sz="2800" b="1" i="0" u="none" strike="noStrike" kern="1200" cap="none" spc="0" normalizeH="0" baseline="0" noProof="0" dirty="0" err="1">
                <a:ln>
                  <a:noFill/>
                </a:ln>
                <a:solidFill>
                  <a:srgbClr val="006600"/>
                </a:solidFill>
                <a:effectLst/>
                <a:uLnTx/>
                <a:uFillTx/>
                <a:latin typeface="Cambria" pitchFamily="18" charset="0"/>
                <a:ea typeface="+mn-ea"/>
                <a:cs typeface="Arial" charset="0"/>
              </a:rPr>
              <a:t>Metan</a:t>
            </a:r>
            <a:r>
              <a:rPr kumimoji="0" lang="en-US" sz="2800" b="1" i="0" u="none" strike="noStrike" kern="1200" cap="none" spc="0" normalizeH="0" baseline="0" noProof="0" dirty="0">
                <a:ln>
                  <a:noFill/>
                </a:ln>
                <a:solidFill>
                  <a:srgbClr val="006600"/>
                </a:solidFill>
                <a:effectLst/>
                <a:uLnTx/>
                <a:uFillTx/>
                <a:latin typeface="Cambria" pitchFamily="18" charset="0"/>
                <a:ea typeface="+mn-ea"/>
                <a:cs typeface="Arial" charset="0"/>
              </a:rPr>
              <a:t> &amp; </a:t>
            </a:r>
            <a:r>
              <a:rPr kumimoji="0" lang="en-US" sz="2800" b="1" i="0" u="none" strike="noStrike" kern="1200" cap="none" spc="0" normalizeH="0" baseline="0" noProof="0" dirty="0" err="1">
                <a:ln>
                  <a:noFill/>
                </a:ln>
                <a:solidFill>
                  <a:srgbClr val="006600"/>
                </a:solidFill>
                <a:effectLst/>
                <a:uLnTx/>
                <a:uFillTx/>
                <a:latin typeface="Cambria" pitchFamily="18" charset="0"/>
                <a:ea typeface="+mn-ea"/>
                <a:cs typeface="Arial" charset="0"/>
              </a:rPr>
              <a:t>Panas</a:t>
            </a:r>
            <a:endParaRPr kumimoji="0" lang="en-US" sz="2800" b="1" i="0" u="none" strike="noStrike" kern="1200" cap="none" spc="0" normalizeH="0" baseline="0" noProof="0" dirty="0">
              <a:ln>
                <a:noFill/>
              </a:ln>
              <a:solidFill>
                <a:srgbClr val="006600"/>
              </a:solidFill>
              <a:effectLst/>
              <a:uLnTx/>
              <a:uFillTx/>
              <a:latin typeface="Cambria" pitchFamily="18" charset="0"/>
              <a:ea typeface="+mn-ea"/>
              <a:cs typeface="Arial" charset="0"/>
            </a:endParaRPr>
          </a:p>
        </p:txBody>
      </p:sp>
      <p:pic>
        <p:nvPicPr>
          <p:cNvPr id="15" name="Picture 4" descr="142097_ruminant_digestion"/>
          <p:cNvPicPr>
            <a:picLocks noChangeAspect="1" noChangeArrowheads="1"/>
          </p:cNvPicPr>
          <p:nvPr/>
        </p:nvPicPr>
        <p:blipFill>
          <a:blip r:embed="rId2" cstate="print"/>
          <a:srcRect/>
          <a:stretch>
            <a:fillRect/>
          </a:stretch>
        </p:blipFill>
        <p:spPr bwMode="auto">
          <a:xfrm>
            <a:off x="2033879" y="2247900"/>
            <a:ext cx="5052721" cy="3390900"/>
          </a:xfrm>
          <a:prstGeom prst="rect">
            <a:avLst/>
          </a:prstGeom>
          <a:noFill/>
          <a:ln w="9525">
            <a:noFill/>
            <a:miter lim="800000"/>
            <a:headEnd/>
            <a:tailEnd/>
          </a:ln>
          <a:scene3d>
            <a:camera prst="orthographicFront">
              <a:rot lat="0" lon="1200000" rev="0"/>
            </a:camera>
            <a:lightRig rig="threePt" dir="t"/>
          </a:scene3d>
        </p:spPr>
      </p:pic>
      <p:sp>
        <p:nvSpPr>
          <p:cNvPr id="16" name="TextBox 15"/>
          <p:cNvSpPr txBox="1"/>
          <p:nvPr/>
        </p:nvSpPr>
        <p:spPr>
          <a:xfrm>
            <a:off x="3124200" y="3371790"/>
            <a:ext cx="1219200" cy="461665"/>
          </a:xfrm>
          <a:prstGeom prst="rect">
            <a:avLst/>
          </a:prstGeom>
          <a:solidFill>
            <a:srgbClr val="FFFF00"/>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a:noFill/>
                </a:ln>
                <a:solidFill>
                  <a:srgbClr val="0000FF"/>
                </a:solidFill>
                <a:effectLst/>
                <a:uLnTx/>
                <a:uFillTx/>
                <a:latin typeface="Calibri"/>
                <a:ea typeface="+mn-ea"/>
                <a:cs typeface="+mn-cs"/>
              </a:rPr>
              <a:t>PROSES</a:t>
            </a:r>
          </a:p>
        </p:txBody>
      </p:sp>
    </p:spTree>
    <p:extLst>
      <p:ext uri="{BB962C8B-B14F-4D97-AF65-F5344CB8AC3E}">
        <p14:creationId xmlns:p14="http://schemas.microsoft.com/office/powerpoint/2010/main" val="252436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990600"/>
            <a:ext cx="8229600" cy="5334000"/>
          </a:xfrm>
        </p:spPr>
        <p:txBody>
          <a:bodyPr/>
          <a:lstStyle/>
          <a:p>
            <a:pPr algn="just" eaLnBrk="1" hangingPunct="1"/>
            <a:r>
              <a:rPr lang="en-US" altLang="id-ID">
                <a:latin typeface="AvantGarde Bk BT" pitchFamily="34" charset="0"/>
              </a:rPr>
              <a:t>Agroecology is the science of sustainable agriculture; the methods of agroecology have as their goal achieving sustainability of agricultural systems balanced in all spheres.</a:t>
            </a:r>
          </a:p>
          <a:p>
            <a:pPr algn="just" eaLnBrk="1" hangingPunct="1">
              <a:buFont typeface="Wingdings 2" panose="05020102010507070707" pitchFamily="18" charset="2"/>
              <a:buNone/>
            </a:pPr>
            <a:endParaRPr lang="en-US" altLang="id-ID">
              <a:latin typeface="AvantGarde Bk BT" pitchFamily="34" charset="0"/>
            </a:endParaRPr>
          </a:p>
          <a:p>
            <a:pPr algn="just" eaLnBrk="1" hangingPunct="1"/>
            <a:r>
              <a:rPr lang="en-US" altLang="id-ID">
                <a:latin typeface="AvantGarde Bk BT" pitchFamily="34" charset="0"/>
              </a:rPr>
              <a:t>Self-sufficient and sustaining agriculture</a:t>
            </a:r>
          </a:p>
          <a:p>
            <a:pPr algn="just" eaLnBrk="1" hangingPunct="1"/>
            <a:endParaRPr lang="en-US" altLang="id-ID">
              <a:latin typeface="AvantGarde Bk BT" pitchFamily="34" charset="0"/>
            </a:endParaRPr>
          </a:p>
          <a:p>
            <a:pPr algn="just" eaLnBrk="1" hangingPunct="1"/>
            <a:r>
              <a:rPr lang="en-US" altLang="id-ID">
                <a:latin typeface="AvantGarde Bk BT" pitchFamily="34" charset="0"/>
              </a:rPr>
              <a:t>Basic ecological principles for how to  </a:t>
            </a:r>
            <a:r>
              <a:rPr lang="en-US" altLang="id-ID">
                <a:solidFill>
                  <a:srgbClr val="FF0000"/>
                </a:solidFill>
                <a:latin typeface="AvantGarde Bk BT" pitchFamily="34" charset="0"/>
              </a:rPr>
              <a:t>study,  design </a:t>
            </a:r>
            <a:r>
              <a:rPr lang="en-US" altLang="id-ID">
                <a:latin typeface="AvantGarde Bk BT" pitchFamily="34" charset="0"/>
              </a:rPr>
              <a:t>and </a:t>
            </a:r>
            <a:r>
              <a:rPr lang="en-US" altLang="id-ID">
                <a:solidFill>
                  <a:srgbClr val="FF0000"/>
                </a:solidFill>
                <a:latin typeface="AvantGarde Bk BT" pitchFamily="34" charset="0"/>
              </a:rPr>
              <a:t>manage</a:t>
            </a:r>
            <a:r>
              <a:rPr lang="en-US" altLang="id-ID">
                <a:latin typeface="AvantGarde Bk BT" pitchFamily="34" charset="0"/>
              </a:rPr>
              <a:t>  </a:t>
            </a:r>
            <a:r>
              <a:rPr lang="en-US" altLang="id-ID" b="1">
                <a:solidFill>
                  <a:srgbClr val="00B050"/>
                </a:solidFill>
                <a:latin typeface="AvantGarde Bk BT" pitchFamily="34" charset="0"/>
              </a:rPr>
              <a:t>agroecosystems</a:t>
            </a:r>
            <a:r>
              <a:rPr lang="en-US" altLang="id-ID">
                <a:latin typeface="AvantGarde Bk BT" pitchFamily="34" charset="0"/>
              </a:rPr>
              <a:t> that are both productive and natural resource conserving, and that are also culturally sensitive, socially just and economically viable </a:t>
            </a:r>
          </a:p>
        </p:txBody>
      </p:sp>
    </p:spTree>
    <p:extLst>
      <p:ext uri="{BB962C8B-B14F-4D97-AF65-F5344CB8AC3E}">
        <p14:creationId xmlns:p14="http://schemas.microsoft.com/office/powerpoint/2010/main" val="1817222512"/>
      </p:ext>
    </p:extLst>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651942"/>
            <a:ext cx="8420100" cy="4389437"/>
          </a:xfrm>
        </p:spPr>
        <p:txBody>
          <a:bodyPr/>
          <a:lstStyle/>
          <a:p>
            <a:pPr eaLnBrk="1" hangingPunct="1">
              <a:defRPr/>
            </a:pPr>
            <a:r>
              <a:rPr lang="en-US" dirty="0">
                <a:latin typeface="Cambria" panose="02040503050406030204" pitchFamily="18" charset="0"/>
                <a:ea typeface="Cambria" panose="02040503050406030204" pitchFamily="18" charset="0"/>
              </a:rPr>
              <a:t>Agriculture + ecosystem =</a:t>
            </a:r>
            <a:r>
              <a:rPr lang="id-ID"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Agroecosystem</a:t>
            </a:r>
          </a:p>
          <a:p>
            <a:pPr eaLnBrk="1" hangingPunct="1">
              <a:defRPr/>
            </a:pPr>
            <a:endParaRPr lang="en-US" dirty="0">
              <a:latin typeface="Cambria" panose="02040503050406030204" pitchFamily="18" charset="0"/>
              <a:ea typeface="Cambria" panose="02040503050406030204" pitchFamily="18" charset="0"/>
            </a:endParaRPr>
          </a:p>
          <a:p>
            <a:pPr eaLnBrk="1" hangingPunct="1">
              <a:defRPr/>
            </a:pPr>
            <a:r>
              <a:rPr lang="en-US" dirty="0">
                <a:latin typeface="Cambria" panose="02040503050406030204" pitchFamily="18" charset="0"/>
                <a:ea typeface="Cambria" panose="02040503050406030204" pitchFamily="18" charset="0"/>
              </a:rPr>
              <a:t>Human involvement for food, </a:t>
            </a:r>
            <a:r>
              <a:rPr lang="en-US" dirty="0" err="1">
                <a:latin typeface="Cambria" panose="02040503050406030204" pitchFamily="18" charset="0"/>
                <a:ea typeface="Cambria" panose="02040503050406030204" pitchFamily="18" charset="0"/>
              </a:rPr>
              <a:t>fibre</a:t>
            </a:r>
            <a:r>
              <a:rPr lang="id-ID"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 and fodder</a:t>
            </a:r>
          </a:p>
          <a:p>
            <a:pPr eaLnBrk="1" hangingPunct="1">
              <a:buFont typeface="Wingdings 2" panose="05020102010507070707" pitchFamily="18" charset="2"/>
              <a:buNone/>
              <a:defRPr/>
            </a:pPr>
            <a:endParaRPr lang="en-US" dirty="0">
              <a:latin typeface="Cambria" panose="02040503050406030204" pitchFamily="18" charset="0"/>
              <a:ea typeface="Cambria" panose="02040503050406030204" pitchFamily="18" charset="0"/>
            </a:endParaRPr>
          </a:p>
          <a:p>
            <a:pPr eaLnBrk="1" hangingPunct="1">
              <a:defRPr/>
            </a:pPr>
            <a:r>
              <a:rPr lang="en-US" sz="2800" dirty="0">
                <a:latin typeface="Cambria" panose="02040503050406030204" pitchFamily="18" charset="0"/>
                <a:ea typeface="Cambria" panose="02040503050406030204" pitchFamily="18" charset="0"/>
              </a:rPr>
              <a:t>Agroecological</a:t>
            </a:r>
            <a:r>
              <a:rPr lang="en-US" dirty="0">
                <a:latin typeface="Cambria" panose="02040503050406030204" pitchFamily="18" charset="0"/>
                <a:ea typeface="Cambria" panose="02040503050406030204" pitchFamily="18" charset="0"/>
              </a:rPr>
              <a:t> research is the idea that, by understanding ecological relationships and processes, agroecosystems can be </a:t>
            </a:r>
            <a:r>
              <a:rPr lang="en-US" b="1" dirty="0">
                <a:solidFill>
                  <a:srgbClr val="00B050"/>
                </a:solidFill>
                <a:latin typeface="Cambria" panose="02040503050406030204" pitchFamily="18" charset="0"/>
                <a:ea typeface="Cambria" panose="02040503050406030204" pitchFamily="18" charset="0"/>
              </a:rPr>
              <a:t>manipulated</a:t>
            </a:r>
            <a:r>
              <a:rPr lang="en-US" b="1" dirty="0">
                <a:solidFill>
                  <a:srgbClr val="FF0000"/>
                </a:solidFill>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to </a:t>
            </a:r>
            <a:r>
              <a:rPr lang="en-US" b="1" dirty="0">
                <a:solidFill>
                  <a:schemeClr val="accent5">
                    <a:lumMod val="75000"/>
                  </a:schemeClr>
                </a:solidFill>
                <a:latin typeface="Cambria" panose="02040503050406030204" pitchFamily="18" charset="0"/>
                <a:ea typeface="Cambria" panose="02040503050406030204" pitchFamily="18" charset="0"/>
              </a:rPr>
              <a:t>improve</a:t>
            </a:r>
            <a:r>
              <a:rPr lang="en-US" dirty="0">
                <a:latin typeface="Cambria" panose="02040503050406030204" pitchFamily="18" charset="0"/>
                <a:ea typeface="Cambria" panose="02040503050406030204" pitchFamily="18" charset="0"/>
              </a:rPr>
              <a:t> production and to produce more sustainably, with fewer negative environmental or social impacts and fewer external inputs</a:t>
            </a:r>
          </a:p>
        </p:txBody>
      </p:sp>
      <p:sp>
        <p:nvSpPr>
          <p:cNvPr id="5" name="Rectangle 4"/>
          <p:cNvSpPr/>
          <p:nvPr/>
        </p:nvSpPr>
        <p:spPr>
          <a:xfrm>
            <a:off x="2015146" y="421715"/>
            <a:ext cx="5113708" cy="769441"/>
          </a:xfrm>
          <a:prstGeom prst="rect">
            <a:avLst/>
          </a:prstGeom>
          <a:noFill/>
        </p:spPr>
        <p:txBody>
          <a:bodyPr wrap="none" lIns="91440" tIns="45720" rIns="91440" bIns="45720">
            <a:spAutoFit/>
          </a:bodyPr>
          <a:lstStyle/>
          <a:p>
            <a:pPr algn="ctr"/>
            <a:r>
              <a:rPr lang="id-ID"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AGROECOSYSTEM</a:t>
            </a:r>
            <a:endParaRPr lang="en-US" sz="4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440877652"/>
      </p:ext>
    </p:extLst>
  </p:cSld>
  <p:clrMapOvr>
    <a:masterClrMapping/>
  </p:clrMapOvr>
  <p:transition>
    <p:strips dir="rd"/>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861</TotalTime>
  <Words>583</Words>
  <Application>Microsoft Office PowerPoint</Application>
  <PresentationFormat>On-screen Show (4:3)</PresentationFormat>
  <Paragraphs>111</Paragraphs>
  <Slides>14</Slides>
  <Notes>4</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14</vt:i4>
      </vt:variant>
    </vt:vector>
  </HeadingPairs>
  <TitlesOfParts>
    <vt:vector size="34" baseType="lpstr">
      <vt:lpstr>Arial</vt:lpstr>
      <vt:lpstr>Arial Black</vt:lpstr>
      <vt:lpstr>AvantGarde Bk BT</vt:lpstr>
      <vt:lpstr>Calibri</vt:lpstr>
      <vt:lpstr>Cambria</vt:lpstr>
      <vt:lpstr>Century Gothic</vt:lpstr>
      <vt:lpstr>Comic Sans MS</vt:lpstr>
      <vt:lpstr>Constantia</vt:lpstr>
      <vt:lpstr>Franklin Gothic Book</vt:lpstr>
      <vt:lpstr>Helvetica Neue</vt:lpstr>
      <vt:lpstr>Times</vt:lpstr>
      <vt:lpstr>Times New Roman</vt:lpstr>
      <vt:lpstr>Wingdings</vt:lpstr>
      <vt:lpstr>Wingdings 2</vt:lpstr>
      <vt:lpstr>Technic</vt:lpstr>
      <vt:lpstr>Flow</vt:lpstr>
      <vt:lpstr>1_Office Theme</vt:lpstr>
      <vt:lpstr>2_Office Theme</vt:lpstr>
      <vt:lpstr>3_Office Theme</vt:lpstr>
      <vt:lpstr>Layers</vt:lpstr>
      <vt:lpstr>PowerPoint Presentation</vt:lpstr>
      <vt:lpstr>PowerPoint Presentation</vt:lpstr>
      <vt:lpstr>PowerPoint Presentation</vt:lpstr>
      <vt:lpstr>Organization of Life</vt:lpstr>
      <vt:lpstr>PowerPoint Presentation</vt:lpstr>
      <vt:lpstr>Fotosintesis: menghasilkan biomasa tanaman (karbohidrat, pretein, lemak, vitamin, mineral, dll.)</vt:lpstr>
      <vt:lpstr>Pertanian sebagai Industri</vt:lpstr>
      <vt:lpstr>PowerPoint Presentation</vt:lpstr>
      <vt:lpstr>PowerPoint Presentation</vt:lpstr>
      <vt:lpstr>PowerPoint Presentation</vt:lpstr>
      <vt:lpstr>Difference between manipulated Agroecology and Natural Ecology</vt:lpstr>
      <vt:lpstr>PowerPoint Presentation</vt:lpstr>
      <vt:lpstr>PowerPoint Presentation</vt:lpstr>
      <vt:lpstr>SUSTAINABLE AGROECOSYSTEMS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 S E R</dc:creator>
  <cp:lastModifiedBy>lenovo</cp:lastModifiedBy>
  <cp:revision>50</cp:revision>
  <dcterms:created xsi:type="dcterms:W3CDTF">2020-10-25T14:32:36Z</dcterms:created>
  <dcterms:modified xsi:type="dcterms:W3CDTF">2021-06-01T10:37:17Z</dcterms:modified>
</cp:coreProperties>
</file>