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Lst>
  <p:sldSz cx="18288000" cy="10287000"/>
  <p:notesSz cx="6858000" cy="9144000"/>
  <p:embeddedFontLst>
    <p:embeddedFont>
      <p:font typeface="Sniglet" charset="1" panose="0407050503010002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Lazydog" charset="1" panose="0000000000000000000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presProps.xml" Type="http://schemas.openxmlformats.org/officeDocument/2006/relationships/presProps"/><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slides/slide17.xml" Type="http://schemas.openxmlformats.org/officeDocument/2006/relationships/slide"/><Relationship Id="rId29" Target="slides/slide18.xml" Type="http://schemas.openxmlformats.org/officeDocument/2006/relationships/slide"/><Relationship Id="rId3" Target="viewProps.xml" Type="http://schemas.openxmlformats.org/officeDocument/2006/relationships/viewProps"/><Relationship Id="rId30" Target="slides/slide19.xml" Type="http://schemas.openxmlformats.org/officeDocument/2006/relationships/slide"/><Relationship Id="rId31" Target="slides/slide20.xml" Type="http://schemas.openxmlformats.org/officeDocument/2006/relationships/slide"/><Relationship Id="rId32" Target="slides/slide21.xml" Type="http://schemas.openxmlformats.org/officeDocument/2006/relationships/slide"/><Relationship Id="rId33" Target="slides/slide22.xml" Type="http://schemas.openxmlformats.org/officeDocument/2006/relationships/slide"/><Relationship Id="rId34" Target="slides/slide23.xml" Type="http://schemas.openxmlformats.org/officeDocument/2006/relationships/slide"/><Relationship Id="rId35" Target="slides/slide24.xml" Type="http://schemas.openxmlformats.org/officeDocument/2006/relationships/slide"/><Relationship Id="rId36" Target="slides/slide25.xml" Type="http://schemas.openxmlformats.org/officeDocument/2006/relationships/slide"/><Relationship Id="rId37" Target="slides/slide26.xml" Type="http://schemas.openxmlformats.org/officeDocument/2006/relationships/slide"/><Relationship Id="rId38" Target="slides/slide27.xml" Type="http://schemas.openxmlformats.org/officeDocument/2006/relationships/slide"/><Relationship Id="rId39" Target="slides/slide28.xml" Type="http://schemas.openxmlformats.org/officeDocument/2006/relationships/slide"/><Relationship Id="rId4" Target="theme/theme1.xml" Type="http://schemas.openxmlformats.org/officeDocument/2006/relationships/theme"/><Relationship Id="rId40" Target="slides/slide29.xml" Type="http://schemas.openxmlformats.org/officeDocument/2006/relationships/slide"/><Relationship Id="rId41" Target="slides/slide30.xml" Type="http://schemas.openxmlformats.org/officeDocument/2006/relationships/slide"/><Relationship Id="rId42" Target="slides/slide31.xml" Type="http://schemas.openxmlformats.org/officeDocument/2006/relationships/slide"/><Relationship Id="rId43" Target="slides/slide32.xml" Type="http://schemas.openxmlformats.org/officeDocument/2006/relationships/slide"/><Relationship Id="rId44" Target="slides/slide33.xml" Type="http://schemas.openxmlformats.org/officeDocument/2006/relationships/slide"/><Relationship Id="rId45" Target="slides/slide34.xml" Type="http://schemas.openxmlformats.org/officeDocument/2006/relationships/slide"/><Relationship Id="rId46" Target="slides/slide35.xml" Type="http://schemas.openxmlformats.org/officeDocument/2006/relationships/slide"/><Relationship Id="rId47" Target="slides/slide36.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png" Type="http://schemas.openxmlformats.org/officeDocument/2006/relationships/image"/><Relationship Id="rId24" Target="../media/image23.svg" Type="http://schemas.openxmlformats.org/officeDocument/2006/relationships/image"/><Relationship Id="rId25" Target="../media/image24.png" Type="http://schemas.openxmlformats.org/officeDocument/2006/relationships/image"/><Relationship Id="rId26" Target="../media/image25.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97.png" Type="http://schemas.openxmlformats.org/officeDocument/2006/relationships/image"/><Relationship Id="rId8" Target="../media/image9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2" Target="../media/image99.jpe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6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2" Target="../media/image99.jpe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6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2" Target="../media/image99.jpe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6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2" Target="../media/image99.jpeg" Type="http://schemas.openxmlformats.org/officeDocument/2006/relationships/image"/><Relationship Id="rId3" Target="../media/image100.png" Type="http://schemas.openxmlformats.org/officeDocument/2006/relationships/image"/><Relationship Id="rId4" Target="../media/image101.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6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jpeg" Type="http://schemas.openxmlformats.org/officeDocument/2006/relationships/image"/><Relationship Id="rId3" Target="../media/image106.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9.jpeg" Type="http://schemas.openxmlformats.org/officeDocument/2006/relationships/image"/><Relationship Id="rId3" Target="../media/image106.pn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104.png" Type="http://schemas.openxmlformats.org/officeDocument/2006/relationships/image"/><Relationship Id="rId9" Target="../media/image10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svg" Type="http://schemas.openxmlformats.org/officeDocument/2006/relationships/image"/><Relationship Id="rId11" Target="../media/image114.png" Type="http://schemas.openxmlformats.org/officeDocument/2006/relationships/image"/><Relationship Id="rId12" Target="../media/image115.svg" Type="http://schemas.openxmlformats.org/officeDocument/2006/relationships/image"/><Relationship Id="rId13" Target="../media/image116.png" Type="http://schemas.openxmlformats.org/officeDocument/2006/relationships/image"/><Relationship Id="rId14" Target="../media/image117.svg" Type="http://schemas.openxmlformats.org/officeDocument/2006/relationships/image"/><Relationship Id="rId15" Target="../media/image118.png" Type="http://schemas.openxmlformats.org/officeDocument/2006/relationships/image"/><Relationship Id="rId16" Target="../media/image119.svg" Type="http://schemas.openxmlformats.org/officeDocument/2006/relationships/image"/><Relationship Id="rId17" Target="../media/image120.png" Type="http://schemas.openxmlformats.org/officeDocument/2006/relationships/image"/><Relationship Id="rId18" Target="../media/image121.svg" Type="http://schemas.openxmlformats.org/officeDocument/2006/relationships/image"/><Relationship Id="rId19" Target="../media/image122.png" Type="http://schemas.openxmlformats.org/officeDocument/2006/relationships/image"/><Relationship Id="rId2" Target="../media/image107.jpeg" Type="http://schemas.openxmlformats.org/officeDocument/2006/relationships/image"/><Relationship Id="rId20" Target="../media/image123.svg" Type="http://schemas.openxmlformats.org/officeDocument/2006/relationships/image"/><Relationship Id="rId21" Target="../media/image124.png" Type="http://schemas.openxmlformats.org/officeDocument/2006/relationships/image"/><Relationship Id="rId22" Target="../media/image125.svg" Type="http://schemas.openxmlformats.org/officeDocument/2006/relationships/image"/><Relationship Id="rId23" Target="../media/image126.png" Type="http://schemas.openxmlformats.org/officeDocument/2006/relationships/image"/><Relationship Id="rId24" Target="../media/image127.sv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10.png" Type="http://schemas.openxmlformats.org/officeDocument/2006/relationships/image"/><Relationship Id="rId8" Target="../media/image111.svg" Type="http://schemas.openxmlformats.org/officeDocument/2006/relationships/image"/><Relationship Id="rId9" Target="../media/image11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svg" Type="http://schemas.openxmlformats.org/officeDocument/2006/relationships/image"/><Relationship Id="rId11" Target="../media/image114.png" Type="http://schemas.openxmlformats.org/officeDocument/2006/relationships/image"/><Relationship Id="rId12" Target="../media/image115.svg" Type="http://schemas.openxmlformats.org/officeDocument/2006/relationships/image"/><Relationship Id="rId13" Target="../media/image116.png" Type="http://schemas.openxmlformats.org/officeDocument/2006/relationships/image"/><Relationship Id="rId14" Target="../media/image117.svg" Type="http://schemas.openxmlformats.org/officeDocument/2006/relationships/image"/><Relationship Id="rId15" Target="../media/image118.png" Type="http://schemas.openxmlformats.org/officeDocument/2006/relationships/image"/><Relationship Id="rId16" Target="../media/image119.svg" Type="http://schemas.openxmlformats.org/officeDocument/2006/relationships/image"/><Relationship Id="rId17" Target="../media/image120.png" Type="http://schemas.openxmlformats.org/officeDocument/2006/relationships/image"/><Relationship Id="rId18" Target="../media/image121.svg" Type="http://schemas.openxmlformats.org/officeDocument/2006/relationships/image"/><Relationship Id="rId19" Target="../media/image122.png" Type="http://schemas.openxmlformats.org/officeDocument/2006/relationships/image"/><Relationship Id="rId2" Target="../media/image107.jpeg" Type="http://schemas.openxmlformats.org/officeDocument/2006/relationships/image"/><Relationship Id="rId20" Target="../media/image123.svg" Type="http://schemas.openxmlformats.org/officeDocument/2006/relationships/image"/><Relationship Id="rId21" Target="../media/image124.png" Type="http://schemas.openxmlformats.org/officeDocument/2006/relationships/image"/><Relationship Id="rId22" Target="../media/image125.svg" Type="http://schemas.openxmlformats.org/officeDocument/2006/relationships/image"/><Relationship Id="rId23" Target="../media/image126.png" Type="http://schemas.openxmlformats.org/officeDocument/2006/relationships/image"/><Relationship Id="rId24" Target="../media/image127.svg" Type="http://schemas.openxmlformats.org/officeDocument/2006/relationships/image"/><Relationship Id="rId25" Target="../media/image128.png" Type="http://schemas.openxmlformats.org/officeDocument/2006/relationships/image"/><Relationship Id="rId26" Target="../media/image129.sv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10.png" Type="http://schemas.openxmlformats.org/officeDocument/2006/relationships/image"/><Relationship Id="rId8" Target="../media/image111.svg" Type="http://schemas.openxmlformats.org/officeDocument/2006/relationships/image"/><Relationship Id="rId9" Target="../media/image11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svg" Type="http://schemas.openxmlformats.org/officeDocument/2006/relationships/image"/><Relationship Id="rId11" Target="../media/image114.png" Type="http://schemas.openxmlformats.org/officeDocument/2006/relationships/image"/><Relationship Id="rId12" Target="../media/image115.svg" Type="http://schemas.openxmlformats.org/officeDocument/2006/relationships/image"/><Relationship Id="rId13" Target="../media/image116.png" Type="http://schemas.openxmlformats.org/officeDocument/2006/relationships/image"/><Relationship Id="rId14" Target="../media/image117.svg" Type="http://schemas.openxmlformats.org/officeDocument/2006/relationships/image"/><Relationship Id="rId15" Target="../media/image118.png" Type="http://schemas.openxmlformats.org/officeDocument/2006/relationships/image"/><Relationship Id="rId16" Target="../media/image119.svg" Type="http://schemas.openxmlformats.org/officeDocument/2006/relationships/image"/><Relationship Id="rId17" Target="../media/image120.png" Type="http://schemas.openxmlformats.org/officeDocument/2006/relationships/image"/><Relationship Id="rId18" Target="../media/image121.svg" Type="http://schemas.openxmlformats.org/officeDocument/2006/relationships/image"/><Relationship Id="rId19" Target="../media/image122.png" Type="http://schemas.openxmlformats.org/officeDocument/2006/relationships/image"/><Relationship Id="rId2" Target="../media/image107.jpeg" Type="http://schemas.openxmlformats.org/officeDocument/2006/relationships/image"/><Relationship Id="rId20" Target="../media/image123.svg" Type="http://schemas.openxmlformats.org/officeDocument/2006/relationships/image"/><Relationship Id="rId21" Target="../media/image124.png" Type="http://schemas.openxmlformats.org/officeDocument/2006/relationships/image"/><Relationship Id="rId22" Target="../media/image125.svg" Type="http://schemas.openxmlformats.org/officeDocument/2006/relationships/image"/><Relationship Id="rId23" Target="../media/image126.png" Type="http://schemas.openxmlformats.org/officeDocument/2006/relationships/image"/><Relationship Id="rId24" Target="../media/image127.svg" Type="http://schemas.openxmlformats.org/officeDocument/2006/relationships/image"/><Relationship Id="rId25" Target="../media/image130.png" Type="http://schemas.openxmlformats.org/officeDocument/2006/relationships/image"/><Relationship Id="rId26" Target="../media/image131.sv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10.png" Type="http://schemas.openxmlformats.org/officeDocument/2006/relationships/image"/><Relationship Id="rId8" Target="../media/image111.svg" Type="http://schemas.openxmlformats.org/officeDocument/2006/relationships/image"/><Relationship Id="rId9" Target="../media/image11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jpe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6.png" Type="http://schemas.openxmlformats.org/officeDocument/2006/relationships/image"/><Relationship Id="rId24" Target="../media/image27.svg" Type="http://schemas.openxmlformats.org/officeDocument/2006/relationships/image"/><Relationship Id="rId25" Target="../media/image22.png" Type="http://schemas.openxmlformats.org/officeDocument/2006/relationships/image"/><Relationship Id="rId26" Target="../media/image23.svg" Type="http://schemas.openxmlformats.org/officeDocument/2006/relationships/image"/><Relationship Id="rId27" Target="../media/image24.png" Type="http://schemas.openxmlformats.org/officeDocument/2006/relationships/image"/><Relationship Id="rId28" Target="../media/image25.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svg" Type="http://schemas.openxmlformats.org/officeDocument/2006/relationships/image"/><Relationship Id="rId11" Target="../media/image114.png" Type="http://schemas.openxmlformats.org/officeDocument/2006/relationships/image"/><Relationship Id="rId12" Target="../media/image115.svg" Type="http://schemas.openxmlformats.org/officeDocument/2006/relationships/image"/><Relationship Id="rId13" Target="../media/image116.png" Type="http://schemas.openxmlformats.org/officeDocument/2006/relationships/image"/><Relationship Id="rId14" Target="../media/image117.svg" Type="http://schemas.openxmlformats.org/officeDocument/2006/relationships/image"/><Relationship Id="rId15" Target="../media/image118.png" Type="http://schemas.openxmlformats.org/officeDocument/2006/relationships/image"/><Relationship Id="rId16" Target="../media/image119.svg" Type="http://schemas.openxmlformats.org/officeDocument/2006/relationships/image"/><Relationship Id="rId17" Target="../media/image120.png" Type="http://schemas.openxmlformats.org/officeDocument/2006/relationships/image"/><Relationship Id="rId18" Target="../media/image121.svg" Type="http://schemas.openxmlformats.org/officeDocument/2006/relationships/image"/><Relationship Id="rId19" Target="../media/image122.png" Type="http://schemas.openxmlformats.org/officeDocument/2006/relationships/image"/><Relationship Id="rId2" Target="../media/image107.jpeg" Type="http://schemas.openxmlformats.org/officeDocument/2006/relationships/image"/><Relationship Id="rId20" Target="../media/image123.svg" Type="http://schemas.openxmlformats.org/officeDocument/2006/relationships/image"/><Relationship Id="rId21" Target="../media/image124.png" Type="http://schemas.openxmlformats.org/officeDocument/2006/relationships/image"/><Relationship Id="rId22" Target="../media/image125.svg" Type="http://schemas.openxmlformats.org/officeDocument/2006/relationships/image"/><Relationship Id="rId23" Target="../media/image126.png" Type="http://schemas.openxmlformats.org/officeDocument/2006/relationships/image"/><Relationship Id="rId24" Target="../media/image127.svg" Type="http://schemas.openxmlformats.org/officeDocument/2006/relationships/image"/><Relationship Id="rId25" Target="../media/image132.png" Type="http://schemas.openxmlformats.org/officeDocument/2006/relationships/image"/><Relationship Id="rId26" Target="../media/image133.sv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08.png" Type="http://schemas.openxmlformats.org/officeDocument/2006/relationships/image"/><Relationship Id="rId6" Target="../media/image109.svg" Type="http://schemas.openxmlformats.org/officeDocument/2006/relationships/image"/><Relationship Id="rId7" Target="../media/image110.png" Type="http://schemas.openxmlformats.org/officeDocument/2006/relationships/image"/><Relationship Id="rId8" Target="../media/image111.svg" Type="http://schemas.openxmlformats.org/officeDocument/2006/relationships/image"/><Relationship Id="rId9" Target="../media/image11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2.png" Type="http://schemas.openxmlformats.org/officeDocument/2006/relationships/image"/><Relationship Id="rId11" Target="../media/image143.svg" Type="http://schemas.openxmlformats.org/officeDocument/2006/relationships/image"/><Relationship Id="rId2" Target="../media/image134.jpeg" Type="http://schemas.openxmlformats.org/officeDocument/2006/relationships/image"/><Relationship Id="rId3" Target="../media/image135.png" Type="http://schemas.openxmlformats.org/officeDocument/2006/relationships/image"/><Relationship Id="rId4" Target="../media/image136.svg" Type="http://schemas.openxmlformats.org/officeDocument/2006/relationships/image"/><Relationship Id="rId5" Target="../media/image137.png" Type="http://schemas.openxmlformats.org/officeDocument/2006/relationships/image"/><Relationship Id="rId6" Target="../media/image138.svg" Type="http://schemas.openxmlformats.org/officeDocument/2006/relationships/image"/><Relationship Id="rId7" Target="../media/image139.png" Type="http://schemas.openxmlformats.org/officeDocument/2006/relationships/image"/><Relationship Id="rId8" Target="../media/image140.svg" Type="http://schemas.openxmlformats.org/officeDocument/2006/relationships/image"/><Relationship Id="rId9" Target="../media/image14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1.png" Type="http://schemas.openxmlformats.org/officeDocument/2006/relationships/image"/><Relationship Id="rId11" Target="../media/image142.png" Type="http://schemas.openxmlformats.org/officeDocument/2006/relationships/image"/><Relationship Id="rId12" Target="../media/image143.svg" Type="http://schemas.openxmlformats.org/officeDocument/2006/relationships/image"/><Relationship Id="rId2" Target="../media/image134.jpeg" Type="http://schemas.openxmlformats.org/officeDocument/2006/relationships/image"/><Relationship Id="rId3" Target="../media/image135.png" Type="http://schemas.openxmlformats.org/officeDocument/2006/relationships/image"/><Relationship Id="rId4" Target="../media/image136.svg" Type="http://schemas.openxmlformats.org/officeDocument/2006/relationships/image"/><Relationship Id="rId5" Target="../media/image137.png" Type="http://schemas.openxmlformats.org/officeDocument/2006/relationships/image"/><Relationship Id="rId6" Target="../media/image138.svg" Type="http://schemas.openxmlformats.org/officeDocument/2006/relationships/image"/><Relationship Id="rId7" Target="../media/image139.png" Type="http://schemas.openxmlformats.org/officeDocument/2006/relationships/image"/><Relationship Id="rId8" Target="../media/image140.svg" Type="http://schemas.openxmlformats.org/officeDocument/2006/relationships/image"/><Relationship Id="rId9" Target="../media/image2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1.png" Type="http://schemas.openxmlformats.org/officeDocument/2006/relationships/image"/><Relationship Id="rId11" Target="../media/image142.png" Type="http://schemas.openxmlformats.org/officeDocument/2006/relationships/image"/><Relationship Id="rId12" Target="../media/image143.svg" Type="http://schemas.openxmlformats.org/officeDocument/2006/relationships/image"/><Relationship Id="rId2" Target="../media/image134.jpeg" Type="http://schemas.openxmlformats.org/officeDocument/2006/relationships/image"/><Relationship Id="rId3" Target="../media/image135.png" Type="http://schemas.openxmlformats.org/officeDocument/2006/relationships/image"/><Relationship Id="rId4" Target="../media/image136.svg" Type="http://schemas.openxmlformats.org/officeDocument/2006/relationships/image"/><Relationship Id="rId5" Target="../media/image137.png" Type="http://schemas.openxmlformats.org/officeDocument/2006/relationships/image"/><Relationship Id="rId6" Target="../media/image138.svg" Type="http://schemas.openxmlformats.org/officeDocument/2006/relationships/image"/><Relationship Id="rId7" Target="../media/image139.png" Type="http://schemas.openxmlformats.org/officeDocument/2006/relationships/image"/><Relationship Id="rId8" Target="../media/image140.svg" Type="http://schemas.openxmlformats.org/officeDocument/2006/relationships/image"/><Relationship Id="rId9" Target="../media/image2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2.png" Type="http://schemas.openxmlformats.org/officeDocument/2006/relationships/image"/><Relationship Id="rId11" Target="../media/image143.svg" Type="http://schemas.openxmlformats.org/officeDocument/2006/relationships/image"/><Relationship Id="rId2" Target="../media/image134.jpeg" Type="http://schemas.openxmlformats.org/officeDocument/2006/relationships/image"/><Relationship Id="rId3" Target="../media/image135.png" Type="http://schemas.openxmlformats.org/officeDocument/2006/relationships/image"/><Relationship Id="rId4" Target="../media/image136.svg" Type="http://schemas.openxmlformats.org/officeDocument/2006/relationships/image"/><Relationship Id="rId5" Target="../media/image137.png" Type="http://schemas.openxmlformats.org/officeDocument/2006/relationships/image"/><Relationship Id="rId6" Target="../media/image138.svg" Type="http://schemas.openxmlformats.org/officeDocument/2006/relationships/image"/><Relationship Id="rId7" Target="../media/image139.png" Type="http://schemas.openxmlformats.org/officeDocument/2006/relationships/image"/><Relationship Id="rId8" Target="../media/image140.svg" Type="http://schemas.openxmlformats.org/officeDocument/2006/relationships/image"/><Relationship Id="rId9" Target="../media/image14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2.png" Type="http://schemas.openxmlformats.org/officeDocument/2006/relationships/image"/><Relationship Id="rId11" Target="../media/image143.svg" Type="http://schemas.openxmlformats.org/officeDocument/2006/relationships/image"/><Relationship Id="rId2" Target="../media/image134.jpeg" Type="http://schemas.openxmlformats.org/officeDocument/2006/relationships/image"/><Relationship Id="rId3" Target="../media/image135.png" Type="http://schemas.openxmlformats.org/officeDocument/2006/relationships/image"/><Relationship Id="rId4" Target="../media/image136.svg" Type="http://schemas.openxmlformats.org/officeDocument/2006/relationships/image"/><Relationship Id="rId5" Target="../media/image137.png" Type="http://schemas.openxmlformats.org/officeDocument/2006/relationships/image"/><Relationship Id="rId6" Target="../media/image138.svg" Type="http://schemas.openxmlformats.org/officeDocument/2006/relationships/image"/><Relationship Id="rId7" Target="../media/image139.png" Type="http://schemas.openxmlformats.org/officeDocument/2006/relationships/image"/><Relationship Id="rId8" Target="../media/image140.svg" Type="http://schemas.openxmlformats.org/officeDocument/2006/relationships/image"/><Relationship Id="rId9" Target="../media/image141.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4.jpeg" Type="http://schemas.openxmlformats.org/officeDocument/2006/relationships/image"/><Relationship Id="rId3" Target="../media/image144.png" Type="http://schemas.openxmlformats.org/officeDocument/2006/relationships/image"/><Relationship Id="rId4" Target="../media/image145.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46.png" Type="http://schemas.openxmlformats.org/officeDocument/2006/relationships/image"/><Relationship Id="rId8" Target="../media/image14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4.jpeg" Type="http://schemas.openxmlformats.org/officeDocument/2006/relationships/image"/><Relationship Id="rId3" Target="../media/image144.png" Type="http://schemas.openxmlformats.org/officeDocument/2006/relationships/image"/><Relationship Id="rId4" Target="../media/image145.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146.png" Type="http://schemas.openxmlformats.org/officeDocument/2006/relationships/image"/><Relationship Id="rId8" Target="../media/image14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6.svg" Type="http://schemas.openxmlformats.org/officeDocument/2006/relationships/image"/><Relationship Id="rId11" Target="../media/image157.png" Type="http://schemas.openxmlformats.org/officeDocument/2006/relationships/image"/><Relationship Id="rId12" Target="../media/image158.svg" Type="http://schemas.openxmlformats.org/officeDocument/2006/relationships/image"/><Relationship Id="rId13" Target="../media/image159.png" Type="http://schemas.openxmlformats.org/officeDocument/2006/relationships/image"/><Relationship Id="rId14" Target="../media/image160.svg" Type="http://schemas.openxmlformats.org/officeDocument/2006/relationships/image"/><Relationship Id="rId15" Target="../media/image161.png" Type="http://schemas.openxmlformats.org/officeDocument/2006/relationships/image"/><Relationship Id="rId16" Target="../media/image162.svg" Type="http://schemas.openxmlformats.org/officeDocument/2006/relationships/image"/><Relationship Id="rId17" Target="../media/image163.png" Type="http://schemas.openxmlformats.org/officeDocument/2006/relationships/image"/><Relationship Id="rId18" Target="../media/image164.svg" Type="http://schemas.openxmlformats.org/officeDocument/2006/relationships/image"/><Relationship Id="rId19" Target="../media/image165.png" Type="http://schemas.openxmlformats.org/officeDocument/2006/relationships/image"/><Relationship Id="rId2" Target="../media/image148.jpeg" Type="http://schemas.openxmlformats.org/officeDocument/2006/relationships/image"/><Relationship Id="rId20" Target="../media/image166.svg" Type="http://schemas.openxmlformats.org/officeDocument/2006/relationships/image"/><Relationship Id="rId21" Target="../media/image167.png" Type="http://schemas.openxmlformats.org/officeDocument/2006/relationships/image"/><Relationship Id="rId22" Target="../media/image168.svg" Type="http://schemas.openxmlformats.org/officeDocument/2006/relationships/image"/><Relationship Id="rId23" Target="../media/image169.png" Type="http://schemas.openxmlformats.org/officeDocument/2006/relationships/image"/><Relationship Id="rId24" Target="../media/image170.svg" Type="http://schemas.openxmlformats.org/officeDocument/2006/relationships/image"/><Relationship Id="rId3" Target="../media/image149.png" Type="http://schemas.openxmlformats.org/officeDocument/2006/relationships/image"/><Relationship Id="rId4" Target="../media/image150.svg" Type="http://schemas.openxmlformats.org/officeDocument/2006/relationships/image"/><Relationship Id="rId5" Target="../media/image151.png" Type="http://schemas.openxmlformats.org/officeDocument/2006/relationships/image"/><Relationship Id="rId6" Target="../media/image152.svg" Type="http://schemas.openxmlformats.org/officeDocument/2006/relationships/image"/><Relationship Id="rId7" Target="../media/image153.png" Type="http://schemas.openxmlformats.org/officeDocument/2006/relationships/image"/><Relationship Id="rId8" Target="../media/image154.svg" Type="http://schemas.openxmlformats.org/officeDocument/2006/relationships/image"/><Relationship Id="rId9" Target="../media/image155.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16" Target="../media/image178.png" Type="http://schemas.openxmlformats.org/officeDocument/2006/relationships/image"/><Relationship Id="rId17" Target="../media/image179.svg" Type="http://schemas.openxmlformats.org/officeDocument/2006/relationships/image"/><Relationship Id="rId2" Target="../media/image1.jpeg" Type="http://schemas.openxmlformats.org/officeDocument/2006/relationships/image"/><Relationship Id="rId3" Target="../media/image171.pn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 Id="rId6" Target="../media/image174.png" Type="http://schemas.openxmlformats.org/officeDocument/2006/relationships/image"/><Relationship Id="rId7" Target="../media/image175.svg" Type="http://schemas.openxmlformats.org/officeDocument/2006/relationships/image"/><Relationship Id="rId8" Target="../media/image176.png" Type="http://schemas.openxmlformats.org/officeDocument/2006/relationships/image"/><Relationship Id="rId9" Target="../media/image17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13" Target="../media/image38.png" Type="http://schemas.openxmlformats.org/officeDocument/2006/relationships/image"/><Relationship Id="rId14" Target="../media/image39.svg" Type="http://schemas.openxmlformats.org/officeDocument/2006/relationships/image"/><Relationship Id="rId15" Target="../media/image40.png" Type="http://schemas.openxmlformats.org/officeDocument/2006/relationships/image"/><Relationship Id="rId16" Target="../media/image41.svg" Type="http://schemas.openxmlformats.org/officeDocument/2006/relationships/image"/><Relationship Id="rId17" Target="../media/image42.png" Type="http://schemas.openxmlformats.org/officeDocument/2006/relationships/image"/><Relationship Id="rId18" Target="../media/image43.svg" Type="http://schemas.openxmlformats.org/officeDocument/2006/relationships/image"/><Relationship Id="rId19" Target="../media/image44.png" Type="http://schemas.openxmlformats.org/officeDocument/2006/relationships/image"/><Relationship Id="rId2" Target="../media/image1.jpeg" Type="http://schemas.openxmlformats.org/officeDocument/2006/relationships/image"/><Relationship Id="rId20" Target="../media/image45.svg" Type="http://schemas.openxmlformats.org/officeDocument/2006/relationships/image"/><Relationship Id="rId21" Target="../media/image46.png" Type="http://schemas.openxmlformats.org/officeDocument/2006/relationships/image"/><Relationship Id="rId22" Target="../media/image47.svg" Type="http://schemas.openxmlformats.org/officeDocument/2006/relationships/image"/><Relationship Id="rId23" Target="../media/image48.png" Type="http://schemas.openxmlformats.org/officeDocument/2006/relationships/image"/><Relationship Id="rId24" Target="../media/image49.svg" Type="http://schemas.openxmlformats.org/officeDocument/2006/relationships/image"/><Relationship Id="rId25" Target="../media/image50.png" Type="http://schemas.openxmlformats.org/officeDocument/2006/relationships/image"/><Relationship Id="rId26" Target="../media/image51.svg" Type="http://schemas.openxmlformats.org/officeDocument/2006/relationships/image"/><Relationship Id="rId27" Target="../media/image52.png" Type="http://schemas.openxmlformats.org/officeDocument/2006/relationships/image"/><Relationship Id="rId28" Target="../media/image53.svg" Type="http://schemas.openxmlformats.org/officeDocument/2006/relationships/image"/><Relationship Id="rId29" Target="../media/image54.png" Type="http://schemas.openxmlformats.org/officeDocument/2006/relationships/image"/><Relationship Id="rId3" Target="../media/image28.png" Type="http://schemas.openxmlformats.org/officeDocument/2006/relationships/image"/><Relationship Id="rId30" Target="../media/image55.svg" Type="http://schemas.openxmlformats.org/officeDocument/2006/relationships/image"/><Relationship Id="rId31" Target="../media/image56.jpe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40.png" Type="http://schemas.openxmlformats.org/officeDocument/2006/relationships/image"/><Relationship Id="rId13" Target="../media/image41.svg" Type="http://schemas.openxmlformats.org/officeDocument/2006/relationships/image"/><Relationship Id="rId14" Target="../media/image42.png" Type="http://schemas.openxmlformats.org/officeDocument/2006/relationships/image"/><Relationship Id="rId15" Target="../media/image43.svg" Type="http://schemas.openxmlformats.org/officeDocument/2006/relationships/image"/><Relationship Id="rId16" Target="../media/image178.png" Type="http://schemas.openxmlformats.org/officeDocument/2006/relationships/image"/><Relationship Id="rId17" Target="../media/image179.svg" Type="http://schemas.openxmlformats.org/officeDocument/2006/relationships/image"/><Relationship Id="rId2" Target="../media/image1.jpeg" Type="http://schemas.openxmlformats.org/officeDocument/2006/relationships/image"/><Relationship Id="rId3" Target="../media/image171.png" Type="http://schemas.openxmlformats.org/officeDocument/2006/relationships/image"/><Relationship Id="rId4" Target="../media/image172.png" Type="http://schemas.openxmlformats.org/officeDocument/2006/relationships/image"/><Relationship Id="rId5" Target="../media/image173.svg" Type="http://schemas.openxmlformats.org/officeDocument/2006/relationships/image"/><Relationship Id="rId6" Target="../media/image174.png" Type="http://schemas.openxmlformats.org/officeDocument/2006/relationships/image"/><Relationship Id="rId7" Target="../media/image175.svg" Type="http://schemas.openxmlformats.org/officeDocument/2006/relationships/image"/><Relationship Id="rId8" Target="../media/image176.png" Type="http://schemas.openxmlformats.org/officeDocument/2006/relationships/image"/><Relationship Id="rId9" Target="../media/image17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6.png" Type="http://schemas.openxmlformats.org/officeDocument/2006/relationships/image"/><Relationship Id="rId11" Target="../media/image177.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14" Target="../media/image178.png" Type="http://schemas.openxmlformats.org/officeDocument/2006/relationships/image"/><Relationship Id="rId15" Target="../media/image179.svg" Type="http://schemas.openxmlformats.org/officeDocument/2006/relationships/image"/><Relationship Id="rId16" Target="../media/image183.png" Type="http://schemas.openxmlformats.org/officeDocument/2006/relationships/image"/><Relationship Id="rId17" Target="../media/image184.svg" Type="http://schemas.openxmlformats.org/officeDocument/2006/relationships/image"/><Relationship Id="rId2" Target="../media/image1.jpe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 Id="rId5" Target="../media/image180.png" Type="http://schemas.openxmlformats.org/officeDocument/2006/relationships/image"/><Relationship Id="rId6" Target="../media/image181.svg" Type="http://schemas.openxmlformats.org/officeDocument/2006/relationships/image"/><Relationship Id="rId7" Target="../media/image182.png" Type="http://schemas.openxmlformats.org/officeDocument/2006/relationships/image"/><Relationship Id="rId8" Target="../media/image174.png" Type="http://schemas.openxmlformats.org/officeDocument/2006/relationships/image"/><Relationship Id="rId9" Target="../media/image17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8.svg" Type="http://schemas.openxmlformats.org/officeDocument/2006/relationships/image"/><Relationship Id="rId11" Target="../media/image189.png" Type="http://schemas.openxmlformats.org/officeDocument/2006/relationships/image"/><Relationship Id="rId12" Target="../media/image190.svg" Type="http://schemas.openxmlformats.org/officeDocument/2006/relationships/image"/><Relationship Id="rId13" Target="../media/image191.png" Type="http://schemas.openxmlformats.org/officeDocument/2006/relationships/image"/><Relationship Id="rId14" Target="../media/image192.svg" Type="http://schemas.openxmlformats.org/officeDocument/2006/relationships/image"/><Relationship Id="rId15" Target="../media/image193.png" Type="http://schemas.openxmlformats.org/officeDocument/2006/relationships/image"/><Relationship Id="rId16" Target="../media/image194.svg" Type="http://schemas.openxmlformats.org/officeDocument/2006/relationships/image"/><Relationship Id="rId2" Target="../media/image99.jpeg" Type="http://schemas.openxmlformats.org/officeDocument/2006/relationships/image"/><Relationship Id="rId3" Target="../media/image185.png" Type="http://schemas.openxmlformats.org/officeDocument/2006/relationships/image"/><Relationship Id="rId4" Target="../media/image186.svg" Type="http://schemas.openxmlformats.org/officeDocument/2006/relationships/image"/><Relationship Id="rId5" Target="../media/image178.png" Type="http://schemas.openxmlformats.org/officeDocument/2006/relationships/image"/><Relationship Id="rId6" Target="../media/image179.svg" Type="http://schemas.openxmlformats.org/officeDocument/2006/relationships/image"/><Relationship Id="rId7" Target="../media/image183.png" Type="http://schemas.openxmlformats.org/officeDocument/2006/relationships/image"/><Relationship Id="rId8" Target="../media/image184.svg" Type="http://schemas.openxmlformats.org/officeDocument/2006/relationships/image"/><Relationship Id="rId9" Target="../media/image18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8.svg" Type="http://schemas.openxmlformats.org/officeDocument/2006/relationships/image"/><Relationship Id="rId11" Target="../media/image189.png" Type="http://schemas.openxmlformats.org/officeDocument/2006/relationships/image"/><Relationship Id="rId12" Target="../media/image190.svg" Type="http://schemas.openxmlformats.org/officeDocument/2006/relationships/image"/><Relationship Id="rId13" Target="../media/image191.png" Type="http://schemas.openxmlformats.org/officeDocument/2006/relationships/image"/><Relationship Id="rId14" Target="../media/image192.svg" Type="http://schemas.openxmlformats.org/officeDocument/2006/relationships/image"/><Relationship Id="rId15" Target="../media/image193.png" Type="http://schemas.openxmlformats.org/officeDocument/2006/relationships/image"/><Relationship Id="rId16" Target="../media/image194.svg" Type="http://schemas.openxmlformats.org/officeDocument/2006/relationships/image"/><Relationship Id="rId2" Target="../media/image99.jpeg" Type="http://schemas.openxmlformats.org/officeDocument/2006/relationships/image"/><Relationship Id="rId3" Target="../media/image185.png" Type="http://schemas.openxmlformats.org/officeDocument/2006/relationships/image"/><Relationship Id="rId4" Target="../media/image186.svg" Type="http://schemas.openxmlformats.org/officeDocument/2006/relationships/image"/><Relationship Id="rId5" Target="../media/image178.png" Type="http://schemas.openxmlformats.org/officeDocument/2006/relationships/image"/><Relationship Id="rId6" Target="../media/image179.svg" Type="http://schemas.openxmlformats.org/officeDocument/2006/relationships/image"/><Relationship Id="rId7" Target="../media/image183.png" Type="http://schemas.openxmlformats.org/officeDocument/2006/relationships/image"/><Relationship Id="rId8" Target="../media/image184.svg" Type="http://schemas.openxmlformats.org/officeDocument/2006/relationships/image"/><Relationship Id="rId9" Target="../media/image18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0.svg" Type="http://schemas.openxmlformats.org/officeDocument/2006/relationships/image"/><Relationship Id="rId11" Target="../media/image191.png" Type="http://schemas.openxmlformats.org/officeDocument/2006/relationships/image"/><Relationship Id="rId12" Target="../media/image192.svg" Type="http://schemas.openxmlformats.org/officeDocument/2006/relationships/image"/><Relationship Id="rId13" Target="../media/image193.png" Type="http://schemas.openxmlformats.org/officeDocument/2006/relationships/image"/><Relationship Id="rId14" Target="../media/image194.svg" Type="http://schemas.openxmlformats.org/officeDocument/2006/relationships/image"/><Relationship Id="rId2" Target="../media/image99.jpeg" Type="http://schemas.openxmlformats.org/officeDocument/2006/relationships/image"/><Relationship Id="rId3" Target="../media/image178.png" Type="http://schemas.openxmlformats.org/officeDocument/2006/relationships/image"/><Relationship Id="rId4" Target="../media/image179.svg" Type="http://schemas.openxmlformats.org/officeDocument/2006/relationships/image"/><Relationship Id="rId5" Target="../media/image183.png" Type="http://schemas.openxmlformats.org/officeDocument/2006/relationships/image"/><Relationship Id="rId6" Target="../media/image184.svg" Type="http://schemas.openxmlformats.org/officeDocument/2006/relationships/image"/><Relationship Id="rId7" Target="../media/image185.png" Type="http://schemas.openxmlformats.org/officeDocument/2006/relationships/image"/><Relationship Id="rId8" Target="../media/image186.svg" Type="http://schemas.openxmlformats.org/officeDocument/2006/relationships/image"/><Relationship Id="rId9" Target="../media/image189.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6.png" Type="http://schemas.openxmlformats.org/officeDocument/2006/relationships/image"/><Relationship Id="rId13" Target="../media/image7.svg" Type="http://schemas.openxmlformats.org/officeDocument/2006/relationships/image"/><Relationship Id="rId14" Target="../media/image8.png" Type="http://schemas.openxmlformats.org/officeDocument/2006/relationships/image"/><Relationship Id="rId15" Target="../media/image9.svg" Type="http://schemas.openxmlformats.org/officeDocument/2006/relationships/image"/><Relationship Id="rId16" Target="../media/image22.png" Type="http://schemas.openxmlformats.org/officeDocument/2006/relationships/image"/><Relationship Id="rId17" Target="../media/image23.svg" Type="http://schemas.openxmlformats.org/officeDocument/2006/relationships/image"/><Relationship Id="rId18" Target="../media/image199.png" Type="http://schemas.openxmlformats.org/officeDocument/2006/relationships/image"/><Relationship Id="rId19" Target="../media/image17.png" Type="http://schemas.openxmlformats.org/officeDocument/2006/relationships/image"/><Relationship Id="rId2" Target="../media/image195.jpeg" Type="http://schemas.openxmlformats.org/officeDocument/2006/relationships/image"/><Relationship Id="rId20" Target="../media/image18.svg" Type="http://schemas.openxmlformats.org/officeDocument/2006/relationships/image"/><Relationship Id="rId21" Target="../media/image200.png" Type="http://schemas.openxmlformats.org/officeDocument/2006/relationships/image"/><Relationship Id="rId3" Target="../media/image196.png" Type="http://schemas.openxmlformats.org/officeDocument/2006/relationships/image"/><Relationship Id="rId4" Target="../media/image197.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198.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12" Target="../media/image139.png" Type="http://schemas.openxmlformats.org/officeDocument/2006/relationships/image"/><Relationship Id="rId13" Target="../media/image140.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6.png" Type="http://schemas.openxmlformats.org/officeDocument/2006/relationships/image"/><Relationship Id="rId17" Target="../media/image7.svg" Type="http://schemas.openxmlformats.org/officeDocument/2006/relationships/image"/><Relationship Id="rId18" Target="../media/image8.png" Type="http://schemas.openxmlformats.org/officeDocument/2006/relationships/image"/><Relationship Id="rId19" Target="../media/image9.svg" Type="http://schemas.openxmlformats.org/officeDocument/2006/relationships/image"/><Relationship Id="rId2" Target="../media/image195.jpeg" Type="http://schemas.openxmlformats.org/officeDocument/2006/relationships/image"/><Relationship Id="rId20" Target="../media/image22.png" Type="http://schemas.openxmlformats.org/officeDocument/2006/relationships/image"/><Relationship Id="rId21" Target="../media/image23.svg" Type="http://schemas.openxmlformats.org/officeDocument/2006/relationships/image"/><Relationship Id="rId22" Target="../media/image199.png" Type="http://schemas.openxmlformats.org/officeDocument/2006/relationships/image"/><Relationship Id="rId23" Target="../media/image17.png" Type="http://schemas.openxmlformats.org/officeDocument/2006/relationships/image"/><Relationship Id="rId24" Target="../media/image18.svg" Type="http://schemas.openxmlformats.org/officeDocument/2006/relationships/image"/><Relationship Id="rId25" Target="../media/image200.png" Type="http://schemas.openxmlformats.org/officeDocument/2006/relationships/image"/><Relationship Id="rId3" Target="../media/image196.png" Type="http://schemas.openxmlformats.org/officeDocument/2006/relationships/image"/><Relationship Id="rId4" Target="../media/image197.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11.png" Type="http://schemas.openxmlformats.org/officeDocument/2006/relationships/image"/><Relationship Id="rId8" Target="../media/image12.svg" Type="http://schemas.openxmlformats.org/officeDocument/2006/relationships/image"/><Relationship Id="rId9" Target="../media/image19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63.png" Type="http://schemas.openxmlformats.org/officeDocument/2006/relationships/image"/><Relationship Id="rId12" Target="../media/image64.svg" Type="http://schemas.openxmlformats.org/officeDocument/2006/relationships/image"/><Relationship Id="rId13" Target="../media/image65.png" Type="http://schemas.openxmlformats.org/officeDocument/2006/relationships/image"/><Relationship Id="rId14" Target="../media/image66.svg" Type="http://schemas.openxmlformats.org/officeDocument/2006/relationships/image"/><Relationship Id="rId15" Target="../media/image67.png" Type="http://schemas.openxmlformats.org/officeDocument/2006/relationships/image"/><Relationship Id="rId16" Target="../media/image68.svg" Type="http://schemas.openxmlformats.org/officeDocument/2006/relationships/image"/><Relationship Id="rId17" Target="../media/image69.png" Type="http://schemas.openxmlformats.org/officeDocument/2006/relationships/image"/><Relationship Id="rId18" Target="../media/image70.svg" Type="http://schemas.openxmlformats.org/officeDocument/2006/relationships/image"/><Relationship Id="rId19" Target="../media/image22.png" Type="http://schemas.openxmlformats.org/officeDocument/2006/relationships/image"/><Relationship Id="rId2" Target="../media/image1.jpeg" Type="http://schemas.openxmlformats.org/officeDocument/2006/relationships/image"/><Relationship Id="rId20" Target="../media/image23.svg" Type="http://schemas.openxmlformats.org/officeDocument/2006/relationships/image"/><Relationship Id="rId21" Target="../media/image71.jpeg" Type="http://schemas.openxmlformats.org/officeDocument/2006/relationships/image"/><Relationship Id="rId22" Target="../media/image72.jpeg" Type="http://schemas.openxmlformats.org/officeDocument/2006/relationships/image"/><Relationship Id="rId23" Target="../media/image73.jpeg" Type="http://schemas.openxmlformats.org/officeDocument/2006/relationships/image"/><Relationship Id="rId24" Target="../media/image74.jpeg" Type="http://schemas.openxmlformats.org/officeDocument/2006/relationships/image"/><Relationship Id="rId25" Target="../media/image75.jpeg" Type="http://schemas.openxmlformats.org/officeDocument/2006/relationships/image"/><Relationship Id="rId3" Target="../media/image57.png" Type="http://schemas.openxmlformats.org/officeDocument/2006/relationships/image"/><Relationship Id="rId4" Target="../media/image58.svg" Type="http://schemas.openxmlformats.org/officeDocument/2006/relationships/image"/><Relationship Id="rId5" Target="../media/image59.png" Type="http://schemas.openxmlformats.org/officeDocument/2006/relationships/image"/><Relationship Id="rId6" Target="../media/image60.svg" Type="http://schemas.openxmlformats.org/officeDocument/2006/relationships/image"/><Relationship Id="rId7" Target="../media/image61.png" Type="http://schemas.openxmlformats.org/officeDocument/2006/relationships/image"/><Relationship Id="rId8" Target="../media/image62.svg" Type="http://schemas.openxmlformats.org/officeDocument/2006/relationships/image"/><Relationship Id="rId9"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3.svg" Type="http://schemas.openxmlformats.org/officeDocument/2006/relationships/image"/><Relationship Id="rId11" Target="../media/image84.png" Type="http://schemas.openxmlformats.org/officeDocument/2006/relationships/image"/><Relationship Id="rId12" Target="../media/image85.svg" Type="http://schemas.openxmlformats.org/officeDocument/2006/relationships/image"/><Relationship Id="rId13" Target="../media/image22.png" Type="http://schemas.openxmlformats.org/officeDocument/2006/relationships/image"/><Relationship Id="rId14" Target="../media/image23.svg" Type="http://schemas.openxmlformats.org/officeDocument/2006/relationships/image"/><Relationship Id="rId15" Target="../media/image86.png" Type="http://schemas.openxmlformats.org/officeDocument/2006/relationships/image"/><Relationship Id="rId16" Target="../media/image87.svg" Type="http://schemas.openxmlformats.org/officeDocument/2006/relationships/image"/><Relationship Id="rId17" Target="../media/image88.png" Type="http://schemas.openxmlformats.org/officeDocument/2006/relationships/image"/><Relationship Id="rId18" Target="../media/image89.svg" Type="http://schemas.openxmlformats.org/officeDocument/2006/relationships/image"/><Relationship Id="rId2" Target="../media/image1.jpeg" Type="http://schemas.openxmlformats.org/officeDocument/2006/relationships/image"/><Relationship Id="rId3" Target="../media/image76.png" Type="http://schemas.openxmlformats.org/officeDocument/2006/relationships/image"/><Relationship Id="rId4" Target="../media/image77.svg" Type="http://schemas.openxmlformats.org/officeDocument/2006/relationships/image"/><Relationship Id="rId5" Target="../media/image78.png" Type="http://schemas.openxmlformats.org/officeDocument/2006/relationships/image"/><Relationship Id="rId6" Target="../media/image79.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 Id="rId9" Target="../media/image8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13" Target="../media/image57.png" Type="http://schemas.openxmlformats.org/officeDocument/2006/relationships/image"/><Relationship Id="rId14" Target="../media/image58.svg" Type="http://schemas.openxmlformats.org/officeDocument/2006/relationships/image"/><Relationship Id="rId15" Target="../media/image91.png" Type="http://schemas.openxmlformats.org/officeDocument/2006/relationships/image"/><Relationship Id="rId16" Target="../media/image92.svg" Type="http://schemas.openxmlformats.org/officeDocument/2006/relationships/image"/><Relationship Id="rId17" Target="../media/image22.png" Type="http://schemas.openxmlformats.org/officeDocument/2006/relationships/image"/><Relationship Id="rId18" Target="../media/image23.svg" Type="http://schemas.openxmlformats.org/officeDocument/2006/relationships/image"/><Relationship Id="rId2" Target="../media/image90.jpe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61.png" Type="http://schemas.openxmlformats.org/officeDocument/2006/relationships/image"/><Relationship Id="rId6" Target="../media/image62.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13" Target="../media/image57.png" Type="http://schemas.openxmlformats.org/officeDocument/2006/relationships/image"/><Relationship Id="rId14" Target="../media/image58.svg" Type="http://schemas.openxmlformats.org/officeDocument/2006/relationships/image"/><Relationship Id="rId15" Target="../media/image91.png" Type="http://schemas.openxmlformats.org/officeDocument/2006/relationships/image"/><Relationship Id="rId16" Target="../media/image92.svg" Type="http://schemas.openxmlformats.org/officeDocument/2006/relationships/image"/><Relationship Id="rId17" Target="../media/image22.png" Type="http://schemas.openxmlformats.org/officeDocument/2006/relationships/image"/><Relationship Id="rId18" Target="../media/image23.svg" Type="http://schemas.openxmlformats.org/officeDocument/2006/relationships/image"/><Relationship Id="rId2" Target="../media/image90.jpeg" Type="http://schemas.openxmlformats.org/officeDocument/2006/relationships/image"/><Relationship Id="rId3" Target="../media/image63.png" Type="http://schemas.openxmlformats.org/officeDocument/2006/relationships/image"/><Relationship Id="rId4" Target="../media/image64.svg" Type="http://schemas.openxmlformats.org/officeDocument/2006/relationships/image"/><Relationship Id="rId5" Target="../media/image61.png" Type="http://schemas.openxmlformats.org/officeDocument/2006/relationships/image"/><Relationship Id="rId6" Target="../media/image62.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93.png" Type="http://schemas.openxmlformats.org/officeDocument/2006/relationships/image"/><Relationship Id="rId8" Target="../media/image9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0.jpeg" Type="http://schemas.openxmlformats.org/officeDocument/2006/relationships/image"/><Relationship Id="rId3" Target="../media/image59.png" Type="http://schemas.openxmlformats.org/officeDocument/2006/relationships/image"/><Relationship Id="rId4" Target="../media/image60.svg" Type="http://schemas.openxmlformats.org/officeDocument/2006/relationships/image"/><Relationship Id="rId5" Target="../media/image22.png" Type="http://schemas.openxmlformats.org/officeDocument/2006/relationships/image"/><Relationship Id="rId6" Target="../media/image23.svg" Type="http://schemas.openxmlformats.org/officeDocument/2006/relationships/image"/><Relationship Id="rId7" Target="../media/image95.png" Type="http://schemas.openxmlformats.org/officeDocument/2006/relationships/image"/><Relationship Id="rId8" Target="../media/image9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357121">
            <a:off x="14158389" y="7883595"/>
            <a:ext cx="3176096" cy="33654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1499" b="30850"/>
          <a:stretch>
            <a:fillRect/>
          </a:stretch>
        </p:blipFill>
        <p:spPr>
          <a:xfrm flipH="false" flipV="false" rot="974392">
            <a:off x="16049107" y="6385768"/>
            <a:ext cx="3093110" cy="4758119"/>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731553" y="8591459"/>
            <a:ext cx="354974" cy="328512"/>
          </a:xfrm>
          <a:prstGeom prst="rect">
            <a:avLst/>
          </a:prstGeom>
        </p:spPr>
      </p:pic>
      <p:pic>
        <p:nvPicPr>
          <p:cNvPr name="Picture 6" id="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5172753" y="3635472"/>
            <a:ext cx="354974" cy="328512"/>
          </a:xfrm>
          <a:prstGeom prst="rect">
            <a:avLst/>
          </a:prstGeom>
        </p:spPr>
      </p:pic>
      <p:pic>
        <p:nvPicPr>
          <p:cNvPr name="Picture 7" id="7"/>
          <p:cNvPicPr>
            <a:picLocks noChangeAspect="true"/>
          </p:cNvPicPr>
          <p:nvPr/>
        </p:nvPicPr>
        <p:blipFill>
          <a:blip r:embed="rId11"/>
          <a:srcRect l="0" t="0" r="0" b="0"/>
          <a:stretch>
            <a:fillRect/>
          </a:stretch>
        </p:blipFill>
        <p:spPr>
          <a:xfrm flipH="false" flipV="false" rot="-319847">
            <a:off x="14702052" y="6981635"/>
            <a:ext cx="2279526" cy="2315709"/>
          </a:xfrm>
          <a:prstGeom prst="rect">
            <a:avLst/>
          </a:prstGeom>
        </p:spPr>
      </p:pic>
      <p:pic>
        <p:nvPicPr>
          <p:cNvPr name="Picture 8" id="8"/>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718954">
            <a:off x="-86397" y="113348"/>
            <a:ext cx="3947685" cy="1471410"/>
          </a:xfrm>
          <a:prstGeom prst="rect">
            <a:avLst/>
          </a:prstGeom>
        </p:spPr>
      </p:pic>
      <p:pic>
        <p:nvPicPr>
          <p:cNvPr name="Picture 9" id="9"/>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7619797" y="3106188"/>
            <a:ext cx="1028510" cy="943658"/>
          </a:xfrm>
          <a:prstGeom prst="rect">
            <a:avLst/>
          </a:prstGeom>
        </p:spPr>
      </p:pic>
      <p:pic>
        <p:nvPicPr>
          <p:cNvPr name="Picture 10" id="10"/>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2909040" y="1028700"/>
            <a:ext cx="2514218" cy="854834"/>
          </a:xfrm>
          <a:prstGeom prst="rect">
            <a:avLst/>
          </a:prstGeom>
        </p:spPr>
      </p:pic>
      <p:pic>
        <p:nvPicPr>
          <p:cNvPr name="Picture 11" id="11"/>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4271691" y="8827878"/>
            <a:ext cx="991921" cy="1356474"/>
          </a:xfrm>
          <a:prstGeom prst="rect">
            <a:avLst/>
          </a:prstGeom>
        </p:spPr>
      </p:pic>
      <p:pic>
        <p:nvPicPr>
          <p:cNvPr name="Picture 12" id="12"/>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310701" y="3063425"/>
            <a:ext cx="354974" cy="328512"/>
          </a:xfrm>
          <a:prstGeom prst="rect">
            <a:avLst/>
          </a:prstGeom>
        </p:spPr>
      </p:pic>
      <p:pic>
        <p:nvPicPr>
          <p:cNvPr name="Picture 13" id="13"/>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6206185" y="-97581"/>
            <a:ext cx="354974" cy="328512"/>
          </a:xfrm>
          <a:prstGeom prst="rect">
            <a:avLst/>
          </a:prstGeom>
        </p:spPr>
      </p:pic>
      <p:pic>
        <p:nvPicPr>
          <p:cNvPr name="Picture 14" id="14"/>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5962224" y="-193325"/>
            <a:ext cx="3981878" cy="1484154"/>
          </a:xfrm>
          <a:prstGeom prst="rect">
            <a:avLst/>
          </a:prstGeom>
        </p:spPr>
      </p:pic>
      <p:pic>
        <p:nvPicPr>
          <p:cNvPr name="Picture 15" id="15"/>
          <p:cNvPicPr>
            <a:picLocks noChangeAspect="true"/>
          </p:cNvPicPr>
          <p:nvPr/>
        </p:nvPicPr>
        <p:blipFill>
          <a:blip r:embed="rId22"/>
          <a:srcRect l="0" t="0" r="0" b="0"/>
          <a:stretch>
            <a:fillRect/>
          </a:stretch>
        </p:blipFill>
        <p:spPr>
          <a:xfrm flipH="false" flipV="false" rot="1665350">
            <a:off x="2651874" y="1737579"/>
            <a:ext cx="2001300" cy="1998798"/>
          </a:xfrm>
          <a:prstGeom prst="rect">
            <a:avLst/>
          </a:prstGeom>
        </p:spPr>
      </p:pic>
      <p:pic>
        <p:nvPicPr>
          <p:cNvPr name="Picture 16" id="16"/>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0">
            <a:off x="-196131" y="9673992"/>
            <a:ext cx="11408768" cy="641743"/>
          </a:xfrm>
          <a:prstGeom prst="rect">
            <a:avLst/>
          </a:prstGeom>
        </p:spPr>
      </p:pic>
      <p:pic>
        <p:nvPicPr>
          <p:cNvPr name="Picture 17" id="17"/>
          <p:cNvPicPr>
            <a:picLocks noChangeAspect="true"/>
          </p:cNvPicPr>
          <p:nvPr/>
        </p:nvPicPr>
        <p:blipFill>
          <a:blip r:embed="rId25"/>
          <a:srcRect l="0" t="0" r="0" b="0"/>
          <a:stretch>
            <a:fillRect/>
          </a:stretch>
        </p:blipFill>
        <p:spPr>
          <a:xfrm flipH="false" flipV="false" rot="-982322">
            <a:off x="10288" y="5255108"/>
            <a:ext cx="1870349" cy="3471646"/>
          </a:xfrm>
          <a:prstGeom prst="rect">
            <a:avLst/>
          </a:prstGeom>
        </p:spPr>
      </p:pic>
      <p:pic>
        <p:nvPicPr>
          <p:cNvPr name="Picture 18" id="18"/>
          <p:cNvPicPr>
            <a:picLocks noChangeAspect="true"/>
          </p:cNvPicPr>
          <p:nvPr/>
        </p:nvPicPr>
        <p:blipFill>
          <a:blip r:embed="rId26"/>
          <a:srcRect l="0" t="0" r="0" b="0"/>
          <a:stretch>
            <a:fillRect/>
          </a:stretch>
        </p:blipFill>
        <p:spPr>
          <a:xfrm flipH="false" flipV="false" rot="0">
            <a:off x="665675" y="7761803"/>
            <a:ext cx="2120580" cy="2372676"/>
          </a:xfrm>
          <a:prstGeom prst="rect">
            <a:avLst/>
          </a:prstGeom>
        </p:spPr>
      </p:pic>
      <p:pic>
        <p:nvPicPr>
          <p:cNvPr name="Picture 19" id="19"/>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0">
            <a:off x="10566922" y="9712413"/>
            <a:ext cx="11408768" cy="641743"/>
          </a:xfrm>
          <a:prstGeom prst="rect">
            <a:avLst/>
          </a:prstGeom>
        </p:spPr>
      </p:pic>
      <p:grpSp>
        <p:nvGrpSpPr>
          <p:cNvPr name="Group 20" id="20"/>
          <p:cNvGrpSpPr/>
          <p:nvPr/>
        </p:nvGrpSpPr>
        <p:grpSpPr>
          <a:xfrm rot="0">
            <a:off x="4271691" y="2291908"/>
            <a:ext cx="9894458" cy="4155325"/>
            <a:chOff x="0" y="0"/>
            <a:chExt cx="13192611" cy="5540434"/>
          </a:xfrm>
        </p:grpSpPr>
        <p:sp>
          <p:nvSpPr>
            <p:cNvPr name="TextBox 21" id="21"/>
            <p:cNvSpPr txBox="true"/>
            <p:nvPr/>
          </p:nvSpPr>
          <p:spPr>
            <a:xfrm rot="0">
              <a:off x="0" y="2911760"/>
              <a:ext cx="13192611" cy="2628674"/>
            </a:xfrm>
            <a:prstGeom prst="rect">
              <a:avLst/>
            </a:prstGeom>
          </p:spPr>
          <p:txBody>
            <a:bodyPr anchor="t" rtlCol="false" tIns="0" lIns="0" bIns="0" rIns="0">
              <a:spAutoFit/>
            </a:bodyPr>
            <a:lstStyle/>
            <a:p>
              <a:pPr algn="ctr">
                <a:lnSpc>
                  <a:spcPts val="13541"/>
                </a:lnSpc>
                <a:spcBef>
                  <a:spcPct val="0"/>
                </a:spcBef>
              </a:pPr>
              <a:r>
                <a:rPr lang="en-US" sz="15046">
                  <a:solidFill>
                    <a:srgbClr val="839B5E"/>
                  </a:solidFill>
                  <a:latin typeface="Lazydog"/>
                </a:rPr>
                <a:t>PRESENT</a:t>
              </a:r>
            </a:p>
          </p:txBody>
        </p:sp>
        <p:sp>
          <p:nvSpPr>
            <p:cNvPr name="TextBox 22" id="22"/>
            <p:cNvSpPr txBox="true"/>
            <p:nvPr/>
          </p:nvSpPr>
          <p:spPr>
            <a:xfrm rot="0">
              <a:off x="0" y="371475"/>
              <a:ext cx="13192611" cy="2273938"/>
            </a:xfrm>
            <a:prstGeom prst="rect">
              <a:avLst/>
            </a:prstGeom>
          </p:spPr>
          <p:txBody>
            <a:bodyPr anchor="t" rtlCol="false" tIns="0" lIns="0" bIns="0" rIns="0">
              <a:spAutoFit/>
            </a:bodyPr>
            <a:lstStyle/>
            <a:p>
              <a:pPr algn="ctr">
                <a:lnSpc>
                  <a:spcPts val="11767"/>
                </a:lnSpc>
                <a:spcBef>
                  <a:spcPct val="0"/>
                </a:spcBef>
              </a:pPr>
              <a:r>
                <a:rPr lang="en-US" sz="13075">
                  <a:solidFill>
                    <a:srgbClr val="65A3A8"/>
                  </a:solidFill>
                  <a:latin typeface="Lazydog"/>
                </a:rPr>
                <a:t>KELOMPOK 5</a:t>
              </a:r>
            </a:p>
          </p:txBody>
        </p:sp>
      </p:grpSp>
      <p:sp>
        <p:nvSpPr>
          <p:cNvPr name="TextBox 23" id="23"/>
          <p:cNvSpPr txBox="true"/>
          <p:nvPr/>
        </p:nvSpPr>
        <p:spPr>
          <a:xfrm rot="0">
            <a:off x="5263612" y="8329990"/>
            <a:ext cx="7822914" cy="1115297"/>
          </a:xfrm>
          <a:prstGeom prst="rect">
            <a:avLst/>
          </a:prstGeom>
        </p:spPr>
        <p:txBody>
          <a:bodyPr anchor="t" rtlCol="false" tIns="0" lIns="0" bIns="0" rIns="0">
            <a:spAutoFit/>
          </a:bodyPr>
          <a:lstStyle/>
          <a:p>
            <a:pPr algn="ctr">
              <a:lnSpc>
                <a:spcPts val="4125"/>
              </a:lnSpc>
            </a:pPr>
            <a:r>
              <a:rPr lang="en-US" sz="5157" spc="257">
                <a:solidFill>
                  <a:srgbClr val="9B6D55"/>
                </a:solidFill>
                <a:latin typeface="Sniglet"/>
              </a:rPr>
              <a:t>LEADERSHIP</a:t>
            </a:r>
          </a:p>
          <a:p>
            <a:pPr algn="ctr">
              <a:lnSpc>
                <a:spcPts val="4125"/>
              </a:lnSpc>
            </a:pPr>
            <a:r>
              <a:rPr lang="en-US" sz="5157" spc="257">
                <a:solidFill>
                  <a:srgbClr val="9B6D55"/>
                </a:solidFill>
                <a:latin typeface="Sniglet"/>
              </a:rPr>
              <a:t>FEB UNILA 2021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413693" y="556871"/>
            <a:ext cx="1028510" cy="943658"/>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694641" y="556871"/>
            <a:ext cx="1028510" cy="943658"/>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t="0" r="0" b="0"/>
          <a:stretch>
            <a:fillRect/>
          </a:stretch>
        </p:blipFill>
        <p:spPr>
          <a:xfrm flipH="false" flipV="false" rot="0">
            <a:off x="4079104" y="1833832"/>
            <a:ext cx="10129791" cy="582935"/>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366735" y="2824907"/>
            <a:ext cx="9327906" cy="1748982"/>
          </a:xfrm>
          <a:prstGeom prst="rect">
            <a:avLst/>
          </a:prstGeom>
        </p:spPr>
      </p:pic>
      <p:grpSp>
        <p:nvGrpSpPr>
          <p:cNvPr name="Group 7" id="7"/>
          <p:cNvGrpSpPr/>
          <p:nvPr/>
        </p:nvGrpSpPr>
        <p:grpSpPr>
          <a:xfrm rot="0">
            <a:off x="1028700" y="3902454"/>
            <a:ext cx="16230600" cy="5925479"/>
            <a:chOff x="0" y="0"/>
            <a:chExt cx="15589561" cy="5691448"/>
          </a:xfrm>
        </p:grpSpPr>
        <p:sp>
          <p:nvSpPr>
            <p:cNvPr name="Freeform 8" id="8"/>
            <p:cNvSpPr/>
            <p:nvPr/>
          </p:nvSpPr>
          <p:spPr>
            <a:xfrm>
              <a:off x="0" y="-4073"/>
              <a:ext cx="15595952" cy="5698051"/>
            </a:xfrm>
            <a:custGeom>
              <a:avLst/>
              <a:gdLst/>
              <a:ahLst/>
              <a:cxnLst/>
              <a:rect r="r" b="b" t="t" l="l"/>
              <a:pathLst>
                <a:path h="5698051" w="15595952">
                  <a:moveTo>
                    <a:pt x="14968175" y="5643573"/>
                  </a:moveTo>
                  <a:cubicBezTo>
                    <a:pt x="14968175" y="5643573"/>
                    <a:pt x="14237300" y="5698051"/>
                    <a:pt x="12098262" y="5695429"/>
                  </a:cubicBezTo>
                  <a:cubicBezTo>
                    <a:pt x="5639621" y="5693266"/>
                    <a:pt x="1057074" y="5685442"/>
                    <a:pt x="1057074" y="5685442"/>
                  </a:cubicBezTo>
                  <a:cubicBezTo>
                    <a:pt x="812932" y="5676608"/>
                    <a:pt x="449110" y="5655377"/>
                    <a:pt x="282371" y="5597200"/>
                  </a:cubicBezTo>
                  <a:cubicBezTo>
                    <a:pt x="4469" y="5500237"/>
                    <a:pt x="0" y="5326958"/>
                    <a:pt x="0" y="4335127"/>
                  </a:cubicBezTo>
                  <a:lnTo>
                    <a:pt x="0" y="4335081"/>
                  </a:lnTo>
                  <a:cubicBezTo>
                    <a:pt x="8536" y="491230"/>
                    <a:pt x="0" y="345608"/>
                    <a:pt x="77597" y="223930"/>
                  </a:cubicBezTo>
                  <a:cubicBezTo>
                    <a:pt x="217372" y="4759"/>
                    <a:pt x="519255" y="4073"/>
                    <a:pt x="937909" y="4073"/>
                  </a:cubicBezTo>
                  <a:cubicBezTo>
                    <a:pt x="937909" y="4073"/>
                    <a:pt x="2929639" y="15681"/>
                    <a:pt x="9716744" y="7673"/>
                  </a:cubicBezTo>
                  <a:cubicBezTo>
                    <a:pt x="14018372" y="0"/>
                    <a:pt x="14735105" y="6979"/>
                    <a:pt x="14735105" y="6979"/>
                  </a:cubicBezTo>
                  <a:cubicBezTo>
                    <a:pt x="15103413" y="14458"/>
                    <a:pt x="15241673" y="42638"/>
                    <a:pt x="15439413" y="165219"/>
                  </a:cubicBezTo>
                  <a:cubicBezTo>
                    <a:pt x="15590430" y="258836"/>
                    <a:pt x="15595952" y="476157"/>
                    <a:pt x="15586811" y="4335080"/>
                  </a:cubicBezTo>
                  <a:lnTo>
                    <a:pt x="15586811" y="4335126"/>
                  </a:lnTo>
                  <a:cubicBezTo>
                    <a:pt x="15586810" y="5444923"/>
                    <a:pt x="15544026" y="5593511"/>
                    <a:pt x="14968175" y="5643573"/>
                  </a:cubicBezTo>
                  <a:close/>
                </a:path>
              </a:pathLst>
            </a:custGeom>
            <a:solidFill>
              <a:srgbClr val="FFF3E4"/>
            </a:solidFill>
          </p:spPr>
        </p:sp>
      </p:grpSp>
      <p:sp>
        <p:nvSpPr>
          <p:cNvPr name="TextBox 9" id="9"/>
          <p:cNvSpPr txBox="true"/>
          <p:nvPr/>
        </p:nvSpPr>
        <p:spPr>
          <a:xfrm rot="0">
            <a:off x="1556201" y="4239178"/>
            <a:ext cx="15323134" cy="5020822"/>
          </a:xfrm>
          <a:prstGeom prst="rect">
            <a:avLst/>
          </a:prstGeom>
        </p:spPr>
        <p:txBody>
          <a:bodyPr anchor="t" rtlCol="false" tIns="0" lIns="0" bIns="0" rIns="0">
            <a:spAutoFit/>
          </a:bodyPr>
          <a:lstStyle/>
          <a:p>
            <a:pPr algn="ctr">
              <a:lnSpc>
                <a:spcPts val="4958"/>
              </a:lnSpc>
            </a:pPr>
            <a:r>
              <a:rPr lang="en-US" sz="4201" spc="210">
                <a:solidFill>
                  <a:srgbClr val="BF8066"/>
                </a:solidFill>
                <a:latin typeface="Sniglet Bold"/>
              </a:rPr>
              <a:t>keterampilan yang harus dimiliki seorang pemimpin untuk menyampaikan ide /gagasan kepada karyawan termasuk bagaimana ia harus menjelaskan perubahan gaya kepemimpinan kepada bawahannya. Yang terpenting adalah bagaimana mengkomunikasikan ide /gagasan tersebut dengan jelas &amp;mudah dipahami dengan baik oleh karyawan, sehingga dapat dihindarkan kesalahpahaman dalam berkomunikasi. </a:t>
            </a:r>
          </a:p>
        </p:txBody>
      </p:sp>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7225497" y="2824907"/>
            <a:ext cx="3933447" cy="737521"/>
          </a:xfrm>
          <a:prstGeom prst="rect">
            <a:avLst/>
          </a:prstGeom>
        </p:spPr>
      </p:pic>
      <p:sp>
        <p:nvSpPr>
          <p:cNvPr name="TextBox 11" id="11"/>
          <p:cNvSpPr txBox="true"/>
          <p:nvPr/>
        </p:nvSpPr>
        <p:spPr>
          <a:xfrm rot="0">
            <a:off x="4366735" y="3082658"/>
            <a:ext cx="9604918" cy="688719"/>
          </a:xfrm>
          <a:prstGeom prst="rect">
            <a:avLst/>
          </a:prstGeom>
        </p:spPr>
        <p:txBody>
          <a:bodyPr anchor="t" rtlCol="false" tIns="0" lIns="0" bIns="0" rIns="0">
            <a:spAutoFit/>
          </a:bodyPr>
          <a:lstStyle/>
          <a:p>
            <a:pPr algn="ctr">
              <a:lnSpc>
                <a:spcPts val="5495"/>
              </a:lnSpc>
            </a:pPr>
            <a:r>
              <a:rPr lang="en-US" sz="4579" spc="366">
                <a:solidFill>
                  <a:srgbClr val="FFF3E4"/>
                </a:solidFill>
                <a:latin typeface="Sniglet"/>
              </a:rPr>
              <a:t>KETERAMPILAN KOMUNIKASI</a:t>
            </a:r>
          </a:p>
        </p:txBody>
      </p:sp>
      <p:sp>
        <p:nvSpPr>
          <p:cNvPr name="TextBox 12" id="12"/>
          <p:cNvSpPr txBox="true"/>
          <p:nvPr/>
        </p:nvSpPr>
        <p:spPr>
          <a:xfrm rot="0">
            <a:off x="4704931" y="664133"/>
            <a:ext cx="8800794" cy="1169699"/>
          </a:xfrm>
          <a:prstGeom prst="rect">
            <a:avLst/>
          </a:prstGeom>
        </p:spPr>
        <p:txBody>
          <a:bodyPr anchor="t" rtlCol="false" tIns="0" lIns="0" bIns="0" rIns="0">
            <a:spAutoFit/>
          </a:bodyPr>
          <a:lstStyle/>
          <a:p>
            <a:pPr algn="ctr">
              <a:lnSpc>
                <a:spcPts val="4397"/>
              </a:lnSpc>
            </a:pPr>
            <a:r>
              <a:rPr lang="en-US" sz="4885" spc="146">
                <a:solidFill>
                  <a:srgbClr val="694F3C"/>
                </a:solidFill>
                <a:latin typeface="Lazydog Bold"/>
              </a:rPr>
              <a:t>KETERAMPILAN PEMIMPIN SITUASIONAL</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1572318" y="924255"/>
            <a:ext cx="14937186" cy="7749093"/>
            <a:chOff x="0" y="0"/>
            <a:chExt cx="14390384" cy="7465424"/>
          </a:xfrm>
        </p:grpSpPr>
        <p:sp>
          <p:nvSpPr>
            <p:cNvPr name="Freeform 4" id="4"/>
            <p:cNvSpPr/>
            <p:nvPr/>
          </p:nvSpPr>
          <p:spPr>
            <a:xfrm>
              <a:off x="0" y="-4073"/>
              <a:ext cx="14396774" cy="7472027"/>
            </a:xfrm>
            <a:custGeom>
              <a:avLst/>
              <a:gdLst/>
              <a:ahLst/>
              <a:cxnLst/>
              <a:rect r="r" b="b" t="t" l="l"/>
              <a:pathLst>
                <a:path h="7472027" w="14396774">
                  <a:moveTo>
                    <a:pt x="13768997" y="7417549"/>
                  </a:moveTo>
                  <a:cubicBezTo>
                    <a:pt x="13768997" y="7417549"/>
                    <a:pt x="13038122" y="7472027"/>
                    <a:pt x="11071189" y="7469406"/>
                  </a:cubicBezTo>
                  <a:cubicBezTo>
                    <a:pt x="5236401" y="7467243"/>
                    <a:pt x="1057074" y="7459419"/>
                    <a:pt x="1057074" y="7459419"/>
                  </a:cubicBezTo>
                  <a:cubicBezTo>
                    <a:pt x="812932" y="7450584"/>
                    <a:pt x="449110" y="7429354"/>
                    <a:pt x="282371" y="7371177"/>
                  </a:cubicBezTo>
                  <a:cubicBezTo>
                    <a:pt x="4469" y="7274213"/>
                    <a:pt x="0" y="7100934"/>
                    <a:pt x="0" y="5795773"/>
                  </a:cubicBezTo>
                  <a:lnTo>
                    <a:pt x="0" y="5795709"/>
                  </a:lnTo>
                  <a:cubicBezTo>
                    <a:pt x="8536" y="491230"/>
                    <a:pt x="0" y="345608"/>
                    <a:pt x="77597" y="223930"/>
                  </a:cubicBezTo>
                  <a:cubicBezTo>
                    <a:pt x="217372" y="4759"/>
                    <a:pt x="519255" y="4073"/>
                    <a:pt x="937909" y="4073"/>
                  </a:cubicBezTo>
                  <a:cubicBezTo>
                    <a:pt x="937909" y="4073"/>
                    <a:pt x="2788182" y="15681"/>
                    <a:pt x="8919707" y="7673"/>
                  </a:cubicBezTo>
                  <a:cubicBezTo>
                    <a:pt x="12819194" y="0"/>
                    <a:pt x="13535927" y="6979"/>
                    <a:pt x="13535927" y="6979"/>
                  </a:cubicBezTo>
                  <a:cubicBezTo>
                    <a:pt x="13904235" y="14458"/>
                    <a:pt x="14042495" y="42638"/>
                    <a:pt x="14240236" y="165219"/>
                  </a:cubicBezTo>
                  <a:cubicBezTo>
                    <a:pt x="14391252" y="258836"/>
                    <a:pt x="14396774" y="476157"/>
                    <a:pt x="14387635" y="5795708"/>
                  </a:cubicBezTo>
                  <a:lnTo>
                    <a:pt x="14387635" y="5795772"/>
                  </a:lnTo>
                  <a:cubicBezTo>
                    <a:pt x="14387633" y="7218899"/>
                    <a:pt x="14344850" y="7367487"/>
                    <a:pt x="13768997" y="7417549"/>
                  </a:cubicBezTo>
                  <a:close/>
                </a:path>
              </a:pathLst>
            </a:custGeom>
            <a:solidFill>
              <a:srgbClr val="FFF3E4"/>
            </a:solidFill>
          </p:spPr>
        </p:sp>
      </p:gr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2126797" y="864616"/>
            <a:ext cx="5272661" cy="4837667"/>
          </a:xfrm>
          <a:prstGeom prst="rect">
            <a:avLst/>
          </a:prstGeom>
        </p:spPr>
      </p:pic>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135537" y="6365923"/>
            <a:ext cx="3965806" cy="3638627"/>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97897" y="9683678"/>
            <a:ext cx="11408768" cy="641743"/>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1250" y="8437429"/>
            <a:ext cx="2787299" cy="193368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0566922" y="9683678"/>
            <a:ext cx="11408768" cy="641743"/>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621951" y="8437429"/>
            <a:ext cx="2787299" cy="1933688"/>
          </a:xfrm>
          <a:prstGeom prst="rect">
            <a:avLst/>
          </a:prstGeom>
        </p:spPr>
      </p:pic>
      <p:sp>
        <p:nvSpPr>
          <p:cNvPr name="TextBox 11" id="11"/>
          <p:cNvSpPr txBox="true"/>
          <p:nvPr/>
        </p:nvSpPr>
        <p:spPr>
          <a:xfrm rot="0">
            <a:off x="3145865" y="1467304"/>
            <a:ext cx="12031022" cy="6358196"/>
          </a:xfrm>
          <a:prstGeom prst="rect">
            <a:avLst/>
          </a:prstGeom>
        </p:spPr>
        <p:txBody>
          <a:bodyPr anchor="t" rtlCol="false" tIns="0" lIns="0" bIns="0" rIns="0">
            <a:spAutoFit/>
          </a:bodyPr>
          <a:lstStyle/>
          <a:p>
            <a:pPr algn="ctr">
              <a:lnSpc>
                <a:spcPts val="27711"/>
              </a:lnSpc>
            </a:pPr>
            <a:r>
              <a:rPr lang="en-US" sz="20527" spc="615">
                <a:solidFill>
                  <a:srgbClr val="A4AD70"/>
                </a:solidFill>
                <a:latin typeface="Lazydog Bold"/>
              </a:rPr>
              <a:t>TEORI </a:t>
            </a:r>
          </a:p>
          <a:p>
            <a:pPr algn="ctr">
              <a:lnSpc>
                <a:spcPts val="18474"/>
              </a:lnSpc>
            </a:pPr>
            <a:r>
              <a:rPr lang="en-US" sz="20527" spc="615">
                <a:solidFill>
                  <a:srgbClr val="A4AD70"/>
                </a:solidFill>
                <a:latin typeface="Lazydog Bold"/>
              </a:rPr>
              <a:t>FIEDLER </a:t>
            </a:r>
          </a:p>
        </p:txBody>
      </p:sp>
      <p:pic>
        <p:nvPicPr>
          <p:cNvPr name="Picture 12" id="12"/>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9322">
            <a:off x="-1188871" y="-417154"/>
            <a:ext cx="4250050" cy="1445017"/>
          </a:xfrm>
          <a:prstGeom prst="rect">
            <a:avLst/>
          </a:prstGeom>
        </p:spPr>
      </p:pic>
      <p:pic>
        <p:nvPicPr>
          <p:cNvPr name="Picture 13" id="13"/>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0800000">
            <a:off x="15176887" y="-456189"/>
            <a:ext cx="4967953" cy="1689104"/>
          </a:xfrm>
          <a:prstGeom prst="rect">
            <a:avLst/>
          </a:prstGeom>
        </p:spPr>
      </p:pic>
      <p:pic>
        <p:nvPicPr>
          <p:cNvPr name="Picture 14" id="14"/>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259169">
            <a:off x="17198693" y="4798802"/>
            <a:ext cx="1251379" cy="689396"/>
          </a:xfrm>
          <a:prstGeom prst="rect">
            <a:avLst/>
          </a:prstGeom>
        </p:spPr>
      </p:pic>
      <p:pic>
        <p:nvPicPr>
          <p:cNvPr name="Picture 15" id="15"/>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47602" y="4798802"/>
            <a:ext cx="1480626" cy="815691"/>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1272400" y="1827736"/>
            <a:ext cx="15986900" cy="7749093"/>
            <a:chOff x="0" y="0"/>
            <a:chExt cx="15401672" cy="7465424"/>
          </a:xfrm>
        </p:grpSpPr>
        <p:sp>
          <p:nvSpPr>
            <p:cNvPr name="Freeform 4" id="4"/>
            <p:cNvSpPr/>
            <p:nvPr/>
          </p:nvSpPr>
          <p:spPr>
            <a:xfrm>
              <a:off x="0" y="-4073"/>
              <a:ext cx="15408063" cy="7472027"/>
            </a:xfrm>
            <a:custGeom>
              <a:avLst/>
              <a:gdLst/>
              <a:ahLst/>
              <a:cxnLst/>
              <a:rect r="r" b="b" t="t" l="l"/>
              <a:pathLst>
                <a:path h="7472027" w="15408063">
                  <a:moveTo>
                    <a:pt x="14780285" y="7417549"/>
                  </a:moveTo>
                  <a:cubicBezTo>
                    <a:pt x="14780285" y="7417549"/>
                    <a:pt x="14049411" y="7472027"/>
                    <a:pt x="11937339" y="7469406"/>
                  </a:cubicBezTo>
                  <a:cubicBezTo>
                    <a:pt x="5576444" y="7467243"/>
                    <a:pt x="1057074" y="7459419"/>
                    <a:pt x="1057074" y="7459419"/>
                  </a:cubicBezTo>
                  <a:cubicBezTo>
                    <a:pt x="812932" y="7450584"/>
                    <a:pt x="449110" y="7429354"/>
                    <a:pt x="282371" y="7371177"/>
                  </a:cubicBezTo>
                  <a:cubicBezTo>
                    <a:pt x="4469" y="7274213"/>
                    <a:pt x="0" y="7100934"/>
                    <a:pt x="0" y="5795773"/>
                  </a:cubicBezTo>
                  <a:lnTo>
                    <a:pt x="0" y="5795709"/>
                  </a:lnTo>
                  <a:cubicBezTo>
                    <a:pt x="8536" y="491230"/>
                    <a:pt x="0" y="345608"/>
                    <a:pt x="77597" y="223930"/>
                  </a:cubicBezTo>
                  <a:cubicBezTo>
                    <a:pt x="217372" y="4759"/>
                    <a:pt x="519255" y="4073"/>
                    <a:pt x="937909" y="4073"/>
                  </a:cubicBezTo>
                  <a:cubicBezTo>
                    <a:pt x="937909" y="4073"/>
                    <a:pt x="2907475" y="15681"/>
                    <a:pt x="9591863" y="7673"/>
                  </a:cubicBezTo>
                  <a:cubicBezTo>
                    <a:pt x="13830483" y="0"/>
                    <a:pt x="14547216" y="6979"/>
                    <a:pt x="14547216" y="6979"/>
                  </a:cubicBezTo>
                  <a:cubicBezTo>
                    <a:pt x="14915524" y="14458"/>
                    <a:pt x="15053783" y="42638"/>
                    <a:pt x="15251523" y="165219"/>
                  </a:cubicBezTo>
                  <a:cubicBezTo>
                    <a:pt x="15402540" y="258836"/>
                    <a:pt x="15408063" y="476157"/>
                    <a:pt x="15398922" y="5795708"/>
                  </a:cubicBezTo>
                  <a:lnTo>
                    <a:pt x="15398922" y="5795772"/>
                  </a:lnTo>
                  <a:cubicBezTo>
                    <a:pt x="15398922" y="7218899"/>
                    <a:pt x="15356137" y="7367487"/>
                    <a:pt x="14780285" y="7417549"/>
                  </a:cubicBezTo>
                  <a:close/>
                </a:path>
              </a:pathLst>
            </a:custGeom>
            <a:solidFill>
              <a:srgbClr val="FFF3E4"/>
            </a:solidFill>
          </p:spPr>
        </p:sp>
      </p:gr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709437" y="1231419"/>
            <a:ext cx="649938" cy="596318"/>
          </a:xfrm>
          <a:prstGeom prst="rect">
            <a:avLst/>
          </a:prstGeom>
        </p:spPr>
      </p:pic>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928626" y="1231419"/>
            <a:ext cx="649938" cy="596318"/>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97897" y="9683678"/>
            <a:ext cx="11408768" cy="641743"/>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1250" y="8437429"/>
            <a:ext cx="2787299" cy="193368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0566922" y="9683678"/>
            <a:ext cx="11408768" cy="641743"/>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621951" y="8437429"/>
            <a:ext cx="2787299" cy="1933688"/>
          </a:xfrm>
          <a:prstGeom prst="rect">
            <a:avLst/>
          </a:prstGeom>
        </p:spPr>
      </p:pic>
      <p:sp>
        <p:nvSpPr>
          <p:cNvPr name="TextBox 11" id="11"/>
          <p:cNvSpPr txBox="true"/>
          <p:nvPr/>
        </p:nvSpPr>
        <p:spPr>
          <a:xfrm rot="0">
            <a:off x="1639120" y="2857755"/>
            <a:ext cx="15376480" cy="5465850"/>
          </a:xfrm>
          <a:prstGeom prst="rect">
            <a:avLst/>
          </a:prstGeom>
        </p:spPr>
        <p:txBody>
          <a:bodyPr anchor="t" rtlCol="false" tIns="0" lIns="0" bIns="0" rIns="0">
            <a:spAutoFit/>
          </a:bodyPr>
          <a:lstStyle/>
          <a:p>
            <a:pPr algn="ctr">
              <a:lnSpc>
                <a:spcPts val="4831"/>
              </a:lnSpc>
            </a:pPr>
            <a:r>
              <a:rPr lang="en-US" sz="3578" spc="286">
                <a:solidFill>
                  <a:srgbClr val="646B3C"/>
                </a:solidFill>
                <a:latin typeface="Sniglet Bold"/>
              </a:rPr>
              <a:t>Teori kontingensi menganggap bahwa kepemimpinan adalah suatu proses di mana kemampuan seorang pemimpin untuk melakukan pengaruhnya tergantung dengan situasi tugas kelompok (group task situation) dan tingkat- tingkat daripada gaya kepemimpinannya, kepribadiannya dan pendekatannya yang sesuai dengan kelompoknya. Dengan perkataan lain, menurut Fiedler, seorang menjadi pemimpin bukan karena sifat-sifat daripada kepribadiannya, tetapi karena berbagai faktor situasi dan adanya interaksi antara Pemimpin dan situasinya. </a:t>
            </a:r>
          </a:p>
        </p:txBody>
      </p:sp>
      <p:sp>
        <p:nvSpPr>
          <p:cNvPr name="TextBox 12" id="12"/>
          <p:cNvSpPr txBox="true"/>
          <p:nvPr/>
        </p:nvSpPr>
        <p:spPr>
          <a:xfrm rot="0">
            <a:off x="4910275" y="664610"/>
            <a:ext cx="8467450" cy="864967"/>
          </a:xfrm>
          <a:prstGeom prst="rect">
            <a:avLst/>
          </a:prstGeom>
        </p:spPr>
        <p:txBody>
          <a:bodyPr anchor="t" rtlCol="false" tIns="0" lIns="0" bIns="0" rIns="0">
            <a:spAutoFit/>
          </a:bodyPr>
          <a:lstStyle/>
          <a:p>
            <a:pPr algn="ctr">
              <a:lnSpc>
                <a:spcPts val="6257"/>
              </a:lnSpc>
            </a:pPr>
            <a:r>
              <a:rPr lang="en-US" sz="6952" spc="208">
                <a:solidFill>
                  <a:srgbClr val="A4AD70"/>
                </a:solidFill>
                <a:latin typeface="Lazydog Bold"/>
              </a:rPr>
              <a:t>TEORI FIEDLER </a:t>
            </a:r>
          </a:p>
        </p:txBody>
      </p:sp>
      <p:pic>
        <p:nvPicPr>
          <p:cNvPr name="Picture 13" id="13"/>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9322">
            <a:off x="-1188871" y="-417154"/>
            <a:ext cx="4250050" cy="1445017"/>
          </a:xfrm>
          <a:prstGeom prst="rect">
            <a:avLst/>
          </a:prstGeom>
        </p:spPr>
      </p:pic>
      <p:pic>
        <p:nvPicPr>
          <p:cNvPr name="Picture 14" id="14"/>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0800000">
            <a:off x="15176887" y="-456189"/>
            <a:ext cx="4967953" cy="1689104"/>
          </a:xfrm>
          <a:prstGeom prst="rect">
            <a:avLst/>
          </a:prstGeom>
        </p:spPr>
      </p:pic>
      <p:pic>
        <p:nvPicPr>
          <p:cNvPr name="Picture 15" id="15"/>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259169">
            <a:off x="17198693" y="4798802"/>
            <a:ext cx="1251379" cy="689396"/>
          </a:xfrm>
          <a:prstGeom prst="rect">
            <a:avLst/>
          </a:prstGeom>
        </p:spPr>
      </p:pic>
      <p:pic>
        <p:nvPicPr>
          <p:cNvPr name="Picture 16" id="16"/>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47602" y="4798802"/>
            <a:ext cx="1480626" cy="815691"/>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1272400" y="1827736"/>
            <a:ext cx="15986900" cy="7749093"/>
            <a:chOff x="0" y="0"/>
            <a:chExt cx="15401672" cy="7465424"/>
          </a:xfrm>
        </p:grpSpPr>
        <p:sp>
          <p:nvSpPr>
            <p:cNvPr name="Freeform 4" id="4"/>
            <p:cNvSpPr/>
            <p:nvPr/>
          </p:nvSpPr>
          <p:spPr>
            <a:xfrm>
              <a:off x="0" y="-4073"/>
              <a:ext cx="15408063" cy="7472027"/>
            </a:xfrm>
            <a:custGeom>
              <a:avLst/>
              <a:gdLst/>
              <a:ahLst/>
              <a:cxnLst/>
              <a:rect r="r" b="b" t="t" l="l"/>
              <a:pathLst>
                <a:path h="7472027" w="15408063">
                  <a:moveTo>
                    <a:pt x="14780285" y="7417549"/>
                  </a:moveTo>
                  <a:cubicBezTo>
                    <a:pt x="14780285" y="7417549"/>
                    <a:pt x="14049411" y="7472027"/>
                    <a:pt x="11937339" y="7469406"/>
                  </a:cubicBezTo>
                  <a:cubicBezTo>
                    <a:pt x="5576444" y="7467243"/>
                    <a:pt x="1057074" y="7459419"/>
                    <a:pt x="1057074" y="7459419"/>
                  </a:cubicBezTo>
                  <a:cubicBezTo>
                    <a:pt x="812932" y="7450584"/>
                    <a:pt x="449110" y="7429354"/>
                    <a:pt x="282371" y="7371177"/>
                  </a:cubicBezTo>
                  <a:cubicBezTo>
                    <a:pt x="4469" y="7274213"/>
                    <a:pt x="0" y="7100934"/>
                    <a:pt x="0" y="5795773"/>
                  </a:cubicBezTo>
                  <a:lnTo>
                    <a:pt x="0" y="5795709"/>
                  </a:lnTo>
                  <a:cubicBezTo>
                    <a:pt x="8536" y="491230"/>
                    <a:pt x="0" y="345608"/>
                    <a:pt x="77597" y="223930"/>
                  </a:cubicBezTo>
                  <a:cubicBezTo>
                    <a:pt x="217372" y="4759"/>
                    <a:pt x="519255" y="4073"/>
                    <a:pt x="937909" y="4073"/>
                  </a:cubicBezTo>
                  <a:cubicBezTo>
                    <a:pt x="937909" y="4073"/>
                    <a:pt x="2907475" y="15681"/>
                    <a:pt x="9591863" y="7673"/>
                  </a:cubicBezTo>
                  <a:cubicBezTo>
                    <a:pt x="13830483" y="0"/>
                    <a:pt x="14547216" y="6979"/>
                    <a:pt x="14547216" y="6979"/>
                  </a:cubicBezTo>
                  <a:cubicBezTo>
                    <a:pt x="14915524" y="14458"/>
                    <a:pt x="15053783" y="42638"/>
                    <a:pt x="15251523" y="165219"/>
                  </a:cubicBezTo>
                  <a:cubicBezTo>
                    <a:pt x="15402540" y="258836"/>
                    <a:pt x="15408063" y="476157"/>
                    <a:pt x="15398922" y="5795708"/>
                  </a:cubicBezTo>
                  <a:lnTo>
                    <a:pt x="15398922" y="5795772"/>
                  </a:lnTo>
                  <a:cubicBezTo>
                    <a:pt x="15398922" y="7218899"/>
                    <a:pt x="15356137" y="7367487"/>
                    <a:pt x="14780285" y="7417549"/>
                  </a:cubicBezTo>
                  <a:close/>
                </a:path>
              </a:pathLst>
            </a:custGeom>
            <a:solidFill>
              <a:srgbClr val="FFF3E4"/>
            </a:solidFill>
          </p:spPr>
        </p:sp>
      </p:gr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709437" y="1231419"/>
            <a:ext cx="649938" cy="596318"/>
          </a:xfrm>
          <a:prstGeom prst="rect">
            <a:avLst/>
          </a:prstGeom>
        </p:spPr>
      </p:pic>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928626" y="1231419"/>
            <a:ext cx="649938" cy="596318"/>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97897" y="9683678"/>
            <a:ext cx="11408768" cy="641743"/>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1250" y="8437429"/>
            <a:ext cx="2787299" cy="193368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0566922" y="9683678"/>
            <a:ext cx="11408768" cy="641743"/>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621951" y="8437429"/>
            <a:ext cx="2787299" cy="1933688"/>
          </a:xfrm>
          <a:prstGeom prst="rect">
            <a:avLst/>
          </a:prstGeom>
        </p:spPr>
      </p:pic>
      <p:sp>
        <p:nvSpPr>
          <p:cNvPr name="TextBox 11" id="11"/>
          <p:cNvSpPr txBox="true"/>
          <p:nvPr/>
        </p:nvSpPr>
        <p:spPr>
          <a:xfrm rot="0">
            <a:off x="1639120" y="2074531"/>
            <a:ext cx="15376480" cy="6538366"/>
          </a:xfrm>
          <a:prstGeom prst="rect">
            <a:avLst/>
          </a:prstGeom>
        </p:spPr>
        <p:txBody>
          <a:bodyPr anchor="t" rtlCol="false" tIns="0" lIns="0" bIns="0" rIns="0">
            <a:spAutoFit/>
          </a:bodyPr>
          <a:lstStyle/>
          <a:p>
            <a:pPr algn="ctr">
              <a:lnSpc>
                <a:spcPts val="6451"/>
              </a:lnSpc>
            </a:pPr>
            <a:r>
              <a:rPr lang="en-US" sz="4778" spc="382">
                <a:solidFill>
                  <a:srgbClr val="646B3C"/>
                </a:solidFill>
                <a:latin typeface="Sniglet Bold"/>
              </a:rPr>
              <a:t>Model Contingency dari kepemimpinan yang efektif dikembangkan oleh Fiedler (1967) . Menurut model ini, maka the performance of the group is contingen upon both the motivasional system of the leader and the degree to which the leader has control and influence in a particular situation, the situational favorableness (Fiedler, 1974:73).. </a:t>
            </a:r>
          </a:p>
        </p:txBody>
      </p:sp>
      <p:sp>
        <p:nvSpPr>
          <p:cNvPr name="TextBox 12" id="12"/>
          <p:cNvSpPr txBox="true"/>
          <p:nvPr/>
        </p:nvSpPr>
        <p:spPr>
          <a:xfrm rot="0">
            <a:off x="4910275" y="664610"/>
            <a:ext cx="8467450" cy="864967"/>
          </a:xfrm>
          <a:prstGeom prst="rect">
            <a:avLst/>
          </a:prstGeom>
        </p:spPr>
        <p:txBody>
          <a:bodyPr anchor="t" rtlCol="false" tIns="0" lIns="0" bIns="0" rIns="0">
            <a:spAutoFit/>
          </a:bodyPr>
          <a:lstStyle/>
          <a:p>
            <a:pPr algn="ctr">
              <a:lnSpc>
                <a:spcPts val="6257"/>
              </a:lnSpc>
            </a:pPr>
            <a:r>
              <a:rPr lang="en-US" sz="6952" spc="208">
                <a:solidFill>
                  <a:srgbClr val="A4AD70"/>
                </a:solidFill>
                <a:latin typeface="Lazydog Bold"/>
              </a:rPr>
              <a:t>TEORI FIEDLER </a:t>
            </a:r>
          </a:p>
        </p:txBody>
      </p:sp>
      <p:pic>
        <p:nvPicPr>
          <p:cNvPr name="Picture 13" id="13"/>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9322">
            <a:off x="-1188871" y="-417154"/>
            <a:ext cx="4250050" cy="1445017"/>
          </a:xfrm>
          <a:prstGeom prst="rect">
            <a:avLst/>
          </a:prstGeom>
        </p:spPr>
      </p:pic>
      <p:pic>
        <p:nvPicPr>
          <p:cNvPr name="Picture 14" id="14"/>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0800000">
            <a:off x="15176887" y="-456189"/>
            <a:ext cx="4967953" cy="1689104"/>
          </a:xfrm>
          <a:prstGeom prst="rect">
            <a:avLst/>
          </a:prstGeom>
        </p:spPr>
      </p:pic>
      <p:pic>
        <p:nvPicPr>
          <p:cNvPr name="Picture 15" id="15"/>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259169">
            <a:off x="17198693" y="4798802"/>
            <a:ext cx="1251379" cy="689396"/>
          </a:xfrm>
          <a:prstGeom prst="rect">
            <a:avLst/>
          </a:prstGeom>
        </p:spPr>
      </p:pic>
      <p:pic>
        <p:nvPicPr>
          <p:cNvPr name="Picture 16" id="16"/>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47602" y="4798802"/>
            <a:ext cx="1480626" cy="815691"/>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1272400" y="1827736"/>
            <a:ext cx="15986900" cy="7749093"/>
            <a:chOff x="0" y="0"/>
            <a:chExt cx="15401672" cy="7465424"/>
          </a:xfrm>
        </p:grpSpPr>
        <p:sp>
          <p:nvSpPr>
            <p:cNvPr name="Freeform 4" id="4"/>
            <p:cNvSpPr/>
            <p:nvPr/>
          </p:nvSpPr>
          <p:spPr>
            <a:xfrm>
              <a:off x="0" y="-4073"/>
              <a:ext cx="15408063" cy="7472027"/>
            </a:xfrm>
            <a:custGeom>
              <a:avLst/>
              <a:gdLst/>
              <a:ahLst/>
              <a:cxnLst/>
              <a:rect r="r" b="b" t="t" l="l"/>
              <a:pathLst>
                <a:path h="7472027" w="15408063">
                  <a:moveTo>
                    <a:pt x="14780285" y="7417549"/>
                  </a:moveTo>
                  <a:cubicBezTo>
                    <a:pt x="14780285" y="7417549"/>
                    <a:pt x="14049411" y="7472027"/>
                    <a:pt x="11937339" y="7469406"/>
                  </a:cubicBezTo>
                  <a:cubicBezTo>
                    <a:pt x="5576444" y="7467243"/>
                    <a:pt x="1057074" y="7459419"/>
                    <a:pt x="1057074" y="7459419"/>
                  </a:cubicBezTo>
                  <a:cubicBezTo>
                    <a:pt x="812932" y="7450584"/>
                    <a:pt x="449110" y="7429354"/>
                    <a:pt x="282371" y="7371177"/>
                  </a:cubicBezTo>
                  <a:cubicBezTo>
                    <a:pt x="4469" y="7274213"/>
                    <a:pt x="0" y="7100934"/>
                    <a:pt x="0" y="5795773"/>
                  </a:cubicBezTo>
                  <a:lnTo>
                    <a:pt x="0" y="5795709"/>
                  </a:lnTo>
                  <a:cubicBezTo>
                    <a:pt x="8536" y="491230"/>
                    <a:pt x="0" y="345608"/>
                    <a:pt x="77597" y="223930"/>
                  </a:cubicBezTo>
                  <a:cubicBezTo>
                    <a:pt x="217372" y="4759"/>
                    <a:pt x="519255" y="4073"/>
                    <a:pt x="937909" y="4073"/>
                  </a:cubicBezTo>
                  <a:cubicBezTo>
                    <a:pt x="937909" y="4073"/>
                    <a:pt x="2907475" y="15681"/>
                    <a:pt x="9591863" y="7673"/>
                  </a:cubicBezTo>
                  <a:cubicBezTo>
                    <a:pt x="13830483" y="0"/>
                    <a:pt x="14547216" y="6979"/>
                    <a:pt x="14547216" y="6979"/>
                  </a:cubicBezTo>
                  <a:cubicBezTo>
                    <a:pt x="14915524" y="14458"/>
                    <a:pt x="15053783" y="42638"/>
                    <a:pt x="15251523" y="165219"/>
                  </a:cubicBezTo>
                  <a:cubicBezTo>
                    <a:pt x="15402540" y="258836"/>
                    <a:pt x="15408063" y="476157"/>
                    <a:pt x="15398922" y="5795708"/>
                  </a:cubicBezTo>
                  <a:lnTo>
                    <a:pt x="15398922" y="5795772"/>
                  </a:lnTo>
                  <a:cubicBezTo>
                    <a:pt x="15398922" y="7218899"/>
                    <a:pt x="15356137" y="7367487"/>
                    <a:pt x="14780285" y="7417549"/>
                  </a:cubicBezTo>
                  <a:close/>
                </a:path>
              </a:pathLst>
            </a:custGeom>
            <a:solidFill>
              <a:srgbClr val="FFF3E4"/>
            </a:solidFill>
          </p:spPr>
        </p:sp>
      </p:gr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709437" y="1231419"/>
            <a:ext cx="649938" cy="596318"/>
          </a:xfrm>
          <a:prstGeom prst="rect">
            <a:avLst/>
          </a:prstGeom>
        </p:spPr>
      </p:pic>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928626" y="1231419"/>
            <a:ext cx="649938" cy="596318"/>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297897" y="9683678"/>
            <a:ext cx="11408768" cy="641743"/>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1250" y="8437429"/>
            <a:ext cx="2787299" cy="193368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0566922" y="9683678"/>
            <a:ext cx="11408768" cy="641743"/>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621951" y="8437429"/>
            <a:ext cx="2787299" cy="1933688"/>
          </a:xfrm>
          <a:prstGeom prst="rect">
            <a:avLst/>
          </a:prstGeom>
        </p:spPr>
      </p:pic>
      <p:sp>
        <p:nvSpPr>
          <p:cNvPr name="TextBox 11" id="11"/>
          <p:cNvSpPr txBox="true"/>
          <p:nvPr/>
        </p:nvSpPr>
        <p:spPr>
          <a:xfrm rot="0">
            <a:off x="1639120" y="2084056"/>
            <a:ext cx="15376480" cy="7008901"/>
          </a:xfrm>
          <a:prstGeom prst="rect">
            <a:avLst/>
          </a:prstGeom>
        </p:spPr>
        <p:txBody>
          <a:bodyPr anchor="t" rtlCol="false" tIns="0" lIns="0" bIns="0" rIns="0">
            <a:spAutoFit/>
          </a:bodyPr>
          <a:lstStyle/>
          <a:p>
            <a:pPr algn="ctr">
              <a:lnSpc>
                <a:spcPts val="6181"/>
              </a:lnSpc>
            </a:pPr>
            <a:r>
              <a:rPr lang="en-US" sz="4578" spc="366">
                <a:solidFill>
                  <a:srgbClr val="646B3C"/>
                </a:solidFill>
                <a:latin typeface="Sniglet Bold"/>
              </a:rPr>
              <a:t>Teori atau model kontingensi (Fiedler, 1967) sering disebut teori situasional karena teori ini mengemukakan kepemimpinan yang tergantung pada situasi. Model atau teori kontingensi Fiedler melihat bahwa kelompok efektif tergantung pada kecocokan antara gaya pemimpin yang berinteraksi dengan subordinatnya sehingga situasi menjadi pengendali dan berpengaruh terhadap pemimpin.</a:t>
            </a:r>
          </a:p>
        </p:txBody>
      </p:sp>
      <p:sp>
        <p:nvSpPr>
          <p:cNvPr name="TextBox 12" id="12"/>
          <p:cNvSpPr txBox="true"/>
          <p:nvPr/>
        </p:nvSpPr>
        <p:spPr>
          <a:xfrm rot="0">
            <a:off x="4910275" y="664707"/>
            <a:ext cx="8467450" cy="864870"/>
          </a:xfrm>
          <a:prstGeom prst="rect">
            <a:avLst/>
          </a:prstGeom>
        </p:spPr>
        <p:txBody>
          <a:bodyPr anchor="t" rtlCol="false" tIns="0" lIns="0" bIns="0" rIns="0">
            <a:spAutoFit/>
          </a:bodyPr>
          <a:lstStyle/>
          <a:p>
            <a:pPr algn="ctr">
              <a:lnSpc>
                <a:spcPts val="6255"/>
              </a:lnSpc>
            </a:pPr>
            <a:r>
              <a:rPr lang="en-US" sz="6950" spc="208">
                <a:solidFill>
                  <a:srgbClr val="A4AD70"/>
                </a:solidFill>
                <a:latin typeface="Lazydog Bold"/>
              </a:rPr>
              <a:t>TEORI FIEDLER </a:t>
            </a:r>
          </a:p>
        </p:txBody>
      </p:sp>
      <p:pic>
        <p:nvPicPr>
          <p:cNvPr name="Picture 13" id="13"/>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9322">
            <a:off x="-1188871" y="-417154"/>
            <a:ext cx="4250050" cy="1445017"/>
          </a:xfrm>
          <a:prstGeom prst="rect">
            <a:avLst/>
          </a:prstGeom>
        </p:spPr>
      </p:pic>
      <p:pic>
        <p:nvPicPr>
          <p:cNvPr name="Picture 14" id="14"/>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0800000">
            <a:off x="15176887" y="-456189"/>
            <a:ext cx="4967953" cy="1689104"/>
          </a:xfrm>
          <a:prstGeom prst="rect">
            <a:avLst/>
          </a:prstGeom>
        </p:spPr>
      </p:pic>
      <p:pic>
        <p:nvPicPr>
          <p:cNvPr name="Picture 15" id="15"/>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2259169">
            <a:off x="17198693" y="4798802"/>
            <a:ext cx="1251379" cy="689396"/>
          </a:xfrm>
          <a:prstGeom prst="rect">
            <a:avLst/>
          </a:prstGeom>
        </p:spPr>
      </p:pic>
      <p:pic>
        <p:nvPicPr>
          <p:cNvPr name="Picture 16" id="16"/>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47602" y="4798802"/>
            <a:ext cx="1480626" cy="815691"/>
          </a:xfrm>
          <a:prstGeom prst="rect">
            <a:avLst/>
          </a:prstGeom>
        </p:spPr>
      </p:pic>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145462">
            <a:off x="14898183" y="5811883"/>
            <a:ext cx="1883391" cy="349585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702997">
            <a:off x="1409195" y="5352528"/>
            <a:ext cx="2037838" cy="3782530"/>
          </a:xfrm>
          <a:prstGeom prst="rect">
            <a:avLst/>
          </a:prstGeom>
        </p:spPr>
      </p:pic>
      <p:grpSp>
        <p:nvGrpSpPr>
          <p:cNvPr name="Group 5" id="5"/>
          <p:cNvGrpSpPr/>
          <p:nvPr/>
        </p:nvGrpSpPr>
        <p:grpSpPr>
          <a:xfrm rot="0">
            <a:off x="4386417" y="3365342"/>
            <a:ext cx="13448908" cy="6551940"/>
            <a:chOff x="0" y="0"/>
            <a:chExt cx="12956587" cy="6312095"/>
          </a:xfrm>
        </p:grpSpPr>
        <p:sp>
          <p:nvSpPr>
            <p:cNvPr name="Freeform 6" id="6"/>
            <p:cNvSpPr/>
            <p:nvPr/>
          </p:nvSpPr>
          <p:spPr>
            <a:xfrm>
              <a:off x="0" y="-4073"/>
              <a:ext cx="12962978" cy="6318698"/>
            </a:xfrm>
            <a:custGeom>
              <a:avLst/>
              <a:gdLst/>
              <a:ahLst/>
              <a:cxnLst/>
              <a:rect r="r" b="b" t="t" l="l"/>
              <a:pathLst>
                <a:path h="6318698" w="12962978">
                  <a:moveTo>
                    <a:pt x="12335201" y="6264220"/>
                  </a:moveTo>
                  <a:cubicBezTo>
                    <a:pt x="12335201" y="6264220"/>
                    <a:pt x="11604326" y="6318698"/>
                    <a:pt x="9843168" y="6316076"/>
                  </a:cubicBezTo>
                  <a:cubicBezTo>
                    <a:pt x="4754291" y="6313914"/>
                    <a:pt x="1057074" y="6306089"/>
                    <a:pt x="1057074" y="6306089"/>
                  </a:cubicBezTo>
                  <a:cubicBezTo>
                    <a:pt x="812932" y="6297255"/>
                    <a:pt x="449110" y="6276025"/>
                    <a:pt x="282371" y="6217847"/>
                  </a:cubicBezTo>
                  <a:cubicBezTo>
                    <a:pt x="4469" y="6120884"/>
                    <a:pt x="0" y="5947605"/>
                    <a:pt x="0" y="4846151"/>
                  </a:cubicBezTo>
                  <a:lnTo>
                    <a:pt x="0" y="4846099"/>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4846098"/>
                  </a:cubicBezTo>
                  <a:lnTo>
                    <a:pt x="12953837" y="4846151"/>
                  </a:lnTo>
                  <a:cubicBezTo>
                    <a:pt x="12953836" y="6065570"/>
                    <a:pt x="12911053" y="6214158"/>
                    <a:pt x="12335201" y="6264220"/>
                  </a:cubicBezTo>
                  <a:close/>
                </a:path>
              </a:pathLst>
            </a:custGeom>
            <a:solidFill>
              <a:srgbClr val="FFF3E4"/>
            </a:solid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297897" y="9683678"/>
            <a:ext cx="11408768" cy="641743"/>
          </a:xfrm>
          <a:prstGeom prst="rect">
            <a:avLst/>
          </a:prstGeom>
        </p:spPr>
      </p:pic>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566922" y="9683678"/>
            <a:ext cx="11408768" cy="641743"/>
          </a:xfrm>
          <a:prstGeom prst="rect">
            <a:avLst/>
          </a:prstGeom>
        </p:spPr>
      </p:pic>
      <p:sp>
        <p:nvSpPr>
          <p:cNvPr name="TextBox 9" id="9"/>
          <p:cNvSpPr txBox="true"/>
          <p:nvPr/>
        </p:nvSpPr>
        <p:spPr>
          <a:xfrm rot="0">
            <a:off x="5080364" y="4586769"/>
            <a:ext cx="11641128" cy="4109085"/>
          </a:xfrm>
          <a:prstGeom prst="rect">
            <a:avLst/>
          </a:prstGeom>
        </p:spPr>
        <p:txBody>
          <a:bodyPr anchor="t" rtlCol="false" tIns="0" lIns="0" bIns="0" rIns="0">
            <a:spAutoFit/>
          </a:bodyPr>
          <a:lstStyle/>
          <a:p>
            <a:pPr algn="ctr">
              <a:lnSpc>
                <a:spcPts val="5444"/>
              </a:lnSpc>
            </a:pPr>
            <a:r>
              <a:rPr lang="en-US" sz="4499" spc="359">
                <a:solidFill>
                  <a:srgbClr val="646B3C"/>
                </a:solidFill>
                <a:latin typeface="Sniglet Bold"/>
              </a:rPr>
              <a:t>Teori kontingensi melihat pada aspek situasi dari kepemimpinan (organization context). Fiedler mengatakan bahwa ada 2 tipe variabel kepemimpinan: Leader Orientation dan Situation Favorability. </a:t>
            </a:r>
          </a:p>
        </p:txBody>
      </p:sp>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279322">
            <a:off x="-1188871" y="-417154"/>
            <a:ext cx="4250050" cy="1445017"/>
          </a:xfrm>
          <a:prstGeom prst="rect">
            <a:avLst/>
          </a:prstGeom>
        </p:spPr>
      </p:pic>
      <p:pic>
        <p:nvPicPr>
          <p:cNvPr name="Picture 11" id="11"/>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true" flipV="false" rot="-10800000">
            <a:off x="15176887" y="-456189"/>
            <a:ext cx="4967953" cy="1689104"/>
          </a:xfrm>
          <a:prstGeom prst="rect">
            <a:avLst/>
          </a:prstGeom>
        </p:spPr>
      </p:pic>
      <p:pic>
        <p:nvPicPr>
          <p:cNvPr name="Picture 12" id="12"/>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2259169">
            <a:off x="17198693" y="8427086"/>
            <a:ext cx="1251379" cy="689396"/>
          </a:xfrm>
          <a:prstGeom prst="rect">
            <a:avLst/>
          </a:prstGeom>
        </p:spPr>
      </p:pic>
      <p:pic>
        <p:nvPicPr>
          <p:cNvPr name="Picture 13" id="13"/>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81645" y="8427086"/>
            <a:ext cx="1251379" cy="689396"/>
          </a:xfrm>
          <a:prstGeom prst="rect">
            <a:avLst/>
          </a:prstGeom>
        </p:spPr>
      </p:pic>
      <p:sp>
        <p:nvSpPr>
          <p:cNvPr name="TextBox 14" id="14"/>
          <p:cNvSpPr txBox="true"/>
          <p:nvPr/>
        </p:nvSpPr>
        <p:spPr>
          <a:xfrm rot="0">
            <a:off x="707335" y="1116827"/>
            <a:ext cx="10193594" cy="2634718"/>
          </a:xfrm>
          <a:prstGeom prst="rect">
            <a:avLst/>
          </a:prstGeom>
        </p:spPr>
        <p:txBody>
          <a:bodyPr anchor="t" rtlCol="false" tIns="0" lIns="0" bIns="0" rIns="0">
            <a:spAutoFit/>
          </a:bodyPr>
          <a:lstStyle/>
          <a:p>
            <a:pPr algn="ctr">
              <a:lnSpc>
                <a:spcPts val="9971"/>
              </a:lnSpc>
            </a:pPr>
            <a:r>
              <a:rPr lang="en-US" sz="11079">
                <a:solidFill>
                  <a:srgbClr val="646B3C"/>
                </a:solidFill>
                <a:latin typeface="Lazydog Bold"/>
              </a:rPr>
              <a:t>Leader </a:t>
            </a:r>
          </a:p>
          <a:p>
            <a:pPr algn="ctr">
              <a:lnSpc>
                <a:spcPts val="9971"/>
              </a:lnSpc>
            </a:pPr>
            <a:r>
              <a:rPr lang="en-US" sz="11079">
                <a:solidFill>
                  <a:srgbClr val="646B3C"/>
                </a:solidFill>
                <a:latin typeface="Lazydog Bold"/>
              </a:rPr>
              <a:t>orientation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1145462">
            <a:off x="14898183" y="5811883"/>
            <a:ext cx="1883391" cy="349585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702997">
            <a:off x="1409195" y="5352528"/>
            <a:ext cx="2037838" cy="3782530"/>
          </a:xfrm>
          <a:prstGeom prst="rect">
            <a:avLst/>
          </a:prstGeom>
        </p:spPr>
      </p:pic>
      <p:grpSp>
        <p:nvGrpSpPr>
          <p:cNvPr name="Group 5" id="5"/>
          <p:cNvGrpSpPr/>
          <p:nvPr/>
        </p:nvGrpSpPr>
        <p:grpSpPr>
          <a:xfrm rot="0">
            <a:off x="2766857" y="1565831"/>
            <a:ext cx="15068468" cy="8351451"/>
            <a:chOff x="0" y="0"/>
            <a:chExt cx="14516860" cy="8045732"/>
          </a:xfrm>
        </p:grpSpPr>
        <p:sp>
          <p:nvSpPr>
            <p:cNvPr name="Freeform 6" id="6"/>
            <p:cNvSpPr/>
            <p:nvPr/>
          </p:nvSpPr>
          <p:spPr>
            <a:xfrm>
              <a:off x="0" y="-4073"/>
              <a:ext cx="14523252" cy="8052334"/>
            </a:xfrm>
            <a:custGeom>
              <a:avLst/>
              <a:gdLst/>
              <a:ahLst/>
              <a:cxnLst/>
              <a:rect r="r" b="b" t="t" l="l"/>
              <a:pathLst>
                <a:path h="8052334" w="14523252">
                  <a:moveTo>
                    <a:pt x="13895473" y="7997856"/>
                  </a:moveTo>
                  <a:cubicBezTo>
                    <a:pt x="13895473" y="7997856"/>
                    <a:pt x="13164598" y="8052334"/>
                    <a:pt x="11179514" y="8049714"/>
                  </a:cubicBezTo>
                  <a:cubicBezTo>
                    <a:pt x="5278928" y="8047550"/>
                    <a:pt x="1057074" y="8039726"/>
                    <a:pt x="1057074" y="8039726"/>
                  </a:cubicBezTo>
                  <a:cubicBezTo>
                    <a:pt x="812932" y="8030892"/>
                    <a:pt x="449110" y="8009661"/>
                    <a:pt x="282371" y="7951484"/>
                  </a:cubicBezTo>
                  <a:cubicBezTo>
                    <a:pt x="4469" y="7854521"/>
                    <a:pt x="0" y="7681242"/>
                    <a:pt x="0" y="6273583"/>
                  </a:cubicBezTo>
                  <a:lnTo>
                    <a:pt x="0" y="6273513"/>
                  </a:lnTo>
                  <a:cubicBezTo>
                    <a:pt x="8536" y="491230"/>
                    <a:pt x="0" y="345608"/>
                    <a:pt x="77597" y="223930"/>
                  </a:cubicBezTo>
                  <a:cubicBezTo>
                    <a:pt x="217372" y="4759"/>
                    <a:pt x="519255" y="4073"/>
                    <a:pt x="937909" y="4073"/>
                  </a:cubicBezTo>
                  <a:cubicBezTo>
                    <a:pt x="937909" y="4073"/>
                    <a:pt x="2803101" y="15681"/>
                    <a:pt x="9003770" y="7673"/>
                  </a:cubicBezTo>
                  <a:cubicBezTo>
                    <a:pt x="12945671" y="0"/>
                    <a:pt x="13662405" y="6979"/>
                    <a:pt x="13662405" y="6979"/>
                  </a:cubicBezTo>
                  <a:cubicBezTo>
                    <a:pt x="14030713" y="14458"/>
                    <a:pt x="14168972" y="42638"/>
                    <a:pt x="14366712" y="165219"/>
                  </a:cubicBezTo>
                  <a:cubicBezTo>
                    <a:pt x="14517729" y="258836"/>
                    <a:pt x="14523252" y="476157"/>
                    <a:pt x="14514111" y="6273512"/>
                  </a:cubicBezTo>
                  <a:lnTo>
                    <a:pt x="14514111" y="6273582"/>
                  </a:lnTo>
                  <a:cubicBezTo>
                    <a:pt x="14514109" y="7799207"/>
                    <a:pt x="14471326" y="7947794"/>
                    <a:pt x="13895473" y="7997856"/>
                  </a:cubicBezTo>
                  <a:close/>
                </a:path>
              </a:pathLst>
            </a:custGeom>
            <a:solidFill>
              <a:srgbClr val="FFF3E4"/>
            </a:solidFill>
          </p:spPr>
        </p:sp>
      </p:grpSp>
      <p:pic>
        <p:nvPicPr>
          <p:cNvPr name="Picture 7" id="7"/>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297897" y="9683678"/>
            <a:ext cx="11408768" cy="641743"/>
          </a:xfrm>
          <a:prstGeom prst="rect">
            <a:avLst/>
          </a:prstGeom>
        </p:spPr>
      </p:pic>
      <p:pic>
        <p:nvPicPr>
          <p:cNvPr name="Picture 8" id="8"/>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0566922" y="9683678"/>
            <a:ext cx="11408768" cy="641743"/>
          </a:xfrm>
          <a:prstGeom prst="rect">
            <a:avLst/>
          </a:prstGeom>
        </p:spPr>
      </p:pic>
      <p:sp>
        <p:nvSpPr>
          <p:cNvPr name="TextBox 9" id="9"/>
          <p:cNvSpPr txBox="true"/>
          <p:nvPr/>
        </p:nvSpPr>
        <p:spPr>
          <a:xfrm rot="0">
            <a:off x="2886077" y="1925656"/>
            <a:ext cx="14774786" cy="7548499"/>
          </a:xfrm>
          <a:prstGeom prst="rect">
            <a:avLst/>
          </a:prstGeom>
        </p:spPr>
        <p:txBody>
          <a:bodyPr anchor="t" rtlCol="false" tIns="0" lIns="0" bIns="0" rIns="0">
            <a:spAutoFit/>
          </a:bodyPr>
          <a:lstStyle/>
          <a:p>
            <a:pPr algn="ctr">
              <a:lnSpc>
                <a:spcPts val="4597"/>
              </a:lnSpc>
            </a:pPr>
            <a:r>
              <a:rPr lang="en-US" sz="3799" spc="303">
                <a:solidFill>
                  <a:srgbClr val="646B3C"/>
                </a:solidFill>
                <a:latin typeface="Sniglet Bold"/>
              </a:rPr>
              <a:t>Leader Orientation merupakan pilihan yang dilakukan pemimpin pada suatu organisasi berorientasi pada relationship atau berorientasi pada task. Leader Orientation diketahui dari Skala semantic differential dari rekan yang paling tidak disenangi dalam organisasi (Least preffered coworker = LPC) . </a:t>
            </a:r>
          </a:p>
          <a:p>
            <a:pPr algn="ctr">
              <a:lnSpc>
                <a:spcPts val="4597"/>
              </a:lnSpc>
            </a:pPr>
          </a:p>
          <a:p>
            <a:pPr algn="ctr">
              <a:lnSpc>
                <a:spcPts val="4597"/>
              </a:lnSpc>
            </a:pPr>
            <a:r>
              <a:rPr lang="en-US" sz="3799" spc="303">
                <a:solidFill>
                  <a:srgbClr val="646B3C"/>
                </a:solidFill>
                <a:latin typeface="Sniglet Bold"/>
              </a:rPr>
              <a:t>LPC tinggi jika pemimpin tidak menyenangi rekan kerja, sedangkan LPC yang rendah menunjukkan pemimpin yang siap menerima rekan kerja untuk bekerja sama. Skor LPC yang tinggi menunjukkan bahwa pemimpin berorientasi pada relationship, sebaliknya skor LPC yang rendah menunjukkan bahwa pemimpin berorientasi pada tugas</a:t>
            </a:r>
          </a:p>
        </p:txBody>
      </p:sp>
      <p:pic>
        <p:nvPicPr>
          <p:cNvPr name="Picture 10" id="10"/>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10279322">
            <a:off x="-1188871" y="-417154"/>
            <a:ext cx="4250050" cy="1445017"/>
          </a:xfrm>
          <a:prstGeom prst="rect">
            <a:avLst/>
          </a:prstGeom>
        </p:spPr>
      </p:pic>
      <p:pic>
        <p:nvPicPr>
          <p:cNvPr name="Picture 11" id="11"/>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true" flipV="false" rot="-10800000">
            <a:off x="15176887" y="-456189"/>
            <a:ext cx="4967953" cy="1689104"/>
          </a:xfrm>
          <a:prstGeom prst="rect">
            <a:avLst/>
          </a:prstGeom>
        </p:spPr>
      </p:pic>
      <p:pic>
        <p:nvPicPr>
          <p:cNvPr name="Picture 12" id="12"/>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2259169">
            <a:off x="17198693" y="8427086"/>
            <a:ext cx="1251379" cy="689396"/>
          </a:xfrm>
          <a:prstGeom prst="rect">
            <a:avLst/>
          </a:prstGeom>
        </p:spPr>
      </p:pic>
      <p:pic>
        <p:nvPicPr>
          <p:cNvPr name="Picture 13" id="13"/>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81645" y="8427086"/>
            <a:ext cx="1251379" cy="689396"/>
          </a:xfrm>
          <a:prstGeom prst="rect">
            <a:avLst/>
          </a:prstGeom>
        </p:spPr>
      </p:pic>
      <p:sp>
        <p:nvSpPr>
          <p:cNvPr name="TextBox 14" id="14"/>
          <p:cNvSpPr txBox="true"/>
          <p:nvPr/>
        </p:nvSpPr>
        <p:spPr>
          <a:xfrm rot="0">
            <a:off x="-693342" y="797349"/>
            <a:ext cx="15870228" cy="1128307"/>
          </a:xfrm>
          <a:prstGeom prst="rect">
            <a:avLst/>
          </a:prstGeom>
        </p:spPr>
        <p:txBody>
          <a:bodyPr anchor="t" rtlCol="false" tIns="0" lIns="0" bIns="0" rIns="0">
            <a:spAutoFit/>
          </a:bodyPr>
          <a:lstStyle/>
          <a:p>
            <a:pPr algn="ctr">
              <a:lnSpc>
                <a:spcPts val="8195"/>
              </a:lnSpc>
            </a:pPr>
            <a:r>
              <a:rPr lang="en-US" sz="9106">
                <a:solidFill>
                  <a:srgbClr val="646B3C"/>
                </a:solidFill>
                <a:latin typeface="Lazydog Bold"/>
              </a:rPr>
              <a:t>Leader </a:t>
            </a:r>
            <a:r>
              <a:rPr lang="en-US" sz="9106">
                <a:solidFill>
                  <a:srgbClr val="646B3C"/>
                </a:solidFill>
                <a:latin typeface="Lazydog Bold"/>
              </a:rPr>
              <a:t>orientation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874458" y="6197992"/>
            <a:ext cx="6985139" cy="2904195"/>
          </a:xfrm>
          <a:prstGeom prst="rect">
            <a:avLst/>
          </a:prstGeom>
        </p:spPr>
      </p:pic>
      <p:pic>
        <p:nvPicPr>
          <p:cNvPr name="Picture 4" id="4"/>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849938" y="5526441"/>
            <a:ext cx="8235168" cy="3423916"/>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82941" y="6416898"/>
            <a:ext cx="6321172" cy="2628139"/>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365095" y="7248520"/>
            <a:ext cx="4296706" cy="1786431"/>
          </a:xfrm>
          <a:prstGeom prst="rect">
            <a:avLst/>
          </a:prstGeom>
        </p:spPr>
      </p:pic>
      <p:pic>
        <p:nvPicPr>
          <p:cNvPr name="Picture 7" id="7"/>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4954682" y="7117912"/>
            <a:ext cx="1427460" cy="485336"/>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3249779" y="1762616"/>
            <a:ext cx="40416411" cy="7578077"/>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5400000">
            <a:off x="9813189" y="-1577013"/>
            <a:ext cx="2653259" cy="22801444"/>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6127574" y="658593"/>
            <a:ext cx="2748661" cy="934545"/>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951190" y="1396430"/>
            <a:ext cx="3164183" cy="1075822"/>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7121841" y="9712447"/>
            <a:ext cx="886427" cy="371885"/>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47941"/>
          <a:stretch>
            <a:fillRect/>
          </a:stretch>
        </p:blipFill>
        <p:spPr>
          <a:xfrm flipH="false" flipV="false" rot="-377999">
            <a:off x="9501919" y="9687345"/>
            <a:ext cx="666987" cy="272727"/>
          </a:xfrm>
          <a:prstGeom prst="rect">
            <a:avLst/>
          </a:prstGeom>
        </p:spPr>
      </p:pic>
      <p:pic>
        <p:nvPicPr>
          <p:cNvPr name="Picture 14" id="14"/>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3592101" y="5359208"/>
            <a:ext cx="1662814" cy="565357"/>
          </a:xfrm>
          <a:prstGeom prst="rect">
            <a:avLst/>
          </a:prstGeom>
        </p:spPr>
      </p:pic>
      <p:pic>
        <p:nvPicPr>
          <p:cNvPr name="Picture 15" id="15"/>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4522522" y="-309398"/>
            <a:ext cx="660207" cy="671190"/>
          </a:xfrm>
          <a:prstGeom prst="rect">
            <a:avLst/>
          </a:prstGeom>
        </p:spPr>
      </p:pic>
      <p:pic>
        <p:nvPicPr>
          <p:cNvPr name="Picture 16" id="1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7877502" y="4066551"/>
            <a:ext cx="585866" cy="595613"/>
          </a:xfrm>
          <a:prstGeom prst="rect">
            <a:avLst/>
          </a:prstGeom>
        </p:spPr>
      </p:pic>
      <p:pic>
        <p:nvPicPr>
          <p:cNvPr name="Picture 17" id="17"/>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618327" y="3636895"/>
            <a:ext cx="636186" cy="646769"/>
          </a:xfrm>
          <a:prstGeom prst="rect">
            <a:avLst/>
          </a:prstGeom>
        </p:spPr>
      </p:pic>
      <p:pic>
        <p:nvPicPr>
          <p:cNvPr name="Picture 18" id="18"/>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3518470" y="514815"/>
            <a:ext cx="636186" cy="646769"/>
          </a:xfrm>
          <a:prstGeom prst="rect">
            <a:avLst/>
          </a:prstGeom>
        </p:spPr>
      </p:pic>
      <p:pic>
        <p:nvPicPr>
          <p:cNvPr name="Picture 19" id="1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4561426" y="9747542"/>
            <a:ext cx="653162" cy="274023"/>
          </a:xfrm>
          <a:prstGeom prst="rect">
            <a:avLst/>
          </a:prstGeom>
        </p:spPr>
      </p:pic>
      <p:sp>
        <p:nvSpPr>
          <p:cNvPr name="TextBox 20" id="20"/>
          <p:cNvSpPr txBox="true"/>
          <p:nvPr/>
        </p:nvSpPr>
        <p:spPr>
          <a:xfrm rot="0">
            <a:off x="267646" y="2450397"/>
            <a:ext cx="17902790" cy="5992436"/>
          </a:xfrm>
          <a:prstGeom prst="rect">
            <a:avLst/>
          </a:prstGeom>
        </p:spPr>
        <p:txBody>
          <a:bodyPr anchor="t" rtlCol="false" tIns="0" lIns="0" bIns="0" rIns="0">
            <a:spAutoFit/>
          </a:bodyPr>
          <a:lstStyle/>
          <a:p>
            <a:pPr>
              <a:lnSpc>
                <a:spcPts val="5259"/>
              </a:lnSpc>
            </a:pPr>
            <a:r>
              <a:rPr lang="en-US" sz="3756" spc="375">
                <a:solidFill>
                  <a:srgbClr val="C88065"/>
                </a:solidFill>
                <a:latin typeface="Sniglet"/>
              </a:rPr>
              <a:t>Situation favorability adalah tolak ukur sejauh mana pemimpin tersebut dapat mengendalikan suatu situasi, yang ditentukan oleh 3 variabel situasi. Tiga aspek situasi yang dipertimbangkan meliputi : </a:t>
            </a:r>
          </a:p>
          <a:p>
            <a:pPr>
              <a:lnSpc>
                <a:spcPts val="5259"/>
              </a:lnSpc>
            </a:pPr>
          </a:p>
          <a:p>
            <a:pPr>
              <a:lnSpc>
                <a:spcPts val="5259"/>
              </a:lnSpc>
            </a:pPr>
            <a:r>
              <a:rPr lang="en-US" sz="3756" spc="375">
                <a:solidFill>
                  <a:srgbClr val="C88065"/>
                </a:solidFill>
                <a:latin typeface="Sniglet"/>
              </a:rPr>
              <a:t>1. Hubungan pemimpin-anggota</a:t>
            </a:r>
          </a:p>
          <a:p>
            <a:pPr>
              <a:lnSpc>
                <a:spcPts val="5259"/>
              </a:lnSpc>
            </a:pPr>
          </a:p>
          <a:p>
            <a:pPr>
              <a:lnSpc>
                <a:spcPts val="5259"/>
              </a:lnSpc>
            </a:pPr>
            <a:r>
              <a:rPr lang="en-US" sz="3756" spc="375">
                <a:solidFill>
                  <a:srgbClr val="C88065"/>
                </a:solidFill>
                <a:latin typeface="Sniglet"/>
              </a:rPr>
              <a:t>2. Kekuasaan Posisi</a:t>
            </a:r>
          </a:p>
          <a:p>
            <a:pPr>
              <a:lnSpc>
                <a:spcPts val="5259"/>
              </a:lnSpc>
            </a:pPr>
          </a:p>
          <a:p>
            <a:pPr>
              <a:lnSpc>
                <a:spcPts val="5259"/>
              </a:lnSpc>
            </a:pPr>
            <a:r>
              <a:rPr lang="en-US" sz="3756" spc="375">
                <a:solidFill>
                  <a:srgbClr val="C88065"/>
                </a:solidFill>
                <a:latin typeface="Sniglet"/>
              </a:rPr>
              <a:t>3. Struktur Tugas</a:t>
            </a:r>
          </a:p>
        </p:txBody>
      </p:sp>
      <p:pic>
        <p:nvPicPr>
          <p:cNvPr name="Picture 21" id="2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12415060" y="9731203"/>
            <a:ext cx="886427" cy="371885"/>
          </a:xfrm>
          <a:prstGeom prst="rect">
            <a:avLst/>
          </a:prstGeom>
        </p:spPr>
      </p:pic>
      <p:sp>
        <p:nvSpPr>
          <p:cNvPr name="TextBox 22" id="22"/>
          <p:cNvSpPr txBox="true"/>
          <p:nvPr/>
        </p:nvSpPr>
        <p:spPr>
          <a:xfrm rot="0">
            <a:off x="1840304" y="821686"/>
            <a:ext cx="13825445" cy="940929"/>
          </a:xfrm>
          <a:prstGeom prst="rect">
            <a:avLst/>
          </a:prstGeom>
        </p:spPr>
        <p:txBody>
          <a:bodyPr anchor="t" rtlCol="false" tIns="0" lIns="0" bIns="0" rIns="0">
            <a:spAutoFit/>
          </a:bodyPr>
          <a:lstStyle/>
          <a:p>
            <a:pPr algn="ctr">
              <a:lnSpc>
                <a:spcPts val="6805"/>
              </a:lnSpc>
            </a:pPr>
            <a:r>
              <a:rPr lang="en-US" sz="7561">
                <a:solidFill>
                  <a:srgbClr val="646B3C"/>
                </a:solidFill>
                <a:latin typeface="Lazydog Bold"/>
              </a:rPr>
              <a:t>situation favorability</a:t>
            </a:r>
          </a:p>
        </p:txBody>
      </p:sp>
      <p:pic>
        <p:nvPicPr>
          <p:cNvPr name="Picture 23" id="23"/>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true" flipV="false" rot="0">
            <a:off x="2524849" y="8728483"/>
            <a:ext cx="1607372" cy="1328091"/>
          </a:xfrm>
          <a:prstGeom prst="rect">
            <a:avLst/>
          </a:prstGeom>
        </p:spPr>
      </p:pic>
      <p:pic>
        <p:nvPicPr>
          <p:cNvPr name="Picture 24" id="24"/>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4058378" y="8728483"/>
            <a:ext cx="1607372" cy="1328091"/>
          </a:xfrm>
          <a:prstGeom prst="rect">
            <a:avLst/>
          </a:prstGeom>
        </p:spPr>
      </p:pic>
      <p:pic>
        <p:nvPicPr>
          <p:cNvPr name="Picture 25" id="25"/>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true" flipV="false" rot="0">
            <a:off x="5803612" y="9340693"/>
            <a:ext cx="578530" cy="791152"/>
          </a:xfrm>
          <a:prstGeom prst="rect">
            <a:avLst/>
          </a:prstGeom>
        </p:spPr>
      </p:pic>
      <p:pic>
        <p:nvPicPr>
          <p:cNvPr name="Picture 26" id="26"/>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304721">
            <a:off x="11148986" y="9315006"/>
            <a:ext cx="547138" cy="748223"/>
          </a:xfrm>
          <a:prstGeom prst="rect">
            <a:avLst/>
          </a:prstGeom>
        </p:spPr>
      </p:pic>
      <p:pic>
        <p:nvPicPr>
          <p:cNvPr name="Picture 27" id="27"/>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357060">
            <a:off x="8776476" y="9003949"/>
            <a:ext cx="555661" cy="759878"/>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874458" y="6197992"/>
            <a:ext cx="6985139" cy="2904195"/>
          </a:xfrm>
          <a:prstGeom prst="rect">
            <a:avLst/>
          </a:prstGeom>
        </p:spPr>
      </p:pic>
      <p:pic>
        <p:nvPicPr>
          <p:cNvPr name="Picture 4" id="4"/>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849938" y="5526441"/>
            <a:ext cx="8235168" cy="3423916"/>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82941" y="6416898"/>
            <a:ext cx="6321172" cy="2628139"/>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365095" y="7248520"/>
            <a:ext cx="4296706" cy="1786431"/>
          </a:xfrm>
          <a:prstGeom prst="rect">
            <a:avLst/>
          </a:prstGeom>
        </p:spPr>
      </p:pic>
      <p:pic>
        <p:nvPicPr>
          <p:cNvPr name="Picture 7" id="7"/>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4954682" y="7117912"/>
            <a:ext cx="1427460" cy="485336"/>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3249779" y="1762616"/>
            <a:ext cx="40416411" cy="7578077"/>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5400000">
            <a:off x="9813189" y="-1577013"/>
            <a:ext cx="2653259" cy="22801444"/>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6127574" y="658593"/>
            <a:ext cx="2748661" cy="934545"/>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951190" y="1396430"/>
            <a:ext cx="3164183" cy="1075822"/>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7121841" y="9712447"/>
            <a:ext cx="886427" cy="371885"/>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47941"/>
          <a:stretch>
            <a:fillRect/>
          </a:stretch>
        </p:blipFill>
        <p:spPr>
          <a:xfrm flipH="false" flipV="false" rot="-377999">
            <a:off x="9501919" y="9687345"/>
            <a:ext cx="666987" cy="272727"/>
          </a:xfrm>
          <a:prstGeom prst="rect">
            <a:avLst/>
          </a:prstGeom>
        </p:spPr>
      </p:pic>
      <p:pic>
        <p:nvPicPr>
          <p:cNvPr name="Picture 14" id="14"/>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3592101" y="5359208"/>
            <a:ext cx="1662814" cy="565357"/>
          </a:xfrm>
          <a:prstGeom prst="rect">
            <a:avLst/>
          </a:prstGeom>
        </p:spPr>
      </p:pic>
      <p:pic>
        <p:nvPicPr>
          <p:cNvPr name="Picture 15" id="15"/>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4522522" y="-309398"/>
            <a:ext cx="660207" cy="671190"/>
          </a:xfrm>
          <a:prstGeom prst="rect">
            <a:avLst/>
          </a:prstGeom>
        </p:spPr>
      </p:pic>
      <p:pic>
        <p:nvPicPr>
          <p:cNvPr name="Picture 16" id="1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7877502" y="4066551"/>
            <a:ext cx="585866" cy="595613"/>
          </a:xfrm>
          <a:prstGeom prst="rect">
            <a:avLst/>
          </a:prstGeom>
        </p:spPr>
      </p:pic>
      <p:pic>
        <p:nvPicPr>
          <p:cNvPr name="Picture 17" id="17"/>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618327" y="3636895"/>
            <a:ext cx="636186" cy="646769"/>
          </a:xfrm>
          <a:prstGeom prst="rect">
            <a:avLst/>
          </a:prstGeom>
        </p:spPr>
      </p:pic>
      <p:pic>
        <p:nvPicPr>
          <p:cNvPr name="Picture 18" id="18"/>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3518470" y="514815"/>
            <a:ext cx="636186" cy="646769"/>
          </a:xfrm>
          <a:prstGeom prst="rect">
            <a:avLst/>
          </a:prstGeom>
        </p:spPr>
      </p:pic>
      <p:pic>
        <p:nvPicPr>
          <p:cNvPr name="Picture 19" id="1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4561426" y="9747542"/>
            <a:ext cx="653162" cy="274023"/>
          </a:xfrm>
          <a:prstGeom prst="rect">
            <a:avLst/>
          </a:prstGeom>
        </p:spPr>
      </p:pic>
      <p:sp>
        <p:nvSpPr>
          <p:cNvPr name="TextBox 20" id="20"/>
          <p:cNvSpPr txBox="true"/>
          <p:nvPr/>
        </p:nvSpPr>
        <p:spPr>
          <a:xfrm rot="0">
            <a:off x="6382142" y="2396052"/>
            <a:ext cx="11788293" cy="5842999"/>
          </a:xfrm>
          <a:prstGeom prst="rect">
            <a:avLst/>
          </a:prstGeom>
        </p:spPr>
        <p:txBody>
          <a:bodyPr anchor="t" rtlCol="false" tIns="0" lIns="0" bIns="0" rIns="0">
            <a:spAutoFit/>
          </a:bodyPr>
          <a:lstStyle/>
          <a:p>
            <a:pPr marL="790610" indent="-395305" lvl="1">
              <a:lnSpc>
                <a:spcPts val="5126"/>
              </a:lnSpc>
              <a:buFont typeface="Arial"/>
              <a:buChar char="•"/>
            </a:pPr>
            <a:r>
              <a:rPr lang="en-US" sz="3661" spc="366">
                <a:solidFill>
                  <a:srgbClr val="C88065"/>
                </a:solidFill>
                <a:latin typeface="Sniglet"/>
              </a:rPr>
              <a:t> Hubungan pemimpin-anggota: Adalah batasan dimana pemimpin memiliki dukungan dan kesetiaan dari para bawahan, pemimpin mempengaruhi kelompok dan kondisi di mana ia dapat melakukan begitu. Seorang pemimpin yang diterima oleh anggota kelompok adalah dalam situasi yang lebih menguntungkan daripada orang yang tidak. </a:t>
            </a:r>
          </a:p>
        </p:txBody>
      </p:sp>
      <p:pic>
        <p:nvPicPr>
          <p:cNvPr name="Picture 21" id="2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12415060" y="9731203"/>
            <a:ext cx="886427" cy="371885"/>
          </a:xfrm>
          <a:prstGeom prst="rect">
            <a:avLst/>
          </a:prstGeom>
        </p:spPr>
      </p:pic>
      <p:pic>
        <p:nvPicPr>
          <p:cNvPr name="Picture 22" id="22"/>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true" flipV="false" rot="0">
            <a:off x="2524849" y="8728483"/>
            <a:ext cx="1607372" cy="1328091"/>
          </a:xfrm>
          <a:prstGeom prst="rect">
            <a:avLst/>
          </a:prstGeom>
        </p:spPr>
      </p:pic>
      <p:pic>
        <p:nvPicPr>
          <p:cNvPr name="Picture 23" id="23"/>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4058378" y="8728483"/>
            <a:ext cx="1607372" cy="1328091"/>
          </a:xfrm>
          <a:prstGeom prst="rect">
            <a:avLst/>
          </a:prstGeom>
        </p:spPr>
      </p:pic>
      <p:pic>
        <p:nvPicPr>
          <p:cNvPr name="Picture 24" id="24"/>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true" flipV="false" rot="0">
            <a:off x="5803612" y="9340693"/>
            <a:ext cx="578530" cy="791152"/>
          </a:xfrm>
          <a:prstGeom prst="rect">
            <a:avLst/>
          </a:prstGeom>
        </p:spPr>
      </p:pic>
      <p:pic>
        <p:nvPicPr>
          <p:cNvPr name="Picture 25" id="25"/>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304721">
            <a:off x="11148986" y="9315006"/>
            <a:ext cx="547138" cy="748223"/>
          </a:xfrm>
          <a:prstGeom prst="rect">
            <a:avLst/>
          </a:prstGeom>
        </p:spPr>
      </p:pic>
      <p:pic>
        <p:nvPicPr>
          <p:cNvPr name="Picture 26" id="26"/>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357060">
            <a:off x="8776476" y="9003949"/>
            <a:ext cx="555661" cy="759878"/>
          </a:xfrm>
          <a:prstGeom prst="rect">
            <a:avLst/>
          </a:prstGeom>
        </p:spPr>
      </p:pic>
      <p:pic>
        <p:nvPicPr>
          <p:cNvPr name="Picture 27" id="27"/>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499593" y="3245781"/>
            <a:ext cx="5878286" cy="4114800"/>
          </a:xfrm>
          <a:prstGeom prst="rect">
            <a:avLst/>
          </a:prstGeom>
        </p:spPr>
      </p:pic>
      <p:sp>
        <p:nvSpPr>
          <p:cNvPr name="TextBox 28" id="28"/>
          <p:cNvSpPr txBox="true"/>
          <p:nvPr/>
        </p:nvSpPr>
        <p:spPr>
          <a:xfrm rot="0">
            <a:off x="1840304" y="821686"/>
            <a:ext cx="13825445" cy="940929"/>
          </a:xfrm>
          <a:prstGeom prst="rect">
            <a:avLst/>
          </a:prstGeom>
        </p:spPr>
        <p:txBody>
          <a:bodyPr anchor="t" rtlCol="false" tIns="0" lIns="0" bIns="0" rIns="0">
            <a:spAutoFit/>
          </a:bodyPr>
          <a:lstStyle/>
          <a:p>
            <a:pPr algn="ctr">
              <a:lnSpc>
                <a:spcPts val="6805"/>
              </a:lnSpc>
            </a:pPr>
            <a:r>
              <a:rPr lang="en-US" sz="7561">
                <a:solidFill>
                  <a:srgbClr val="646B3C"/>
                </a:solidFill>
                <a:latin typeface="Lazydog Bold"/>
              </a:rPr>
              <a:t>situation favorability</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874458" y="6197992"/>
            <a:ext cx="6985139" cy="2904195"/>
          </a:xfrm>
          <a:prstGeom prst="rect">
            <a:avLst/>
          </a:prstGeom>
        </p:spPr>
      </p:pic>
      <p:pic>
        <p:nvPicPr>
          <p:cNvPr name="Picture 4" id="4"/>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849938" y="5526441"/>
            <a:ext cx="8235168" cy="3423916"/>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82941" y="6416898"/>
            <a:ext cx="6321172" cy="2628139"/>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365095" y="7248520"/>
            <a:ext cx="4296706" cy="1786431"/>
          </a:xfrm>
          <a:prstGeom prst="rect">
            <a:avLst/>
          </a:prstGeom>
        </p:spPr>
      </p:pic>
      <p:pic>
        <p:nvPicPr>
          <p:cNvPr name="Picture 7" id="7"/>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4954682" y="7117912"/>
            <a:ext cx="1427460" cy="485336"/>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3249779" y="1762616"/>
            <a:ext cx="40416411" cy="7578077"/>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5400000">
            <a:off x="9813189" y="-1577013"/>
            <a:ext cx="2653259" cy="22801444"/>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6127574" y="658593"/>
            <a:ext cx="2748661" cy="934545"/>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951190" y="1396430"/>
            <a:ext cx="3164183" cy="1075822"/>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7121841" y="9712447"/>
            <a:ext cx="886427" cy="371885"/>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47941"/>
          <a:stretch>
            <a:fillRect/>
          </a:stretch>
        </p:blipFill>
        <p:spPr>
          <a:xfrm flipH="false" flipV="false" rot="-377999">
            <a:off x="9501919" y="9687345"/>
            <a:ext cx="666987" cy="272727"/>
          </a:xfrm>
          <a:prstGeom prst="rect">
            <a:avLst/>
          </a:prstGeom>
        </p:spPr>
      </p:pic>
      <p:pic>
        <p:nvPicPr>
          <p:cNvPr name="Picture 14" id="14"/>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3592101" y="5359208"/>
            <a:ext cx="1662814" cy="565357"/>
          </a:xfrm>
          <a:prstGeom prst="rect">
            <a:avLst/>
          </a:prstGeom>
        </p:spPr>
      </p:pic>
      <p:pic>
        <p:nvPicPr>
          <p:cNvPr name="Picture 15" id="15"/>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4522522" y="-309398"/>
            <a:ext cx="660207" cy="671190"/>
          </a:xfrm>
          <a:prstGeom prst="rect">
            <a:avLst/>
          </a:prstGeom>
        </p:spPr>
      </p:pic>
      <p:pic>
        <p:nvPicPr>
          <p:cNvPr name="Picture 16" id="1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7877502" y="4066551"/>
            <a:ext cx="585866" cy="595613"/>
          </a:xfrm>
          <a:prstGeom prst="rect">
            <a:avLst/>
          </a:prstGeom>
        </p:spPr>
      </p:pic>
      <p:pic>
        <p:nvPicPr>
          <p:cNvPr name="Picture 17" id="17"/>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618327" y="3636895"/>
            <a:ext cx="636186" cy="646769"/>
          </a:xfrm>
          <a:prstGeom prst="rect">
            <a:avLst/>
          </a:prstGeom>
        </p:spPr>
      </p:pic>
      <p:pic>
        <p:nvPicPr>
          <p:cNvPr name="Picture 18" id="18"/>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3518470" y="514815"/>
            <a:ext cx="636186" cy="646769"/>
          </a:xfrm>
          <a:prstGeom prst="rect">
            <a:avLst/>
          </a:prstGeom>
        </p:spPr>
      </p:pic>
      <p:pic>
        <p:nvPicPr>
          <p:cNvPr name="Picture 19" id="1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4561426" y="9747542"/>
            <a:ext cx="653162" cy="274023"/>
          </a:xfrm>
          <a:prstGeom prst="rect">
            <a:avLst/>
          </a:prstGeom>
        </p:spPr>
      </p:pic>
      <p:sp>
        <p:nvSpPr>
          <p:cNvPr name="TextBox 20" id="20"/>
          <p:cNvSpPr txBox="true"/>
          <p:nvPr/>
        </p:nvSpPr>
        <p:spPr>
          <a:xfrm rot="0">
            <a:off x="7649976" y="2566275"/>
            <a:ext cx="11226259" cy="6458552"/>
          </a:xfrm>
          <a:prstGeom prst="rect">
            <a:avLst/>
          </a:prstGeom>
        </p:spPr>
        <p:txBody>
          <a:bodyPr anchor="t" rtlCol="false" tIns="0" lIns="0" bIns="0" rIns="0">
            <a:spAutoFit/>
          </a:bodyPr>
          <a:lstStyle/>
          <a:p>
            <a:pPr>
              <a:lnSpc>
                <a:spcPts val="6386"/>
              </a:lnSpc>
            </a:pPr>
          </a:p>
          <a:p>
            <a:pPr>
              <a:lnSpc>
                <a:spcPts val="6386"/>
              </a:lnSpc>
            </a:pPr>
            <a:r>
              <a:rPr lang="en-US" sz="4561" spc="456">
                <a:solidFill>
                  <a:srgbClr val="C88065"/>
                </a:solidFill>
                <a:latin typeface="Sniglet"/>
              </a:rPr>
              <a:t>2. Kekuasaan Posisi : Batasan dimana pemimpin memiliki kewenangan untuk mengevaluasi kinerja bawahan dan memberikan penghargaan serta hukuman. </a:t>
            </a:r>
          </a:p>
          <a:p>
            <a:pPr>
              <a:lnSpc>
                <a:spcPts val="6386"/>
              </a:lnSpc>
            </a:pPr>
          </a:p>
          <a:p>
            <a:pPr>
              <a:lnSpc>
                <a:spcPts val="6386"/>
              </a:lnSpc>
            </a:pPr>
          </a:p>
        </p:txBody>
      </p:sp>
      <p:pic>
        <p:nvPicPr>
          <p:cNvPr name="Picture 21" id="2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12415060" y="9731203"/>
            <a:ext cx="886427" cy="371885"/>
          </a:xfrm>
          <a:prstGeom prst="rect">
            <a:avLst/>
          </a:prstGeom>
        </p:spPr>
      </p:pic>
      <p:pic>
        <p:nvPicPr>
          <p:cNvPr name="Picture 22" id="22"/>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true" flipV="false" rot="0">
            <a:off x="2524849" y="8728483"/>
            <a:ext cx="1607372" cy="1328091"/>
          </a:xfrm>
          <a:prstGeom prst="rect">
            <a:avLst/>
          </a:prstGeom>
        </p:spPr>
      </p:pic>
      <p:pic>
        <p:nvPicPr>
          <p:cNvPr name="Picture 23" id="23"/>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4058378" y="8728483"/>
            <a:ext cx="1607372" cy="1328091"/>
          </a:xfrm>
          <a:prstGeom prst="rect">
            <a:avLst/>
          </a:prstGeom>
        </p:spPr>
      </p:pic>
      <p:pic>
        <p:nvPicPr>
          <p:cNvPr name="Picture 24" id="24"/>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true" flipV="false" rot="0">
            <a:off x="5803612" y="9340693"/>
            <a:ext cx="578530" cy="791152"/>
          </a:xfrm>
          <a:prstGeom prst="rect">
            <a:avLst/>
          </a:prstGeom>
        </p:spPr>
      </p:pic>
      <p:pic>
        <p:nvPicPr>
          <p:cNvPr name="Picture 25" id="25"/>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304721">
            <a:off x="11148986" y="9315006"/>
            <a:ext cx="547138" cy="748223"/>
          </a:xfrm>
          <a:prstGeom prst="rect">
            <a:avLst/>
          </a:prstGeom>
        </p:spPr>
      </p:pic>
      <p:pic>
        <p:nvPicPr>
          <p:cNvPr name="Picture 26" id="26"/>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357060">
            <a:off x="8776476" y="9003949"/>
            <a:ext cx="555661" cy="759878"/>
          </a:xfrm>
          <a:prstGeom prst="rect">
            <a:avLst/>
          </a:prstGeom>
        </p:spPr>
      </p:pic>
      <p:pic>
        <p:nvPicPr>
          <p:cNvPr name="Picture 27" id="27"/>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1600133" y="2774171"/>
            <a:ext cx="5064177" cy="5504540"/>
          </a:xfrm>
          <a:prstGeom prst="rect">
            <a:avLst/>
          </a:prstGeom>
        </p:spPr>
      </p:pic>
      <p:sp>
        <p:nvSpPr>
          <p:cNvPr name="TextBox 28" id="28"/>
          <p:cNvSpPr txBox="true"/>
          <p:nvPr/>
        </p:nvSpPr>
        <p:spPr>
          <a:xfrm rot="0">
            <a:off x="1840304" y="821686"/>
            <a:ext cx="13825445" cy="940929"/>
          </a:xfrm>
          <a:prstGeom prst="rect">
            <a:avLst/>
          </a:prstGeom>
        </p:spPr>
        <p:txBody>
          <a:bodyPr anchor="t" rtlCol="false" tIns="0" lIns="0" bIns="0" rIns="0">
            <a:spAutoFit/>
          </a:bodyPr>
          <a:lstStyle/>
          <a:p>
            <a:pPr algn="ctr">
              <a:lnSpc>
                <a:spcPts val="6805"/>
              </a:lnSpc>
            </a:pPr>
            <a:r>
              <a:rPr lang="en-US" sz="7561">
                <a:solidFill>
                  <a:srgbClr val="646B3C"/>
                </a:solidFill>
                <a:latin typeface="Lazydog Bold"/>
              </a:rPr>
              <a:t>situation favorability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357121">
            <a:off x="14158389" y="7883595"/>
            <a:ext cx="3176096" cy="33654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1499" b="30850"/>
          <a:stretch>
            <a:fillRect/>
          </a:stretch>
        </p:blipFill>
        <p:spPr>
          <a:xfrm flipH="false" flipV="false" rot="974392">
            <a:off x="16049107" y="6385768"/>
            <a:ext cx="3093110" cy="4758119"/>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2731553" y="8591459"/>
            <a:ext cx="354974" cy="328512"/>
          </a:xfrm>
          <a:prstGeom prst="rect">
            <a:avLst/>
          </a:prstGeom>
        </p:spPr>
      </p:pic>
      <p:pic>
        <p:nvPicPr>
          <p:cNvPr name="Picture 6" id="6"/>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5172753" y="3635472"/>
            <a:ext cx="354974" cy="328512"/>
          </a:xfrm>
          <a:prstGeom prst="rect">
            <a:avLst/>
          </a:prstGeom>
        </p:spPr>
      </p:pic>
      <p:grpSp>
        <p:nvGrpSpPr>
          <p:cNvPr name="Group 7" id="7"/>
          <p:cNvGrpSpPr/>
          <p:nvPr/>
        </p:nvGrpSpPr>
        <p:grpSpPr>
          <a:xfrm rot="0">
            <a:off x="3034617" y="2508949"/>
            <a:ext cx="12218766" cy="3638985"/>
            <a:chOff x="0" y="0"/>
            <a:chExt cx="11771477" cy="3505773"/>
          </a:xfrm>
        </p:grpSpPr>
        <p:sp>
          <p:nvSpPr>
            <p:cNvPr name="Freeform 8" id="8"/>
            <p:cNvSpPr/>
            <p:nvPr/>
          </p:nvSpPr>
          <p:spPr>
            <a:xfrm>
              <a:off x="0" y="-4073"/>
              <a:ext cx="11777867" cy="3512376"/>
            </a:xfrm>
            <a:custGeom>
              <a:avLst/>
              <a:gdLst/>
              <a:ahLst/>
              <a:cxnLst/>
              <a:rect r="r" b="b" t="t" l="l"/>
              <a:pathLst>
                <a:path h="3512376" w="11777867">
                  <a:moveTo>
                    <a:pt x="11150090" y="3457898"/>
                  </a:moveTo>
                  <a:cubicBezTo>
                    <a:pt x="11150090" y="3457898"/>
                    <a:pt x="10419215" y="3512376"/>
                    <a:pt x="8828143" y="3509755"/>
                  </a:cubicBezTo>
                  <a:cubicBezTo>
                    <a:pt x="4355800" y="3507592"/>
                    <a:pt x="1057074" y="3499767"/>
                    <a:pt x="1057074" y="3499767"/>
                  </a:cubicBezTo>
                  <a:cubicBezTo>
                    <a:pt x="812932" y="3490933"/>
                    <a:pt x="449110" y="3469703"/>
                    <a:pt x="282371" y="3411525"/>
                  </a:cubicBezTo>
                  <a:cubicBezTo>
                    <a:pt x="4469" y="3314562"/>
                    <a:pt x="0" y="3141283"/>
                    <a:pt x="0" y="2535500"/>
                  </a:cubicBezTo>
                  <a:lnTo>
                    <a:pt x="0" y="2535475"/>
                  </a:lnTo>
                  <a:cubicBezTo>
                    <a:pt x="8536" y="491230"/>
                    <a:pt x="0" y="345608"/>
                    <a:pt x="77597" y="223930"/>
                  </a:cubicBezTo>
                  <a:cubicBezTo>
                    <a:pt x="217372" y="4759"/>
                    <a:pt x="519255" y="4073"/>
                    <a:pt x="937909" y="4073"/>
                  </a:cubicBezTo>
                  <a:cubicBezTo>
                    <a:pt x="937909" y="4073"/>
                    <a:pt x="2479250" y="15681"/>
                    <a:pt x="7179040" y="7673"/>
                  </a:cubicBezTo>
                  <a:cubicBezTo>
                    <a:pt x="10200287" y="0"/>
                    <a:pt x="10917020" y="6979"/>
                    <a:pt x="10917020" y="6979"/>
                  </a:cubicBezTo>
                  <a:cubicBezTo>
                    <a:pt x="11285328" y="14458"/>
                    <a:pt x="11423588" y="42638"/>
                    <a:pt x="11621328" y="165219"/>
                  </a:cubicBezTo>
                  <a:cubicBezTo>
                    <a:pt x="11772345" y="258836"/>
                    <a:pt x="11777867" y="476157"/>
                    <a:pt x="11768727" y="2535475"/>
                  </a:cubicBezTo>
                  <a:lnTo>
                    <a:pt x="11768727" y="2535500"/>
                  </a:lnTo>
                  <a:cubicBezTo>
                    <a:pt x="11768726" y="3259248"/>
                    <a:pt x="11725942" y="3407836"/>
                    <a:pt x="11150090" y="3457898"/>
                  </a:cubicBezTo>
                  <a:close/>
                </a:path>
              </a:pathLst>
            </a:custGeom>
            <a:solidFill>
              <a:srgbClr val="FFF3E4"/>
            </a:solidFill>
          </p:spPr>
        </p:sp>
      </p:grpSp>
      <p:pic>
        <p:nvPicPr>
          <p:cNvPr name="Picture 9" id="9"/>
          <p:cNvPicPr>
            <a:picLocks noChangeAspect="true"/>
          </p:cNvPicPr>
          <p:nvPr/>
        </p:nvPicPr>
        <p:blipFill>
          <a:blip r:embed="rId11"/>
          <a:srcRect l="0" t="0" r="0" b="0"/>
          <a:stretch>
            <a:fillRect/>
          </a:stretch>
        </p:blipFill>
        <p:spPr>
          <a:xfrm flipH="false" flipV="false" rot="-319847">
            <a:off x="14702052" y="6981635"/>
            <a:ext cx="2279526" cy="2315709"/>
          </a:xfrm>
          <a:prstGeom prst="rect">
            <a:avLst/>
          </a:prstGeom>
        </p:spPr>
      </p:pic>
      <p:sp>
        <p:nvSpPr>
          <p:cNvPr name="TextBox 10" id="10"/>
          <p:cNvSpPr txBox="true"/>
          <p:nvPr/>
        </p:nvSpPr>
        <p:spPr>
          <a:xfrm rot="0">
            <a:off x="3931344" y="2939231"/>
            <a:ext cx="10425311" cy="1110615"/>
          </a:xfrm>
          <a:prstGeom prst="rect">
            <a:avLst/>
          </a:prstGeom>
        </p:spPr>
        <p:txBody>
          <a:bodyPr anchor="t" rtlCol="false" tIns="0" lIns="0" bIns="0" rIns="0">
            <a:spAutoFit/>
          </a:bodyPr>
          <a:lstStyle/>
          <a:p>
            <a:pPr algn="ctr">
              <a:lnSpc>
                <a:spcPts val="8009"/>
              </a:lnSpc>
            </a:pPr>
            <a:r>
              <a:rPr lang="en-US" sz="8899">
                <a:solidFill>
                  <a:srgbClr val="646B3C"/>
                </a:solidFill>
                <a:latin typeface="Lazydog Bold"/>
              </a:rPr>
              <a:t>teori</a:t>
            </a:r>
          </a:p>
        </p:txBody>
      </p:sp>
      <p:pic>
        <p:nvPicPr>
          <p:cNvPr name="Picture 11" id="11"/>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718954">
            <a:off x="-86397" y="113348"/>
            <a:ext cx="3947685" cy="1471410"/>
          </a:xfrm>
          <a:prstGeom prst="rect">
            <a:avLst/>
          </a:prstGeom>
        </p:spPr>
      </p:pic>
      <p:pic>
        <p:nvPicPr>
          <p:cNvPr name="Picture 12" id="12"/>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7619797" y="3106188"/>
            <a:ext cx="1028510" cy="943658"/>
          </a:xfrm>
          <a:prstGeom prst="rect">
            <a:avLst/>
          </a:prstGeom>
        </p:spPr>
      </p:pic>
      <p:pic>
        <p:nvPicPr>
          <p:cNvPr name="Picture 13" id="13"/>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2909040" y="1028700"/>
            <a:ext cx="2514218" cy="854834"/>
          </a:xfrm>
          <a:prstGeom prst="rect">
            <a:avLst/>
          </a:prstGeom>
        </p:spPr>
      </p:pic>
      <p:pic>
        <p:nvPicPr>
          <p:cNvPr name="Picture 14" id="14"/>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4271691" y="8827878"/>
            <a:ext cx="991921" cy="1356474"/>
          </a:xfrm>
          <a:prstGeom prst="rect">
            <a:avLst/>
          </a:prstGeom>
        </p:spPr>
      </p:pic>
      <p:pic>
        <p:nvPicPr>
          <p:cNvPr name="Picture 15" id="15"/>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310701" y="3063425"/>
            <a:ext cx="354974" cy="328512"/>
          </a:xfrm>
          <a:prstGeom prst="rect">
            <a:avLst/>
          </a:prstGeom>
        </p:spPr>
      </p:pic>
      <p:pic>
        <p:nvPicPr>
          <p:cNvPr name="Picture 16" id="1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6206185" y="-97581"/>
            <a:ext cx="354974" cy="328512"/>
          </a:xfrm>
          <a:prstGeom prst="rect">
            <a:avLst/>
          </a:prstGeom>
        </p:spPr>
      </p:pic>
      <p:pic>
        <p:nvPicPr>
          <p:cNvPr name="Picture 17" id="17"/>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5962224" y="-193325"/>
            <a:ext cx="3981878" cy="1484154"/>
          </a:xfrm>
          <a:prstGeom prst="rect">
            <a:avLst/>
          </a:prstGeom>
        </p:spPr>
      </p:pic>
      <p:pic>
        <p:nvPicPr>
          <p:cNvPr name="Picture 18" id="18"/>
          <p:cNvPicPr>
            <a:picLocks noChangeAspect="true"/>
          </p:cNvPicPr>
          <p:nvPr/>
        </p:nvPicPr>
        <p:blipFill>
          <a:blip r:embed="rId22"/>
          <a:srcRect l="0" t="0" r="0" b="0"/>
          <a:stretch>
            <a:fillRect/>
          </a:stretch>
        </p:blipFill>
        <p:spPr>
          <a:xfrm flipH="false" flipV="false" rot="1665350">
            <a:off x="2651874" y="1737579"/>
            <a:ext cx="2001300" cy="1998798"/>
          </a:xfrm>
          <a:prstGeom prst="rect">
            <a:avLst/>
          </a:prstGeom>
        </p:spPr>
      </p:pic>
      <p:pic>
        <p:nvPicPr>
          <p:cNvPr name="Picture 19" id="19"/>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0">
            <a:off x="3482981" y="6468576"/>
            <a:ext cx="11322038" cy="2122882"/>
          </a:xfrm>
          <a:prstGeom prst="rect">
            <a:avLst/>
          </a:prstGeom>
        </p:spPr>
      </p:pic>
      <p:sp>
        <p:nvSpPr>
          <p:cNvPr name="TextBox 20" id="20"/>
          <p:cNvSpPr txBox="true"/>
          <p:nvPr/>
        </p:nvSpPr>
        <p:spPr>
          <a:xfrm rot="0">
            <a:off x="3931344" y="4468394"/>
            <a:ext cx="10425311" cy="1679540"/>
          </a:xfrm>
          <a:prstGeom prst="rect">
            <a:avLst/>
          </a:prstGeom>
        </p:spPr>
        <p:txBody>
          <a:bodyPr anchor="t" rtlCol="false" tIns="0" lIns="0" bIns="0" rIns="0">
            <a:spAutoFit/>
          </a:bodyPr>
          <a:lstStyle/>
          <a:p>
            <a:pPr algn="ctr">
              <a:lnSpc>
                <a:spcPts val="12224"/>
              </a:lnSpc>
            </a:pPr>
            <a:r>
              <a:rPr lang="en-US" sz="13582">
                <a:solidFill>
                  <a:srgbClr val="646B3C"/>
                </a:solidFill>
                <a:latin typeface="Lazydog Bold"/>
              </a:rPr>
              <a:t>kontingensi</a:t>
            </a:r>
          </a:p>
        </p:txBody>
      </p:sp>
      <p:sp>
        <p:nvSpPr>
          <p:cNvPr name="TextBox 21" id="21"/>
          <p:cNvSpPr txBox="true"/>
          <p:nvPr/>
        </p:nvSpPr>
        <p:spPr>
          <a:xfrm rot="0">
            <a:off x="5263612" y="6832163"/>
            <a:ext cx="7281292" cy="1529715"/>
          </a:xfrm>
          <a:prstGeom prst="rect">
            <a:avLst/>
          </a:prstGeom>
        </p:spPr>
        <p:txBody>
          <a:bodyPr anchor="t" rtlCol="false" tIns="0" lIns="0" bIns="0" rIns="0">
            <a:spAutoFit/>
          </a:bodyPr>
          <a:lstStyle/>
          <a:p>
            <a:pPr algn="ctr">
              <a:lnSpc>
                <a:spcPts val="3840"/>
              </a:lnSpc>
            </a:pPr>
            <a:r>
              <a:rPr lang="en-US" sz="4800" spc="240">
                <a:solidFill>
                  <a:srgbClr val="9B6D55"/>
                </a:solidFill>
                <a:latin typeface="Sniglet"/>
              </a:rPr>
              <a:t>#FEB_Unila</a:t>
            </a:r>
          </a:p>
          <a:p>
            <a:pPr algn="ctr">
              <a:lnSpc>
                <a:spcPts val="3840"/>
              </a:lnSpc>
            </a:pPr>
            <a:r>
              <a:rPr lang="en-US" sz="4800" spc="240">
                <a:solidFill>
                  <a:srgbClr val="9B6D55"/>
                </a:solidFill>
                <a:latin typeface="Sniglet"/>
              </a:rPr>
              <a:t>#kelas_nova_mardiana</a:t>
            </a:r>
          </a:p>
          <a:p>
            <a:pPr algn="ctr">
              <a:lnSpc>
                <a:spcPts val="3840"/>
              </a:lnSpc>
            </a:pPr>
            <a:r>
              <a:rPr lang="en-US" sz="4800" spc="240">
                <a:solidFill>
                  <a:srgbClr val="9B6D55"/>
                </a:solidFill>
                <a:latin typeface="Sniglet"/>
              </a:rPr>
              <a:t>#leadership</a:t>
            </a:r>
          </a:p>
        </p:txBody>
      </p:sp>
      <p:sp>
        <p:nvSpPr>
          <p:cNvPr name="TextBox 22" id="22"/>
          <p:cNvSpPr txBox="true"/>
          <p:nvPr/>
        </p:nvSpPr>
        <p:spPr>
          <a:xfrm rot="0">
            <a:off x="6155072" y="1822463"/>
            <a:ext cx="5977855" cy="416559"/>
          </a:xfrm>
          <a:prstGeom prst="rect">
            <a:avLst/>
          </a:prstGeom>
        </p:spPr>
        <p:txBody>
          <a:bodyPr anchor="t" rtlCol="false" tIns="0" lIns="0" bIns="0" rIns="0">
            <a:spAutoFit/>
          </a:bodyPr>
          <a:lstStyle/>
          <a:p>
            <a:pPr algn="ctr">
              <a:lnSpc>
                <a:spcPts val="2959"/>
              </a:lnSpc>
            </a:pPr>
            <a:r>
              <a:rPr lang="en-US" sz="3699" spc="295">
                <a:solidFill>
                  <a:srgbClr val="9B6D55"/>
                </a:solidFill>
                <a:latin typeface="Sniglet"/>
              </a:rPr>
              <a:t>LEADERSHIP</a:t>
            </a:r>
          </a:p>
        </p:txBody>
      </p:sp>
      <p:pic>
        <p:nvPicPr>
          <p:cNvPr name="Picture 23" id="23"/>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196131" y="9673992"/>
            <a:ext cx="11408768" cy="641743"/>
          </a:xfrm>
          <a:prstGeom prst="rect">
            <a:avLst/>
          </a:prstGeom>
        </p:spPr>
      </p:pic>
      <p:pic>
        <p:nvPicPr>
          <p:cNvPr name="Picture 24" id="24"/>
          <p:cNvPicPr>
            <a:picLocks noChangeAspect="true"/>
          </p:cNvPicPr>
          <p:nvPr/>
        </p:nvPicPr>
        <p:blipFill>
          <a:blip r:embed="rId27"/>
          <a:srcRect l="0" t="0" r="0" b="0"/>
          <a:stretch>
            <a:fillRect/>
          </a:stretch>
        </p:blipFill>
        <p:spPr>
          <a:xfrm flipH="false" flipV="false" rot="-982322">
            <a:off x="10288" y="5255108"/>
            <a:ext cx="1870349" cy="3471646"/>
          </a:xfrm>
          <a:prstGeom prst="rect">
            <a:avLst/>
          </a:prstGeom>
        </p:spPr>
      </p:pic>
      <p:pic>
        <p:nvPicPr>
          <p:cNvPr name="Picture 25" id="25"/>
          <p:cNvPicPr>
            <a:picLocks noChangeAspect="true"/>
          </p:cNvPicPr>
          <p:nvPr/>
        </p:nvPicPr>
        <p:blipFill>
          <a:blip r:embed="rId28"/>
          <a:srcRect l="0" t="0" r="0" b="0"/>
          <a:stretch>
            <a:fillRect/>
          </a:stretch>
        </p:blipFill>
        <p:spPr>
          <a:xfrm flipH="false" flipV="false" rot="0">
            <a:off x="665675" y="7761803"/>
            <a:ext cx="2120580" cy="2372676"/>
          </a:xfrm>
          <a:prstGeom prst="rect">
            <a:avLst/>
          </a:prstGeom>
        </p:spPr>
      </p:pic>
      <p:pic>
        <p:nvPicPr>
          <p:cNvPr name="Picture 26" id="26"/>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10566922" y="9712413"/>
            <a:ext cx="11408768" cy="641743"/>
          </a:xfrm>
          <a:prstGeom prst="rect">
            <a:avLst/>
          </a:prstGeom>
        </p:spPr>
      </p:pic>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874458" y="6197992"/>
            <a:ext cx="6985139" cy="2904195"/>
          </a:xfrm>
          <a:prstGeom prst="rect">
            <a:avLst/>
          </a:prstGeom>
        </p:spPr>
      </p:pic>
      <p:pic>
        <p:nvPicPr>
          <p:cNvPr name="Picture 4" id="4"/>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849938" y="5526441"/>
            <a:ext cx="8235168" cy="3423916"/>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82941" y="6416898"/>
            <a:ext cx="6321172" cy="2628139"/>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365095" y="7248520"/>
            <a:ext cx="4296706" cy="1786431"/>
          </a:xfrm>
          <a:prstGeom prst="rect">
            <a:avLst/>
          </a:prstGeom>
        </p:spPr>
      </p:pic>
      <p:pic>
        <p:nvPicPr>
          <p:cNvPr name="Picture 7" id="7"/>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4954682" y="7117912"/>
            <a:ext cx="1427460" cy="485336"/>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3249779" y="1762616"/>
            <a:ext cx="40416411" cy="7578077"/>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5400000">
            <a:off x="9813189" y="-1577013"/>
            <a:ext cx="2653259" cy="22801444"/>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6127574" y="658593"/>
            <a:ext cx="2748661" cy="934545"/>
          </a:xfrm>
          <a:prstGeom prst="rect">
            <a:avLst/>
          </a:prstGeom>
        </p:spPr>
      </p:pic>
      <p:pic>
        <p:nvPicPr>
          <p:cNvPr name="Picture 11" id="11"/>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951190" y="1396430"/>
            <a:ext cx="3164183" cy="1075822"/>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7121841" y="9712447"/>
            <a:ext cx="886427" cy="371885"/>
          </a:xfrm>
          <a:prstGeom prst="rect">
            <a:avLst/>
          </a:prstGeom>
        </p:spPr>
      </p:pic>
      <p:pic>
        <p:nvPicPr>
          <p:cNvPr name="Picture 13" id="13"/>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47941"/>
          <a:stretch>
            <a:fillRect/>
          </a:stretch>
        </p:blipFill>
        <p:spPr>
          <a:xfrm flipH="false" flipV="false" rot="-377999">
            <a:off x="9501919" y="9687345"/>
            <a:ext cx="666987" cy="272727"/>
          </a:xfrm>
          <a:prstGeom prst="rect">
            <a:avLst/>
          </a:prstGeom>
        </p:spPr>
      </p:pic>
      <p:pic>
        <p:nvPicPr>
          <p:cNvPr name="Picture 14" id="14"/>
          <p:cNvPicPr>
            <a:picLocks noChangeAspect="true"/>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3592101" y="5359208"/>
            <a:ext cx="1662814" cy="565357"/>
          </a:xfrm>
          <a:prstGeom prst="rect">
            <a:avLst/>
          </a:prstGeom>
        </p:spPr>
      </p:pic>
      <p:pic>
        <p:nvPicPr>
          <p:cNvPr name="Picture 15" id="15"/>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4522522" y="-309398"/>
            <a:ext cx="660207" cy="671190"/>
          </a:xfrm>
          <a:prstGeom prst="rect">
            <a:avLst/>
          </a:prstGeom>
        </p:spPr>
      </p:pic>
      <p:pic>
        <p:nvPicPr>
          <p:cNvPr name="Picture 16" id="1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7877502" y="4066551"/>
            <a:ext cx="585866" cy="595613"/>
          </a:xfrm>
          <a:prstGeom prst="rect">
            <a:avLst/>
          </a:prstGeom>
        </p:spPr>
      </p:pic>
      <p:pic>
        <p:nvPicPr>
          <p:cNvPr name="Picture 17" id="17"/>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618327" y="3636895"/>
            <a:ext cx="636186" cy="646769"/>
          </a:xfrm>
          <a:prstGeom prst="rect">
            <a:avLst/>
          </a:prstGeom>
        </p:spPr>
      </p:pic>
      <p:pic>
        <p:nvPicPr>
          <p:cNvPr name="Picture 18" id="18"/>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13518470" y="514815"/>
            <a:ext cx="636186" cy="646769"/>
          </a:xfrm>
          <a:prstGeom prst="rect">
            <a:avLst/>
          </a:prstGeom>
        </p:spPr>
      </p:pic>
      <p:pic>
        <p:nvPicPr>
          <p:cNvPr name="Picture 19" id="1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4561426" y="9747542"/>
            <a:ext cx="653162" cy="274023"/>
          </a:xfrm>
          <a:prstGeom prst="rect">
            <a:avLst/>
          </a:prstGeom>
        </p:spPr>
      </p:pic>
      <p:sp>
        <p:nvSpPr>
          <p:cNvPr name="TextBox 20" id="20"/>
          <p:cNvSpPr txBox="true"/>
          <p:nvPr/>
        </p:nvSpPr>
        <p:spPr>
          <a:xfrm rot="0">
            <a:off x="7827333" y="2261637"/>
            <a:ext cx="10140963" cy="5880098"/>
          </a:xfrm>
          <a:prstGeom prst="rect">
            <a:avLst/>
          </a:prstGeom>
        </p:spPr>
        <p:txBody>
          <a:bodyPr anchor="t" rtlCol="false" tIns="0" lIns="0" bIns="0" rIns="0">
            <a:spAutoFit/>
          </a:bodyPr>
          <a:lstStyle/>
          <a:p>
            <a:pPr>
              <a:lnSpc>
                <a:spcPts val="5806"/>
              </a:lnSpc>
            </a:pPr>
          </a:p>
          <a:p>
            <a:pPr>
              <a:lnSpc>
                <a:spcPts val="5806"/>
              </a:lnSpc>
            </a:pPr>
            <a:r>
              <a:rPr lang="en-US" sz="4147" spc="414">
                <a:solidFill>
                  <a:srgbClr val="C88065"/>
                </a:solidFill>
                <a:latin typeface="Sniglet"/>
              </a:rPr>
              <a:t>3. Struktur Tugas: Batasan dimana terdapat standar prosedur operasi untuk menyelesaikan tugas, sebuah gambaran rinci dari produk atau jasa yang telah jadi, dan indicator objektif mengenai seberapa baiknya tugas itu dilaksanakan.</a:t>
            </a:r>
          </a:p>
        </p:txBody>
      </p:sp>
      <p:pic>
        <p:nvPicPr>
          <p:cNvPr name="Picture 21" id="2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12415060" y="9731203"/>
            <a:ext cx="886427" cy="371885"/>
          </a:xfrm>
          <a:prstGeom prst="rect">
            <a:avLst/>
          </a:prstGeom>
        </p:spPr>
      </p:pic>
      <p:pic>
        <p:nvPicPr>
          <p:cNvPr name="Picture 22" id="22"/>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true" flipV="false" rot="0">
            <a:off x="2524849" y="8728483"/>
            <a:ext cx="1607372" cy="1328091"/>
          </a:xfrm>
          <a:prstGeom prst="rect">
            <a:avLst/>
          </a:prstGeom>
        </p:spPr>
      </p:pic>
      <p:pic>
        <p:nvPicPr>
          <p:cNvPr name="Picture 23" id="23"/>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4058378" y="8728483"/>
            <a:ext cx="1607372" cy="1328091"/>
          </a:xfrm>
          <a:prstGeom prst="rect">
            <a:avLst/>
          </a:prstGeom>
        </p:spPr>
      </p:pic>
      <p:pic>
        <p:nvPicPr>
          <p:cNvPr name="Picture 24" id="24"/>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true" flipV="false" rot="0">
            <a:off x="5803612" y="9340693"/>
            <a:ext cx="578530" cy="791152"/>
          </a:xfrm>
          <a:prstGeom prst="rect">
            <a:avLst/>
          </a:prstGeom>
        </p:spPr>
      </p:pic>
      <p:pic>
        <p:nvPicPr>
          <p:cNvPr name="Picture 25" id="25"/>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304721">
            <a:off x="11148986" y="9315006"/>
            <a:ext cx="547138" cy="748223"/>
          </a:xfrm>
          <a:prstGeom prst="rect">
            <a:avLst/>
          </a:prstGeom>
        </p:spPr>
      </p:pic>
      <p:pic>
        <p:nvPicPr>
          <p:cNvPr name="Picture 26" id="26"/>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357060">
            <a:off x="8776476" y="9003949"/>
            <a:ext cx="555661" cy="759878"/>
          </a:xfrm>
          <a:prstGeom prst="rect">
            <a:avLst/>
          </a:prstGeom>
        </p:spPr>
      </p:pic>
      <p:pic>
        <p:nvPicPr>
          <p:cNvPr name="Picture 27" id="27"/>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false" flipV="false" rot="0">
            <a:off x="1983854" y="3584486"/>
            <a:ext cx="3919347" cy="4114800"/>
          </a:xfrm>
          <a:prstGeom prst="rect">
            <a:avLst/>
          </a:prstGeom>
        </p:spPr>
      </p:pic>
      <p:sp>
        <p:nvSpPr>
          <p:cNvPr name="TextBox 28" id="28"/>
          <p:cNvSpPr txBox="true"/>
          <p:nvPr/>
        </p:nvSpPr>
        <p:spPr>
          <a:xfrm rot="0">
            <a:off x="1840304" y="821686"/>
            <a:ext cx="13825445" cy="940929"/>
          </a:xfrm>
          <a:prstGeom prst="rect">
            <a:avLst/>
          </a:prstGeom>
        </p:spPr>
        <p:txBody>
          <a:bodyPr anchor="t" rtlCol="false" tIns="0" lIns="0" bIns="0" rIns="0">
            <a:spAutoFit/>
          </a:bodyPr>
          <a:lstStyle/>
          <a:p>
            <a:pPr algn="ctr">
              <a:lnSpc>
                <a:spcPts val="6805"/>
              </a:lnSpc>
            </a:pPr>
            <a:r>
              <a:rPr lang="en-US" sz="7561">
                <a:solidFill>
                  <a:srgbClr val="646B3C"/>
                </a:solidFill>
                <a:latin typeface="Lazydog Bold"/>
              </a:rPr>
              <a:t>situation favorability</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078615" y="3021712"/>
            <a:ext cx="15209385" cy="5447725"/>
          </a:xfrm>
          <a:prstGeom prst="rect">
            <a:avLst/>
          </a:prstGeom>
        </p:spPr>
      </p:pic>
      <p:grpSp>
        <p:nvGrpSpPr>
          <p:cNvPr name="Group 4" id="4"/>
          <p:cNvGrpSpPr/>
          <p:nvPr/>
        </p:nvGrpSpPr>
        <p:grpSpPr>
          <a:xfrm rot="0">
            <a:off x="-2843671" y="0"/>
            <a:ext cx="5950861" cy="10579308"/>
            <a:chOff x="0" y="0"/>
            <a:chExt cx="7934481" cy="14105745"/>
          </a:xfrm>
        </p:grpSpPr>
        <p:sp>
          <p:nvSpPr>
            <p:cNvPr name="AutoShape 5" id="5"/>
            <p:cNvSpPr/>
            <p:nvPr/>
          </p:nvSpPr>
          <p:spPr>
            <a:xfrm rot="0">
              <a:off x="0" y="0"/>
              <a:ext cx="7934481" cy="14105745"/>
            </a:xfrm>
            <a:prstGeom prst="rect">
              <a:avLst/>
            </a:prstGeom>
            <a:solidFill>
              <a:srgbClr val="FDFCF5"/>
            </a:solidFill>
          </p:spPr>
        </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5400000">
              <a:off x="-3085632" y="3085632"/>
              <a:ext cx="14105745" cy="7934481"/>
            </a:xfrm>
            <a:prstGeom prst="rect">
              <a:avLst/>
            </a:prstGeom>
          </p:spPr>
        </p:pic>
      </p:grpSp>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9144000" y="2481670"/>
            <a:ext cx="2283889" cy="584968"/>
          </a:xfrm>
          <a:prstGeom prst="rect">
            <a:avLst/>
          </a:prstGeom>
        </p:spPr>
      </p:pic>
      <p:pic>
        <p:nvPicPr>
          <p:cNvPr name="Picture 8" id="8"/>
          <p:cNvPicPr>
            <a:picLocks noChangeAspect="true"/>
          </p:cNvPicPr>
          <p:nvPr/>
        </p:nvPicPr>
        <p:blipFill>
          <a:blip r:embed="rId9"/>
          <a:srcRect l="0" t="0" r="0" b="0"/>
          <a:stretch>
            <a:fillRect/>
          </a:stretch>
        </p:blipFill>
        <p:spPr>
          <a:xfrm flipH="false" flipV="false" rot="0">
            <a:off x="2123896" y="1143596"/>
            <a:ext cx="1909439" cy="1143276"/>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314329" y="745505"/>
            <a:ext cx="1529808" cy="1541368"/>
          </a:xfrm>
          <a:prstGeom prst="rect">
            <a:avLst/>
          </a:prstGeom>
        </p:spPr>
      </p:pic>
      <p:sp>
        <p:nvSpPr>
          <p:cNvPr name="TextBox 10" id="10"/>
          <p:cNvSpPr txBox="true"/>
          <p:nvPr/>
        </p:nvSpPr>
        <p:spPr>
          <a:xfrm rot="0">
            <a:off x="572413" y="3930137"/>
            <a:ext cx="20221790" cy="3098496"/>
          </a:xfrm>
          <a:prstGeom prst="rect">
            <a:avLst/>
          </a:prstGeom>
        </p:spPr>
        <p:txBody>
          <a:bodyPr anchor="t" rtlCol="false" tIns="0" lIns="0" bIns="0" rIns="0">
            <a:spAutoFit/>
          </a:bodyPr>
          <a:lstStyle/>
          <a:p>
            <a:pPr algn="ctr">
              <a:lnSpc>
                <a:spcPts val="11767"/>
              </a:lnSpc>
            </a:pPr>
            <a:r>
              <a:rPr lang="en-US" sz="13075" spc="653">
                <a:solidFill>
                  <a:srgbClr val="9B6D55"/>
                </a:solidFill>
                <a:latin typeface="Lazydog Bold"/>
              </a:rPr>
              <a:t>teori </a:t>
            </a:r>
          </a:p>
          <a:p>
            <a:pPr algn="ctr">
              <a:lnSpc>
                <a:spcPts val="11767"/>
              </a:lnSpc>
            </a:pPr>
            <a:r>
              <a:rPr lang="en-US" sz="13075" spc="653">
                <a:solidFill>
                  <a:srgbClr val="9B6D55"/>
                </a:solidFill>
                <a:latin typeface="Lazydog Bold"/>
              </a:rPr>
              <a:t>path-goal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078615" y="3021712"/>
            <a:ext cx="22316002" cy="7993186"/>
          </a:xfrm>
          <a:prstGeom prst="rect">
            <a:avLst/>
          </a:prstGeom>
        </p:spPr>
      </p:pic>
      <p:grpSp>
        <p:nvGrpSpPr>
          <p:cNvPr name="Group 4" id="4"/>
          <p:cNvGrpSpPr/>
          <p:nvPr/>
        </p:nvGrpSpPr>
        <p:grpSpPr>
          <a:xfrm rot="0">
            <a:off x="-2843671" y="0"/>
            <a:ext cx="5950861" cy="10579308"/>
            <a:chOff x="0" y="0"/>
            <a:chExt cx="7934481" cy="14105745"/>
          </a:xfrm>
        </p:grpSpPr>
        <p:sp>
          <p:nvSpPr>
            <p:cNvPr name="AutoShape 5" id="5"/>
            <p:cNvSpPr/>
            <p:nvPr/>
          </p:nvSpPr>
          <p:spPr>
            <a:xfrm rot="0">
              <a:off x="0" y="0"/>
              <a:ext cx="7934481" cy="14105745"/>
            </a:xfrm>
            <a:prstGeom prst="rect">
              <a:avLst/>
            </a:prstGeom>
            <a:solidFill>
              <a:srgbClr val="FDFCF5"/>
            </a:solidFill>
          </p:spPr>
        </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5400000">
              <a:off x="-3085632" y="3085632"/>
              <a:ext cx="14105745" cy="7934481"/>
            </a:xfrm>
            <a:prstGeom prst="rect">
              <a:avLst/>
            </a:prstGeom>
          </p:spPr>
        </p:pic>
      </p:grpSp>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005402" y="2436744"/>
            <a:ext cx="2283889" cy="584968"/>
          </a:xfrm>
          <a:prstGeom prst="rect">
            <a:avLst/>
          </a:prstGeom>
        </p:spPr>
      </p:pic>
      <p:sp>
        <p:nvSpPr>
          <p:cNvPr name="TextBox 8" id="8"/>
          <p:cNvSpPr txBox="true"/>
          <p:nvPr/>
        </p:nvSpPr>
        <p:spPr>
          <a:xfrm rot="0">
            <a:off x="3748457" y="3293745"/>
            <a:ext cx="14539543" cy="5981701"/>
          </a:xfrm>
          <a:prstGeom prst="rect">
            <a:avLst/>
          </a:prstGeom>
        </p:spPr>
        <p:txBody>
          <a:bodyPr anchor="t" rtlCol="false" tIns="0" lIns="0" bIns="0" rIns="0">
            <a:spAutoFit/>
          </a:bodyPr>
          <a:lstStyle/>
          <a:p>
            <a:pPr algn="l">
              <a:lnSpc>
                <a:spcPts val="6749"/>
              </a:lnSpc>
            </a:pPr>
            <a:r>
              <a:rPr lang="en-US" sz="4999" spc="399">
                <a:solidFill>
                  <a:srgbClr val="646B3C"/>
                </a:solidFill>
                <a:latin typeface="Sniglet Bold"/>
              </a:rPr>
              <a:t>teori path-goal adalah suatu model kontijensi kepemimpinan yang dikembangkan oleh Robert House, yang menyaring elemen-elemen dari penelitian Ohio State tentang kepemimpinan pada inisiating structure dan consideration serta teori pengharapan motivasi.  </a:t>
            </a:r>
          </a:p>
        </p:txBody>
      </p:sp>
      <p:pic>
        <p:nvPicPr>
          <p:cNvPr name="Picture 9" id="9"/>
          <p:cNvPicPr>
            <a:picLocks noChangeAspect="true"/>
          </p:cNvPicPr>
          <p:nvPr/>
        </p:nvPicPr>
        <p:blipFill>
          <a:blip r:embed="rId9"/>
          <a:srcRect l="0" t="0" r="0" b="0"/>
          <a:stretch>
            <a:fillRect/>
          </a:stretch>
        </p:blipFill>
        <p:spPr>
          <a:xfrm flipH="false" flipV="false" rot="3706621">
            <a:off x="14971071" y="1837239"/>
            <a:ext cx="1876173" cy="1873828"/>
          </a:xfrm>
          <a:prstGeom prst="rect">
            <a:avLst/>
          </a:prstGeom>
        </p:spPr>
      </p:pic>
      <p:pic>
        <p:nvPicPr>
          <p:cNvPr name="Picture 10" id="10"/>
          <p:cNvPicPr>
            <a:picLocks noChangeAspect="true"/>
          </p:cNvPicPr>
          <p:nvPr/>
        </p:nvPicPr>
        <p:blipFill>
          <a:blip r:embed="rId10"/>
          <a:srcRect l="0" t="0" r="0" b="0"/>
          <a:stretch>
            <a:fillRect/>
          </a:stretch>
        </p:blipFill>
        <p:spPr>
          <a:xfrm flipH="false" flipV="false" rot="0">
            <a:off x="2123896" y="1143596"/>
            <a:ext cx="1909439" cy="1143276"/>
          </a:xfrm>
          <a:prstGeom prst="rect">
            <a:avLst/>
          </a:prstGeom>
        </p:spPr>
      </p:pic>
      <p:pic>
        <p:nvPicPr>
          <p:cNvPr name="Picture 11" id="11"/>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314329" y="745505"/>
            <a:ext cx="1529808" cy="1541368"/>
          </a:xfrm>
          <a:prstGeom prst="rect">
            <a:avLst/>
          </a:prstGeom>
        </p:spPr>
      </p:pic>
      <p:sp>
        <p:nvSpPr>
          <p:cNvPr name="TextBox 12" id="12"/>
          <p:cNvSpPr txBox="true"/>
          <p:nvPr/>
        </p:nvSpPr>
        <p:spPr>
          <a:xfrm rot="0">
            <a:off x="4606279" y="832062"/>
            <a:ext cx="12068871" cy="978423"/>
          </a:xfrm>
          <a:prstGeom prst="rect">
            <a:avLst/>
          </a:prstGeom>
        </p:spPr>
        <p:txBody>
          <a:bodyPr anchor="t" rtlCol="false" tIns="0" lIns="0" bIns="0" rIns="0">
            <a:spAutoFit/>
          </a:bodyPr>
          <a:lstStyle/>
          <a:p>
            <a:pPr algn="ctr">
              <a:lnSpc>
                <a:spcPts val="7023"/>
              </a:lnSpc>
            </a:pPr>
            <a:r>
              <a:rPr lang="en-US" sz="7803" spc="390">
                <a:solidFill>
                  <a:srgbClr val="F2FEFF"/>
                </a:solidFill>
                <a:latin typeface="Lazydog Bold"/>
              </a:rPr>
              <a:t>teori path-goal</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078615" y="3021712"/>
            <a:ext cx="22316002" cy="7993186"/>
          </a:xfrm>
          <a:prstGeom prst="rect">
            <a:avLst/>
          </a:prstGeom>
        </p:spPr>
      </p:pic>
      <p:grpSp>
        <p:nvGrpSpPr>
          <p:cNvPr name="Group 4" id="4"/>
          <p:cNvGrpSpPr/>
          <p:nvPr/>
        </p:nvGrpSpPr>
        <p:grpSpPr>
          <a:xfrm rot="0">
            <a:off x="-2843671" y="0"/>
            <a:ext cx="5950861" cy="10579308"/>
            <a:chOff x="0" y="0"/>
            <a:chExt cx="7934481" cy="14105745"/>
          </a:xfrm>
        </p:grpSpPr>
        <p:sp>
          <p:nvSpPr>
            <p:cNvPr name="AutoShape 5" id="5"/>
            <p:cNvSpPr/>
            <p:nvPr/>
          </p:nvSpPr>
          <p:spPr>
            <a:xfrm rot="0">
              <a:off x="0" y="0"/>
              <a:ext cx="7934481" cy="14105745"/>
            </a:xfrm>
            <a:prstGeom prst="rect">
              <a:avLst/>
            </a:prstGeom>
            <a:solidFill>
              <a:srgbClr val="FDFCF5"/>
            </a:solidFill>
          </p:spPr>
        </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5400000">
              <a:off x="-3085632" y="3085632"/>
              <a:ext cx="14105745" cy="7934481"/>
            </a:xfrm>
            <a:prstGeom prst="rect">
              <a:avLst/>
            </a:prstGeom>
          </p:spPr>
        </p:pic>
      </p:grpSp>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005402" y="2436744"/>
            <a:ext cx="2283889" cy="584968"/>
          </a:xfrm>
          <a:prstGeom prst="rect">
            <a:avLst/>
          </a:prstGeom>
        </p:spPr>
      </p:pic>
      <p:sp>
        <p:nvSpPr>
          <p:cNvPr name="TextBox 8" id="8"/>
          <p:cNvSpPr txBox="true"/>
          <p:nvPr/>
        </p:nvSpPr>
        <p:spPr>
          <a:xfrm rot="0">
            <a:off x="3748457" y="3322320"/>
            <a:ext cx="14539543" cy="6684645"/>
          </a:xfrm>
          <a:prstGeom prst="rect">
            <a:avLst/>
          </a:prstGeom>
        </p:spPr>
        <p:txBody>
          <a:bodyPr anchor="t" rtlCol="false" tIns="0" lIns="0" bIns="0" rIns="0">
            <a:spAutoFit/>
          </a:bodyPr>
          <a:lstStyle/>
          <a:p>
            <a:pPr>
              <a:lnSpc>
                <a:spcPts val="4859"/>
              </a:lnSpc>
            </a:pPr>
            <a:r>
              <a:rPr lang="en-US" sz="3599" spc="287">
                <a:solidFill>
                  <a:srgbClr val="646B3C"/>
                </a:solidFill>
                <a:latin typeface="Sniglet Bold"/>
              </a:rPr>
              <a:t>Dasar dari teori ini adalah bahwa merupakan tugas pemimpin untuk membantu anggotanya dalam mencapai tujuan mereka &amp;untuk memberi arah dan dukungan atau keduanya yang dibutuhkan untuk menjamin tujuan mereka sesuai dengan tujuan kelompok atau organisasi secara keseluruhan. Istilah path- goal ini datang dari keyakinan bahwa pemimpin yang efektif memperjelas jalur untuk membantu anggotanya dari awal sampai ke pencapaian tujuan mereka, &amp; menciptakan penelusuran disepanjang jalur yang lebih mudah dengan mengurangi hambatan &amp;pitfalls (Robbins, 2002). </a:t>
            </a:r>
          </a:p>
        </p:txBody>
      </p:sp>
      <p:pic>
        <p:nvPicPr>
          <p:cNvPr name="Picture 9" id="9"/>
          <p:cNvPicPr>
            <a:picLocks noChangeAspect="true"/>
          </p:cNvPicPr>
          <p:nvPr/>
        </p:nvPicPr>
        <p:blipFill>
          <a:blip r:embed="rId9"/>
          <a:srcRect l="0" t="0" r="0" b="0"/>
          <a:stretch>
            <a:fillRect/>
          </a:stretch>
        </p:blipFill>
        <p:spPr>
          <a:xfrm flipH="false" flipV="false" rot="3706621">
            <a:off x="14971071" y="1837239"/>
            <a:ext cx="1876173" cy="1873828"/>
          </a:xfrm>
          <a:prstGeom prst="rect">
            <a:avLst/>
          </a:prstGeom>
        </p:spPr>
      </p:pic>
      <p:pic>
        <p:nvPicPr>
          <p:cNvPr name="Picture 10" id="10"/>
          <p:cNvPicPr>
            <a:picLocks noChangeAspect="true"/>
          </p:cNvPicPr>
          <p:nvPr/>
        </p:nvPicPr>
        <p:blipFill>
          <a:blip r:embed="rId10"/>
          <a:srcRect l="0" t="0" r="0" b="0"/>
          <a:stretch>
            <a:fillRect/>
          </a:stretch>
        </p:blipFill>
        <p:spPr>
          <a:xfrm flipH="false" flipV="false" rot="0">
            <a:off x="2123896" y="1143596"/>
            <a:ext cx="1909439" cy="1143276"/>
          </a:xfrm>
          <a:prstGeom prst="rect">
            <a:avLst/>
          </a:prstGeom>
        </p:spPr>
      </p:pic>
      <p:pic>
        <p:nvPicPr>
          <p:cNvPr name="Picture 11" id="11"/>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314329" y="745505"/>
            <a:ext cx="1529808" cy="1541368"/>
          </a:xfrm>
          <a:prstGeom prst="rect">
            <a:avLst/>
          </a:prstGeom>
        </p:spPr>
      </p:pic>
      <p:sp>
        <p:nvSpPr>
          <p:cNvPr name="TextBox 12" id="12"/>
          <p:cNvSpPr txBox="true"/>
          <p:nvPr/>
        </p:nvSpPr>
        <p:spPr>
          <a:xfrm rot="0">
            <a:off x="5437527" y="970233"/>
            <a:ext cx="10471631" cy="840252"/>
          </a:xfrm>
          <a:prstGeom prst="rect">
            <a:avLst/>
          </a:prstGeom>
        </p:spPr>
        <p:txBody>
          <a:bodyPr anchor="t" rtlCol="false" tIns="0" lIns="0" bIns="0" rIns="0">
            <a:spAutoFit/>
          </a:bodyPr>
          <a:lstStyle/>
          <a:p>
            <a:pPr algn="ctr">
              <a:lnSpc>
                <a:spcPts val="6093"/>
              </a:lnSpc>
            </a:pPr>
            <a:r>
              <a:rPr lang="en-US" sz="6770" spc="338">
                <a:solidFill>
                  <a:srgbClr val="F2FEFF"/>
                </a:solidFill>
                <a:latin typeface="Lazydog Bold"/>
              </a:rPr>
              <a:t>teori path-goal</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13693" y="1516189"/>
            <a:ext cx="29535265" cy="10578995"/>
          </a:xfrm>
          <a:prstGeom prst="rect">
            <a:avLst/>
          </a:prstGeom>
        </p:spPr>
      </p:pic>
      <p:grpSp>
        <p:nvGrpSpPr>
          <p:cNvPr name="Group 4" id="4"/>
          <p:cNvGrpSpPr/>
          <p:nvPr/>
        </p:nvGrpSpPr>
        <p:grpSpPr>
          <a:xfrm rot="0">
            <a:off x="-2843671" y="0"/>
            <a:ext cx="5950861" cy="10579308"/>
            <a:chOff x="0" y="0"/>
            <a:chExt cx="7934481" cy="14105745"/>
          </a:xfrm>
        </p:grpSpPr>
        <p:sp>
          <p:nvSpPr>
            <p:cNvPr name="AutoShape 5" id="5"/>
            <p:cNvSpPr/>
            <p:nvPr/>
          </p:nvSpPr>
          <p:spPr>
            <a:xfrm rot="0">
              <a:off x="0" y="0"/>
              <a:ext cx="7934481" cy="14105745"/>
            </a:xfrm>
            <a:prstGeom prst="rect">
              <a:avLst/>
            </a:prstGeom>
            <a:solidFill>
              <a:srgbClr val="FDFCF5"/>
            </a:solidFill>
          </p:spPr>
        </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5400000">
              <a:off x="-3085632" y="3085632"/>
              <a:ext cx="14105745" cy="7934481"/>
            </a:xfrm>
            <a:prstGeom prst="rect">
              <a:avLst/>
            </a:prstGeom>
          </p:spPr>
        </p:pic>
      </p:grpSp>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005402" y="1223705"/>
            <a:ext cx="2283889" cy="584968"/>
          </a:xfrm>
          <a:prstGeom prst="rect">
            <a:avLst/>
          </a:prstGeom>
        </p:spPr>
      </p:pic>
      <p:sp>
        <p:nvSpPr>
          <p:cNvPr name="TextBox 8" id="8"/>
          <p:cNvSpPr txBox="true"/>
          <p:nvPr/>
        </p:nvSpPr>
        <p:spPr>
          <a:xfrm rot="0">
            <a:off x="3443226" y="2124075"/>
            <a:ext cx="14236395" cy="7215151"/>
          </a:xfrm>
          <a:prstGeom prst="rect">
            <a:avLst/>
          </a:prstGeom>
        </p:spPr>
        <p:txBody>
          <a:bodyPr anchor="t" rtlCol="false" tIns="0" lIns="0" bIns="0" rIns="0">
            <a:spAutoFit/>
          </a:bodyPr>
          <a:lstStyle/>
          <a:p>
            <a:pPr>
              <a:lnSpc>
                <a:spcPts val="5740"/>
              </a:lnSpc>
            </a:pPr>
            <a:r>
              <a:rPr lang="en-US" sz="4251" spc="340">
                <a:solidFill>
                  <a:srgbClr val="646B3C"/>
                </a:solidFill>
                <a:latin typeface="Sniglet Bold"/>
              </a:rPr>
              <a:t>Menurut teori path-goal, suatu perilaku pemimpin dapat diterima oleh bawahan pada tingkatan yang ditinjau oleh mereka sebagai sebuah sumber kepuasan saat itu atau masa mendatang. Perilaku pemimpin akan memberikan motivasi sepanjang </a:t>
            </a:r>
          </a:p>
          <a:p>
            <a:pPr>
              <a:lnSpc>
                <a:spcPts val="5740"/>
              </a:lnSpc>
            </a:pPr>
            <a:r>
              <a:rPr lang="en-US" sz="4251" spc="340">
                <a:solidFill>
                  <a:srgbClr val="646B3C"/>
                </a:solidFill>
                <a:latin typeface="Sniglet Bold"/>
              </a:rPr>
              <a:t>(1) membuat bawahan merasa butuh kepuasan dalam pencapaian kinerja yang efektif, dan </a:t>
            </a:r>
          </a:p>
          <a:p>
            <a:pPr>
              <a:lnSpc>
                <a:spcPts val="5740"/>
              </a:lnSpc>
            </a:pPr>
            <a:r>
              <a:rPr lang="en-US" sz="4251" spc="340">
                <a:solidFill>
                  <a:srgbClr val="646B3C"/>
                </a:solidFill>
                <a:latin typeface="Sniglet Bold"/>
              </a:rPr>
              <a:t>(2) menyediakan ajaran, arahan, dukungan dan penghargaan yang diperlukan dalam kinerja efektif (Robins, 2002). </a:t>
            </a:r>
          </a:p>
        </p:txBody>
      </p:sp>
      <p:pic>
        <p:nvPicPr>
          <p:cNvPr name="Picture 9" id="9"/>
          <p:cNvPicPr>
            <a:picLocks noChangeAspect="true"/>
          </p:cNvPicPr>
          <p:nvPr/>
        </p:nvPicPr>
        <p:blipFill>
          <a:blip r:embed="rId9"/>
          <a:srcRect l="0" t="0" r="0" b="0"/>
          <a:stretch>
            <a:fillRect/>
          </a:stretch>
        </p:blipFill>
        <p:spPr>
          <a:xfrm flipH="false" flipV="false" rot="0">
            <a:off x="2123896" y="1143596"/>
            <a:ext cx="1909439" cy="1143276"/>
          </a:xfrm>
          <a:prstGeom prst="rect">
            <a:avLst/>
          </a:prstGeom>
        </p:spPr>
      </p:pic>
      <p:pic>
        <p:nvPicPr>
          <p:cNvPr name="Picture 10" id="1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314329" y="745505"/>
            <a:ext cx="1529808" cy="1541368"/>
          </a:xfrm>
          <a:prstGeom prst="rect">
            <a:avLst/>
          </a:prstGeom>
        </p:spPr>
      </p:pic>
      <p:sp>
        <p:nvSpPr>
          <p:cNvPr name="TextBox 11" id="11"/>
          <p:cNvSpPr txBox="true"/>
          <p:nvPr/>
        </p:nvSpPr>
        <p:spPr>
          <a:xfrm rot="0">
            <a:off x="1314329" y="474688"/>
            <a:ext cx="10397370" cy="834042"/>
          </a:xfrm>
          <a:prstGeom prst="rect">
            <a:avLst/>
          </a:prstGeom>
        </p:spPr>
        <p:txBody>
          <a:bodyPr anchor="t" rtlCol="false" tIns="0" lIns="0" bIns="0" rIns="0">
            <a:spAutoFit/>
          </a:bodyPr>
          <a:lstStyle/>
          <a:p>
            <a:pPr algn="ctr">
              <a:lnSpc>
                <a:spcPts val="6050"/>
              </a:lnSpc>
            </a:pPr>
            <a:r>
              <a:rPr lang="en-US" sz="6722" spc="336">
                <a:solidFill>
                  <a:srgbClr val="A4AD70"/>
                </a:solidFill>
                <a:latin typeface="Lazydog Bold"/>
              </a:rPr>
              <a:t>lanjutan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813693" y="1516189"/>
            <a:ext cx="29535265" cy="10578995"/>
          </a:xfrm>
          <a:prstGeom prst="rect">
            <a:avLst/>
          </a:prstGeom>
        </p:spPr>
      </p:pic>
      <p:grpSp>
        <p:nvGrpSpPr>
          <p:cNvPr name="Group 4" id="4"/>
          <p:cNvGrpSpPr/>
          <p:nvPr/>
        </p:nvGrpSpPr>
        <p:grpSpPr>
          <a:xfrm rot="0">
            <a:off x="-2843671" y="0"/>
            <a:ext cx="5950861" cy="10579308"/>
            <a:chOff x="0" y="0"/>
            <a:chExt cx="7934481" cy="14105745"/>
          </a:xfrm>
        </p:grpSpPr>
        <p:sp>
          <p:nvSpPr>
            <p:cNvPr name="AutoShape 5" id="5"/>
            <p:cNvSpPr/>
            <p:nvPr/>
          </p:nvSpPr>
          <p:spPr>
            <a:xfrm rot="0">
              <a:off x="0" y="0"/>
              <a:ext cx="7934481" cy="14105745"/>
            </a:xfrm>
            <a:prstGeom prst="rect">
              <a:avLst/>
            </a:prstGeom>
            <a:solidFill>
              <a:srgbClr val="FDFCF5"/>
            </a:solidFill>
          </p:spPr>
        </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5400000">
              <a:off x="-3085632" y="3085632"/>
              <a:ext cx="14105745" cy="7934481"/>
            </a:xfrm>
            <a:prstGeom prst="rect">
              <a:avLst/>
            </a:prstGeom>
          </p:spPr>
        </p:pic>
      </p:grpSp>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0005402" y="1223705"/>
            <a:ext cx="2283889" cy="584968"/>
          </a:xfrm>
          <a:prstGeom prst="rect">
            <a:avLst/>
          </a:prstGeom>
        </p:spPr>
      </p:pic>
      <p:sp>
        <p:nvSpPr>
          <p:cNvPr name="TextBox 8" id="8"/>
          <p:cNvSpPr txBox="true"/>
          <p:nvPr/>
        </p:nvSpPr>
        <p:spPr>
          <a:xfrm rot="0">
            <a:off x="3443226" y="2114550"/>
            <a:ext cx="14236395" cy="7740931"/>
          </a:xfrm>
          <a:prstGeom prst="rect">
            <a:avLst/>
          </a:prstGeom>
        </p:spPr>
        <p:txBody>
          <a:bodyPr anchor="t" rtlCol="false" tIns="0" lIns="0" bIns="0" rIns="0">
            <a:spAutoFit/>
          </a:bodyPr>
          <a:lstStyle/>
          <a:p>
            <a:pPr>
              <a:lnSpc>
                <a:spcPts val="5605"/>
              </a:lnSpc>
            </a:pPr>
            <a:r>
              <a:rPr lang="en-US" sz="4151" spc="332">
                <a:solidFill>
                  <a:srgbClr val="646B3C"/>
                </a:solidFill>
                <a:latin typeface="Sniglet Bold"/>
              </a:rPr>
              <a:t>Untuk pengujian pernyataan ini, Robert House mengenali empat perilaku pemimpin. Pemimpin yang berkarakter directive-leader, supportive leader, participative leader dan achievement-oriented leader. Berlawanan dengan pandangan Fiedler tentang perilaku pemimpin, House berasumsi bahwa pemimpin itu bersifat fleksibel. Teori path-goal mengimplikasikan bahwa pemimpin yang sama mampu menjalankan beberapa atau keseluruhan perilaku yang bergantung pada situasi (Robins, 2002).</a:t>
            </a:r>
          </a:p>
        </p:txBody>
      </p:sp>
      <p:pic>
        <p:nvPicPr>
          <p:cNvPr name="Picture 9" id="9"/>
          <p:cNvPicPr>
            <a:picLocks noChangeAspect="true"/>
          </p:cNvPicPr>
          <p:nvPr/>
        </p:nvPicPr>
        <p:blipFill>
          <a:blip r:embed="rId9"/>
          <a:srcRect l="0" t="0" r="0" b="0"/>
          <a:stretch>
            <a:fillRect/>
          </a:stretch>
        </p:blipFill>
        <p:spPr>
          <a:xfrm flipH="false" flipV="false" rot="0">
            <a:off x="2123896" y="1143596"/>
            <a:ext cx="1909439" cy="1143276"/>
          </a:xfrm>
          <a:prstGeom prst="rect">
            <a:avLst/>
          </a:prstGeom>
        </p:spPr>
      </p:pic>
      <p:pic>
        <p:nvPicPr>
          <p:cNvPr name="Picture 10" id="10"/>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1314329" y="745505"/>
            <a:ext cx="1529808" cy="1541368"/>
          </a:xfrm>
          <a:prstGeom prst="rect">
            <a:avLst/>
          </a:prstGeom>
        </p:spPr>
      </p:pic>
      <p:sp>
        <p:nvSpPr>
          <p:cNvPr name="TextBox 11" id="11"/>
          <p:cNvSpPr txBox="true"/>
          <p:nvPr/>
        </p:nvSpPr>
        <p:spPr>
          <a:xfrm rot="0">
            <a:off x="1519327" y="466313"/>
            <a:ext cx="8761622" cy="701433"/>
          </a:xfrm>
          <a:prstGeom prst="rect">
            <a:avLst/>
          </a:prstGeom>
        </p:spPr>
        <p:txBody>
          <a:bodyPr anchor="t" rtlCol="false" tIns="0" lIns="0" bIns="0" rIns="0">
            <a:spAutoFit/>
          </a:bodyPr>
          <a:lstStyle/>
          <a:p>
            <a:pPr algn="ctr">
              <a:lnSpc>
                <a:spcPts val="5098"/>
              </a:lnSpc>
            </a:pPr>
            <a:r>
              <a:rPr lang="en-US" sz="5665" spc="283">
                <a:solidFill>
                  <a:srgbClr val="A4AD70"/>
                </a:solidFill>
                <a:latin typeface="Lazydog Bold"/>
              </a:rPr>
              <a:t>lanjutan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2829408" y="0"/>
            <a:ext cx="5935478" cy="10551960"/>
            <a:chOff x="0" y="0"/>
            <a:chExt cx="7913970" cy="14069280"/>
          </a:xfrm>
        </p:grpSpPr>
        <p:sp>
          <p:nvSpPr>
            <p:cNvPr name="AutoShape 4" id="4"/>
            <p:cNvSpPr/>
            <p:nvPr/>
          </p:nvSpPr>
          <p:spPr>
            <a:xfrm rot="0">
              <a:off x="0" y="0"/>
              <a:ext cx="7913970" cy="14069280"/>
            </a:xfrm>
            <a:prstGeom prst="rect">
              <a:avLst/>
            </a:prstGeom>
            <a:solidFill>
              <a:srgbClr val="FDFCF5"/>
            </a:solidFill>
          </p:spPr>
        </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3077655" y="3077655"/>
              <a:ext cx="14069280" cy="7913970"/>
            </a:xfrm>
            <a:prstGeom prst="rect">
              <a:avLst/>
            </a:prstGeom>
          </p:spPr>
        </p:pic>
      </p:gr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t="0" r="0" b="0"/>
          <a:stretch>
            <a:fillRect/>
          </a:stretch>
        </p:blipFill>
        <p:spPr>
          <a:xfrm flipH="false" flipV="false" rot="0">
            <a:off x="3988314" y="972039"/>
            <a:ext cx="5327021" cy="306552"/>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8041382" y="9245776"/>
            <a:ext cx="1630298" cy="2229467"/>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15143548" y="8328833"/>
            <a:ext cx="2172355" cy="2970742"/>
          </a:xfrm>
          <a:prstGeom prst="rect">
            <a:avLst/>
          </a:prstGeom>
        </p:spPr>
      </p:pic>
      <p:sp>
        <p:nvSpPr>
          <p:cNvPr name="TextBox 9" id="9"/>
          <p:cNvSpPr txBox="true"/>
          <p:nvPr/>
        </p:nvSpPr>
        <p:spPr>
          <a:xfrm rot="0">
            <a:off x="3106069" y="233559"/>
            <a:ext cx="7514059" cy="868013"/>
          </a:xfrm>
          <a:prstGeom prst="rect">
            <a:avLst/>
          </a:prstGeom>
        </p:spPr>
        <p:txBody>
          <a:bodyPr anchor="t" rtlCol="false" tIns="0" lIns="0" bIns="0" rIns="0">
            <a:spAutoFit/>
          </a:bodyPr>
          <a:lstStyle/>
          <a:p>
            <a:pPr algn="ctr">
              <a:lnSpc>
                <a:spcPts val="6839"/>
              </a:lnSpc>
            </a:pPr>
            <a:r>
              <a:rPr lang="en-US" sz="5699" spc="170">
                <a:solidFill>
                  <a:srgbClr val="646B3C"/>
                </a:solidFill>
                <a:latin typeface="Lazydog Bold"/>
              </a:rPr>
              <a:t>lanjutan</a:t>
            </a:r>
          </a:p>
        </p:txBody>
      </p:sp>
      <p:sp>
        <p:nvSpPr>
          <p:cNvPr name="TextBox 10" id="10"/>
          <p:cNvSpPr txBox="true"/>
          <p:nvPr/>
        </p:nvSpPr>
        <p:spPr>
          <a:xfrm rot="0">
            <a:off x="3591063" y="2263191"/>
            <a:ext cx="14058131" cy="7213163"/>
          </a:xfrm>
          <a:prstGeom prst="rect">
            <a:avLst/>
          </a:prstGeom>
        </p:spPr>
        <p:txBody>
          <a:bodyPr anchor="t" rtlCol="false" tIns="0" lIns="0" bIns="0" rIns="0">
            <a:spAutoFit/>
          </a:bodyPr>
          <a:lstStyle/>
          <a:p>
            <a:pPr algn="ctr">
              <a:lnSpc>
                <a:spcPts val="5205"/>
              </a:lnSpc>
            </a:pPr>
            <a:r>
              <a:rPr lang="en-US" sz="3856" spc="308">
                <a:solidFill>
                  <a:srgbClr val="646B3C"/>
                </a:solidFill>
                <a:latin typeface="Sniglet Bold"/>
              </a:rPr>
              <a:t>MODEL KEPEMIMPINAN PATH-GOAL BERUSAHA MERAMALKAN EFEKTIVITAS KEPEMIMPINAN DALAM BERBAGAI SITUASI. MENURUT MODEL INI, PEMIMPIN MENJADI EFEKTIF KARENA PENGARUH MOTIVASI MEREKA YANG POSITIF, KEMAMPUAN UNTUK MELAKSANAKAN, DAN KEPUASAN PENGIKUTNYA. MODEL PATH-GOAL MENJELASKAN BAGAIMANA SEORANG PIMPINAN DAPAT MEMUDAHKAN BAWAHAN MELAKSANAKAN TUGAS DENGAN MENUNJUKKAN BAGAIMANA PRESTASI MEREKA DAPAT DIGUNAKAN SEBAGAI ALAT MENCAPAI HASIL YANG MEREKA INGINKAN.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2829408" y="0"/>
            <a:ext cx="5935478" cy="10551960"/>
            <a:chOff x="0" y="0"/>
            <a:chExt cx="7913970" cy="14069280"/>
          </a:xfrm>
        </p:grpSpPr>
        <p:sp>
          <p:nvSpPr>
            <p:cNvPr name="AutoShape 4" id="4"/>
            <p:cNvSpPr/>
            <p:nvPr/>
          </p:nvSpPr>
          <p:spPr>
            <a:xfrm rot="0">
              <a:off x="0" y="0"/>
              <a:ext cx="7913970" cy="14069280"/>
            </a:xfrm>
            <a:prstGeom prst="rect">
              <a:avLst/>
            </a:prstGeom>
            <a:solidFill>
              <a:srgbClr val="FDFCF5"/>
            </a:solidFill>
          </p:spPr>
        </p:sp>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5400000">
              <a:off x="-3077655" y="3077655"/>
              <a:ext cx="14069280" cy="7913970"/>
            </a:xfrm>
            <a:prstGeom prst="rect">
              <a:avLst/>
            </a:prstGeom>
          </p:spPr>
        </p:pic>
      </p:gr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t="0" r="0" b="0"/>
          <a:stretch>
            <a:fillRect/>
          </a:stretch>
        </p:blipFill>
        <p:spPr>
          <a:xfrm flipH="false" flipV="false" rot="0">
            <a:off x="3988314" y="972039"/>
            <a:ext cx="5327021" cy="306552"/>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8041382" y="9245776"/>
            <a:ext cx="1630298" cy="2229467"/>
          </a:xfrm>
          <a:prstGeom prst="rect">
            <a:avLst/>
          </a:prstGeom>
        </p:spPr>
      </p:pic>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15143548" y="8328833"/>
            <a:ext cx="2172355" cy="2970742"/>
          </a:xfrm>
          <a:prstGeom prst="rect">
            <a:avLst/>
          </a:prstGeom>
        </p:spPr>
      </p:pic>
      <p:sp>
        <p:nvSpPr>
          <p:cNvPr name="TextBox 9" id="9"/>
          <p:cNvSpPr txBox="true"/>
          <p:nvPr/>
        </p:nvSpPr>
        <p:spPr>
          <a:xfrm rot="0">
            <a:off x="3106069" y="224034"/>
            <a:ext cx="7721878" cy="901282"/>
          </a:xfrm>
          <a:prstGeom prst="rect">
            <a:avLst/>
          </a:prstGeom>
        </p:spPr>
        <p:txBody>
          <a:bodyPr anchor="t" rtlCol="false" tIns="0" lIns="0" bIns="0" rIns="0">
            <a:spAutoFit/>
          </a:bodyPr>
          <a:lstStyle/>
          <a:p>
            <a:pPr algn="ctr">
              <a:lnSpc>
                <a:spcPts val="7028"/>
              </a:lnSpc>
            </a:pPr>
            <a:r>
              <a:rPr lang="en-US" sz="5857" spc="175">
                <a:solidFill>
                  <a:srgbClr val="646B3C"/>
                </a:solidFill>
                <a:latin typeface="Lazydog Bold"/>
              </a:rPr>
              <a:t>lanjutan</a:t>
            </a:r>
          </a:p>
        </p:txBody>
      </p:sp>
      <p:sp>
        <p:nvSpPr>
          <p:cNvPr name="TextBox 10" id="10"/>
          <p:cNvSpPr txBox="true"/>
          <p:nvPr/>
        </p:nvSpPr>
        <p:spPr>
          <a:xfrm rot="0">
            <a:off x="3591063" y="2263191"/>
            <a:ext cx="13668237" cy="7304603"/>
          </a:xfrm>
          <a:prstGeom prst="rect">
            <a:avLst/>
          </a:prstGeom>
        </p:spPr>
        <p:txBody>
          <a:bodyPr anchor="t" rtlCol="false" tIns="0" lIns="0" bIns="0" rIns="0">
            <a:spAutoFit/>
          </a:bodyPr>
          <a:lstStyle/>
          <a:p>
            <a:pPr algn="ctr">
              <a:lnSpc>
                <a:spcPts val="4800"/>
              </a:lnSpc>
            </a:pPr>
            <a:r>
              <a:rPr lang="en-US" sz="3556" spc="284">
                <a:solidFill>
                  <a:srgbClr val="646B3C"/>
                </a:solidFill>
                <a:latin typeface="Sniglet Bold"/>
              </a:rPr>
              <a:t>TEORI PENGHARAPAN (EXPECTANCY THEORY) MENJELASKAN BAGAIMANA SIKAP DAN PERILAKU INDIVIDU DIPENGARUHI OLEH HUBUNGAN ANTARA USAHA DAN PRESTASI (PATH-GOAL) DENGAN VALENSI DARI HASIL (GOAL ATTRACTIVENESS). INDIVIDU AKAN MEMPEROLEH KEPUASAN DAN PRODUKTIF KETIKA MELIHAT ADANYA HUBUNGAN KUAT ANTARA USAHA DAN PRESTASI YANG MEREKA LAKUKAN DENGAN HASIL YANG MEREKA CAPAI DENGAN NILAI TINGGI. MODEL PATH-GOAL JUGA MENGATAKAN BAHWA PIMPINAN YANG PALING EFEKTIF ADALAH MEREKA YANG MEMBANTU BAWAHAN MENGIKUTI CARA UNTUK MENCAPAI HASIL YANG BERNILAI TINGGI</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4058378" y="8728483"/>
            <a:ext cx="1607372" cy="1328091"/>
          </a:xfrm>
          <a:prstGeom prst="rect">
            <a:avLst/>
          </a:prstGeom>
        </p:spPr>
      </p:pic>
      <p:pic>
        <p:nvPicPr>
          <p:cNvPr name="Picture 4" id="4"/>
          <p:cNvPicPr>
            <a:picLocks noChangeAspect="true"/>
          </p:cNvPicPr>
          <p:nvPr/>
        </p:nvPicPr>
        <p:blipFill>
          <a:blip r:embed="rId5">
            <a:alphaModFix amt="6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3857104" y="6191317"/>
            <a:ext cx="7069922" cy="2939445"/>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0">
            <a:off x="2524849" y="8728483"/>
            <a:ext cx="1607372" cy="1328091"/>
          </a:xfrm>
          <a:prstGeom prst="rect">
            <a:avLst/>
          </a:prstGeom>
        </p:spPr>
      </p:pic>
      <p:pic>
        <p:nvPicPr>
          <p:cNvPr name="Picture 6" id="6"/>
          <p:cNvPicPr>
            <a:picLocks noChangeAspect="true"/>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3849938" y="5526441"/>
            <a:ext cx="8235168" cy="3423916"/>
          </a:xfrm>
          <a:prstGeom prst="rect">
            <a:avLst/>
          </a:prstGeom>
        </p:spPr>
      </p:pic>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782941" y="6416898"/>
            <a:ext cx="6321172" cy="2628139"/>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1343905" y="7238400"/>
            <a:ext cx="4345305" cy="1806637"/>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5400000">
            <a:off x="9813189" y="-1577013"/>
            <a:ext cx="2653259" cy="22801444"/>
          </a:xfrm>
          <a:prstGeom prst="rect">
            <a:avLst/>
          </a:prstGeom>
        </p:spPr>
      </p:pic>
      <p:pic>
        <p:nvPicPr>
          <p:cNvPr name="Picture 10" id="10"/>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6127574" y="658593"/>
            <a:ext cx="2748661" cy="934545"/>
          </a:xfrm>
          <a:prstGeom prst="rect">
            <a:avLst/>
          </a:prstGeom>
        </p:spPr>
      </p:pic>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true" flipV="false" rot="0">
            <a:off x="-951190" y="1396430"/>
            <a:ext cx="3164183" cy="1075822"/>
          </a:xfrm>
          <a:prstGeom prst="rect">
            <a:avLst/>
          </a:prstGeom>
        </p:spPr>
      </p:pic>
      <p:pic>
        <p:nvPicPr>
          <p:cNvPr name="Picture 12" id="12"/>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492294" y="7071997"/>
            <a:ext cx="1435218" cy="3001407"/>
          </a:xfrm>
          <a:prstGeom prst="rect">
            <a:avLst/>
          </a:prstGeom>
        </p:spPr>
      </p:pic>
      <p:pic>
        <p:nvPicPr>
          <p:cNvPr name="Picture 13" id="13"/>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48145" r="2918" b="0"/>
          <a:stretch>
            <a:fillRect/>
          </a:stretch>
        </p:blipFill>
        <p:spPr>
          <a:xfrm flipH="false" flipV="false" rot="-377999">
            <a:off x="7206651" y="9707779"/>
            <a:ext cx="799350" cy="335353"/>
          </a:xfrm>
          <a:prstGeom prst="rect">
            <a:avLst/>
          </a:prstGeom>
        </p:spPr>
      </p:pic>
      <p:pic>
        <p:nvPicPr>
          <p:cNvPr name="Picture 14" id="14"/>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47941"/>
          <a:stretch>
            <a:fillRect/>
          </a:stretch>
        </p:blipFill>
        <p:spPr>
          <a:xfrm flipH="false" flipV="false" rot="-377999">
            <a:off x="9501919" y="9687345"/>
            <a:ext cx="666987" cy="272727"/>
          </a:xfrm>
          <a:prstGeom prst="rect">
            <a:avLst/>
          </a:prstGeom>
        </p:spPr>
      </p:pic>
      <p:pic>
        <p:nvPicPr>
          <p:cNvPr name="Picture 15" id="15"/>
          <p:cNvPicPr>
            <a:picLocks noChangeAspect="true"/>
          </p:cNvPicPr>
          <p:nvPr/>
        </p:nvPicPr>
        <p:blipFill>
          <a:blip r:embed="rId13">
            <a:alphaModFix amt="6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3592101" y="5351671"/>
            <a:ext cx="1662814" cy="565357"/>
          </a:xfrm>
          <a:prstGeom prst="rect">
            <a:avLst/>
          </a:prstGeom>
        </p:spPr>
      </p:pic>
      <p:pic>
        <p:nvPicPr>
          <p:cNvPr name="Picture 16" id="16"/>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1790328">
            <a:off x="4522522" y="-309398"/>
            <a:ext cx="660207" cy="671190"/>
          </a:xfrm>
          <a:prstGeom prst="rect">
            <a:avLst/>
          </a:prstGeom>
        </p:spPr>
      </p:pic>
      <p:pic>
        <p:nvPicPr>
          <p:cNvPr name="Picture 17" id="17"/>
          <p:cNvPicPr>
            <a:picLocks noChangeAspect="true"/>
          </p:cNvPicPr>
          <p:nvPr/>
        </p:nvPicPr>
        <p:blipFill>
          <a:blip r:embed="rId13">
            <a:alphaModFix amt="6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true" flipV="false" rot="0">
            <a:off x="4962903" y="7123503"/>
            <a:ext cx="1411018" cy="479746"/>
          </a:xfrm>
          <a:prstGeom prst="rect">
            <a:avLst/>
          </a:prstGeom>
        </p:spPr>
      </p:pic>
      <p:pic>
        <p:nvPicPr>
          <p:cNvPr name="Picture 18" id="18"/>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1790328">
            <a:off x="17877502" y="4066551"/>
            <a:ext cx="585866" cy="595613"/>
          </a:xfrm>
          <a:prstGeom prst="rect">
            <a:avLst/>
          </a:prstGeom>
        </p:spPr>
      </p:pic>
      <p:pic>
        <p:nvPicPr>
          <p:cNvPr name="Picture 19" id="19"/>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1790328">
            <a:off x="618327" y="3636895"/>
            <a:ext cx="636186" cy="646769"/>
          </a:xfrm>
          <a:prstGeom prst="rect">
            <a:avLst/>
          </a:prstGeom>
        </p:spPr>
      </p:pic>
      <p:pic>
        <p:nvPicPr>
          <p:cNvPr name="Picture 20" id="20"/>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1790328">
            <a:off x="13518470" y="514815"/>
            <a:ext cx="636186" cy="646769"/>
          </a:xfrm>
          <a:prstGeom prst="rect">
            <a:avLst/>
          </a:prstGeom>
        </p:spPr>
      </p:pic>
      <p:pic>
        <p:nvPicPr>
          <p:cNvPr name="Picture 21" id="21"/>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48145" r="2918" b="0"/>
          <a:stretch>
            <a:fillRect/>
          </a:stretch>
        </p:blipFill>
        <p:spPr>
          <a:xfrm flipH="false" flipV="false" rot="-377999">
            <a:off x="4561426" y="9653574"/>
            <a:ext cx="653162" cy="274023"/>
          </a:xfrm>
          <a:prstGeom prst="rect">
            <a:avLst/>
          </a:prstGeom>
        </p:spPr>
      </p:pic>
      <p:sp>
        <p:nvSpPr>
          <p:cNvPr name="TextBox 22" id="22"/>
          <p:cNvSpPr txBox="true"/>
          <p:nvPr/>
        </p:nvSpPr>
        <p:spPr>
          <a:xfrm rot="0">
            <a:off x="1373247" y="887193"/>
            <a:ext cx="15228998" cy="1911720"/>
          </a:xfrm>
          <a:prstGeom prst="rect">
            <a:avLst/>
          </a:prstGeom>
        </p:spPr>
        <p:txBody>
          <a:bodyPr anchor="t" rtlCol="false" tIns="0" lIns="0" bIns="0" rIns="0">
            <a:spAutoFit/>
          </a:bodyPr>
          <a:lstStyle/>
          <a:p>
            <a:pPr algn="ctr">
              <a:lnSpc>
                <a:spcPts val="7246"/>
              </a:lnSpc>
            </a:pPr>
            <a:r>
              <a:rPr lang="en-US" sz="8051">
                <a:solidFill>
                  <a:srgbClr val="694F3C"/>
                </a:solidFill>
                <a:latin typeface="Lazydog Bold"/>
              </a:rPr>
              <a:t>fungsi dasar kepemimpinan dalam teori path-goal</a:t>
            </a:r>
          </a:p>
        </p:txBody>
      </p:sp>
      <p:pic>
        <p:nvPicPr>
          <p:cNvPr name="Picture 23" id="23"/>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357060">
            <a:off x="8776476" y="9003949"/>
            <a:ext cx="555661" cy="759878"/>
          </a:xfrm>
          <a:prstGeom prst="rect">
            <a:avLst/>
          </a:prstGeom>
        </p:spPr>
      </p:pic>
      <p:sp>
        <p:nvSpPr>
          <p:cNvPr name="TextBox 24" id="24"/>
          <p:cNvSpPr txBox="true"/>
          <p:nvPr/>
        </p:nvSpPr>
        <p:spPr>
          <a:xfrm rot="0">
            <a:off x="745406" y="3553974"/>
            <a:ext cx="16797189" cy="5838554"/>
          </a:xfrm>
          <a:prstGeom prst="rect">
            <a:avLst/>
          </a:prstGeom>
        </p:spPr>
        <p:txBody>
          <a:bodyPr anchor="t" rtlCol="false" tIns="0" lIns="0" bIns="0" rIns="0">
            <a:spAutoFit/>
          </a:bodyPr>
          <a:lstStyle/>
          <a:p>
            <a:pPr algn="ctr">
              <a:lnSpc>
                <a:spcPts val="5789"/>
              </a:lnSpc>
            </a:pPr>
            <a:r>
              <a:rPr lang="en-US" sz="4135" spc="413">
                <a:solidFill>
                  <a:srgbClr val="BF8066"/>
                </a:solidFill>
                <a:latin typeface="Sniglet"/>
              </a:rPr>
              <a:t>1. Fungsi Pertama adalah memberi kejelasan alur. Maksudnya, seorang pemimpin harus mampu membantu bawahannya dalam memahami bagaimana cara kerja yang diperlukan di dalam menyelesaikan tugasnya.</a:t>
            </a:r>
          </a:p>
          <a:p>
            <a:pPr algn="ctr">
              <a:lnSpc>
                <a:spcPts val="5789"/>
              </a:lnSpc>
            </a:pPr>
          </a:p>
          <a:p>
            <a:pPr algn="ctr">
              <a:lnSpc>
                <a:spcPts val="5789"/>
              </a:lnSpc>
            </a:pPr>
            <a:r>
              <a:rPr lang="en-US" sz="4135" spc="413">
                <a:solidFill>
                  <a:srgbClr val="BF8066"/>
                </a:solidFill>
                <a:latin typeface="Sniglet"/>
              </a:rPr>
              <a:t> 2. Fungsi Kedua adalah meningkatkan jumlah hasil (reward) bawahannya dengan memberi dukungan dan perhatian terhadap kebutuhan pribadi mereka. </a:t>
            </a:r>
          </a:p>
        </p:txBody>
      </p:sp>
      <p:pic>
        <p:nvPicPr>
          <p:cNvPr name="Picture 25" id="25"/>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48145" r="2918" b="0"/>
          <a:stretch>
            <a:fillRect/>
          </a:stretch>
        </p:blipFill>
        <p:spPr>
          <a:xfrm flipH="false" flipV="false" rot="-377999">
            <a:off x="12527352" y="9630996"/>
            <a:ext cx="771133" cy="323515"/>
          </a:xfrm>
          <a:prstGeom prst="rect">
            <a:avLst/>
          </a:prstGeom>
        </p:spPr>
      </p:pic>
      <p:pic>
        <p:nvPicPr>
          <p:cNvPr name="Picture 26" id="2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6285317" y="7123503"/>
            <a:ext cx="1435218" cy="3001407"/>
          </a:xfrm>
          <a:prstGeom prst="rect">
            <a:avLst/>
          </a:prstGeom>
        </p:spPr>
      </p:pic>
      <p:pic>
        <p:nvPicPr>
          <p:cNvPr name="Picture 27" id="27"/>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true" flipV="false" rot="0">
            <a:off x="5803612" y="9340693"/>
            <a:ext cx="578530" cy="791152"/>
          </a:xfrm>
          <a:prstGeom prst="rect">
            <a:avLst/>
          </a:prstGeom>
        </p:spPr>
      </p:pic>
      <p:pic>
        <p:nvPicPr>
          <p:cNvPr name="Picture 28" id="28"/>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false" flipV="false" rot="304721">
            <a:off x="11148986" y="9315006"/>
            <a:ext cx="547138" cy="748223"/>
          </a:xfrm>
          <a:prstGeom prst="rect">
            <a:avLst/>
          </a:prstGeom>
        </p:spPr>
      </p:pic>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1366326" y="5559008"/>
            <a:ext cx="1588201" cy="1680636"/>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1422210">
            <a:off x="6093796" y="8416221"/>
            <a:ext cx="1469991" cy="1306956"/>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true" rot="-2237513">
            <a:off x="7671370" y="-1341932"/>
            <a:ext cx="2189334" cy="1946517"/>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r="0" b="31146"/>
          <a:stretch>
            <a:fillRect/>
          </a:stretch>
        </p:blipFill>
        <p:spPr>
          <a:xfrm flipH="false" flipV="false" rot="5400000">
            <a:off x="4824429" y="-1433738"/>
            <a:ext cx="8450645" cy="16419097"/>
          </a:xfrm>
          <a:prstGeom prst="rect">
            <a:avLst/>
          </a:prstGeom>
        </p:spPr>
      </p:pic>
      <p:sp>
        <p:nvSpPr>
          <p:cNvPr name="TextBox 7" id="7"/>
          <p:cNvSpPr txBox="true"/>
          <p:nvPr/>
        </p:nvSpPr>
        <p:spPr>
          <a:xfrm rot="0">
            <a:off x="1403766" y="2886424"/>
            <a:ext cx="15570962" cy="6722223"/>
          </a:xfrm>
          <a:prstGeom prst="rect">
            <a:avLst/>
          </a:prstGeom>
        </p:spPr>
        <p:txBody>
          <a:bodyPr anchor="t" rtlCol="false" tIns="0" lIns="0" bIns="0" rIns="0">
            <a:spAutoFit/>
          </a:bodyPr>
          <a:lstStyle/>
          <a:p>
            <a:pPr algn="l">
              <a:lnSpc>
                <a:spcPts val="6676"/>
              </a:lnSpc>
            </a:pPr>
            <a:r>
              <a:rPr lang="en-US" sz="4172" spc="333">
                <a:solidFill>
                  <a:srgbClr val="4E898E"/>
                </a:solidFill>
                <a:latin typeface="Sniglet Bold"/>
              </a:rPr>
              <a:t>1. Kepemimpinan pengarah (directive leadership) Pemimpin memberitahukan kepada bawahan apa yang diharapkan dari mereka, memberitahukan jadwal kerja yang harus disesuaikan dan standar kerja, serta memberikan bimbingan/arahan secara spesifik tentang cara-cara menyelesaikan tugas tersebut, termasuk di dalamnya aspek perencanaan, organisasi, koordinasi dan pengawasan. </a:t>
            </a:r>
          </a:p>
        </p:txBody>
      </p:sp>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2154477" y="2258004"/>
            <a:ext cx="2283889" cy="584968"/>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t="0" r="0" b="0"/>
          <a:stretch>
            <a:fillRect/>
          </a:stretch>
        </p:blipFill>
        <p:spPr>
          <a:xfrm flipH="false" flipV="false" rot="0">
            <a:off x="1403766" y="1677143"/>
            <a:ext cx="4663026" cy="268341"/>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588339" y="1054614"/>
            <a:ext cx="503726" cy="512106"/>
          </a:xfrm>
          <a:prstGeom prst="rect">
            <a:avLst/>
          </a:prstGeom>
        </p:spPr>
      </p:pic>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1790328">
            <a:off x="14205220" y="566130"/>
            <a:ext cx="466293" cy="474050"/>
          </a:xfrm>
          <a:prstGeom prst="rect">
            <a:avLst/>
          </a:prstGeom>
        </p:spPr>
      </p:pic>
      <p:pic>
        <p:nvPicPr>
          <p:cNvPr name="Picture 12" id="12"/>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1790328">
            <a:off x="431328" y="8019215"/>
            <a:ext cx="627249" cy="637683"/>
          </a:xfrm>
          <a:prstGeom prst="rect">
            <a:avLst/>
          </a:prstGeom>
        </p:spPr>
      </p:pic>
      <p:pic>
        <p:nvPicPr>
          <p:cNvPr name="Picture 13" id="13"/>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1790328">
            <a:off x="17918109" y="5155345"/>
            <a:ext cx="503726" cy="512106"/>
          </a:xfrm>
          <a:prstGeom prst="rect">
            <a:avLst/>
          </a:prstGeom>
        </p:spPr>
      </p:pic>
      <p:pic>
        <p:nvPicPr>
          <p:cNvPr name="Picture 14" id="1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7259300" y="1519096"/>
            <a:ext cx="1684116" cy="1497332"/>
          </a:xfrm>
          <a:prstGeom prst="rect">
            <a:avLst/>
          </a:prstGeom>
        </p:spPr>
      </p:pic>
      <p:pic>
        <p:nvPicPr>
          <p:cNvPr name="Picture 15" id="1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2066812">
            <a:off x="-1124966" y="3429091"/>
            <a:ext cx="1904946" cy="1693670"/>
          </a:xfrm>
          <a:prstGeom prst="rect">
            <a:avLst/>
          </a:prstGeom>
        </p:spPr>
      </p:pic>
      <p:pic>
        <p:nvPicPr>
          <p:cNvPr name="Picture 16" id="16"/>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6138191" y="-473668"/>
            <a:ext cx="1121109" cy="947337"/>
          </a:xfrm>
          <a:prstGeom prst="rect">
            <a:avLst/>
          </a:prstGeom>
        </p:spPr>
      </p:pic>
      <p:sp>
        <p:nvSpPr>
          <p:cNvPr name="TextBox 17" id="17"/>
          <p:cNvSpPr txBox="true"/>
          <p:nvPr/>
        </p:nvSpPr>
        <p:spPr>
          <a:xfrm rot="0">
            <a:off x="840203" y="968906"/>
            <a:ext cx="16983894" cy="689187"/>
          </a:xfrm>
          <a:prstGeom prst="rect">
            <a:avLst/>
          </a:prstGeom>
        </p:spPr>
        <p:txBody>
          <a:bodyPr anchor="t" rtlCol="false" tIns="0" lIns="0" bIns="0" rIns="0">
            <a:spAutoFit/>
          </a:bodyPr>
          <a:lstStyle/>
          <a:p>
            <a:pPr>
              <a:lnSpc>
                <a:spcPts val="4970"/>
              </a:lnSpc>
            </a:pPr>
            <a:r>
              <a:rPr lang="en-US" sz="5522" spc="276">
                <a:solidFill>
                  <a:srgbClr val="65A3A8"/>
                </a:solidFill>
                <a:latin typeface="Lazydog Bold"/>
              </a:rPr>
              <a:t>gaya kepemimpinan dalam teori path-goal</a:t>
            </a:r>
          </a:p>
        </p:txBody>
      </p:sp>
      <p:pic>
        <p:nvPicPr>
          <p:cNvPr name="Picture 18" id="18"/>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true" flipV="false" rot="0">
            <a:off x="-537112" y="-473668"/>
            <a:ext cx="1377315" cy="1163831"/>
          </a:xfrm>
          <a:prstGeom prst="rect">
            <a:avLst/>
          </a:prstGeom>
        </p:spPr>
      </p:pic>
      <p:pic>
        <p:nvPicPr>
          <p:cNvPr name="Picture 19" id="19"/>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1089244">
            <a:off x="10381700" y="972956"/>
            <a:ext cx="992623" cy="838767"/>
          </a:xfrm>
          <a:prstGeom prst="rect">
            <a:avLst/>
          </a:prstGeom>
        </p:spPr>
      </p:pic>
      <p:pic>
        <p:nvPicPr>
          <p:cNvPr name="Picture 20" id="20"/>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true" rot="-1421546">
            <a:off x="17167135" y="9369699"/>
            <a:ext cx="1507538" cy="1273870"/>
          </a:xfrm>
          <a:prstGeom prst="rect">
            <a:avLst/>
          </a:prstGeom>
        </p:spPr>
      </p:pic>
      <p:pic>
        <p:nvPicPr>
          <p:cNvPr name="Picture 21" id="21"/>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88216">
            <a:off x="1275848" y="9665533"/>
            <a:ext cx="1302525" cy="1100634"/>
          </a:xfrm>
          <a:prstGeom prst="rect">
            <a:avLst/>
          </a:prstGeom>
        </p:spPr>
      </p:pic>
      <p:pic>
        <p:nvPicPr>
          <p:cNvPr name="Picture 22" id="22"/>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11134694" y="9776316"/>
            <a:ext cx="660207" cy="671190"/>
          </a:xfrm>
          <a:prstGeom prst="rect">
            <a:avLst/>
          </a:prstGeom>
        </p:spPr>
      </p:pic>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874458" y="6197992"/>
            <a:ext cx="6985139" cy="2904195"/>
          </a:xfrm>
          <a:prstGeom prst="rect">
            <a:avLst/>
          </a:prstGeom>
        </p:spPr>
      </p:pic>
      <p:pic>
        <p:nvPicPr>
          <p:cNvPr name="Picture 4" id="4"/>
          <p:cNvPicPr>
            <a:picLocks noChangeAspect="true"/>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849938" y="5526441"/>
            <a:ext cx="8235168" cy="3423916"/>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782941" y="6416898"/>
            <a:ext cx="6321172" cy="2628139"/>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1365095" y="7248520"/>
            <a:ext cx="4296706" cy="1786431"/>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5400000">
            <a:off x="9813189" y="-1577013"/>
            <a:ext cx="2653259" cy="22801444"/>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6127574" y="658593"/>
            <a:ext cx="2748661" cy="934545"/>
          </a:xfrm>
          <a:prstGeom prst="rect">
            <a:avLst/>
          </a:prstGeom>
        </p:spPr>
      </p:pic>
      <p:pic>
        <p:nvPicPr>
          <p:cNvPr name="Picture 9" id="9"/>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0">
            <a:off x="-951190" y="1396430"/>
            <a:ext cx="3164183" cy="1075822"/>
          </a:xfrm>
          <a:prstGeom prst="rect">
            <a:avLst/>
          </a:prstGeom>
        </p:spPr>
      </p:pic>
      <p:pic>
        <p:nvPicPr>
          <p:cNvPr name="Picture 10" id="10"/>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492294" y="7123503"/>
            <a:ext cx="1435218" cy="3001407"/>
          </a:xfrm>
          <a:prstGeom prst="rect">
            <a:avLst/>
          </a:prstGeom>
        </p:spPr>
      </p:pic>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7121841" y="9712447"/>
            <a:ext cx="886427" cy="371885"/>
          </a:xfrm>
          <a:prstGeom prst="rect">
            <a:avLst/>
          </a:prstGeom>
        </p:spPr>
      </p:pic>
      <p:pic>
        <p:nvPicPr>
          <p:cNvPr name="Picture 12" id="12"/>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47941"/>
          <a:stretch>
            <a:fillRect/>
          </a:stretch>
        </p:blipFill>
        <p:spPr>
          <a:xfrm flipH="false" flipV="false" rot="-377999">
            <a:off x="9501919" y="9687345"/>
            <a:ext cx="666987" cy="272727"/>
          </a:xfrm>
          <a:prstGeom prst="rect">
            <a:avLst/>
          </a:prstGeom>
        </p:spPr>
      </p:pic>
      <p:pic>
        <p:nvPicPr>
          <p:cNvPr name="Picture 13" id="13"/>
          <p:cNvPicPr>
            <a:picLocks noChangeAspect="true"/>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3600926" y="5359208"/>
            <a:ext cx="1662814" cy="565357"/>
          </a:xfrm>
          <a:prstGeom prst="rect">
            <a:avLst/>
          </a:prstGeom>
        </p:spPr>
      </p:pic>
      <p:pic>
        <p:nvPicPr>
          <p:cNvPr name="Picture 14" id="14"/>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790328">
            <a:off x="4522522" y="-309398"/>
            <a:ext cx="660207" cy="671190"/>
          </a:xfrm>
          <a:prstGeom prst="rect">
            <a:avLst/>
          </a:prstGeom>
        </p:spPr>
      </p:pic>
      <p:pic>
        <p:nvPicPr>
          <p:cNvPr name="Picture 15" id="15"/>
          <p:cNvPicPr>
            <a:picLocks noChangeAspect="true"/>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0">
            <a:off x="4954682" y="7117912"/>
            <a:ext cx="1427460" cy="485336"/>
          </a:xfrm>
          <a:prstGeom prst="rect">
            <a:avLst/>
          </a:prstGeom>
        </p:spPr>
      </p:pic>
      <p:pic>
        <p:nvPicPr>
          <p:cNvPr name="Picture 16" id="16"/>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1790328">
            <a:off x="17877502" y="4066551"/>
            <a:ext cx="585866" cy="595613"/>
          </a:xfrm>
          <a:prstGeom prst="rect">
            <a:avLst/>
          </a:prstGeom>
        </p:spPr>
      </p:pic>
      <p:pic>
        <p:nvPicPr>
          <p:cNvPr name="Picture 17" id="17"/>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1790328">
            <a:off x="618327" y="3636895"/>
            <a:ext cx="636186" cy="646769"/>
          </a:xfrm>
          <a:prstGeom prst="rect">
            <a:avLst/>
          </a:prstGeom>
        </p:spPr>
      </p:pic>
      <p:pic>
        <p:nvPicPr>
          <p:cNvPr name="Picture 18" id="18"/>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1790328">
            <a:off x="13518470" y="514815"/>
            <a:ext cx="636186" cy="646769"/>
          </a:xfrm>
          <a:prstGeom prst="rect">
            <a:avLst/>
          </a:prstGeom>
        </p:spPr>
      </p:pic>
      <p:pic>
        <p:nvPicPr>
          <p:cNvPr name="Picture 19" id="1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6282536" y="7123503"/>
            <a:ext cx="1435218" cy="3001407"/>
          </a:xfrm>
          <a:prstGeom prst="rect">
            <a:avLst/>
          </a:prstGeom>
        </p:spPr>
      </p:pic>
      <p:pic>
        <p:nvPicPr>
          <p:cNvPr name="Picture 20" id="20"/>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true" flipV="false" rot="0">
            <a:off x="2524849" y="8728483"/>
            <a:ext cx="1607372" cy="1328091"/>
          </a:xfrm>
          <a:prstGeom prst="rect">
            <a:avLst/>
          </a:prstGeom>
        </p:spPr>
      </p:pic>
      <p:pic>
        <p:nvPicPr>
          <p:cNvPr name="Picture 21" id="2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4561426" y="9747542"/>
            <a:ext cx="653162" cy="274023"/>
          </a:xfrm>
          <a:prstGeom prst="rect">
            <a:avLst/>
          </a:prstGeom>
        </p:spPr>
      </p:pic>
      <p:pic>
        <p:nvPicPr>
          <p:cNvPr name="Picture 22" id="22"/>
          <p:cNvPicPr>
            <a:picLocks noChangeAspect="true"/>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l="0" t="0" r="0" b="0"/>
          <a:stretch>
            <a:fillRect/>
          </a:stretch>
        </p:blipFill>
        <p:spPr>
          <a:xfrm flipH="false" flipV="false" rot="0">
            <a:off x="14058378" y="8728483"/>
            <a:ext cx="1607372" cy="1328091"/>
          </a:xfrm>
          <a:prstGeom prst="rect">
            <a:avLst/>
          </a:prstGeom>
        </p:spPr>
      </p:pic>
      <p:pic>
        <p:nvPicPr>
          <p:cNvPr name="Picture 23" id="23"/>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28717" r="0" b="28717"/>
          <a:stretch>
            <a:fillRect/>
          </a:stretch>
        </p:blipFill>
        <p:spPr>
          <a:xfrm flipH="false" flipV="false" rot="0">
            <a:off x="1519124" y="8163459"/>
            <a:ext cx="15399834" cy="1229069"/>
          </a:xfrm>
          <a:prstGeom prst="rect">
            <a:avLst/>
          </a:prstGeom>
        </p:spPr>
      </p:pic>
      <p:sp>
        <p:nvSpPr>
          <p:cNvPr name="TextBox 24" id="24"/>
          <p:cNvSpPr txBox="true"/>
          <p:nvPr/>
        </p:nvSpPr>
        <p:spPr>
          <a:xfrm rot="0">
            <a:off x="2438800" y="8148103"/>
            <a:ext cx="13560481" cy="1118661"/>
          </a:xfrm>
          <a:prstGeom prst="rect">
            <a:avLst/>
          </a:prstGeom>
        </p:spPr>
        <p:txBody>
          <a:bodyPr anchor="t" rtlCol="false" tIns="0" lIns="0" bIns="0" rIns="0">
            <a:spAutoFit/>
          </a:bodyPr>
          <a:lstStyle/>
          <a:p>
            <a:pPr algn="ctr">
              <a:lnSpc>
                <a:spcPts val="9216"/>
              </a:lnSpc>
            </a:pPr>
            <a:r>
              <a:rPr lang="en-US" sz="6583" spc="658">
                <a:solidFill>
                  <a:srgbClr val="A1B4A6"/>
                </a:solidFill>
                <a:latin typeface="Sniglet"/>
              </a:rPr>
              <a:t>DR. NOVA MARDIANA, S.E , M.M</a:t>
            </a:r>
          </a:p>
        </p:txBody>
      </p:sp>
      <p:pic>
        <p:nvPicPr>
          <p:cNvPr name="Picture 25" id="25"/>
          <p:cNvPicPr>
            <a:picLocks noChangeAspect="true"/>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0" t="0" r="0" b="0"/>
          <a:stretch>
            <a:fillRect/>
          </a:stretch>
        </p:blipFill>
        <p:spPr>
          <a:xfrm flipH="true" flipV="false" rot="0">
            <a:off x="5803612" y="9340693"/>
            <a:ext cx="578530" cy="791152"/>
          </a:xfrm>
          <a:prstGeom prst="rect">
            <a:avLst/>
          </a:prstGeom>
        </p:spPr>
      </p:pic>
      <p:pic>
        <p:nvPicPr>
          <p:cNvPr name="Picture 26" id="26"/>
          <p:cNvPicPr>
            <a:picLocks noChangeAspect="true"/>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l="0" t="0" r="0" b="0"/>
          <a:stretch>
            <a:fillRect/>
          </a:stretch>
        </p:blipFill>
        <p:spPr>
          <a:xfrm flipH="false" flipV="false" rot="304721">
            <a:off x="11148986" y="9315006"/>
            <a:ext cx="547138" cy="748223"/>
          </a:xfrm>
          <a:prstGeom prst="rect">
            <a:avLst/>
          </a:prstGeom>
        </p:spPr>
      </p:pic>
      <p:pic>
        <p:nvPicPr>
          <p:cNvPr name="Picture 27" id="27"/>
          <p:cNvPicPr>
            <a:picLocks noChangeAspect="true"/>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l="0" t="0" r="0" b="0"/>
          <a:stretch>
            <a:fillRect/>
          </a:stretch>
        </p:blipFill>
        <p:spPr>
          <a:xfrm flipH="false" flipV="false" rot="-357060">
            <a:off x="8776476" y="9003949"/>
            <a:ext cx="555661" cy="759878"/>
          </a:xfrm>
          <a:prstGeom prst="rect">
            <a:avLst/>
          </a:prstGeom>
        </p:spPr>
      </p:pic>
      <p:pic>
        <p:nvPicPr>
          <p:cNvPr name="Picture 28" id="28"/>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48145" r="2918" b="0"/>
          <a:stretch>
            <a:fillRect/>
          </a:stretch>
        </p:blipFill>
        <p:spPr>
          <a:xfrm flipH="false" flipV="false" rot="-377999">
            <a:off x="12415060" y="9731203"/>
            <a:ext cx="886427" cy="371885"/>
          </a:xfrm>
          <a:prstGeom prst="rect">
            <a:avLst/>
          </a:prstGeom>
        </p:spPr>
      </p:pic>
      <p:pic>
        <p:nvPicPr>
          <p:cNvPr name="Picture 29" id="29"/>
          <p:cNvPicPr>
            <a:picLocks noChangeAspect="true"/>
          </p:cNvPicPr>
          <p:nvPr/>
        </p:nvPicPr>
        <p:blipFill>
          <a:blip r:embed="rId31"/>
          <a:srcRect l="0" t="16936" r="0" b="39768"/>
          <a:stretch>
            <a:fillRect/>
          </a:stretch>
        </p:blipFill>
        <p:spPr>
          <a:xfrm flipH="false" flipV="false" rot="0">
            <a:off x="6741040" y="3934307"/>
            <a:ext cx="4624055" cy="4337621"/>
          </a:xfrm>
          <a:prstGeom prst="rect">
            <a:avLst/>
          </a:prstGeom>
        </p:spPr>
      </p:pic>
      <p:sp>
        <p:nvSpPr>
          <p:cNvPr name="TextBox 30" id="30"/>
          <p:cNvSpPr txBox="true"/>
          <p:nvPr/>
        </p:nvSpPr>
        <p:spPr>
          <a:xfrm rot="0">
            <a:off x="2844873" y="2503894"/>
            <a:ext cx="12418868" cy="1265187"/>
          </a:xfrm>
          <a:prstGeom prst="rect">
            <a:avLst/>
          </a:prstGeom>
        </p:spPr>
        <p:txBody>
          <a:bodyPr anchor="t" rtlCol="false" tIns="0" lIns="0" bIns="0" rIns="0">
            <a:spAutoFit/>
          </a:bodyPr>
          <a:lstStyle/>
          <a:p>
            <a:pPr algn="ctr">
              <a:lnSpc>
                <a:spcPts val="9166"/>
              </a:lnSpc>
            </a:pPr>
            <a:r>
              <a:rPr lang="en-US" sz="10184">
                <a:solidFill>
                  <a:srgbClr val="4E898E"/>
                </a:solidFill>
                <a:latin typeface="Lazydog Bold"/>
              </a:rPr>
              <a:t>Dosen pengampu</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srcRect l="0" t="0" r="0" b="0"/>
          <a:stretch>
            <a:fillRect/>
          </a:stretch>
        </p:blipFill>
        <p:spPr>
          <a:xfrm flipH="false" flipV="false" rot="0">
            <a:off x="1366326" y="5559008"/>
            <a:ext cx="1588201" cy="1680636"/>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1422210">
            <a:off x="6093796" y="8416221"/>
            <a:ext cx="1469991" cy="1306956"/>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true" rot="-2237513">
            <a:off x="7671370" y="-1341932"/>
            <a:ext cx="2189334" cy="1946517"/>
          </a:xfrm>
          <a:prstGeom prst="rect">
            <a:avLst/>
          </a:prstGeom>
        </p:spPr>
      </p:pic>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9086" t="9333" r="0" b="31146"/>
          <a:stretch>
            <a:fillRect/>
          </a:stretch>
        </p:blipFill>
        <p:spPr>
          <a:xfrm flipH="false" flipV="false" rot="5400000">
            <a:off x="4824429" y="-1433738"/>
            <a:ext cx="8450645" cy="16419097"/>
          </a:xfrm>
          <a:prstGeom prst="rect">
            <a:avLst/>
          </a:prstGeom>
        </p:spPr>
      </p:pic>
      <p:sp>
        <p:nvSpPr>
          <p:cNvPr name="TextBox 7" id="7"/>
          <p:cNvSpPr txBox="true"/>
          <p:nvPr/>
        </p:nvSpPr>
        <p:spPr>
          <a:xfrm rot="0">
            <a:off x="1403766" y="2719147"/>
            <a:ext cx="15855534" cy="6995908"/>
          </a:xfrm>
          <a:prstGeom prst="rect">
            <a:avLst/>
          </a:prstGeom>
        </p:spPr>
        <p:txBody>
          <a:bodyPr anchor="t" rtlCol="false" tIns="0" lIns="0" bIns="0" rIns="0">
            <a:spAutoFit/>
          </a:bodyPr>
          <a:lstStyle/>
          <a:p>
            <a:pPr algn="ctr">
              <a:lnSpc>
                <a:spcPts val="5556"/>
              </a:lnSpc>
            </a:pPr>
          </a:p>
          <a:p>
            <a:pPr>
              <a:lnSpc>
                <a:spcPts val="5556"/>
              </a:lnSpc>
            </a:pPr>
            <a:r>
              <a:rPr lang="en-US" sz="3472" spc="277">
                <a:solidFill>
                  <a:srgbClr val="4E898E"/>
                </a:solidFill>
                <a:latin typeface="Sniglet Bold"/>
              </a:rPr>
              <a:t>2. Kepemimpinan pendukung (supportive leadership) Pemimpin bersifat ramah dan menunjukkan kepedulian akan kebutuhan bawahan. Ia juga memperlakukan semua bawahan sama dan menunjukkan tentang keberadaan mereka, status, dan kebutuhan-kebutuhan pribadi, sebagai usaha untuk mengembangkan hubungan interpersonal yang menyenangkan di antara anggota kelompok. Kepemimpinan pendukung (supportive) memberikan pengaruh yang besar terhadap kinerja bawahan pada saat mereka sedang mengalami frustasi dan kekecewaan. </a:t>
            </a:r>
          </a:p>
        </p:txBody>
      </p:sp>
      <p:pic>
        <p:nvPicPr>
          <p:cNvPr name="Picture 8" id="8"/>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2154477" y="2258004"/>
            <a:ext cx="2283889" cy="584968"/>
          </a:xfrm>
          <a:prstGeom prst="rect">
            <a:avLst/>
          </a:prstGeom>
        </p:spPr>
      </p:pic>
      <p:pic>
        <p:nvPicPr>
          <p:cNvPr name="Picture 9" id="9"/>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t="0" r="0" b="0"/>
          <a:stretch>
            <a:fillRect/>
          </a:stretch>
        </p:blipFill>
        <p:spPr>
          <a:xfrm flipH="false" flipV="false" rot="0">
            <a:off x="1403766" y="1677143"/>
            <a:ext cx="4663026" cy="268341"/>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588339" y="1054614"/>
            <a:ext cx="503726" cy="512106"/>
          </a:xfrm>
          <a:prstGeom prst="rect">
            <a:avLst/>
          </a:prstGeom>
        </p:spPr>
      </p:pic>
      <p:pic>
        <p:nvPicPr>
          <p:cNvPr name="Picture 11" id="11"/>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1790328">
            <a:off x="14205220" y="566130"/>
            <a:ext cx="466293" cy="474050"/>
          </a:xfrm>
          <a:prstGeom prst="rect">
            <a:avLst/>
          </a:prstGeom>
        </p:spPr>
      </p:pic>
      <p:pic>
        <p:nvPicPr>
          <p:cNvPr name="Picture 12" id="12"/>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1790328">
            <a:off x="431328" y="8019215"/>
            <a:ext cx="627249" cy="637683"/>
          </a:xfrm>
          <a:prstGeom prst="rect">
            <a:avLst/>
          </a:prstGeom>
        </p:spPr>
      </p:pic>
      <p:pic>
        <p:nvPicPr>
          <p:cNvPr name="Picture 13" id="13"/>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1790328">
            <a:off x="17918109" y="5155345"/>
            <a:ext cx="503726" cy="512106"/>
          </a:xfrm>
          <a:prstGeom prst="rect">
            <a:avLst/>
          </a:prstGeom>
        </p:spPr>
      </p:pic>
      <p:pic>
        <p:nvPicPr>
          <p:cNvPr name="Picture 14" id="1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7259300" y="1519096"/>
            <a:ext cx="1684116" cy="1497332"/>
          </a:xfrm>
          <a:prstGeom prst="rect">
            <a:avLst/>
          </a:prstGeom>
        </p:spPr>
      </p:pic>
      <p:pic>
        <p:nvPicPr>
          <p:cNvPr name="Picture 15" id="1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true" flipV="false" rot="2066812">
            <a:off x="-1124966" y="3429091"/>
            <a:ext cx="1904946" cy="1693670"/>
          </a:xfrm>
          <a:prstGeom prst="rect">
            <a:avLst/>
          </a:prstGeom>
        </p:spPr>
      </p:pic>
      <p:pic>
        <p:nvPicPr>
          <p:cNvPr name="Picture 16" id="16"/>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6138191" y="-473668"/>
            <a:ext cx="1121109" cy="947337"/>
          </a:xfrm>
          <a:prstGeom prst="rect">
            <a:avLst/>
          </a:prstGeom>
        </p:spPr>
      </p:pic>
      <p:sp>
        <p:nvSpPr>
          <p:cNvPr name="TextBox 17" id="17"/>
          <p:cNvSpPr txBox="true"/>
          <p:nvPr/>
        </p:nvSpPr>
        <p:spPr>
          <a:xfrm rot="0">
            <a:off x="1463259" y="1006896"/>
            <a:ext cx="16824741" cy="651196"/>
          </a:xfrm>
          <a:prstGeom prst="rect">
            <a:avLst/>
          </a:prstGeom>
        </p:spPr>
        <p:txBody>
          <a:bodyPr anchor="t" rtlCol="false" tIns="0" lIns="0" bIns="0" rIns="0">
            <a:spAutoFit/>
          </a:bodyPr>
          <a:lstStyle/>
          <a:p>
            <a:pPr>
              <a:lnSpc>
                <a:spcPts val="4633"/>
              </a:lnSpc>
            </a:pPr>
            <a:r>
              <a:rPr lang="en-US" sz="5148" spc="257">
                <a:solidFill>
                  <a:srgbClr val="65A3A8"/>
                </a:solidFill>
                <a:latin typeface="Lazydog Bold"/>
              </a:rPr>
              <a:t>gaya kepemimpinan dalam teori path-goal</a:t>
            </a:r>
          </a:p>
        </p:txBody>
      </p:sp>
      <p:pic>
        <p:nvPicPr>
          <p:cNvPr name="Picture 18" id="18"/>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true" flipV="false" rot="0">
            <a:off x="-537112" y="-473668"/>
            <a:ext cx="1377315" cy="1163831"/>
          </a:xfrm>
          <a:prstGeom prst="rect">
            <a:avLst/>
          </a:prstGeom>
        </p:spPr>
      </p:pic>
      <p:pic>
        <p:nvPicPr>
          <p:cNvPr name="Picture 19" id="19"/>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1089244">
            <a:off x="10381700" y="972956"/>
            <a:ext cx="992623" cy="838767"/>
          </a:xfrm>
          <a:prstGeom prst="rect">
            <a:avLst/>
          </a:prstGeom>
        </p:spPr>
      </p:pic>
      <p:pic>
        <p:nvPicPr>
          <p:cNvPr name="Picture 20" id="20"/>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true" rot="-1421546">
            <a:off x="17167135" y="9369699"/>
            <a:ext cx="1507538" cy="1273870"/>
          </a:xfrm>
          <a:prstGeom prst="rect">
            <a:avLst/>
          </a:prstGeom>
        </p:spPr>
      </p:pic>
      <p:pic>
        <p:nvPicPr>
          <p:cNvPr name="Picture 21" id="21"/>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88216">
            <a:off x="1275848" y="9665533"/>
            <a:ext cx="1302525" cy="1100634"/>
          </a:xfrm>
          <a:prstGeom prst="rect">
            <a:avLst/>
          </a:prstGeom>
        </p:spPr>
      </p:pic>
      <p:pic>
        <p:nvPicPr>
          <p:cNvPr name="Picture 22" id="22"/>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11134694" y="9776316"/>
            <a:ext cx="660207" cy="671190"/>
          </a:xfrm>
          <a:prstGeom prst="rect">
            <a:avLst/>
          </a:prstGeom>
        </p:spPr>
      </p:pic>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790328">
            <a:off x="15327269" y="8563713"/>
            <a:ext cx="660207" cy="67119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true" rot="-2237513">
            <a:off x="7671370" y="-1341932"/>
            <a:ext cx="2189334" cy="1946517"/>
          </a:xfrm>
          <a:prstGeom prst="rect">
            <a:avLst/>
          </a:prstGeom>
        </p:spPr>
      </p:pic>
      <p:pic>
        <p:nvPicPr>
          <p:cNvPr name="Picture 5" id="5"/>
          <p:cNvPicPr>
            <a:picLocks noChangeAspect="true"/>
          </p:cNvPicPr>
          <p:nvPr/>
        </p:nvPicPr>
        <p:blipFill>
          <a:blip r:embed="rId7"/>
          <a:srcRect l="0" t="0" r="0" b="0"/>
          <a:stretch>
            <a:fillRect/>
          </a:stretch>
        </p:blipFill>
        <p:spPr>
          <a:xfrm flipH="false" flipV="false" rot="0">
            <a:off x="15344091" y="4660730"/>
            <a:ext cx="1588201" cy="1680636"/>
          </a:xfrm>
          <a:prstGeom prst="rect">
            <a:avLst/>
          </a:prstGeom>
        </p:spPr>
      </p:pic>
      <p:pic>
        <p:nvPicPr>
          <p:cNvPr name="Picture 6" id="6"/>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r="0" b="31010"/>
          <a:stretch>
            <a:fillRect/>
          </a:stretch>
        </p:blipFill>
        <p:spPr>
          <a:xfrm flipH="false" flipV="false" rot="5400000">
            <a:off x="4753271" y="-3095178"/>
            <a:ext cx="8781458" cy="18288000"/>
          </a:xfrm>
          <a:prstGeom prst="rect">
            <a:avLst/>
          </a:prstGeom>
        </p:spPr>
      </p:pic>
      <p:sp>
        <p:nvSpPr>
          <p:cNvPr name="TextBox 7" id="7"/>
          <p:cNvSpPr txBox="true"/>
          <p:nvPr/>
        </p:nvSpPr>
        <p:spPr>
          <a:xfrm rot="0">
            <a:off x="396046" y="1817227"/>
            <a:ext cx="17524858" cy="8119042"/>
          </a:xfrm>
          <a:prstGeom prst="rect">
            <a:avLst/>
          </a:prstGeom>
        </p:spPr>
        <p:txBody>
          <a:bodyPr anchor="t" rtlCol="false" tIns="0" lIns="0" bIns="0" rIns="0">
            <a:spAutoFit/>
          </a:bodyPr>
          <a:lstStyle/>
          <a:p>
            <a:pPr>
              <a:lnSpc>
                <a:spcPts val="5882"/>
              </a:lnSpc>
            </a:pPr>
            <a:r>
              <a:rPr lang="en-US" sz="3676" spc="294">
                <a:solidFill>
                  <a:srgbClr val="4E898E"/>
                </a:solidFill>
                <a:latin typeface="Sniglet Bold"/>
              </a:rPr>
              <a:t>3. Kepemimpinan partisipatif (participative leadership) Pemimpin partisipatif berkonsultasi dengan bawahan dan menggunakan saran-saran dan ide mereka sebelum mengambil suatu keputusan. Kepemimpinan partisipatif dapat meningkatkan motivasi kerja bawahan. </a:t>
            </a:r>
          </a:p>
          <a:p>
            <a:pPr>
              <a:lnSpc>
                <a:spcPts val="5882"/>
              </a:lnSpc>
            </a:pPr>
          </a:p>
          <a:p>
            <a:pPr>
              <a:lnSpc>
                <a:spcPts val="5882"/>
              </a:lnSpc>
            </a:pPr>
            <a:r>
              <a:rPr lang="en-US" sz="3676" spc="294">
                <a:solidFill>
                  <a:srgbClr val="4E898E"/>
                </a:solidFill>
                <a:latin typeface="Sniglet Bold"/>
              </a:rPr>
              <a:t>4. Kepemimpinan berorientasi prestasi (achievement-oriented leadership) Gaya kepemimpinan dimana pemimpin menetapkan tujuan yang menantang dan mengharapkan bawahan untuk berprestasi semaksimal mungkin serta terus menerus mencari pengembangan prestasi dalam proses pencapaian tujuan tersebut. </a:t>
            </a:r>
          </a:p>
        </p:txBody>
      </p:sp>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8008351" y="1365609"/>
            <a:ext cx="2283889" cy="584968"/>
          </a:xfrm>
          <a:prstGeom prst="rect">
            <a:avLst/>
          </a:prstGeom>
        </p:spPr>
      </p:pic>
      <p:pic>
        <p:nvPicPr>
          <p:cNvPr name="Picture 9" id="9"/>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790328">
            <a:off x="1529500" y="1160215"/>
            <a:ext cx="503726" cy="512106"/>
          </a:xfrm>
          <a:prstGeom prst="rect">
            <a:avLst/>
          </a:prstGeom>
        </p:spPr>
      </p:pic>
      <p:pic>
        <p:nvPicPr>
          <p:cNvPr name="Picture 10" id="10"/>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13157470" y="565318"/>
            <a:ext cx="466293" cy="474050"/>
          </a:xfrm>
          <a:prstGeom prst="rect">
            <a:avLst/>
          </a:prstGeom>
        </p:spPr>
      </p:pic>
      <p:pic>
        <p:nvPicPr>
          <p:cNvPr name="Picture 11" id="11"/>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17918109" y="5155345"/>
            <a:ext cx="503726" cy="512106"/>
          </a:xfrm>
          <a:prstGeom prst="rect">
            <a:avLst/>
          </a:prstGeom>
        </p:spPr>
      </p:pic>
      <p:pic>
        <p:nvPicPr>
          <p:cNvPr name="Picture 12" id="12"/>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7541192" y="1519096"/>
            <a:ext cx="1684116" cy="1497332"/>
          </a:xfrm>
          <a:prstGeom prst="rect">
            <a:avLst/>
          </a:prstGeom>
        </p:spPr>
      </p:pic>
      <p:pic>
        <p:nvPicPr>
          <p:cNvPr name="Picture 13" id="13"/>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16138191" y="-473668"/>
            <a:ext cx="1121109" cy="947337"/>
          </a:xfrm>
          <a:prstGeom prst="rect">
            <a:avLst/>
          </a:prstGeom>
        </p:spPr>
      </p:pic>
      <p:pic>
        <p:nvPicPr>
          <p:cNvPr name="Picture 14" id="14"/>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true" flipV="false" rot="0">
            <a:off x="-537112" y="-473668"/>
            <a:ext cx="1377315" cy="1163831"/>
          </a:xfrm>
          <a:prstGeom prst="rect">
            <a:avLst/>
          </a:prstGeom>
        </p:spPr>
      </p:pic>
      <p:pic>
        <p:nvPicPr>
          <p:cNvPr name="Picture 15" id="15"/>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1089244">
            <a:off x="4970686" y="1202605"/>
            <a:ext cx="992623" cy="838767"/>
          </a:xfrm>
          <a:prstGeom prst="rect">
            <a:avLst/>
          </a:prstGeom>
        </p:spPr>
      </p:pic>
      <p:pic>
        <p:nvPicPr>
          <p:cNvPr name="Picture 16" id="16"/>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true" rot="-1421546">
            <a:off x="17167135" y="9369699"/>
            <a:ext cx="1507538" cy="1273870"/>
          </a:xfrm>
          <a:prstGeom prst="rect">
            <a:avLst/>
          </a:prstGeom>
        </p:spPr>
      </p:pic>
      <p:pic>
        <p:nvPicPr>
          <p:cNvPr name="Picture 17" id="17"/>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1790328">
            <a:off x="-55428" y="8369036"/>
            <a:ext cx="627249" cy="637683"/>
          </a:xfrm>
          <a:prstGeom prst="rect">
            <a:avLst/>
          </a:prstGeom>
        </p:spPr>
      </p:pic>
      <p:sp>
        <p:nvSpPr>
          <p:cNvPr name="TextBox 18" id="18"/>
          <p:cNvSpPr txBox="true"/>
          <p:nvPr/>
        </p:nvSpPr>
        <p:spPr>
          <a:xfrm rot="0">
            <a:off x="353666" y="747519"/>
            <a:ext cx="16824741" cy="651196"/>
          </a:xfrm>
          <a:prstGeom prst="rect">
            <a:avLst/>
          </a:prstGeom>
        </p:spPr>
        <p:txBody>
          <a:bodyPr anchor="t" rtlCol="false" tIns="0" lIns="0" bIns="0" rIns="0">
            <a:spAutoFit/>
          </a:bodyPr>
          <a:lstStyle/>
          <a:p>
            <a:pPr>
              <a:lnSpc>
                <a:spcPts val="4633"/>
              </a:lnSpc>
            </a:pPr>
            <a:r>
              <a:rPr lang="en-US" sz="5148" spc="257">
                <a:solidFill>
                  <a:srgbClr val="65A3A8"/>
                </a:solidFill>
                <a:latin typeface="Lazydog Bold"/>
              </a:rPr>
              <a:t>gaya kepemimpinan dalam teori path-goal</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1422210">
            <a:off x="6093796" y="8512889"/>
            <a:ext cx="1469991" cy="1306956"/>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1421546">
            <a:off x="17167135" y="9369699"/>
            <a:ext cx="1507538" cy="1273870"/>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88216">
            <a:off x="1275848" y="9665533"/>
            <a:ext cx="1302525" cy="1100634"/>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1089244">
            <a:off x="9506796" y="2145075"/>
            <a:ext cx="1123024" cy="948956"/>
          </a:xfrm>
          <a:prstGeom prst="rect">
            <a:avLst/>
          </a:prstGeom>
        </p:spPr>
      </p:pic>
      <p:grpSp>
        <p:nvGrpSpPr>
          <p:cNvPr name="Group 7" id="7"/>
          <p:cNvGrpSpPr/>
          <p:nvPr/>
        </p:nvGrpSpPr>
        <p:grpSpPr>
          <a:xfrm rot="0">
            <a:off x="1200150" y="2988083"/>
            <a:ext cx="11891786" cy="6330266"/>
            <a:chOff x="0" y="0"/>
            <a:chExt cx="12706466" cy="6763939"/>
          </a:xfrm>
        </p:grpSpPr>
        <p:sp>
          <p:nvSpPr>
            <p:cNvPr name="Freeform 8" id="8"/>
            <p:cNvSpPr/>
            <p:nvPr/>
          </p:nvSpPr>
          <p:spPr>
            <a:xfrm>
              <a:off x="0" y="-4073"/>
              <a:ext cx="12712857" cy="6770542"/>
            </a:xfrm>
            <a:custGeom>
              <a:avLst/>
              <a:gdLst/>
              <a:ahLst/>
              <a:cxnLst/>
              <a:rect r="r" b="b" t="t" l="l"/>
              <a:pathLst>
                <a:path h="6770542" w="12712857">
                  <a:moveTo>
                    <a:pt x="12085079" y="6716064"/>
                  </a:moveTo>
                  <a:cubicBezTo>
                    <a:pt x="12085079" y="6716064"/>
                    <a:pt x="11354205" y="6770542"/>
                    <a:pt x="9628945" y="6767921"/>
                  </a:cubicBezTo>
                  <a:cubicBezTo>
                    <a:pt x="4670188" y="6765758"/>
                    <a:pt x="1057074" y="6757933"/>
                    <a:pt x="1057074" y="6757933"/>
                  </a:cubicBezTo>
                  <a:cubicBezTo>
                    <a:pt x="812932" y="6749099"/>
                    <a:pt x="449110" y="6727869"/>
                    <a:pt x="282371" y="6669691"/>
                  </a:cubicBezTo>
                  <a:cubicBezTo>
                    <a:pt x="4469" y="6572728"/>
                    <a:pt x="0" y="6399449"/>
                    <a:pt x="0" y="5218188"/>
                  </a:cubicBezTo>
                  <a:lnTo>
                    <a:pt x="0" y="5218131"/>
                  </a:lnTo>
                  <a:cubicBezTo>
                    <a:pt x="8536" y="491230"/>
                    <a:pt x="0" y="345608"/>
                    <a:pt x="77597" y="223930"/>
                  </a:cubicBezTo>
                  <a:cubicBezTo>
                    <a:pt x="217372" y="4759"/>
                    <a:pt x="519255" y="4073"/>
                    <a:pt x="937909" y="4073"/>
                  </a:cubicBezTo>
                  <a:cubicBezTo>
                    <a:pt x="937909" y="4073"/>
                    <a:pt x="2589543" y="15681"/>
                    <a:pt x="7800484" y="7673"/>
                  </a:cubicBezTo>
                  <a:cubicBezTo>
                    <a:pt x="11135277" y="0"/>
                    <a:pt x="11852011" y="6979"/>
                    <a:pt x="11852011" y="6979"/>
                  </a:cubicBezTo>
                  <a:cubicBezTo>
                    <a:pt x="12220318" y="14458"/>
                    <a:pt x="12358577" y="42638"/>
                    <a:pt x="12556318" y="165219"/>
                  </a:cubicBezTo>
                  <a:cubicBezTo>
                    <a:pt x="12707335" y="258836"/>
                    <a:pt x="12712857" y="476157"/>
                    <a:pt x="12703717" y="5218130"/>
                  </a:cubicBezTo>
                  <a:lnTo>
                    <a:pt x="12703717" y="5218187"/>
                  </a:lnTo>
                  <a:cubicBezTo>
                    <a:pt x="12703716" y="6517414"/>
                    <a:pt x="12660932" y="6666002"/>
                    <a:pt x="12085079" y="6716064"/>
                  </a:cubicBezTo>
                  <a:close/>
                </a:path>
              </a:pathLst>
            </a:custGeom>
            <a:solidFill>
              <a:srgbClr val="F6C5B8"/>
            </a:solidFill>
          </p:spPr>
        </p:sp>
      </p:grpSp>
      <p:grpSp>
        <p:nvGrpSpPr>
          <p:cNvPr name="Group 9" id="9"/>
          <p:cNvGrpSpPr/>
          <p:nvPr/>
        </p:nvGrpSpPr>
        <p:grpSpPr>
          <a:xfrm rot="0">
            <a:off x="1047750" y="2832784"/>
            <a:ext cx="15873159" cy="7173850"/>
            <a:chOff x="0" y="0"/>
            <a:chExt cx="16960595" cy="7665315"/>
          </a:xfrm>
        </p:grpSpPr>
        <p:sp>
          <p:nvSpPr>
            <p:cNvPr name="Freeform 10" id="10"/>
            <p:cNvSpPr/>
            <p:nvPr/>
          </p:nvSpPr>
          <p:spPr>
            <a:xfrm>
              <a:off x="0" y="-4073"/>
              <a:ext cx="16966986" cy="7671917"/>
            </a:xfrm>
            <a:custGeom>
              <a:avLst/>
              <a:gdLst/>
              <a:ahLst/>
              <a:cxnLst/>
              <a:rect r="r" b="b" t="t" l="l"/>
              <a:pathLst>
                <a:path h="7671917" w="16966986">
                  <a:moveTo>
                    <a:pt x="16339207" y="7617439"/>
                  </a:moveTo>
                  <a:cubicBezTo>
                    <a:pt x="16339207" y="7617439"/>
                    <a:pt x="15608333" y="7671917"/>
                    <a:pt x="13272528" y="7669296"/>
                  </a:cubicBezTo>
                  <a:cubicBezTo>
                    <a:pt x="6100627" y="7667133"/>
                    <a:pt x="1057074" y="7659309"/>
                    <a:pt x="1057074" y="7659309"/>
                  </a:cubicBezTo>
                  <a:cubicBezTo>
                    <a:pt x="812932" y="7650474"/>
                    <a:pt x="449110" y="7629244"/>
                    <a:pt x="282371" y="7571067"/>
                  </a:cubicBezTo>
                  <a:cubicBezTo>
                    <a:pt x="4469" y="7474103"/>
                    <a:pt x="0" y="7300825"/>
                    <a:pt x="0" y="5960357"/>
                  </a:cubicBezTo>
                  <a:lnTo>
                    <a:pt x="0" y="5960291"/>
                  </a:lnTo>
                  <a:cubicBezTo>
                    <a:pt x="8536" y="491230"/>
                    <a:pt x="0" y="345608"/>
                    <a:pt x="77597" y="223930"/>
                  </a:cubicBezTo>
                  <a:cubicBezTo>
                    <a:pt x="217372" y="4759"/>
                    <a:pt x="519255" y="4073"/>
                    <a:pt x="937909" y="4073"/>
                  </a:cubicBezTo>
                  <a:cubicBezTo>
                    <a:pt x="937909" y="4073"/>
                    <a:pt x="3091369" y="15681"/>
                    <a:pt x="10628007" y="7673"/>
                  </a:cubicBezTo>
                  <a:cubicBezTo>
                    <a:pt x="15389405" y="0"/>
                    <a:pt x="16106139" y="6979"/>
                    <a:pt x="16106139" y="6979"/>
                  </a:cubicBezTo>
                  <a:cubicBezTo>
                    <a:pt x="16474446" y="14458"/>
                    <a:pt x="16612707" y="42638"/>
                    <a:pt x="16810447" y="165219"/>
                  </a:cubicBezTo>
                  <a:cubicBezTo>
                    <a:pt x="16961464" y="258836"/>
                    <a:pt x="16966986" y="476157"/>
                    <a:pt x="16957846" y="5960290"/>
                  </a:cubicBezTo>
                  <a:lnTo>
                    <a:pt x="16957846" y="5960356"/>
                  </a:lnTo>
                  <a:cubicBezTo>
                    <a:pt x="16957844" y="7418790"/>
                    <a:pt x="16915061" y="7567377"/>
                    <a:pt x="16339207" y="7617439"/>
                  </a:cubicBezTo>
                  <a:close/>
                </a:path>
              </a:pathLst>
            </a:custGeom>
            <a:solidFill>
              <a:srgbClr val="FFF3E4"/>
            </a:solidFill>
          </p:spPr>
        </p:sp>
      </p:grpSp>
      <p:grpSp>
        <p:nvGrpSpPr>
          <p:cNvPr name="Group 11" id="11"/>
          <p:cNvGrpSpPr/>
          <p:nvPr/>
        </p:nvGrpSpPr>
        <p:grpSpPr>
          <a:xfrm rot="0">
            <a:off x="12836044" y="1068843"/>
            <a:ext cx="4138684" cy="1176461"/>
            <a:chOff x="0" y="0"/>
            <a:chExt cx="3735930" cy="1061975"/>
          </a:xfrm>
        </p:grpSpPr>
        <p:sp>
          <p:nvSpPr>
            <p:cNvPr name="Freeform 12" id="12"/>
            <p:cNvSpPr/>
            <p:nvPr/>
          </p:nvSpPr>
          <p:spPr>
            <a:xfrm>
              <a:off x="0" y="-4073"/>
              <a:ext cx="3742320" cy="1068577"/>
            </a:xfrm>
            <a:custGeom>
              <a:avLst/>
              <a:gdLst/>
              <a:ahLst/>
              <a:cxnLst/>
              <a:rect r="r" b="b" t="t" l="l"/>
              <a:pathLst>
                <a:path h="1068577" w="3742320">
                  <a:moveTo>
                    <a:pt x="3114543" y="1014100"/>
                  </a:moveTo>
                  <a:cubicBezTo>
                    <a:pt x="3114543" y="1014100"/>
                    <a:pt x="2383668" y="1068577"/>
                    <a:pt x="1945844" y="1065956"/>
                  </a:cubicBezTo>
                  <a:cubicBezTo>
                    <a:pt x="1653870" y="1063793"/>
                    <a:pt x="1057074" y="1055969"/>
                    <a:pt x="1057074" y="1055969"/>
                  </a:cubicBezTo>
                  <a:cubicBezTo>
                    <a:pt x="812932" y="1047135"/>
                    <a:pt x="449110" y="1025904"/>
                    <a:pt x="282371" y="967727"/>
                  </a:cubicBezTo>
                  <a:cubicBezTo>
                    <a:pt x="4469" y="870764"/>
                    <a:pt x="0" y="697485"/>
                    <a:pt x="0" y="523340"/>
                  </a:cubicBezTo>
                  <a:lnTo>
                    <a:pt x="0" y="523340"/>
                  </a:lnTo>
                  <a:cubicBezTo>
                    <a:pt x="8536" y="491230"/>
                    <a:pt x="0" y="345608"/>
                    <a:pt x="77597" y="223930"/>
                  </a:cubicBezTo>
                  <a:cubicBezTo>
                    <a:pt x="217372" y="4759"/>
                    <a:pt x="519255" y="4073"/>
                    <a:pt x="937909" y="4073"/>
                  </a:cubicBezTo>
                  <a:cubicBezTo>
                    <a:pt x="937909" y="4073"/>
                    <a:pt x="1531360" y="15681"/>
                    <a:pt x="1838183" y="7673"/>
                  </a:cubicBezTo>
                  <a:cubicBezTo>
                    <a:pt x="2164741" y="0"/>
                    <a:pt x="2881474" y="6979"/>
                    <a:pt x="2881474" y="6979"/>
                  </a:cubicBezTo>
                  <a:cubicBezTo>
                    <a:pt x="3249781" y="14458"/>
                    <a:pt x="3388041" y="42638"/>
                    <a:pt x="3585782" y="165219"/>
                  </a:cubicBezTo>
                  <a:cubicBezTo>
                    <a:pt x="3736799" y="258836"/>
                    <a:pt x="3742320" y="476157"/>
                    <a:pt x="3733180" y="523340"/>
                  </a:cubicBezTo>
                  <a:lnTo>
                    <a:pt x="3733180" y="523340"/>
                  </a:lnTo>
                  <a:cubicBezTo>
                    <a:pt x="3733179" y="815450"/>
                    <a:pt x="3690395" y="964037"/>
                    <a:pt x="3114543" y="1014100"/>
                  </a:cubicBezTo>
                  <a:close/>
                </a:path>
              </a:pathLst>
            </a:custGeom>
            <a:solidFill>
              <a:srgbClr val="FEEEB3">
                <a:alpha val="80000"/>
              </a:srgbClr>
            </a:solidFill>
          </p:spPr>
        </p:sp>
      </p:grpSp>
      <p:pic>
        <p:nvPicPr>
          <p:cNvPr name="Picture 13" id="1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true" rot="-2237513">
            <a:off x="7671370" y="-1341932"/>
            <a:ext cx="2189334" cy="1946517"/>
          </a:xfrm>
          <a:prstGeom prst="rect">
            <a:avLst/>
          </a:prstGeom>
        </p:spPr>
      </p:pic>
      <p:pic>
        <p:nvPicPr>
          <p:cNvPr name="Picture 14" id="1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541192" y="1519096"/>
            <a:ext cx="1684116" cy="1497332"/>
          </a:xfrm>
          <a:prstGeom prst="rect">
            <a:avLst/>
          </a:prstGeom>
        </p:spPr>
      </p:pic>
      <p:pic>
        <p:nvPicPr>
          <p:cNvPr name="Picture 15" id="15"/>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941597">
            <a:off x="-1124966" y="3429091"/>
            <a:ext cx="1904946" cy="1693670"/>
          </a:xfrm>
          <a:prstGeom prst="rect">
            <a:avLst/>
          </a:prstGeom>
        </p:spPr>
      </p:pic>
      <p:pic>
        <p:nvPicPr>
          <p:cNvPr name="Picture 16" id="1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6138191" y="-473668"/>
            <a:ext cx="1121109" cy="947337"/>
          </a:xfrm>
          <a:prstGeom prst="rect">
            <a:avLst/>
          </a:prstGeom>
        </p:spPr>
      </p:pic>
      <p:pic>
        <p:nvPicPr>
          <p:cNvPr name="Picture 17" id="1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0">
            <a:off x="-537112" y="-473668"/>
            <a:ext cx="1377315" cy="1163831"/>
          </a:xfrm>
          <a:prstGeom prst="rect">
            <a:avLst/>
          </a:prstGeom>
        </p:spPr>
      </p:pic>
      <p:pic>
        <p:nvPicPr>
          <p:cNvPr name="Picture 18" id="18"/>
          <p:cNvPicPr>
            <a:picLocks noChangeAspect="true"/>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436740">
            <a:off x="13731738" y="8391321"/>
            <a:ext cx="358629" cy="584324"/>
          </a:xfrm>
          <a:prstGeom prst="rect">
            <a:avLst/>
          </a:prstGeom>
        </p:spPr>
      </p:pic>
      <p:sp>
        <p:nvSpPr>
          <p:cNvPr name="TextBox 19" id="19"/>
          <p:cNvSpPr txBox="true"/>
          <p:nvPr/>
        </p:nvSpPr>
        <p:spPr>
          <a:xfrm rot="0">
            <a:off x="1028700" y="666878"/>
            <a:ext cx="18372644" cy="1858312"/>
          </a:xfrm>
          <a:prstGeom prst="rect">
            <a:avLst/>
          </a:prstGeom>
        </p:spPr>
        <p:txBody>
          <a:bodyPr anchor="t" rtlCol="false" tIns="0" lIns="0" bIns="0" rIns="0">
            <a:spAutoFit/>
          </a:bodyPr>
          <a:lstStyle/>
          <a:p>
            <a:pPr>
              <a:lnSpc>
                <a:spcPts val="7458"/>
              </a:lnSpc>
            </a:pPr>
            <a:r>
              <a:rPr lang="en-US" sz="5327" spc="266">
                <a:solidFill>
                  <a:srgbClr val="CB8B5D"/>
                </a:solidFill>
                <a:latin typeface="Lazydog Bold"/>
              </a:rPr>
              <a:t>faktor situasional dalam </a:t>
            </a:r>
          </a:p>
          <a:p>
            <a:pPr>
              <a:lnSpc>
                <a:spcPts val="7458"/>
              </a:lnSpc>
            </a:pPr>
            <a:r>
              <a:rPr lang="en-US" sz="5327" spc="266">
                <a:solidFill>
                  <a:srgbClr val="CB8B5D"/>
                </a:solidFill>
                <a:latin typeface="Lazydog Bold"/>
              </a:rPr>
              <a:t>teori path-goal</a:t>
            </a:r>
          </a:p>
        </p:txBody>
      </p:sp>
      <p:sp>
        <p:nvSpPr>
          <p:cNvPr name="TextBox 20" id="20"/>
          <p:cNvSpPr txBox="true"/>
          <p:nvPr/>
        </p:nvSpPr>
        <p:spPr>
          <a:xfrm rot="0">
            <a:off x="1261943" y="3015162"/>
            <a:ext cx="15413908" cy="6535284"/>
          </a:xfrm>
          <a:prstGeom prst="rect">
            <a:avLst/>
          </a:prstGeom>
        </p:spPr>
        <p:txBody>
          <a:bodyPr anchor="t" rtlCol="false" tIns="0" lIns="0" bIns="0" rIns="0">
            <a:spAutoFit/>
          </a:bodyPr>
          <a:lstStyle/>
          <a:p>
            <a:pPr>
              <a:lnSpc>
                <a:spcPts val="5205"/>
              </a:lnSpc>
            </a:pPr>
            <a:r>
              <a:rPr lang="en-US" sz="3470" spc="277">
                <a:solidFill>
                  <a:srgbClr val="646B3C"/>
                </a:solidFill>
                <a:latin typeface="Sniglet Bold"/>
              </a:rPr>
              <a:t>1. KARAKTERISTIK BAWAHAN </a:t>
            </a:r>
          </a:p>
          <a:p>
            <a:pPr>
              <a:lnSpc>
                <a:spcPts val="5205"/>
              </a:lnSpc>
            </a:pPr>
          </a:p>
          <a:p>
            <a:pPr>
              <a:lnSpc>
                <a:spcPts val="5205"/>
              </a:lnSpc>
            </a:pPr>
            <a:r>
              <a:rPr lang="en-US" sz="3470" spc="277">
                <a:solidFill>
                  <a:srgbClr val="646B3C"/>
                </a:solidFill>
                <a:latin typeface="Sniglet Bold"/>
              </a:rPr>
              <a:t>PADA FAKTOR SITUASIONAL INI, TEORI PATH-GOAL MEMBERIKAN PENILAIAN BAHWA PERILAKU PEMIMPIN AKAN BISA DITERIMA OLEH BAWAHAN JIKA PARA BAWAHAN MELIHAT PERILAKU TERSEBUT AKAN MERUPAKAN SUMBER YANG SEGERA BISA MEMBERIKAN KEPUASAN ATAU SEBAGAI SUATU INSTRUMEN BAGI KEPUASAN-KEPUASAN MASA DEPAN. KARAKTERISTIK BAWAHAN MENCAKUP TIGA HAL, YAKNI: LETAK KENDALI (LOCUS OF CONTROL) , KESEDIAAN UNTUK MENERIMA PENGARUH (AUTHORITARIANISM), &amp; KEMAMPUAN (ABILITIES) </a:t>
            </a:r>
          </a:p>
        </p:txBody>
      </p:sp>
      <p:sp>
        <p:nvSpPr>
          <p:cNvPr name="TextBox 21" id="21"/>
          <p:cNvSpPr txBox="true"/>
          <p:nvPr/>
        </p:nvSpPr>
        <p:spPr>
          <a:xfrm rot="0">
            <a:off x="13016833" y="1250832"/>
            <a:ext cx="3777105" cy="860485"/>
          </a:xfrm>
          <a:prstGeom prst="rect">
            <a:avLst/>
          </a:prstGeom>
        </p:spPr>
        <p:txBody>
          <a:bodyPr anchor="t" rtlCol="false" tIns="0" lIns="0" bIns="0" rIns="0">
            <a:spAutoFit/>
          </a:bodyPr>
          <a:lstStyle/>
          <a:p>
            <a:pPr algn="ctr">
              <a:lnSpc>
                <a:spcPts val="7065"/>
              </a:lnSpc>
            </a:pPr>
            <a:r>
              <a:rPr lang="en-US" sz="5046" spc="252">
                <a:solidFill>
                  <a:srgbClr val="CB8B5D"/>
                </a:solidFill>
                <a:latin typeface="Lazydog Bold"/>
              </a:rPr>
              <a:t>1</a:t>
            </a:r>
          </a:p>
        </p:txBody>
      </p:sp>
      <p:pic>
        <p:nvPicPr>
          <p:cNvPr name="Picture 22" id="22"/>
          <p:cNvPicPr>
            <a:picLocks noChangeAspect="true"/>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9954409">
            <a:off x="16741594" y="6131389"/>
            <a:ext cx="358629" cy="584324"/>
          </a:xfrm>
          <a:prstGeom prst="rect">
            <a:avLst/>
          </a:prstGeom>
        </p:spPr>
      </p:pic>
      <p:pic>
        <p:nvPicPr>
          <p:cNvPr name="Picture 23" id="23"/>
          <p:cNvPicPr>
            <a:picLocks noChangeAspect="true"/>
          </p:cNvPicPr>
          <p:nvPr/>
        </p:nvPicPr>
        <p:blipFill>
          <a:blip r:embed="rId13">
            <a:alphaModFix amt="9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2242610" y="1283275"/>
            <a:ext cx="358054" cy="389189"/>
          </a:xfrm>
          <a:prstGeom prst="rect">
            <a:avLst/>
          </a:prstGeom>
        </p:spPr>
      </p:pic>
      <p:pic>
        <p:nvPicPr>
          <p:cNvPr name="Picture 24" id="24"/>
          <p:cNvPicPr>
            <a:picLocks noChangeAspect="true"/>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3766586" y="-155054"/>
            <a:ext cx="540861" cy="500542"/>
          </a:xfrm>
          <a:prstGeom prst="rect">
            <a:avLst/>
          </a:prstGeom>
        </p:spPr>
      </p:pic>
      <p:pic>
        <p:nvPicPr>
          <p:cNvPr name="Picture 25" id="25"/>
          <p:cNvPicPr>
            <a:picLocks noChangeAspect="true"/>
          </p:cNvPicPr>
          <p:nvPr/>
        </p:nvPicPr>
        <p:blipFill>
          <a:blip r:embed="rId13">
            <a:alphaModFix amt="8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1297489" y="9969970"/>
            <a:ext cx="434893" cy="472710"/>
          </a:xfrm>
          <a:prstGeom prst="rect">
            <a:avLst/>
          </a:prstGeom>
        </p:spPr>
      </p:pic>
      <p:pic>
        <p:nvPicPr>
          <p:cNvPr name="Picture 26" id="26"/>
          <p:cNvPicPr>
            <a:picLocks noChangeAspect="true"/>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8000867" y="5387895"/>
            <a:ext cx="382383" cy="353879"/>
          </a:xfrm>
          <a:prstGeom prst="rect">
            <a:avLst/>
          </a:prstGeom>
        </p:spPr>
      </p:pic>
      <p:pic>
        <p:nvPicPr>
          <p:cNvPr name="Picture 27" id="27"/>
          <p:cNvPicPr>
            <a:picLocks noChangeAspect="true"/>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56985" y="8003227"/>
            <a:ext cx="540861" cy="500542"/>
          </a:xfrm>
          <a:prstGeom prst="rect">
            <a:avLst/>
          </a:prstGeom>
        </p:spPr>
      </p:pic>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1422210">
            <a:off x="6093796" y="8512889"/>
            <a:ext cx="1469991" cy="1306956"/>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1421546">
            <a:off x="17167135" y="9369699"/>
            <a:ext cx="1507538" cy="1273870"/>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88216">
            <a:off x="1275848" y="9665533"/>
            <a:ext cx="1302525" cy="1100634"/>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1089244">
            <a:off x="9506796" y="2145075"/>
            <a:ext cx="1123024" cy="948956"/>
          </a:xfrm>
          <a:prstGeom prst="rect">
            <a:avLst/>
          </a:prstGeom>
        </p:spPr>
      </p:pic>
      <p:grpSp>
        <p:nvGrpSpPr>
          <p:cNvPr name="Group 7" id="7"/>
          <p:cNvGrpSpPr/>
          <p:nvPr/>
        </p:nvGrpSpPr>
        <p:grpSpPr>
          <a:xfrm rot="0">
            <a:off x="-2752433" y="2800495"/>
            <a:ext cx="14995043" cy="7982200"/>
            <a:chOff x="0" y="0"/>
            <a:chExt cx="12706466" cy="6763939"/>
          </a:xfrm>
        </p:grpSpPr>
        <p:sp>
          <p:nvSpPr>
            <p:cNvPr name="Freeform 8" id="8"/>
            <p:cNvSpPr/>
            <p:nvPr/>
          </p:nvSpPr>
          <p:spPr>
            <a:xfrm>
              <a:off x="0" y="-4073"/>
              <a:ext cx="12712857" cy="6770542"/>
            </a:xfrm>
            <a:custGeom>
              <a:avLst/>
              <a:gdLst/>
              <a:ahLst/>
              <a:cxnLst/>
              <a:rect r="r" b="b" t="t" l="l"/>
              <a:pathLst>
                <a:path h="6770542" w="12712857">
                  <a:moveTo>
                    <a:pt x="12085079" y="6716064"/>
                  </a:moveTo>
                  <a:cubicBezTo>
                    <a:pt x="12085079" y="6716064"/>
                    <a:pt x="11354205" y="6770542"/>
                    <a:pt x="9628945" y="6767921"/>
                  </a:cubicBezTo>
                  <a:cubicBezTo>
                    <a:pt x="4670188" y="6765758"/>
                    <a:pt x="1057074" y="6757933"/>
                    <a:pt x="1057074" y="6757933"/>
                  </a:cubicBezTo>
                  <a:cubicBezTo>
                    <a:pt x="812932" y="6749099"/>
                    <a:pt x="449110" y="6727869"/>
                    <a:pt x="282371" y="6669691"/>
                  </a:cubicBezTo>
                  <a:cubicBezTo>
                    <a:pt x="4469" y="6572728"/>
                    <a:pt x="0" y="6399449"/>
                    <a:pt x="0" y="5218188"/>
                  </a:cubicBezTo>
                  <a:lnTo>
                    <a:pt x="0" y="5218131"/>
                  </a:lnTo>
                  <a:cubicBezTo>
                    <a:pt x="8536" y="491230"/>
                    <a:pt x="0" y="345608"/>
                    <a:pt x="77597" y="223930"/>
                  </a:cubicBezTo>
                  <a:cubicBezTo>
                    <a:pt x="217372" y="4759"/>
                    <a:pt x="519255" y="4073"/>
                    <a:pt x="937909" y="4073"/>
                  </a:cubicBezTo>
                  <a:cubicBezTo>
                    <a:pt x="937909" y="4073"/>
                    <a:pt x="2589543" y="15681"/>
                    <a:pt x="7800484" y="7673"/>
                  </a:cubicBezTo>
                  <a:cubicBezTo>
                    <a:pt x="11135277" y="0"/>
                    <a:pt x="11852011" y="6979"/>
                    <a:pt x="11852011" y="6979"/>
                  </a:cubicBezTo>
                  <a:cubicBezTo>
                    <a:pt x="12220318" y="14458"/>
                    <a:pt x="12358577" y="42638"/>
                    <a:pt x="12556318" y="165219"/>
                  </a:cubicBezTo>
                  <a:cubicBezTo>
                    <a:pt x="12707335" y="258836"/>
                    <a:pt x="12712857" y="476157"/>
                    <a:pt x="12703717" y="5218130"/>
                  </a:cubicBezTo>
                  <a:lnTo>
                    <a:pt x="12703717" y="5218187"/>
                  </a:lnTo>
                  <a:cubicBezTo>
                    <a:pt x="12703716" y="6517414"/>
                    <a:pt x="12660932" y="6666002"/>
                    <a:pt x="12085079" y="6716064"/>
                  </a:cubicBezTo>
                  <a:close/>
                </a:path>
              </a:pathLst>
            </a:custGeom>
            <a:solidFill>
              <a:srgbClr val="F6C5B8"/>
            </a:solidFill>
          </p:spPr>
        </p:sp>
      </p:grpSp>
      <p:grpSp>
        <p:nvGrpSpPr>
          <p:cNvPr name="Group 9" id="9"/>
          <p:cNvGrpSpPr/>
          <p:nvPr/>
        </p:nvGrpSpPr>
        <p:grpSpPr>
          <a:xfrm rot="0">
            <a:off x="-2944603" y="2604669"/>
            <a:ext cx="22169911" cy="7982200"/>
            <a:chOff x="0" y="0"/>
            <a:chExt cx="18786290" cy="6763939"/>
          </a:xfrm>
        </p:grpSpPr>
        <p:sp>
          <p:nvSpPr>
            <p:cNvPr name="Freeform 10" id="10"/>
            <p:cNvSpPr/>
            <p:nvPr/>
          </p:nvSpPr>
          <p:spPr>
            <a:xfrm>
              <a:off x="0" y="-4073"/>
              <a:ext cx="18792681" cy="6770542"/>
            </a:xfrm>
            <a:custGeom>
              <a:avLst/>
              <a:gdLst/>
              <a:ahLst/>
              <a:cxnLst/>
              <a:rect r="r" b="b" t="t" l="l"/>
              <a:pathLst>
                <a:path h="6770542" w="18792681">
                  <a:moveTo>
                    <a:pt x="18164904" y="6716064"/>
                  </a:moveTo>
                  <a:cubicBezTo>
                    <a:pt x="18164904" y="6716064"/>
                    <a:pt x="17434029" y="6770542"/>
                    <a:pt x="14836203" y="6767921"/>
                  </a:cubicBezTo>
                  <a:cubicBezTo>
                    <a:pt x="6714513" y="6765758"/>
                    <a:pt x="1057074" y="6757933"/>
                    <a:pt x="1057074" y="6757933"/>
                  </a:cubicBezTo>
                  <a:cubicBezTo>
                    <a:pt x="812932" y="6749099"/>
                    <a:pt x="449110" y="6727869"/>
                    <a:pt x="282371" y="6669691"/>
                  </a:cubicBezTo>
                  <a:cubicBezTo>
                    <a:pt x="4469" y="6572728"/>
                    <a:pt x="0" y="6399449"/>
                    <a:pt x="0" y="5218188"/>
                  </a:cubicBezTo>
                  <a:lnTo>
                    <a:pt x="0" y="5218131"/>
                  </a:lnTo>
                  <a:cubicBezTo>
                    <a:pt x="8536" y="491230"/>
                    <a:pt x="0" y="345608"/>
                    <a:pt x="77597" y="223930"/>
                  </a:cubicBezTo>
                  <a:cubicBezTo>
                    <a:pt x="217372" y="4759"/>
                    <a:pt x="519255" y="4073"/>
                    <a:pt x="937909" y="4073"/>
                  </a:cubicBezTo>
                  <a:cubicBezTo>
                    <a:pt x="937909" y="4073"/>
                    <a:pt x="3306731" y="15681"/>
                    <a:pt x="11841462" y="7673"/>
                  </a:cubicBezTo>
                  <a:cubicBezTo>
                    <a:pt x="17215101" y="0"/>
                    <a:pt x="17931834" y="6979"/>
                    <a:pt x="17931834" y="6979"/>
                  </a:cubicBezTo>
                  <a:cubicBezTo>
                    <a:pt x="18300142" y="14458"/>
                    <a:pt x="18438402" y="42638"/>
                    <a:pt x="18636142" y="165219"/>
                  </a:cubicBezTo>
                  <a:cubicBezTo>
                    <a:pt x="18787159" y="258836"/>
                    <a:pt x="18792681" y="476157"/>
                    <a:pt x="18783540" y="5218130"/>
                  </a:cubicBezTo>
                  <a:lnTo>
                    <a:pt x="18783540" y="5218187"/>
                  </a:lnTo>
                  <a:cubicBezTo>
                    <a:pt x="18783539" y="6517414"/>
                    <a:pt x="18740755" y="6666002"/>
                    <a:pt x="18164904" y="6716064"/>
                  </a:cubicBezTo>
                  <a:close/>
                </a:path>
              </a:pathLst>
            </a:custGeom>
            <a:solidFill>
              <a:srgbClr val="FFF3E4"/>
            </a:solidFill>
          </p:spPr>
        </p:sp>
      </p:grpSp>
      <p:grpSp>
        <p:nvGrpSpPr>
          <p:cNvPr name="Group 11" id="11"/>
          <p:cNvGrpSpPr/>
          <p:nvPr/>
        </p:nvGrpSpPr>
        <p:grpSpPr>
          <a:xfrm rot="0">
            <a:off x="13027284" y="636876"/>
            <a:ext cx="4138684" cy="1176461"/>
            <a:chOff x="0" y="0"/>
            <a:chExt cx="3735930" cy="1061975"/>
          </a:xfrm>
        </p:grpSpPr>
        <p:sp>
          <p:nvSpPr>
            <p:cNvPr name="Freeform 12" id="12"/>
            <p:cNvSpPr/>
            <p:nvPr/>
          </p:nvSpPr>
          <p:spPr>
            <a:xfrm>
              <a:off x="0" y="-4073"/>
              <a:ext cx="3742320" cy="1068577"/>
            </a:xfrm>
            <a:custGeom>
              <a:avLst/>
              <a:gdLst/>
              <a:ahLst/>
              <a:cxnLst/>
              <a:rect r="r" b="b" t="t" l="l"/>
              <a:pathLst>
                <a:path h="1068577" w="3742320">
                  <a:moveTo>
                    <a:pt x="3114543" y="1014100"/>
                  </a:moveTo>
                  <a:cubicBezTo>
                    <a:pt x="3114543" y="1014100"/>
                    <a:pt x="2383668" y="1068577"/>
                    <a:pt x="1945844" y="1065956"/>
                  </a:cubicBezTo>
                  <a:cubicBezTo>
                    <a:pt x="1653870" y="1063793"/>
                    <a:pt x="1057074" y="1055969"/>
                    <a:pt x="1057074" y="1055969"/>
                  </a:cubicBezTo>
                  <a:cubicBezTo>
                    <a:pt x="812932" y="1047135"/>
                    <a:pt x="449110" y="1025904"/>
                    <a:pt x="282371" y="967727"/>
                  </a:cubicBezTo>
                  <a:cubicBezTo>
                    <a:pt x="4469" y="870764"/>
                    <a:pt x="0" y="697485"/>
                    <a:pt x="0" y="523340"/>
                  </a:cubicBezTo>
                  <a:lnTo>
                    <a:pt x="0" y="523340"/>
                  </a:lnTo>
                  <a:cubicBezTo>
                    <a:pt x="8536" y="491230"/>
                    <a:pt x="0" y="345608"/>
                    <a:pt x="77597" y="223930"/>
                  </a:cubicBezTo>
                  <a:cubicBezTo>
                    <a:pt x="217372" y="4759"/>
                    <a:pt x="519255" y="4073"/>
                    <a:pt x="937909" y="4073"/>
                  </a:cubicBezTo>
                  <a:cubicBezTo>
                    <a:pt x="937909" y="4073"/>
                    <a:pt x="1531360" y="15681"/>
                    <a:pt x="1838183" y="7673"/>
                  </a:cubicBezTo>
                  <a:cubicBezTo>
                    <a:pt x="2164741" y="0"/>
                    <a:pt x="2881474" y="6979"/>
                    <a:pt x="2881474" y="6979"/>
                  </a:cubicBezTo>
                  <a:cubicBezTo>
                    <a:pt x="3249781" y="14458"/>
                    <a:pt x="3388041" y="42638"/>
                    <a:pt x="3585782" y="165219"/>
                  </a:cubicBezTo>
                  <a:cubicBezTo>
                    <a:pt x="3736799" y="258836"/>
                    <a:pt x="3742320" y="476157"/>
                    <a:pt x="3733180" y="523340"/>
                  </a:cubicBezTo>
                  <a:lnTo>
                    <a:pt x="3733180" y="523340"/>
                  </a:lnTo>
                  <a:cubicBezTo>
                    <a:pt x="3733179" y="815450"/>
                    <a:pt x="3690395" y="964037"/>
                    <a:pt x="3114543" y="1014100"/>
                  </a:cubicBezTo>
                  <a:close/>
                </a:path>
              </a:pathLst>
            </a:custGeom>
            <a:solidFill>
              <a:srgbClr val="FEEEB3">
                <a:alpha val="80000"/>
              </a:srgbClr>
            </a:solidFill>
          </p:spPr>
        </p:sp>
      </p:grpSp>
      <p:pic>
        <p:nvPicPr>
          <p:cNvPr name="Picture 13" id="1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true" rot="-2237513">
            <a:off x="7671370" y="-1341932"/>
            <a:ext cx="2189334" cy="1946517"/>
          </a:xfrm>
          <a:prstGeom prst="rect">
            <a:avLst/>
          </a:prstGeom>
        </p:spPr>
      </p:pic>
      <p:pic>
        <p:nvPicPr>
          <p:cNvPr name="Picture 14" id="1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7541192" y="1519096"/>
            <a:ext cx="1684116" cy="1497332"/>
          </a:xfrm>
          <a:prstGeom prst="rect">
            <a:avLst/>
          </a:prstGeom>
        </p:spPr>
      </p:pic>
      <p:pic>
        <p:nvPicPr>
          <p:cNvPr name="Picture 15" id="15"/>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941597">
            <a:off x="-1124966" y="3429091"/>
            <a:ext cx="1904946" cy="1693670"/>
          </a:xfrm>
          <a:prstGeom prst="rect">
            <a:avLst/>
          </a:prstGeom>
        </p:spPr>
      </p:pic>
      <p:pic>
        <p:nvPicPr>
          <p:cNvPr name="Picture 16" id="1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6138191" y="-473668"/>
            <a:ext cx="1121109" cy="947337"/>
          </a:xfrm>
          <a:prstGeom prst="rect">
            <a:avLst/>
          </a:prstGeom>
        </p:spPr>
      </p:pic>
      <p:pic>
        <p:nvPicPr>
          <p:cNvPr name="Picture 17" id="1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0">
            <a:off x="-537112" y="-473668"/>
            <a:ext cx="1377315" cy="1163831"/>
          </a:xfrm>
          <a:prstGeom prst="rect">
            <a:avLst/>
          </a:prstGeom>
        </p:spPr>
      </p:pic>
      <p:pic>
        <p:nvPicPr>
          <p:cNvPr name="Picture 18" id="18"/>
          <p:cNvPicPr>
            <a:picLocks noChangeAspect="true"/>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436740">
            <a:off x="13357120" y="344714"/>
            <a:ext cx="358629" cy="584324"/>
          </a:xfrm>
          <a:prstGeom prst="rect">
            <a:avLst/>
          </a:prstGeom>
        </p:spPr>
      </p:pic>
      <p:sp>
        <p:nvSpPr>
          <p:cNvPr name="TextBox 19" id="19"/>
          <p:cNvSpPr txBox="true"/>
          <p:nvPr/>
        </p:nvSpPr>
        <p:spPr>
          <a:xfrm rot="0">
            <a:off x="1532514" y="359368"/>
            <a:ext cx="17868830" cy="1810226"/>
          </a:xfrm>
          <a:prstGeom prst="rect">
            <a:avLst/>
          </a:prstGeom>
        </p:spPr>
        <p:txBody>
          <a:bodyPr anchor="t" rtlCol="false" tIns="0" lIns="0" bIns="0" rIns="0">
            <a:spAutoFit/>
          </a:bodyPr>
          <a:lstStyle/>
          <a:p>
            <a:pPr>
              <a:lnSpc>
                <a:spcPts val="7254"/>
              </a:lnSpc>
            </a:pPr>
            <a:r>
              <a:rPr lang="en-US" sz="5181" spc="259">
                <a:solidFill>
                  <a:srgbClr val="CB8B5D"/>
                </a:solidFill>
                <a:latin typeface="Lazydog Bold"/>
              </a:rPr>
              <a:t>faktor situasional dalam </a:t>
            </a:r>
          </a:p>
          <a:p>
            <a:pPr>
              <a:lnSpc>
                <a:spcPts val="7254"/>
              </a:lnSpc>
            </a:pPr>
            <a:r>
              <a:rPr lang="en-US" sz="5181" spc="259">
                <a:solidFill>
                  <a:srgbClr val="CB8B5D"/>
                </a:solidFill>
                <a:latin typeface="Lazydog Bold"/>
              </a:rPr>
              <a:t>teori path-goal</a:t>
            </a:r>
          </a:p>
        </p:txBody>
      </p:sp>
      <p:sp>
        <p:nvSpPr>
          <p:cNvPr name="TextBox 20" id="20"/>
          <p:cNvSpPr txBox="true"/>
          <p:nvPr/>
        </p:nvSpPr>
        <p:spPr>
          <a:xfrm rot="0">
            <a:off x="438600" y="2771765"/>
            <a:ext cx="17482304" cy="7192509"/>
          </a:xfrm>
          <a:prstGeom prst="rect">
            <a:avLst/>
          </a:prstGeom>
        </p:spPr>
        <p:txBody>
          <a:bodyPr anchor="t" rtlCol="false" tIns="0" lIns="0" bIns="0" rIns="0">
            <a:spAutoFit/>
          </a:bodyPr>
          <a:lstStyle/>
          <a:p>
            <a:pPr>
              <a:lnSpc>
                <a:spcPts val="5205"/>
              </a:lnSpc>
            </a:pPr>
            <a:r>
              <a:rPr lang="en-US" sz="3470" spc="277">
                <a:solidFill>
                  <a:srgbClr val="646B3C"/>
                </a:solidFill>
                <a:latin typeface="Sniglet Bold"/>
              </a:rPr>
              <a:t>2. KARAKTERISTIK LINGKUNGAN </a:t>
            </a:r>
          </a:p>
          <a:p>
            <a:pPr>
              <a:lnSpc>
                <a:spcPts val="5205"/>
              </a:lnSpc>
            </a:pPr>
          </a:p>
          <a:p>
            <a:pPr>
              <a:lnSpc>
                <a:spcPts val="5205"/>
              </a:lnSpc>
            </a:pPr>
            <a:r>
              <a:rPr lang="en-US" sz="3470" spc="277">
                <a:solidFill>
                  <a:srgbClr val="646B3C"/>
                </a:solidFill>
                <a:latin typeface="Sniglet Bold"/>
              </a:rPr>
              <a:t>PADA FAKTOR SITUASIONAL INI PATH-GOAL MENYATAKAN BAHWA PERILAKU PEMIMPIN AKAN MENJADI FAKTOR MOTIVASI TERHADAP PARA BAWAHAN, JIKA: </a:t>
            </a:r>
          </a:p>
          <a:p>
            <a:pPr>
              <a:lnSpc>
                <a:spcPts val="5205"/>
              </a:lnSpc>
            </a:pPr>
            <a:r>
              <a:rPr lang="en-US" sz="3470" spc="277">
                <a:solidFill>
                  <a:srgbClr val="646B3C"/>
                </a:solidFill>
                <a:latin typeface="Sniglet Bold"/>
              </a:rPr>
              <a:t>1) PERILAKU TERSEBUT AKAN MEMUASKAN KEBUTUHAN BAWAHAN SEHINGGA AKAN MEMUNGKINKAN TERCAPAINYA EFEKTIVITAS DALAM PELAKSANAAN KERJA. </a:t>
            </a:r>
          </a:p>
          <a:p>
            <a:pPr>
              <a:lnSpc>
                <a:spcPts val="5205"/>
              </a:lnSpc>
            </a:pPr>
            <a:r>
              <a:rPr lang="en-US" sz="3470" spc="277">
                <a:solidFill>
                  <a:srgbClr val="646B3C"/>
                </a:solidFill>
                <a:latin typeface="Sniglet Bold"/>
              </a:rPr>
              <a:t>2) PERILAKU TERSEBUT MERUPAKAN KOMPLIMEN DARI LINGKUNGAN PARA BAWAHAN YANG DAPAT BERUPA PEMBERIAN LATIHAN, DUKUNGAN DAN PENGHARGAAN YANG DIPERLUKAN UNTUK MENGIDENTIFIKASIKAN PELAKSANAAN KERJA. </a:t>
            </a:r>
          </a:p>
        </p:txBody>
      </p:sp>
      <p:sp>
        <p:nvSpPr>
          <p:cNvPr name="TextBox 21" id="21"/>
          <p:cNvSpPr txBox="true"/>
          <p:nvPr/>
        </p:nvSpPr>
        <p:spPr>
          <a:xfrm rot="0">
            <a:off x="13208073" y="818864"/>
            <a:ext cx="3777105" cy="860485"/>
          </a:xfrm>
          <a:prstGeom prst="rect">
            <a:avLst/>
          </a:prstGeom>
        </p:spPr>
        <p:txBody>
          <a:bodyPr anchor="t" rtlCol="false" tIns="0" lIns="0" bIns="0" rIns="0">
            <a:spAutoFit/>
          </a:bodyPr>
          <a:lstStyle/>
          <a:p>
            <a:pPr algn="ctr">
              <a:lnSpc>
                <a:spcPts val="7065"/>
              </a:lnSpc>
            </a:pPr>
            <a:r>
              <a:rPr lang="en-US" sz="5046" spc="252">
                <a:solidFill>
                  <a:srgbClr val="CB8B5D"/>
                </a:solidFill>
                <a:latin typeface="Lazydog Bold"/>
              </a:rPr>
              <a:t>2</a:t>
            </a:r>
          </a:p>
        </p:txBody>
      </p:sp>
      <p:pic>
        <p:nvPicPr>
          <p:cNvPr name="Picture 22" id="22"/>
          <p:cNvPicPr>
            <a:picLocks noChangeAspect="true"/>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9954409">
            <a:off x="16741594" y="6131389"/>
            <a:ext cx="358629" cy="584324"/>
          </a:xfrm>
          <a:prstGeom prst="rect">
            <a:avLst/>
          </a:prstGeom>
        </p:spPr>
      </p:pic>
      <p:pic>
        <p:nvPicPr>
          <p:cNvPr name="Picture 23" id="23"/>
          <p:cNvPicPr>
            <a:picLocks noChangeAspect="true"/>
          </p:cNvPicPr>
          <p:nvPr/>
        </p:nvPicPr>
        <p:blipFill>
          <a:blip r:embed="rId13">
            <a:alphaModFix amt="9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2242610" y="1283275"/>
            <a:ext cx="358054" cy="389189"/>
          </a:xfrm>
          <a:prstGeom prst="rect">
            <a:avLst/>
          </a:prstGeom>
        </p:spPr>
      </p:pic>
      <p:pic>
        <p:nvPicPr>
          <p:cNvPr name="Picture 24" id="24"/>
          <p:cNvPicPr>
            <a:picLocks noChangeAspect="true"/>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3766586" y="-155054"/>
            <a:ext cx="540861" cy="500542"/>
          </a:xfrm>
          <a:prstGeom prst="rect">
            <a:avLst/>
          </a:prstGeom>
        </p:spPr>
      </p:pic>
      <p:pic>
        <p:nvPicPr>
          <p:cNvPr name="Picture 25" id="25"/>
          <p:cNvPicPr>
            <a:picLocks noChangeAspect="true"/>
          </p:cNvPicPr>
          <p:nvPr/>
        </p:nvPicPr>
        <p:blipFill>
          <a:blip r:embed="rId13">
            <a:alphaModFix amt="8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1297489" y="9969970"/>
            <a:ext cx="434893" cy="472710"/>
          </a:xfrm>
          <a:prstGeom prst="rect">
            <a:avLst/>
          </a:prstGeom>
        </p:spPr>
      </p:pic>
      <p:pic>
        <p:nvPicPr>
          <p:cNvPr name="Picture 26" id="26"/>
          <p:cNvPicPr>
            <a:picLocks noChangeAspect="true"/>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8000867" y="5387895"/>
            <a:ext cx="382383" cy="353879"/>
          </a:xfrm>
          <a:prstGeom prst="rect">
            <a:avLst/>
          </a:prstGeom>
        </p:spPr>
      </p:pic>
      <p:pic>
        <p:nvPicPr>
          <p:cNvPr name="Picture 27" id="27"/>
          <p:cNvPicPr>
            <a:picLocks noChangeAspect="true"/>
          </p:cNvPicPr>
          <p:nvPr/>
        </p:nvPicPr>
        <p:blipFill>
          <a:blip r:embed="rId15">
            <a:alphaModFix amt="75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0">
            <a:off x="-156985" y="8003227"/>
            <a:ext cx="540861" cy="500542"/>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1421546">
            <a:off x="17167135" y="9369699"/>
            <a:ext cx="1507538" cy="1273870"/>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88216">
            <a:off x="1275848" y="9665533"/>
            <a:ext cx="1302525" cy="1100634"/>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089244">
            <a:off x="9506796" y="2145075"/>
            <a:ext cx="1123024" cy="948956"/>
          </a:xfrm>
          <a:prstGeom prst="rect">
            <a:avLst/>
          </a:prstGeom>
        </p:spPr>
      </p:pic>
      <p:grpSp>
        <p:nvGrpSpPr>
          <p:cNvPr name="Group 6" id="6"/>
          <p:cNvGrpSpPr/>
          <p:nvPr/>
        </p:nvGrpSpPr>
        <p:grpSpPr>
          <a:xfrm rot="0">
            <a:off x="2592279" y="2743283"/>
            <a:ext cx="16063184" cy="6905721"/>
            <a:chOff x="0" y="0"/>
            <a:chExt cx="17163638" cy="7378817"/>
          </a:xfrm>
        </p:grpSpPr>
        <p:sp>
          <p:nvSpPr>
            <p:cNvPr name="Freeform 7" id="7"/>
            <p:cNvSpPr/>
            <p:nvPr/>
          </p:nvSpPr>
          <p:spPr>
            <a:xfrm>
              <a:off x="0" y="-4073"/>
              <a:ext cx="17170028" cy="7385419"/>
            </a:xfrm>
            <a:custGeom>
              <a:avLst/>
              <a:gdLst/>
              <a:ahLst/>
              <a:cxnLst/>
              <a:rect r="r" b="b" t="t" l="l"/>
              <a:pathLst>
                <a:path h="7385419" w="17170028">
                  <a:moveTo>
                    <a:pt x="16542251" y="7330941"/>
                  </a:moveTo>
                  <a:cubicBezTo>
                    <a:pt x="16542251" y="7330941"/>
                    <a:pt x="15811376" y="7385419"/>
                    <a:pt x="13446430" y="7382799"/>
                  </a:cubicBezTo>
                  <a:cubicBezTo>
                    <a:pt x="6168900" y="7380635"/>
                    <a:pt x="1057074" y="7372811"/>
                    <a:pt x="1057074" y="7372811"/>
                  </a:cubicBezTo>
                  <a:cubicBezTo>
                    <a:pt x="812932" y="7363977"/>
                    <a:pt x="449110" y="7342746"/>
                    <a:pt x="282371" y="7284569"/>
                  </a:cubicBezTo>
                  <a:cubicBezTo>
                    <a:pt x="4469" y="7187606"/>
                    <a:pt x="0" y="7014326"/>
                    <a:pt x="0" y="5724462"/>
                  </a:cubicBezTo>
                  <a:lnTo>
                    <a:pt x="0" y="5724399"/>
                  </a:lnTo>
                  <a:cubicBezTo>
                    <a:pt x="8536" y="491230"/>
                    <a:pt x="0" y="345608"/>
                    <a:pt x="77597" y="223930"/>
                  </a:cubicBezTo>
                  <a:cubicBezTo>
                    <a:pt x="217372" y="4759"/>
                    <a:pt x="519255" y="4073"/>
                    <a:pt x="937909" y="4073"/>
                  </a:cubicBezTo>
                  <a:cubicBezTo>
                    <a:pt x="937909" y="4073"/>
                    <a:pt x="3115320" y="15681"/>
                    <a:pt x="10762961" y="7673"/>
                  </a:cubicBezTo>
                  <a:cubicBezTo>
                    <a:pt x="15592448" y="0"/>
                    <a:pt x="16309181" y="6979"/>
                    <a:pt x="16309181" y="6979"/>
                  </a:cubicBezTo>
                  <a:cubicBezTo>
                    <a:pt x="16677489" y="14458"/>
                    <a:pt x="16815749" y="42638"/>
                    <a:pt x="17013490" y="165219"/>
                  </a:cubicBezTo>
                  <a:cubicBezTo>
                    <a:pt x="17164506" y="258836"/>
                    <a:pt x="17170028" y="476157"/>
                    <a:pt x="17160889" y="5724399"/>
                  </a:cubicBezTo>
                  <a:lnTo>
                    <a:pt x="17160889" y="5724461"/>
                  </a:lnTo>
                  <a:cubicBezTo>
                    <a:pt x="17160887" y="7132292"/>
                    <a:pt x="17118104" y="7280879"/>
                    <a:pt x="16542251" y="7330941"/>
                  </a:cubicBezTo>
                  <a:close/>
                </a:path>
              </a:pathLst>
            </a:custGeom>
            <a:solidFill>
              <a:srgbClr val="DFA48E"/>
            </a:solidFill>
          </p:spPr>
        </p:sp>
      </p:grpSp>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true" rot="-2237513">
            <a:off x="7671370" y="-1341932"/>
            <a:ext cx="2189334" cy="1946517"/>
          </a:xfrm>
          <a:prstGeom prst="rect">
            <a:avLst/>
          </a:prstGeom>
        </p:spPr>
      </p:pic>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7541192" y="1519096"/>
            <a:ext cx="1684116" cy="1497332"/>
          </a:xfrm>
          <a:prstGeom prst="rect">
            <a:avLst/>
          </a:prstGeom>
        </p:spPr>
      </p:pic>
      <p:pic>
        <p:nvPicPr>
          <p:cNvPr name="Picture 10" id="10"/>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6138191" y="-473668"/>
            <a:ext cx="1121109" cy="947337"/>
          </a:xfrm>
          <a:prstGeom prst="rect">
            <a:avLst/>
          </a:prstGeom>
        </p:spPr>
      </p:pic>
      <p:pic>
        <p:nvPicPr>
          <p:cNvPr name="Picture 11" id="11"/>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false" rot="0">
            <a:off x="-537112" y="-473668"/>
            <a:ext cx="1377315" cy="1163831"/>
          </a:xfrm>
          <a:prstGeom prst="rect">
            <a:avLst/>
          </a:prstGeom>
        </p:spPr>
      </p:pic>
      <p:pic>
        <p:nvPicPr>
          <p:cNvPr name="Picture 12" id="12"/>
          <p:cNvPicPr>
            <a:picLocks noChangeAspect="true"/>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436740">
            <a:off x="13731738" y="8391321"/>
            <a:ext cx="358629" cy="584324"/>
          </a:xfrm>
          <a:prstGeom prst="rect">
            <a:avLst/>
          </a:prstGeom>
        </p:spPr>
      </p:pic>
      <p:sp>
        <p:nvSpPr>
          <p:cNvPr name="TextBox 13" id="13"/>
          <p:cNvSpPr txBox="true"/>
          <p:nvPr/>
        </p:nvSpPr>
        <p:spPr>
          <a:xfrm rot="0">
            <a:off x="1532514" y="359368"/>
            <a:ext cx="17868830" cy="1810226"/>
          </a:xfrm>
          <a:prstGeom prst="rect">
            <a:avLst/>
          </a:prstGeom>
        </p:spPr>
        <p:txBody>
          <a:bodyPr anchor="t" rtlCol="false" tIns="0" lIns="0" bIns="0" rIns="0">
            <a:spAutoFit/>
          </a:bodyPr>
          <a:lstStyle/>
          <a:p>
            <a:pPr>
              <a:lnSpc>
                <a:spcPts val="7254"/>
              </a:lnSpc>
            </a:pPr>
            <a:r>
              <a:rPr lang="en-US" sz="5181" spc="259">
                <a:solidFill>
                  <a:srgbClr val="CB8B5D"/>
                </a:solidFill>
                <a:latin typeface="Lazydog Bold"/>
              </a:rPr>
              <a:t>faktor situasional dalam </a:t>
            </a:r>
          </a:p>
          <a:p>
            <a:pPr>
              <a:lnSpc>
                <a:spcPts val="7254"/>
              </a:lnSpc>
            </a:pPr>
            <a:r>
              <a:rPr lang="en-US" sz="5181" spc="259">
                <a:solidFill>
                  <a:srgbClr val="CB8B5D"/>
                </a:solidFill>
                <a:latin typeface="Lazydog Bold"/>
              </a:rPr>
              <a:t>teori path-goal</a:t>
            </a:r>
          </a:p>
        </p:txBody>
      </p:sp>
      <p:pic>
        <p:nvPicPr>
          <p:cNvPr name="Picture 14" id="14"/>
          <p:cNvPicPr>
            <a:picLocks noChangeAspect="true"/>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9954409">
            <a:off x="16741594" y="6131389"/>
            <a:ext cx="358629" cy="584324"/>
          </a:xfrm>
          <a:prstGeom prst="rect">
            <a:avLst/>
          </a:prstGeom>
        </p:spPr>
      </p:pic>
      <p:pic>
        <p:nvPicPr>
          <p:cNvPr name="Picture 15" id="15"/>
          <p:cNvPicPr>
            <a:picLocks noChangeAspect="true"/>
          </p:cNvPicPr>
          <p:nvPr/>
        </p:nvPicPr>
        <p:blipFill>
          <a:blip r:embed="rId11">
            <a:alphaModFix amt="9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2242610" y="1283275"/>
            <a:ext cx="358054" cy="389189"/>
          </a:xfrm>
          <a:prstGeom prst="rect">
            <a:avLst/>
          </a:prstGeom>
        </p:spPr>
      </p:pic>
      <p:pic>
        <p:nvPicPr>
          <p:cNvPr name="Picture 16" id="16"/>
          <p:cNvPicPr>
            <a:picLocks noChangeAspect="true"/>
          </p:cNvPicPr>
          <p:nvPr/>
        </p:nvPicPr>
        <p:blipFill>
          <a:blip r:embed="rId13">
            <a:alphaModFix amt="7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3766586" y="-155054"/>
            <a:ext cx="540861" cy="500542"/>
          </a:xfrm>
          <a:prstGeom prst="rect">
            <a:avLst/>
          </a:prstGeom>
        </p:spPr>
      </p:pic>
      <p:pic>
        <p:nvPicPr>
          <p:cNvPr name="Picture 17" id="17"/>
          <p:cNvPicPr>
            <a:picLocks noChangeAspect="true"/>
          </p:cNvPicPr>
          <p:nvPr/>
        </p:nvPicPr>
        <p:blipFill>
          <a:blip r:embed="rId11">
            <a:alphaModFix amt="8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1297489" y="9969970"/>
            <a:ext cx="434893" cy="472710"/>
          </a:xfrm>
          <a:prstGeom prst="rect">
            <a:avLst/>
          </a:prstGeom>
        </p:spPr>
      </p:pic>
      <p:pic>
        <p:nvPicPr>
          <p:cNvPr name="Picture 18" id="18"/>
          <p:cNvPicPr>
            <a:picLocks noChangeAspect="true"/>
          </p:cNvPicPr>
          <p:nvPr/>
        </p:nvPicPr>
        <p:blipFill>
          <a:blip r:embed="rId13">
            <a:alphaModFix amt="7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18000867" y="5387895"/>
            <a:ext cx="382383" cy="353879"/>
          </a:xfrm>
          <a:prstGeom prst="rect">
            <a:avLst/>
          </a:prstGeom>
        </p:spPr>
      </p:pic>
      <p:sp>
        <p:nvSpPr>
          <p:cNvPr name="TextBox 19" id="19"/>
          <p:cNvSpPr txBox="true"/>
          <p:nvPr/>
        </p:nvSpPr>
        <p:spPr>
          <a:xfrm rot="0">
            <a:off x="2895683" y="2937959"/>
            <a:ext cx="15296375" cy="6222103"/>
          </a:xfrm>
          <a:prstGeom prst="rect">
            <a:avLst/>
          </a:prstGeom>
        </p:spPr>
        <p:txBody>
          <a:bodyPr anchor="t" rtlCol="false" tIns="0" lIns="0" bIns="0" rIns="0">
            <a:spAutoFit/>
          </a:bodyPr>
          <a:lstStyle/>
          <a:p>
            <a:pPr>
              <a:lnSpc>
                <a:spcPts val="5535"/>
              </a:lnSpc>
            </a:pPr>
            <a:r>
              <a:rPr lang="en-US" sz="3690" spc="295">
                <a:solidFill>
                  <a:srgbClr val="FFFFFF"/>
                </a:solidFill>
                <a:latin typeface="Sniglet Bold"/>
              </a:rPr>
              <a:t>KARAKTERISTIK LINGKUNGAN TERDIRI DARI TIGA HAL, YAITU: </a:t>
            </a:r>
          </a:p>
          <a:p>
            <a:pPr>
              <a:lnSpc>
                <a:spcPts val="5535"/>
              </a:lnSpc>
            </a:pPr>
            <a:r>
              <a:rPr lang="en-US" sz="3690" spc="295">
                <a:solidFill>
                  <a:srgbClr val="FFFFFF"/>
                </a:solidFill>
                <a:latin typeface="Sniglet Bold"/>
              </a:rPr>
              <a:t>1) STRUKTUR TUGAS :  STRUKTUR KERJA YANG TINGGI AKAN MENGURANGI KEBUTUHAN KEPEMIMPINAN YANG DIREKTIF. </a:t>
            </a:r>
          </a:p>
          <a:p>
            <a:pPr>
              <a:lnSpc>
                <a:spcPts val="5535"/>
              </a:lnSpc>
            </a:pPr>
            <a:r>
              <a:rPr lang="en-US" sz="3690" spc="295">
                <a:solidFill>
                  <a:srgbClr val="FFFFFF"/>
                </a:solidFill>
                <a:latin typeface="Sniglet Bold"/>
              </a:rPr>
              <a:t>2) WEWENANG FORMAL : KEPEMIMPINAN YANG DIREKTIF AKAN LEBIH BERHASIL DIBANDINGKAN DENGAN PARTISIPASI BAGI ORGANISASI DENGAN STRKTUR WEWENANG FORMAL YANG TINGGI </a:t>
            </a:r>
          </a:p>
          <a:p>
            <a:pPr>
              <a:lnSpc>
                <a:spcPts val="5535"/>
              </a:lnSpc>
            </a:pPr>
            <a:r>
              <a:rPr lang="en-US" sz="3690" spc="295">
                <a:solidFill>
                  <a:srgbClr val="FFFFFF"/>
                </a:solidFill>
                <a:latin typeface="Sniglet Bold"/>
              </a:rPr>
              <a:t>3) KELOMPOK KERJA : KELOMPOK KERJA DENGAN TINGKAT KERJASAMA YANG TINGGI KURANG MEMBUTUHKAN KEPEMIMPINAN SUPPORTIF</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10494" r="0" b="0"/>
          <a:stretch>
            <a:fillRect/>
          </a:stretch>
        </p:blipFill>
        <p:spPr>
          <a:xfrm flipH="false" flipV="false" rot="0">
            <a:off x="-6220981" y="2097538"/>
            <a:ext cx="27372777" cy="8775474"/>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164812">
            <a:off x="-885404" y="90309"/>
            <a:ext cx="4157734" cy="1549701"/>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69158">
            <a:off x="15680516" y="71757"/>
            <a:ext cx="4161888" cy="1551249"/>
          </a:xfrm>
          <a:prstGeom prst="rect">
            <a:avLst/>
          </a:prstGeom>
        </p:spPr>
      </p:pic>
      <p:pic>
        <p:nvPicPr>
          <p:cNvPr name="Picture 6" id="6"/>
          <p:cNvPicPr>
            <a:picLocks noChangeAspect="true"/>
          </p:cNvPicPr>
          <p:nvPr/>
        </p:nvPicPr>
        <p:blipFill>
          <a:blip r:embed="rId9"/>
          <a:srcRect l="0" t="0" r="0" b="0"/>
          <a:stretch>
            <a:fillRect/>
          </a:stretch>
        </p:blipFill>
        <p:spPr>
          <a:xfrm flipH="false" flipV="false" rot="0">
            <a:off x="16976160" y="1159864"/>
            <a:ext cx="1551282" cy="1498927"/>
          </a:xfrm>
          <a:prstGeom prst="rect">
            <a:avLst/>
          </a:prstGeom>
        </p:spPr>
      </p:pic>
      <p:sp>
        <p:nvSpPr>
          <p:cNvPr name="TextBox 7" id="7"/>
          <p:cNvSpPr txBox="true"/>
          <p:nvPr/>
        </p:nvSpPr>
        <p:spPr>
          <a:xfrm rot="0">
            <a:off x="6223461" y="556281"/>
            <a:ext cx="6342578" cy="1088205"/>
          </a:xfrm>
          <a:prstGeom prst="rect">
            <a:avLst/>
          </a:prstGeom>
        </p:spPr>
        <p:txBody>
          <a:bodyPr anchor="t" rtlCol="false" tIns="0" lIns="0" bIns="0" rIns="0">
            <a:spAutoFit/>
          </a:bodyPr>
          <a:lstStyle/>
          <a:p>
            <a:pPr>
              <a:lnSpc>
                <a:spcPts val="6937"/>
              </a:lnSpc>
            </a:pPr>
            <a:r>
              <a:rPr lang="en-US" sz="7708" spc="231">
                <a:solidFill>
                  <a:srgbClr val="CB8B5D"/>
                </a:solidFill>
                <a:latin typeface="Lazydog Bold"/>
              </a:rPr>
              <a:t>Kesimpulan </a:t>
            </a:r>
          </a:p>
        </p:txBody>
      </p:sp>
      <p:pic>
        <p:nvPicPr>
          <p:cNvPr name="Picture 8" id="8"/>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703213">
            <a:off x="17821370" y="4566232"/>
            <a:ext cx="840583" cy="771235"/>
          </a:xfrm>
          <a:prstGeom prst="rect">
            <a:avLst/>
          </a:prstGeom>
        </p:spPr>
      </p:pic>
      <p:pic>
        <p:nvPicPr>
          <p:cNvPr name="Picture 9" id="9"/>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4471653" y="995608"/>
            <a:ext cx="354974" cy="328512"/>
          </a:xfrm>
          <a:prstGeom prst="rect">
            <a:avLst/>
          </a:prstGeom>
        </p:spPr>
      </p:pic>
      <p:pic>
        <p:nvPicPr>
          <p:cNvPr name="Picture 10" id="10"/>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0">
            <a:off x="851213" y="3878112"/>
            <a:ext cx="354974" cy="328512"/>
          </a:xfrm>
          <a:prstGeom prst="rect">
            <a:avLst/>
          </a:prstGeom>
        </p:spPr>
      </p:pic>
      <p:pic>
        <p:nvPicPr>
          <p:cNvPr name="Picture 11" id="11"/>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13661364" y="8657601"/>
            <a:ext cx="354974" cy="328512"/>
          </a:xfrm>
          <a:prstGeom prst="rect">
            <a:avLst/>
          </a:prstGeom>
        </p:spPr>
      </p:pic>
      <p:pic>
        <p:nvPicPr>
          <p:cNvPr name="Picture 12" id="12"/>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96131" y="9673992"/>
            <a:ext cx="11408768" cy="641743"/>
          </a:xfrm>
          <a:prstGeom prst="rect">
            <a:avLst/>
          </a:prstGeom>
        </p:spPr>
      </p:pic>
      <p:pic>
        <p:nvPicPr>
          <p:cNvPr name="Picture 13" id="13"/>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0566922" y="9712413"/>
            <a:ext cx="11408768" cy="641743"/>
          </a:xfrm>
          <a:prstGeom prst="rect">
            <a:avLst/>
          </a:prstGeom>
        </p:spPr>
      </p:pic>
      <p:pic>
        <p:nvPicPr>
          <p:cNvPr name="Picture 14" id="14"/>
          <p:cNvPicPr>
            <a:picLocks noChangeAspect="true"/>
          </p:cNvPicPr>
          <p:nvPr/>
        </p:nvPicPr>
        <p:blipFill>
          <a:blip r:embed="rId18"/>
          <a:srcRect l="0" t="0" r="0" b="0"/>
          <a:stretch>
            <a:fillRect/>
          </a:stretch>
        </p:blipFill>
        <p:spPr>
          <a:xfrm flipH="false" flipV="false" rot="2779403">
            <a:off x="15324108" y="7082469"/>
            <a:ext cx="2814615" cy="2738972"/>
          </a:xfrm>
          <a:prstGeom prst="rect">
            <a:avLst/>
          </a:prstGeom>
        </p:spPr>
      </p:pic>
      <p:pic>
        <p:nvPicPr>
          <p:cNvPr name="Picture 15" id="15"/>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true" flipV="false" rot="0">
            <a:off x="-234231" y="8657601"/>
            <a:ext cx="991921" cy="1356474"/>
          </a:xfrm>
          <a:prstGeom prst="rect">
            <a:avLst/>
          </a:prstGeom>
        </p:spPr>
      </p:pic>
      <p:pic>
        <p:nvPicPr>
          <p:cNvPr name="Picture 16" id="16"/>
          <p:cNvPicPr>
            <a:picLocks noChangeAspect="true"/>
          </p:cNvPicPr>
          <p:nvPr/>
        </p:nvPicPr>
        <p:blipFill>
          <a:blip r:embed="rId21"/>
          <a:srcRect l="0" t="0" r="0" b="0"/>
          <a:stretch>
            <a:fillRect/>
          </a:stretch>
        </p:blipFill>
        <p:spPr>
          <a:xfrm flipH="false" flipV="false" rot="0">
            <a:off x="-196131" y="511535"/>
            <a:ext cx="2276079" cy="2306350"/>
          </a:xfrm>
          <a:prstGeom prst="rect">
            <a:avLst/>
          </a:prstGeom>
        </p:spPr>
      </p:pic>
      <p:sp>
        <p:nvSpPr>
          <p:cNvPr name="TextBox 17" id="17"/>
          <p:cNvSpPr txBox="true"/>
          <p:nvPr/>
        </p:nvSpPr>
        <p:spPr>
          <a:xfrm rot="0">
            <a:off x="1694655" y="2663616"/>
            <a:ext cx="15400191" cy="6322497"/>
          </a:xfrm>
          <a:prstGeom prst="rect">
            <a:avLst/>
          </a:prstGeom>
        </p:spPr>
        <p:txBody>
          <a:bodyPr anchor="t" rtlCol="false" tIns="0" lIns="0" bIns="0" rIns="0">
            <a:spAutoFit/>
          </a:bodyPr>
          <a:lstStyle/>
          <a:p>
            <a:pPr algn="ctr">
              <a:lnSpc>
                <a:spcPts val="5009"/>
              </a:lnSpc>
            </a:pPr>
            <a:r>
              <a:rPr lang="en-US" sz="4209">
                <a:solidFill>
                  <a:srgbClr val="646B3C"/>
                </a:solidFill>
                <a:latin typeface="Sniglet Bold"/>
              </a:rPr>
              <a:t>Kepemimpinan Kontingensi adalah keadaan yang tidak dapat ditebak pada waktu tertentu yang bisa saja mengendurkan niat untuk berproduktif dalam bekerja. Oleh karena sebagai pemimpin haruslah dinamis dan tanggap pada setiap keadaan yang ditemui. Kontingensi adalah bentuk rencana yang tidak ada dalam tahap perencanaan, namun telah diprediksi atau diperkirakan tentang apa yang akan dilakukan oleh pemimpin. Sama halnya dalam sebuah pekerjaan ada beberapa hal yang seharusnya dapat dikendalikan tetapi saat itu pula harus butuh kekuatan lain agar semuanya dapat terkendali.</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10494" r="0" b="0"/>
          <a:stretch>
            <a:fillRect/>
          </a:stretch>
        </p:blipFill>
        <p:spPr>
          <a:xfrm flipH="false" flipV="false" rot="0">
            <a:off x="2866993" y="3796939"/>
            <a:ext cx="12554013" cy="4024707"/>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true" flipV="false" rot="-164812">
            <a:off x="-885404" y="90309"/>
            <a:ext cx="4157734" cy="1549701"/>
          </a:xfrm>
          <a:prstGeom prst="rect">
            <a:avLst/>
          </a:prstGeom>
        </p:spPr>
      </p:pic>
      <p:pic>
        <p:nvPicPr>
          <p:cNvPr name="Picture 5" id="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true" flipV="false" rot="69158">
            <a:off x="15680516" y="71757"/>
            <a:ext cx="4161888" cy="1551249"/>
          </a:xfrm>
          <a:prstGeom prst="rect">
            <a:avLst/>
          </a:prstGeom>
        </p:spPr>
      </p:pic>
      <p:pic>
        <p:nvPicPr>
          <p:cNvPr name="Picture 6" id="6"/>
          <p:cNvPicPr>
            <a:picLocks noChangeAspect="true"/>
          </p:cNvPicPr>
          <p:nvPr/>
        </p:nvPicPr>
        <p:blipFill>
          <a:blip r:embed="rId9"/>
          <a:srcRect l="0" t="0" r="0" b="0"/>
          <a:stretch>
            <a:fillRect/>
          </a:stretch>
        </p:blipFill>
        <p:spPr>
          <a:xfrm flipH="false" flipV="false" rot="0">
            <a:off x="14347456" y="3067305"/>
            <a:ext cx="1551282" cy="1498927"/>
          </a:xfrm>
          <a:prstGeom prst="rect">
            <a:avLst/>
          </a:prstGeom>
        </p:spPr>
      </p:pic>
      <p:pic>
        <p:nvPicPr>
          <p:cNvPr name="Picture 7" id="7"/>
          <p:cNvPicPr>
            <a:picLocks noChangeAspect="true"/>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0" t="0" r="0" b="0"/>
          <a:stretch>
            <a:fillRect/>
          </a:stretch>
        </p:blipFill>
        <p:spPr>
          <a:xfrm flipH="false" flipV="false" rot="0">
            <a:off x="6574172" y="8022428"/>
            <a:ext cx="5139655" cy="963685"/>
          </a:xfrm>
          <a:prstGeom prst="rect">
            <a:avLst/>
          </a:prstGeom>
        </p:spPr>
      </p:pic>
      <p:sp>
        <p:nvSpPr>
          <p:cNvPr name="TextBox 8" id="8"/>
          <p:cNvSpPr txBox="true"/>
          <p:nvPr/>
        </p:nvSpPr>
        <p:spPr>
          <a:xfrm rot="0">
            <a:off x="7004808" y="8315675"/>
            <a:ext cx="4278384" cy="558165"/>
          </a:xfrm>
          <a:prstGeom prst="rect">
            <a:avLst/>
          </a:prstGeom>
        </p:spPr>
        <p:txBody>
          <a:bodyPr anchor="t" rtlCol="false" tIns="0" lIns="0" bIns="0" rIns="0">
            <a:spAutoFit/>
          </a:bodyPr>
          <a:lstStyle/>
          <a:p>
            <a:pPr algn="ctr">
              <a:lnSpc>
                <a:spcPts val="3840"/>
              </a:lnSpc>
            </a:pPr>
            <a:r>
              <a:rPr lang="en-US" sz="4800" spc="240">
                <a:solidFill>
                  <a:srgbClr val="9B6D55"/>
                </a:solidFill>
                <a:latin typeface="Sniglet"/>
              </a:rPr>
              <a:t>Thanks</a:t>
            </a:r>
          </a:p>
        </p:txBody>
      </p:sp>
      <p:sp>
        <p:nvSpPr>
          <p:cNvPr name="TextBox 9" id="9"/>
          <p:cNvSpPr txBox="true"/>
          <p:nvPr/>
        </p:nvSpPr>
        <p:spPr>
          <a:xfrm rot="0">
            <a:off x="3510409" y="5164565"/>
            <a:ext cx="11267182" cy="1070610"/>
          </a:xfrm>
          <a:prstGeom prst="rect">
            <a:avLst/>
          </a:prstGeom>
        </p:spPr>
        <p:txBody>
          <a:bodyPr anchor="t" rtlCol="false" tIns="0" lIns="0" bIns="0" rIns="0">
            <a:spAutoFit/>
          </a:bodyPr>
          <a:lstStyle/>
          <a:p>
            <a:pPr algn="ctr">
              <a:lnSpc>
                <a:spcPts val="7740"/>
              </a:lnSpc>
            </a:pPr>
            <a:r>
              <a:rPr lang="en-US" sz="8600">
                <a:solidFill>
                  <a:srgbClr val="646B3C"/>
                </a:solidFill>
                <a:latin typeface="Lazydog Bold"/>
              </a:rPr>
              <a:t>thank you!</a:t>
            </a:r>
          </a:p>
        </p:txBody>
      </p:sp>
      <p:sp>
        <p:nvSpPr>
          <p:cNvPr name="TextBox 10" id="10"/>
          <p:cNvSpPr txBox="true"/>
          <p:nvPr/>
        </p:nvSpPr>
        <p:spPr>
          <a:xfrm rot="0">
            <a:off x="5803737" y="2454254"/>
            <a:ext cx="6680527" cy="808520"/>
          </a:xfrm>
          <a:prstGeom prst="rect">
            <a:avLst/>
          </a:prstGeom>
        </p:spPr>
        <p:txBody>
          <a:bodyPr anchor="t" rtlCol="false" tIns="0" lIns="0" bIns="0" rIns="0">
            <a:spAutoFit/>
          </a:bodyPr>
          <a:lstStyle/>
          <a:p>
            <a:pPr>
              <a:lnSpc>
                <a:spcPts val="3600"/>
              </a:lnSpc>
            </a:pPr>
            <a:r>
              <a:rPr lang="en-US" sz="4000" spc="120">
                <a:solidFill>
                  <a:srgbClr val="CB8B5D"/>
                </a:solidFill>
                <a:latin typeface="Lazydog Bold"/>
              </a:rPr>
              <a:t>thank you for watching</a:t>
            </a:r>
          </a:p>
        </p:txBody>
      </p:sp>
      <p:pic>
        <p:nvPicPr>
          <p:cNvPr name="Picture 11" id="11"/>
          <p:cNvPicPr>
            <a:picLocks noChangeAspect="true"/>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0" t="0" r="0" b="0"/>
          <a:stretch>
            <a:fillRect/>
          </a:stretch>
        </p:blipFill>
        <p:spPr>
          <a:xfrm flipH="false" flipV="false" rot="0">
            <a:off x="8002055" y="3504455"/>
            <a:ext cx="2283889" cy="584968"/>
          </a:xfrm>
          <a:prstGeom prst="rect">
            <a:avLst/>
          </a:prstGeom>
        </p:spPr>
      </p:pic>
      <p:pic>
        <p:nvPicPr>
          <p:cNvPr name="Picture 12" id="12"/>
          <p:cNvPicPr>
            <a:picLocks noChangeAspect="true"/>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0" t="0" r="0" b="0"/>
          <a:stretch>
            <a:fillRect/>
          </a:stretch>
        </p:blipFill>
        <p:spPr>
          <a:xfrm flipH="false" flipV="false" rot="703213">
            <a:off x="17821370" y="4566232"/>
            <a:ext cx="840583" cy="771235"/>
          </a:xfrm>
          <a:prstGeom prst="rect">
            <a:avLst/>
          </a:prstGeom>
        </p:spPr>
      </p:pic>
      <p:pic>
        <p:nvPicPr>
          <p:cNvPr name="Picture 13" id="13"/>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4471653" y="995608"/>
            <a:ext cx="354974" cy="328512"/>
          </a:xfrm>
          <a:prstGeom prst="rect">
            <a:avLst/>
          </a:prstGeom>
        </p:spPr>
      </p:pic>
      <p:pic>
        <p:nvPicPr>
          <p:cNvPr name="Picture 14" id="14"/>
          <p:cNvPicPr>
            <a:picLocks noChangeAspect="true"/>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0" t="0" r="0" b="0"/>
          <a:stretch>
            <a:fillRect/>
          </a:stretch>
        </p:blipFill>
        <p:spPr>
          <a:xfrm flipH="false" flipV="false" rot="0">
            <a:off x="851213" y="3878112"/>
            <a:ext cx="354974" cy="328512"/>
          </a:xfrm>
          <a:prstGeom prst="rect">
            <a:avLst/>
          </a:prstGeom>
        </p:spPr>
      </p:pic>
      <p:pic>
        <p:nvPicPr>
          <p:cNvPr name="Picture 15" id="15"/>
          <p:cNvPicPr>
            <a:picLocks noChangeAspect="true"/>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0" t="0" r="0" b="0"/>
          <a:stretch>
            <a:fillRect/>
          </a:stretch>
        </p:blipFill>
        <p:spPr>
          <a:xfrm flipH="false" flipV="false" rot="0">
            <a:off x="13661364" y="8657601"/>
            <a:ext cx="354974" cy="328512"/>
          </a:xfrm>
          <a:prstGeom prst="rect">
            <a:avLst/>
          </a:prstGeom>
        </p:spPr>
      </p:pic>
      <p:pic>
        <p:nvPicPr>
          <p:cNvPr name="Picture 16" id="16"/>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96131" y="9673992"/>
            <a:ext cx="11408768" cy="641743"/>
          </a:xfrm>
          <a:prstGeom prst="rect">
            <a:avLst/>
          </a:prstGeom>
        </p:spPr>
      </p:pic>
      <p:pic>
        <p:nvPicPr>
          <p:cNvPr name="Picture 17" id="17"/>
          <p:cNvPicPr>
            <a:picLocks noChangeAspect="true"/>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0" t="0" r="0" b="0"/>
          <a:stretch>
            <a:fillRect/>
          </a:stretch>
        </p:blipFill>
        <p:spPr>
          <a:xfrm flipH="false" flipV="false" rot="0">
            <a:off x="10566922" y="9712413"/>
            <a:ext cx="11408768" cy="641743"/>
          </a:xfrm>
          <a:prstGeom prst="rect">
            <a:avLst/>
          </a:prstGeom>
        </p:spPr>
      </p:pic>
      <p:pic>
        <p:nvPicPr>
          <p:cNvPr name="Picture 18" id="18"/>
          <p:cNvPicPr>
            <a:picLocks noChangeAspect="true"/>
          </p:cNvPicPr>
          <p:nvPr/>
        </p:nvPicPr>
        <p:blipFill>
          <a:blip r:embed="rId22"/>
          <a:srcRect l="0" t="0" r="0" b="0"/>
          <a:stretch>
            <a:fillRect/>
          </a:stretch>
        </p:blipFill>
        <p:spPr>
          <a:xfrm flipH="false" flipV="false" rot="2779403">
            <a:off x="15324108" y="7082469"/>
            <a:ext cx="2814615" cy="2738972"/>
          </a:xfrm>
          <a:prstGeom prst="rect">
            <a:avLst/>
          </a:prstGeom>
        </p:spPr>
      </p:pic>
      <p:pic>
        <p:nvPicPr>
          <p:cNvPr name="Picture 19" id="19"/>
          <p:cNvPicPr>
            <a:picLocks noChangeAspect="true"/>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0" t="0" r="0" b="0"/>
          <a:stretch>
            <a:fillRect/>
          </a:stretch>
        </p:blipFill>
        <p:spPr>
          <a:xfrm flipH="true" flipV="false" rot="0">
            <a:off x="-234231" y="8657601"/>
            <a:ext cx="991921" cy="1356474"/>
          </a:xfrm>
          <a:prstGeom prst="rect">
            <a:avLst/>
          </a:prstGeom>
        </p:spPr>
      </p:pic>
      <p:pic>
        <p:nvPicPr>
          <p:cNvPr name="Picture 20" id="20"/>
          <p:cNvPicPr>
            <a:picLocks noChangeAspect="true"/>
          </p:cNvPicPr>
          <p:nvPr/>
        </p:nvPicPr>
        <p:blipFill>
          <a:blip r:embed="rId25"/>
          <a:srcRect l="0" t="0" r="0" b="0"/>
          <a:stretch>
            <a:fillRect/>
          </a:stretch>
        </p:blipFill>
        <p:spPr>
          <a:xfrm flipH="false" flipV="false" rot="0">
            <a:off x="1703388" y="5996314"/>
            <a:ext cx="2276079" cy="2306350"/>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grpSp>
        <p:nvGrpSpPr>
          <p:cNvPr name="Group 3" id="3"/>
          <p:cNvGrpSpPr/>
          <p:nvPr/>
        </p:nvGrpSpPr>
        <p:grpSpPr>
          <a:xfrm rot="0">
            <a:off x="1301801" y="1575494"/>
            <a:ext cx="14452205" cy="8419370"/>
            <a:chOff x="0" y="0"/>
            <a:chExt cx="13923157" cy="8111164"/>
          </a:xfrm>
        </p:grpSpPr>
        <p:sp>
          <p:nvSpPr>
            <p:cNvPr name="Freeform 4" id="4"/>
            <p:cNvSpPr/>
            <p:nvPr/>
          </p:nvSpPr>
          <p:spPr>
            <a:xfrm>
              <a:off x="0" y="-4073"/>
              <a:ext cx="13929547" cy="8117767"/>
            </a:xfrm>
            <a:custGeom>
              <a:avLst/>
              <a:gdLst/>
              <a:ahLst/>
              <a:cxnLst/>
              <a:rect r="r" b="b" t="t" l="l"/>
              <a:pathLst>
                <a:path h="8117767" w="13929547">
                  <a:moveTo>
                    <a:pt x="13301769" y="8063290"/>
                  </a:moveTo>
                  <a:cubicBezTo>
                    <a:pt x="13301769" y="8063290"/>
                    <a:pt x="12570895" y="8117767"/>
                    <a:pt x="10671018" y="8115146"/>
                  </a:cubicBezTo>
                  <a:cubicBezTo>
                    <a:pt x="5079297" y="8112983"/>
                    <a:pt x="1057074" y="8105158"/>
                    <a:pt x="1057074" y="8105158"/>
                  </a:cubicBezTo>
                  <a:cubicBezTo>
                    <a:pt x="812932" y="8096325"/>
                    <a:pt x="449110" y="8075094"/>
                    <a:pt x="282371" y="8016916"/>
                  </a:cubicBezTo>
                  <a:cubicBezTo>
                    <a:pt x="4469" y="7919953"/>
                    <a:pt x="0" y="7746675"/>
                    <a:pt x="0" y="6327458"/>
                  </a:cubicBezTo>
                  <a:lnTo>
                    <a:pt x="0" y="6327387"/>
                  </a:lnTo>
                  <a:cubicBezTo>
                    <a:pt x="8536" y="491230"/>
                    <a:pt x="0" y="345608"/>
                    <a:pt x="77597" y="223930"/>
                  </a:cubicBezTo>
                  <a:cubicBezTo>
                    <a:pt x="217372" y="4759"/>
                    <a:pt x="519255" y="4073"/>
                    <a:pt x="937909" y="4073"/>
                  </a:cubicBezTo>
                  <a:cubicBezTo>
                    <a:pt x="937909" y="4073"/>
                    <a:pt x="2733067" y="15681"/>
                    <a:pt x="8609162" y="7673"/>
                  </a:cubicBezTo>
                  <a:cubicBezTo>
                    <a:pt x="12351967" y="0"/>
                    <a:pt x="13068700" y="6979"/>
                    <a:pt x="13068700" y="6979"/>
                  </a:cubicBezTo>
                  <a:cubicBezTo>
                    <a:pt x="13437008" y="14458"/>
                    <a:pt x="13575268" y="42638"/>
                    <a:pt x="13773009" y="165219"/>
                  </a:cubicBezTo>
                  <a:cubicBezTo>
                    <a:pt x="13924025" y="258836"/>
                    <a:pt x="13929547" y="476157"/>
                    <a:pt x="13920408" y="6327387"/>
                  </a:cubicBezTo>
                  <a:lnTo>
                    <a:pt x="13920408" y="6327457"/>
                  </a:lnTo>
                  <a:cubicBezTo>
                    <a:pt x="13920406" y="7864640"/>
                    <a:pt x="13877623" y="8013228"/>
                    <a:pt x="13301769" y="8063290"/>
                  </a:cubicBezTo>
                  <a:close/>
                </a:path>
              </a:pathLst>
            </a:custGeom>
            <a:solidFill>
              <a:srgbClr val="FFF3E4"/>
            </a:solidFill>
          </p:spPr>
        </p:sp>
      </p:grpSp>
      <p:grpSp>
        <p:nvGrpSpPr>
          <p:cNvPr name="Group 5" id="5"/>
          <p:cNvGrpSpPr/>
          <p:nvPr/>
        </p:nvGrpSpPr>
        <p:grpSpPr>
          <a:xfrm rot="0">
            <a:off x="1954161" y="3448198"/>
            <a:ext cx="13308253" cy="5810102"/>
            <a:chOff x="0" y="0"/>
            <a:chExt cx="17724872" cy="7738304"/>
          </a:xfrm>
        </p:grpSpPr>
        <p:sp>
          <p:nvSpPr>
            <p:cNvPr name="Freeform 6" id="6"/>
            <p:cNvSpPr/>
            <p:nvPr/>
          </p:nvSpPr>
          <p:spPr>
            <a:xfrm>
              <a:off x="0" y="-4073"/>
              <a:ext cx="17731262" cy="7744907"/>
            </a:xfrm>
            <a:custGeom>
              <a:avLst/>
              <a:gdLst/>
              <a:ahLst/>
              <a:cxnLst/>
              <a:rect r="r" b="b" t="t" l="l"/>
              <a:pathLst>
                <a:path h="7744907" w="17731262">
                  <a:moveTo>
                    <a:pt x="17103485" y="7690429"/>
                  </a:moveTo>
                  <a:cubicBezTo>
                    <a:pt x="17103485" y="7690429"/>
                    <a:pt x="16372610" y="7744907"/>
                    <a:pt x="13927117" y="7742286"/>
                  </a:cubicBezTo>
                  <a:cubicBezTo>
                    <a:pt x="6357613" y="7740123"/>
                    <a:pt x="1057074" y="7732299"/>
                    <a:pt x="1057074" y="7732299"/>
                  </a:cubicBezTo>
                  <a:cubicBezTo>
                    <a:pt x="812932" y="7723465"/>
                    <a:pt x="449110" y="7702234"/>
                    <a:pt x="282371" y="7644056"/>
                  </a:cubicBezTo>
                  <a:cubicBezTo>
                    <a:pt x="4469" y="7547093"/>
                    <a:pt x="0" y="7373815"/>
                    <a:pt x="0" y="6020455"/>
                  </a:cubicBezTo>
                  <a:lnTo>
                    <a:pt x="0" y="6020388"/>
                  </a:lnTo>
                  <a:cubicBezTo>
                    <a:pt x="8536" y="491230"/>
                    <a:pt x="0" y="345608"/>
                    <a:pt x="77597" y="223930"/>
                  </a:cubicBezTo>
                  <a:cubicBezTo>
                    <a:pt x="217372" y="4759"/>
                    <a:pt x="519255" y="4073"/>
                    <a:pt x="937909" y="4073"/>
                  </a:cubicBezTo>
                  <a:cubicBezTo>
                    <a:pt x="937909" y="4073"/>
                    <a:pt x="3181525" y="15681"/>
                    <a:pt x="11135987" y="7673"/>
                  </a:cubicBezTo>
                  <a:cubicBezTo>
                    <a:pt x="16153682" y="0"/>
                    <a:pt x="16870415" y="6979"/>
                    <a:pt x="16870415" y="6979"/>
                  </a:cubicBezTo>
                  <a:cubicBezTo>
                    <a:pt x="17238723" y="14458"/>
                    <a:pt x="17376983" y="42638"/>
                    <a:pt x="17574724" y="165219"/>
                  </a:cubicBezTo>
                  <a:cubicBezTo>
                    <a:pt x="17725740" y="258836"/>
                    <a:pt x="17731262" y="476157"/>
                    <a:pt x="17722123" y="6020388"/>
                  </a:cubicBezTo>
                  <a:lnTo>
                    <a:pt x="17722123" y="6020454"/>
                  </a:lnTo>
                  <a:cubicBezTo>
                    <a:pt x="17722121" y="7491780"/>
                    <a:pt x="17679338" y="7640367"/>
                    <a:pt x="17103485" y="7690429"/>
                  </a:cubicBezTo>
                  <a:close/>
                </a:path>
              </a:pathLst>
            </a:custGeom>
            <a:solidFill>
              <a:srgbClr val="F8E1D4">
                <a:alpha val="65882"/>
              </a:srgbClr>
            </a:solidFill>
          </p:spPr>
        </p:sp>
      </p:grpSp>
      <p:pic>
        <p:nvPicPr>
          <p:cNvPr name="Picture 7" id="7"/>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201470">
            <a:off x="13519932" y="2116373"/>
            <a:ext cx="3707216" cy="1206530"/>
          </a:xfrm>
          <a:prstGeom prst="rect">
            <a:avLst/>
          </a:prstGeom>
        </p:spPr>
      </p:pic>
      <p:pic>
        <p:nvPicPr>
          <p:cNvPr name="Picture 8" id="8"/>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3591446" y="2150034"/>
            <a:ext cx="649938" cy="596318"/>
          </a:xfrm>
          <a:prstGeom prst="rect">
            <a:avLst/>
          </a:prstGeom>
        </p:spPr>
      </p:pic>
      <p:pic>
        <p:nvPicPr>
          <p:cNvPr name="Picture 9" id="9"/>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2574019" y="2150034"/>
            <a:ext cx="649938" cy="596318"/>
          </a:xfrm>
          <a:prstGeom prst="rect">
            <a:avLst/>
          </a:prstGeom>
        </p:spPr>
      </p:pic>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58437" y="4879286"/>
            <a:ext cx="354974" cy="328512"/>
          </a:xfrm>
          <a:prstGeom prst="rect">
            <a:avLst/>
          </a:prstGeom>
        </p:spPr>
      </p:pic>
      <p:pic>
        <p:nvPicPr>
          <p:cNvPr name="Picture 11" id="11"/>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2537564" y="2710085"/>
            <a:ext cx="354974" cy="328512"/>
          </a:xfrm>
          <a:prstGeom prst="rect">
            <a:avLst/>
          </a:prstGeom>
        </p:spPr>
      </p:pic>
      <p:pic>
        <p:nvPicPr>
          <p:cNvPr name="Picture 12" id="12"/>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18022320" y="4531062"/>
            <a:ext cx="340859" cy="315450"/>
          </a:xfrm>
          <a:prstGeom prst="rect">
            <a:avLst/>
          </a:prstGeom>
        </p:spPr>
      </p:pic>
      <p:pic>
        <p:nvPicPr>
          <p:cNvPr name="Picture 13" id="13"/>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2328881" y="7802724"/>
            <a:ext cx="293624" cy="271736"/>
          </a:xfrm>
          <a:prstGeom prst="rect">
            <a:avLst/>
          </a:prstGeom>
        </p:spPr>
      </p:pic>
      <p:pic>
        <p:nvPicPr>
          <p:cNvPr name="Picture 14" id="1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true" flipV="true" rot="235581">
            <a:off x="13463729" y="3573707"/>
            <a:ext cx="3707216" cy="1206530"/>
          </a:xfrm>
          <a:prstGeom prst="rect">
            <a:avLst/>
          </a:prstGeom>
        </p:spPr>
      </p:pic>
      <p:pic>
        <p:nvPicPr>
          <p:cNvPr name="Picture 15" id="15"/>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300120">
            <a:off x="16311980" y="-54491"/>
            <a:ext cx="1667965" cy="1680569"/>
          </a:xfrm>
          <a:prstGeom prst="rect">
            <a:avLst/>
          </a:prstGeom>
        </p:spPr>
      </p:pic>
      <p:pic>
        <p:nvPicPr>
          <p:cNvPr name="Picture 16" id="16"/>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0279322">
            <a:off x="-1188871" y="-417154"/>
            <a:ext cx="4250050" cy="1445017"/>
          </a:xfrm>
          <a:prstGeom prst="rect">
            <a:avLst/>
          </a:prstGeom>
        </p:spPr>
      </p:pic>
      <p:pic>
        <p:nvPicPr>
          <p:cNvPr name="Picture 17" id="1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16728242" y="6370809"/>
            <a:ext cx="354974" cy="328512"/>
          </a:xfrm>
          <a:prstGeom prst="rect">
            <a:avLst/>
          </a:prstGeom>
        </p:spPr>
      </p:pic>
      <p:pic>
        <p:nvPicPr>
          <p:cNvPr name="Picture 18" id="18"/>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2567752" y="5505684"/>
            <a:ext cx="293624" cy="271736"/>
          </a:xfrm>
          <a:prstGeom prst="rect">
            <a:avLst/>
          </a:prstGeom>
        </p:spPr>
      </p:pic>
      <p:pic>
        <p:nvPicPr>
          <p:cNvPr name="Picture 19" id="1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8256813" y="-124007"/>
            <a:ext cx="364744" cy="337554"/>
          </a:xfrm>
          <a:prstGeom prst="rect">
            <a:avLst/>
          </a:prstGeom>
        </p:spPr>
      </p:pic>
      <p:pic>
        <p:nvPicPr>
          <p:cNvPr name="Picture 20" id="20"/>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1603399">
            <a:off x="15373540" y="6155102"/>
            <a:ext cx="269340" cy="558217"/>
          </a:xfrm>
          <a:prstGeom prst="rect">
            <a:avLst/>
          </a:prstGeom>
        </p:spPr>
      </p:pic>
      <p:pic>
        <p:nvPicPr>
          <p:cNvPr name="Picture 21" id="21"/>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true" flipV="false" rot="-10800000">
            <a:off x="15176887" y="-456189"/>
            <a:ext cx="4967953" cy="1689104"/>
          </a:xfrm>
          <a:prstGeom prst="rect">
            <a:avLst/>
          </a:prstGeom>
        </p:spPr>
      </p:pic>
      <p:pic>
        <p:nvPicPr>
          <p:cNvPr name="Picture 22" id="22"/>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96131" y="9673992"/>
            <a:ext cx="11408768" cy="641743"/>
          </a:xfrm>
          <a:prstGeom prst="rect">
            <a:avLst/>
          </a:prstGeom>
        </p:spPr>
      </p:pic>
      <p:pic>
        <p:nvPicPr>
          <p:cNvPr name="Picture 23" id="23"/>
          <p:cNvPicPr>
            <a:picLocks noChangeAspect="true"/>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0" t="0" r="0" b="0"/>
          <a:stretch>
            <a:fillRect/>
          </a:stretch>
        </p:blipFill>
        <p:spPr>
          <a:xfrm flipH="false" flipV="false" rot="0">
            <a:off x="10566922" y="9712413"/>
            <a:ext cx="11408768" cy="641743"/>
          </a:xfrm>
          <a:prstGeom prst="rect">
            <a:avLst/>
          </a:prstGeom>
        </p:spPr>
      </p:pic>
      <p:grpSp>
        <p:nvGrpSpPr>
          <p:cNvPr name="Group 24" id="24"/>
          <p:cNvGrpSpPr>
            <a:grpSpLocks noChangeAspect="true"/>
          </p:cNvGrpSpPr>
          <p:nvPr/>
        </p:nvGrpSpPr>
        <p:grpSpPr>
          <a:xfrm rot="0">
            <a:off x="2475693" y="3728717"/>
            <a:ext cx="1874503" cy="1920139"/>
            <a:chOff x="0" y="0"/>
            <a:chExt cx="2086610" cy="2137410"/>
          </a:xfrm>
        </p:grpSpPr>
        <p:sp>
          <p:nvSpPr>
            <p:cNvPr name="Freeform 25" id="25"/>
            <p:cNvSpPr/>
            <p:nvPr/>
          </p:nvSpPr>
          <p:spPr>
            <a:xfrm>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1"/>
              <a:stretch>
                <a:fillRect l="-7778" r="-6789" t="-18981" b="-30333"/>
              </a:stretch>
            </a:blipFill>
          </p:spPr>
        </p:sp>
      </p:grpSp>
      <p:grpSp>
        <p:nvGrpSpPr>
          <p:cNvPr name="Group 26" id="26"/>
          <p:cNvGrpSpPr>
            <a:grpSpLocks noChangeAspect="true"/>
          </p:cNvGrpSpPr>
          <p:nvPr/>
        </p:nvGrpSpPr>
        <p:grpSpPr>
          <a:xfrm rot="0">
            <a:off x="4571002" y="3728717"/>
            <a:ext cx="1874503" cy="1920139"/>
            <a:chOff x="0" y="0"/>
            <a:chExt cx="2086610" cy="2137410"/>
          </a:xfrm>
        </p:grpSpPr>
        <p:sp>
          <p:nvSpPr>
            <p:cNvPr name="Freeform 27" id="27"/>
            <p:cNvSpPr/>
            <p:nvPr/>
          </p:nvSpPr>
          <p:spPr>
            <a:xfrm>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2"/>
              <a:stretch>
                <a:fillRect l="0" r="0" t="-15164" b="-15164"/>
              </a:stretch>
            </a:blipFill>
          </p:spPr>
        </p:sp>
      </p:grpSp>
      <p:grpSp>
        <p:nvGrpSpPr>
          <p:cNvPr name="Group 28" id="28"/>
          <p:cNvGrpSpPr>
            <a:grpSpLocks noChangeAspect="true"/>
          </p:cNvGrpSpPr>
          <p:nvPr/>
        </p:nvGrpSpPr>
        <p:grpSpPr>
          <a:xfrm rot="0">
            <a:off x="6890285" y="3728717"/>
            <a:ext cx="1874503" cy="1920139"/>
            <a:chOff x="0" y="0"/>
            <a:chExt cx="2086610" cy="2137410"/>
          </a:xfrm>
        </p:grpSpPr>
        <p:sp>
          <p:nvSpPr>
            <p:cNvPr name="Freeform 29" id="29"/>
            <p:cNvSpPr/>
            <p:nvPr/>
          </p:nvSpPr>
          <p:spPr>
            <a:xfrm>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3"/>
              <a:stretch>
                <a:fillRect l="0" r="0" t="-11139" b="-11139"/>
              </a:stretch>
            </a:blipFill>
          </p:spPr>
        </p:sp>
      </p:grpSp>
      <p:grpSp>
        <p:nvGrpSpPr>
          <p:cNvPr name="Group 30" id="30"/>
          <p:cNvGrpSpPr>
            <a:grpSpLocks noChangeAspect="true"/>
          </p:cNvGrpSpPr>
          <p:nvPr/>
        </p:nvGrpSpPr>
        <p:grpSpPr>
          <a:xfrm rot="0">
            <a:off x="9144000" y="3728717"/>
            <a:ext cx="1874503" cy="1920139"/>
            <a:chOff x="0" y="0"/>
            <a:chExt cx="2086610" cy="2137410"/>
          </a:xfrm>
        </p:grpSpPr>
        <p:sp>
          <p:nvSpPr>
            <p:cNvPr name="Freeform 31" id="31"/>
            <p:cNvSpPr/>
            <p:nvPr/>
          </p:nvSpPr>
          <p:spPr>
            <a:xfrm>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4"/>
              <a:stretch>
                <a:fillRect l="-1152" r="-1152" t="0" b="0"/>
              </a:stretch>
            </a:blipFill>
          </p:spPr>
        </p:sp>
      </p:grpSp>
      <p:grpSp>
        <p:nvGrpSpPr>
          <p:cNvPr name="Group 32" id="32"/>
          <p:cNvGrpSpPr>
            <a:grpSpLocks noChangeAspect="true"/>
          </p:cNvGrpSpPr>
          <p:nvPr/>
        </p:nvGrpSpPr>
        <p:grpSpPr>
          <a:xfrm rot="0">
            <a:off x="11349454" y="3721414"/>
            <a:ext cx="1874503" cy="1920139"/>
            <a:chOff x="0" y="0"/>
            <a:chExt cx="2086610" cy="2137410"/>
          </a:xfrm>
        </p:grpSpPr>
        <p:sp>
          <p:nvSpPr>
            <p:cNvPr name="Freeform 33" id="33"/>
            <p:cNvSpPr/>
            <p:nvPr/>
          </p:nvSpPr>
          <p:spPr>
            <a:xfrm>
              <a:off x="2540" y="-2540"/>
              <a:ext cx="2087880" cy="2139950"/>
            </a:xfrm>
            <a:custGeom>
              <a:avLst/>
              <a:gdLst/>
              <a:ahLst/>
              <a:cxnLst/>
              <a:rect r="r" b="b" t="t" l="l"/>
              <a:pathLst>
                <a:path h="2139950" w="208788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5"/>
              <a:stretch>
                <a:fillRect l="0" r="0" t="-9061" b="-9061"/>
              </a:stretch>
            </a:blipFill>
          </p:spPr>
        </p:sp>
      </p:grpSp>
      <p:sp>
        <p:nvSpPr>
          <p:cNvPr name="TextBox 34" id="34"/>
          <p:cNvSpPr txBox="true"/>
          <p:nvPr/>
        </p:nvSpPr>
        <p:spPr>
          <a:xfrm rot="0">
            <a:off x="4832215" y="2418979"/>
            <a:ext cx="7096089" cy="599306"/>
          </a:xfrm>
          <a:prstGeom prst="rect">
            <a:avLst/>
          </a:prstGeom>
        </p:spPr>
        <p:txBody>
          <a:bodyPr anchor="t" rtlCol="false" tIns="0" lIns="0" bIns="0" rIns="0">
            <a:spAutoFit/>
          </a:bodyPr>
          <a:lstStyle/>
          <a:p>
            <a:pPr algn="ctr">
              <a:lnSpc>
                <a:spcPts val="4308"/>
              </a:lnSpc>
            </a:pPr>
            <a:r>
              <a:rPr lang="en-US" sz="4786" spc="143">
                <a:solidFill>
                  <a:srgbClr val="65A3A8"/>
                </a:solidFill>
                <a:latin typeface="Lazydog Bold"/>
              </a:rPr>
              <a:t>Anggota kelompok</a:t>
            </a:r>
          </a:p>
        </p:txBody>
      </p:sp>
      <p:sp>
        <p:nvSpPr>
          <p:cNvPr name="TextBox 35" id="35"/>
          <p:cNvSpPr txBox="true"/>
          <p:nvPr/>
        </p:nvSpPr>
        <p:spPr>
          <a:xfrm rot="0">
            <a:off x="14195494" y="2190379"/>
            <a:ext cx="2262736" cy="830581"/>
          </a:xfrm>
          <a:prstGeom prst="rect">
            <a:avLst/>
          </a:prstGeom>
        </p:spPr>
        <p:txBody>
          <a:bodyPr anchor="t" rtlCol="false" tIns="0" lIns="0" bIns="0" rIns="0">
            <a:spAutoFit/>
          </a:bodyPr>
          <a:lstStyle/>
          <a:p>
            <a:pPr algn="ctr">
              <a:lnSpc>
                <a:spcPts val="6719"/>
              </a:lnSpc>
            </a:pPr>
            <a:r>
              <a:rPr lang="en-US" sz="4799" spc="383">
                <a:solidFill>
                  <a:srgbClr val="FFFFFF"/>
                </a:solidFill>
                <a:latin typeface="Sniglet Bold"/>
              </a:rPr>
              <a:t>^.^</a:t>
            </a:r>
          </a:p>
        </p:txBody>
      </p:sp>
      <p:sp>
        <p:nvSpPr>
          <p:cNvPr name="TextBox 36" id="36"/>
          <p:cNvSpPr txBox="true"/>
          <p:nvPr/>
        </p:nvSpPr>
        <p:spPr>
          <a:xfrm rot="0">
            <a:off x="14232647" y="3754110"/>
            <a:ext cx="2262736" cy="830581"/>
          </a:xfrm>
          <a:prstGeom prst="rect">
            <a:avLst/>
          </a:prstGeom>
        </p:spPr>
        <p:txBody>
          <a:bodyPr anchor="t" rtlCol="false" tIns="0" lIns="0" bIns="0" rIns="0">
            <a:spAutoFit/>
          </a:bodyPr>
          <a:lstStyle/>
          <a:p>
            <a:pPr algn="ctr">
              <a:lnSpc>
                <a:spcPts val="6719"/>
              </a:lnSpc>
            </a:pPr>
            <a:r>
              <a:rPr lang="en-US" sz="4799" spc="383">
                <a:solidFill>
                  <a:srgbClr val="FFFFFF"/>
                </a:solidFill>
                <a:latin typeface="Sniglet Bold"/>
              </a:rPr>
              <a:t>:D</a:t>
            </a:r>
          </a:p>
        </p:txBody>
      </p:sp>
      <p:sp>
        <p:nvSpPr>
          <p:cNvPr name="TextBox 37" id="37"/>
          <p:cNvSpPr txBox="true"/>
          <p:nvPr/>
        </p:nvSpPr>
        <p:spPr>
          <a:xfrm rot="0">
            <a:off x="4740118" y="6067205"/>
            <a:ext cx="7575570" cy="3071557"/>
          </a:xfrm>
          <a:prstGeom prst="rect">
            <a:avLst/>
          </a:prstGeom>
        </p:spPr>
        <p:txBody>
          <a:bodyPr anchor="t" rtlCol="false" tIns="0" lIns="0" bIns="0" rIns="0">
            <a:spAutoFit/>
          </a:bodyPr>
          <a:lstStyle/>
          <a:p>
            <a:pPr algn="ctr">
              <a:lnSpc>
                <a:spcPts val="4894"/>
              </a:lnSpc>
            </a:pPr>
            <a:r>
              <a:rPr lang="en-US" sz="3495" spc="279">
                <a:solidFill>
                  <a:srgbClr val="694F3C"/>
                </a:solidFill>
                <a:latin typeface="Sniglet Bold"/>
              </a:rPr>
              <a:t>Alika Humaira 2011011019</a:t>
            </a:r>
          </a:p>
          <a:p>
            <a:pPr algn="ctr">
              <a:lnSpc>
                <a:spcPts val="4894"/>
              </a:lnSpc>
            </a:pPr>
            <a:r>
              <a:rPr lang="en-US" sz="3495" spc="279">
                <a:solidFill>
                  <a:srgbClr val="694F3C"/>
                </a:solidFill>
                <a:latin typeface="Sniglet Bold"/>
              </a:rPr>
              <a:t>Aulia Octaviani 2011011023</a:t>
            </a:r>
          </a:p>
          <a:p>
            <a:pPr algn="ctr">
              <a:lnSpc>
                <a:spcPts val="4894"/>
              </a:lnSpc>
            </a:pPr>
            <a:r>
              <a:rPr lang="en-US" sz="3495" spc="279">
                <a:solidFill>
                  <a:srgbClr val="694F3C"/>
                </a:solidFill>
                <a:latin typeface="Sniglet Bold"/>
              </a:rPr>
              <a:t>Ikhwan Eric Pratama 2011011061</a:t>
            </a:r>
          </a:p>
          <a:p>
            <a:pPr algn="ctr">
              <a:lnSpc>
                <a:spcPts val="4894"/>
              </a:lnSpc>
            </a:pPr>
            <a:r>
              <a:rPr lang="en-US" sz="3495" spc="279">
                <a:solidFill>
                  <a:srgbClr val="694F3C"/>
                </a:solidFill>
                <a:latin typeface="Sniglet Bold"/>
              </a:rPr>
              <a:t>Dicky attama putra 2011011086</a:t>
            </a:r>
          </a:p>
          <a:p>
            <a:pPr algn="ctr">
              <a:lnSpc>
                <a:spcPts val="4894"/>
              </a:lnSpc>
            </a:pPr>
            <a:r>
              <a:rPr lang="en-US" sz="3495" spc="279">
                <a:solidFill>
                  <a:srgbClr val="694F3C"/>
                </a:solidFill>
                <a:latin typeface="Sniglet Bold"/>
              </a:rPr>
              <a:t>Sinta anzani 2011011032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47750" y="3924438"/>
            <a:ext cx="1039414" cy="1039414"/>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47750" y="5805796"/>
            <a:ext cx="1039414" cy="1039414"/>
          </a:xfrm>
          <a:prstGeom prst="rect">
            <a:avLst/>
          </a:prstGeom>
        </p:spPr>
      </p:pic>
      <p:pic>
        <p:nvPicPr>
          <p:cNvPr name="Picture 5" id="5"/>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047750" y="7905954"/>
            <a:ext cx="1039414" cy="1039414"/>
          </a:xfrm>
          <a:prstGeom prst="rect">
            <a:avLst/>
          </a:prstGeom>
        </p:spPr>
      </p:pic>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557252" y="733902"/>
            <a:ext cx="2730748" cy="2177772"/>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1499" b="30850"/>
          <a:stretch>
            <a:fillRect/>
          </a:stretch>
        </p:blipFill>
        <p:spPr>
          <a:xfrm flipH="false" flipV="false" rot="130501">
            <a:off x="12016928" y="1345458"/>
            <a:ext cx="5123241" cy="7881062"/>
          </a:xfrm>
          <a:prstGeom prst="rect">
            <a:avLst/>
          </a:prstGeom>
        </p:spPr>
      </p:pic>
      <p:pic>
        <p:nvPicPr>
          <p:cNvPr name="Picture 8" id="8"/>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60478">
            <a:off x="12339050" y="6959265"/>
            <a:ext cx="3790046" cy="2356935"/>
          </a:xfrm>
          <a:prstGeom prst="rect">
            <a:avLst/>
          </a:prstGeom>
        </p:spPr>
      </p:pic>
      <p:pic>
        <p:nvPicPr>
          <p:cNvPr name="Picture 9" id="9"/>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712913">
            <a:off x="11459841" y="5980387"/>
            <a:ext cx="2259434" cy="3165582"/>
          </a:xfrm>
          <a:prstGeom prst="rect">
            <a:avLst/>
          </a:prstGeom>
        </p:spPr>
      </p:pic>
      <p:pic>
        <p:nvPicPr>
          <p:cNvPr name="Picture 10" id="10"/>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253" t="0" r="0" b="0"/>
          <a:stretch>
            <a:fillRect/>
          </a:stretch>
        </p:blipFill>
        <p:spPr>
          <a:xfrm flipH="false" flipV="false" rot="0">
            <a:off x="1139178" y="2558476"/>
            <a:ext cx="4988238" cy="287056"/>
          </a:xfrm>
          <a:prstGeom prst="rect">
            <a:avLst/>
          </a:prstGeom>
        </p:spPr>
      </p:pic>
      <p:pic>
        <p:nvPicPr>
          <p:cNvPr name="Picture 11" id="11"/>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5744657" y="2558476"/>
            <a:ext cx="5103217" cy="287056"/>
          </a:xfrm>
          <a:prstGeom prst="rect">
            <a:avLst/>
          </a:prstGeom>
        </p:spPr>
      </p:pic>
      <p:pic>
        <p:nvPicPr>
          <p:cNvPr name="Picture 12" id="12"/>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1806447">
            <a:off x="15616511" y="3156470"/>
            <a:ext cx="713145" cy="430561"/>
          </a:xfrm>
          <a:prstGeom prst="rect">
            <a:avLst/>
          </a:prstGeom>
        </p:spPr>
      </p:pic>
      <p:sp>
        <p:nvSpPr>
          <p:cNvPr name="TextBox 13" id="13"/>
          <p:cNvSpPr txBox="true"/>
          <p:nvPr/>
        </p:nvSpPr>
        <p:spPr>
          <a:xfrm rot="-82698">
            <a:off x="12372074" y="3455332"/>
            <a:ext cx="4102241" cy="523875"/>
          </a:xfrm>
          <a:prstGeom prst="rect">
            <a:avLst/>
          </a:prstGeom>
        </p:spPr>
        <p:txBody>
          <a:bodyPr anchor="t" rtlCol="false" tIns="0" lIns="0" bIns="0" rIns="0">
            <a:spAutoFit/>
          </a:bodyPr>
          <a:lstStyle/>
          <a:p>
            <a:pPr algn="ctr">
              <a:lnSpc>
                <a:spcPts val="4200"/>
              </a:lnSpc>
            </a:pPr>
            <a:r>
              <a:rPr lang="en-US" sz="3000" spc="240">
                <a:solidFill>
                  <a:srgbClr val="CD684C"/>
                </a:solidFill>
                <a:latin typeface="Sniglet Bold"/>
              </a:rPr>
              <a:t>XXXXXXX</a:t>
            </a:r>
          </a:p>
        </p:txBody>
      </p:sp>
      <p:pic>
        <p:nvPicPr>
          <p:cNvPr name="Picture 14" id="14"/>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74756">
            <a:off x="13996093" y="4485119"/>
            <a:ext cx="1020556" cy="54855"/>
          </a:xfrm>
          <a:prstGeom prst="rect">
            <a:avLst/>
          </a:prstGeom>
        </p:spPr>
      </p:pic>
      <p:sp>
        <p:nvSpPr>
          <p:cNvPr name="TextBox 15" id="15"/>
          <p:cNvSpPr txBox="true"/>
          <p:nvPr/>
        </p:nvSpPr>
        <p:spPr>
          <a:xfrm rot="0">
            <a:off x="2654652" y="4079009"/>
            <a:ext cx="8462033" cy="1047115"/>
          </a:xfrm>
          <a:prstGeom prst="rect">
            <a:avLst/>
          </a:prstGeom>
        </p:spPr>
        <p:txBody>
          <a:bodyPr anchor="t" rtlCol="false" tIns="0" lIns="0" bIns="0" rIns="0">
            <a:spAutoFit/>
          </a:bodyPr>
          <a:lstStyle/>
          <a:p>
            <a:pPr>
              <a:lnSpc>
                <a:spcPts val="4129"/>
              </a:lnSpc>
            </a:pPr>
            <a:r>
              <a:rPr lang="en-US" sz="3499" spc="279">
                <a:solidFill>
                  <a:srgbClr val="9B6D55"/>
                </a:solidFill>
                <a:latin typeface="Sniglet Bold"/>
              </a:rPr>
              <a:t>mampu menjelaskan keadaan pada saat teori dikembangkan</a:t>
            </a:r>
          </a:p>
        </p:txBody>
      </p:sp>
      <p:sp>
        <p:nvSpPr>
          <p:cNvPr name="TextBox 16" id="16"/>
          <p:cNvSpPr txBox="true"/>
          <p:nvPr/>
        </p:nvSpPr>
        <p:spPr>
          <a:xfrm rot="0">
            <a:off x="1244398" y="4011834"/>
            <a:ext cx="588968" cy="836049"/>
          </a:xfrm>
          <a:prstGeom prst="rect">
            <a:avLst/>
          </a:prstGeom>
        </p:spPr>
        <p:txBody>
          <a:bodyPr anchor="t" rtlCol="false" tIns="0" lIns="0" bIns="0" rIns="0">
            <a:spAutoFit/>
          </a:bodyPr>
          <a:lstStyle/>
          <a:p>
            <a:pPr algn="ctr">
              <a:lnSpc>
                <a:spcPts val="6717"/>
              </a:lnSpc>
            </a:pPr>
            <a:r>
              <a:rPr lang="en-US" sz="4798">
                <a:solidFill>
                  <a:srgbClr val="9B6D55"/>
                </a:solidFill>
                <a:latin typeface="Sniglet"/>
              </a:rPr>
              <a:t>1</a:t>
            </a:r>
          </a:p>
        </p:txBody>
      </p:sp>
      <p:sp>
        <p:nvSpPr>
          <p:cNvPr name="TextBox 17" id="17"/>
          <p:cNvSpPr txBox="true"/>
          <p:nvPr/>
        </p:nvSpPr>
        <p:spPr>
          <a:xfrm rot="0">
            <a:off x="2654652" y="5815321"/>
            <a:ext cx="8462033" cy="1047115"/>
          </a:xfrm>
          <a:prstGeom prst="rect">
            <a:avLst/>
          </a:prstGeom>
        </p:spPr>
        <p:txBody>
          <a:bodyPr anchor="t" rtlCol="false" tIns="0" lIns="0" bIns="0" rIns="0">
            <a:spAutoFit/>
          </a:bodyPr>
          <a:lstStyle/>
          <a:p>
            <a:pPr>
              <a:lnSpc>
                <a:spcPts val="4129"/>
              </a:lnSpc>
            </a:pPr>
            <a:r>
              <a:rPr lang="en-US" sz="3499" spc="279">
                <a:solidFill>
                  <a:srgbClr val="9B6D55"/>
                </a:solidFill>
                <a:latin typeface="Sniglet Bold"/>
              </a:rPr>
              <a:t>mampu menguraikan cara untuk memanfaatkan suatu teori</a:t>
            </a:r>
          </a:p>
        </p:txBody>
      </p:sp>
      <p:sp>
        <p:nvSpPr>
          <p:cNvPr name="TextBox 18" id="18"/>
          <p:cNvSpPr txBox="true"/>
          <p:nvPr/>
        </p:nvSpPr>
        <p:spPr>
          <a:xfrm rot="0">
            <a:off x="2654652" y="7988001"/>
            <a:ext cx="8462033" cy="1041512"/>
          </a:xfrm>
          <a:prstGeom prst="rect">
            <a:avLst/>
          </a:prstGeom>
        </p:spPr>
        <p:txBody>
          <a:bodyPr anchor="t" rtlCol="false" tIns="0" lIns="0" bIns="0" rIns="0">
            <a:spAutoFit/>
          </a:bodyPr>
          <a:lstStyle/>
          <a:p>
            <a:pPr>
              <a:lnSpc>
                <a:spcPts val="4129"/>
              </a:lnSpc>
            </a:pPr>
            <a:r>
              <a:rPr lang="en-US" sz="3499" spc="279">
                <a:solidFill>
                  <a:srgbClr val="9B6D55"/>
                </a:solidFill>
                <a:latin typeface="Sniglet Bold"/>
              </a:rPr>
              <a:t>Mengetahui teori yang mendasari kepemimpinan</a:t>
            </a:r>
          </a:p>
        </p:txBody>
      </p:sp>
      <p:sp>
        <p:nvSpPr>
          <p:cNvPr name="TextBox 19" id="19"/>
          <p:cNvSpPr txBox="true"/>
          <p:nvPr/>
        </p:nvSpPr>
        <p:spPr>
          <a:xfrm rot="0">
            <a:off x="1244398" y="5927467"/>
            <a:ext cx="588968" cy="796071"/>
          </a:xfrm>
          <a:prstGeom prst="rect">
            <a:avLst/>
          </a:prstGeom>
        </p:spPr>
        <p:txBody>
          <a:bodyPr anchor="t" rtlCol="false" tIns="0" lIns="0" bIns="0" rIns="0">
            <a:spAutoFit/>
          </a:bodyPr>
          <a:lstStyle/>
          <a:p>
            <a:pPr algn="ctr">
              <a:lnSpc>
                <a:spcPts val="6437"/>
              </a:lnSpc>
            </a:pPr>
            <a:r>
              <a:rPr lang="en-US" sz="4598">
                <a:solidFill>
                  <a:srgbClr val="9B6D55"/>
                </a:solidFill>
                <a:latin typeface="Sniglet"/>
              </a:rPr>
              <a:t>2</a:t>
            </a:r>
          </a:p>
        </p:txBody>
      </p:sp>
      <p:sp>
        <p:nvSpPr>
          <p:cNvPr name="TextBox 20" id="20"/>
          <p:cNvSpPr txBox="true"/>
          <p:nvPr/>
        </p:nvSpPr>
        <p:spPr>
          <a:xfrm rot="0">
            <a:off x="1272973" y="8027625"/>
            <a:ext cx="588968" cy="796071"/>
          </a:xfrm>
          <a:prstGeom prst="rect">
            <a:avLst/>
          </a:prstGeom>
        </p:spPr>
        <p:txBody>
          <a:bodyPr anchor="t" rtlCol="false" tIns="0" lIns="0" bIns="0" rIns="0">
            <a:spAutoFit/>
          </a:bodyPr>
          <a:lstStyle/>
          <a:p>
            <a:pPr algn="ctr">
              <a:lnSpc>
                <a:spcPts val="6437"/>
              </a:lnSpc>
            </a:pPr>
            <a:r>
              <a:rPr lang="en-US" sz="4598">
                <a:solidFill>
                  <a:srgbClr val="9B6D55"/>
                </a:solidFill>
                <a:latin typeface="Sniglet"/>
              </a:rPr>
              <a:t>3</a:t>
            </a:r>
          </a:p>
        </p:txBody>
      </p:sp>
      <p:pic>
        <p:nvPicPr>
          <p:cNvPr name="Picture 21" id="21"/>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40813" b="0"/>
          <a:stretch>
            <a:fillRect/>
          </a:stretch>
        </p:blipFill>
        <p:spPr>
          <a:xfrm flipH="false" flipV="false" rot="-74756">
            <a:off x="15212389" y="3911427"/>
            <a:ext cx="555995" cy="50493"/>
          </a:xfrm>
          <a:prstGeom prst="rect">
            <a:avLst/>
          </a:prstGeom>
        </p:spPr>
      </p:pic>
      <p:sp>
        <p:nvSpPr>
          <p:cNvPr name="TextBox 22" id="22"/>
          <p:cNvSpPr txBox="true"/>
          <p:nvPr/>
        </p:nvSpPr>
        <p:spPr>
          <a:xfrm rot="0">
            <a:off x="1186803" y="1660570"/>
            <a:ext cx="10390226" cy="862967"/>
          </a:xfrm>
          <a:prstGeom prst="rect">
            <a:avLst/>
          </a:prstGeom>
        </p:spPr>
        <p:txBody>
          <a:bodyPr anchor="t" rtlCol="false" tIns="0" lIns="0" bIns="0" rIns="0">
            <a:spAutoFit/>
          </a:bodyPr>
          <a:lstStyle/>
          <a:p>
            <a:pPr>
              <a:lnSpc>
                <a:spcPts val="6210"/>
              </a:lnSpc>
            </a:pPr>
            <a:r>
              <a:rPr lang="en-US" sz="6900" spc="207">
                <a:solidFill>
                  <a:srgbClr val="646B3C"/>
                </a:solidFill>
                <a:latin typeface="Lazydog Bold"/>
              </a:rPr>
              <a:t>tujuan pembelajaran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2690390" y="8477041"/>
            <a:ext cx="379318" cy="351041"/>
          </a:xfrm>
          <a:prstGeom prst="rect">
            <a:avLst/>
          </a:prstGeom>
        </p:spPr>
      </p:pic>
      <p:grpSp>
        <p:nvGrpSpPr>
          <p:cNvPr name="Group 4" id="4"/>
          <p:cNvGrpSpPr/>
          <p:nvPr/>
        </p:nvGrpSpPr>
        <p:grpSpPr>
          <a:xfrm rot="0">
            <a:off x="702579" y="1338402"/>
            <a:ext cx="16882842" cy="8259821"/>
            <a:chOff x="0" y="0"/>
            <a:chExt cx="14452999" cy="7071035"/>
          </a:xfrm>
        </p:grpSpPr>
        <p:sp>
          <p:nvSpPr>
            <p:cNvPr name="Freeform 5" id="5"/>
            <p:cNvSpPr/>
            <p:nvPr/>
          </p:nvSpPr>
          <p:spPr>
            <a:xfrm>
              <a:off x="0" y="-4073"/>
              <a:ext cx="14459389" cy="7077638"/>
            </a:xfrm>
            <a:custGeom>
              <a:avLst/>
              <a:gdLst/>
              <a:ahLst/>
              <a:cxnLst/>
              <a:rect r="r" b="b" t="t" l="l"/>
              <a:pathLst>
                <a:path h="7077638" w="14459389">
                  <a:moveTo>
                    <a:pt x="13831612" y="7023160"/>
                  </a:moveTo>
                  <a:cubicBezTo>
                    <a:pt x="13831612" y="7023160"/>
                    <a:pt x="13100737" y="7077638"/>
                    <a:pt x="11124817" y="7075017"/>
                  </a:cubicBezTo>
                  <a:cubicBezTo>
                    <a:pt x="5257455" y="7072854"/>
                    <a:pt x="1057074" y="7065030"/>
                    <a:pt x="1057074" y="7065030"/>
                  </a:cubicBezTo>
                  <a:cubicBezTo>
                    <a:pt x="812932" y="7056195"/>
                    <a:pt x="449110" y="7034965"/>
                    <a:pt x="282371" y="6976788"/>
                  </a:cubicBezTo>
                  <a:cubicBezTo>
                    <a:pt x="4469" y="6879825"/>
                    <a:pt x="0" y="6706545"/>
                    <a:pt x="0" y="5471043"/>
                  </a:cubicBezTo>
                  <a:lnTo>
                    <a:pt x="0" y="5470983"/>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5470983"/>
                  </a:cubicBezTo>
                  <a:lnTo>
                    <a:pt x="14450248" y="5471043"/>
                  </a:lnTo>
                  <a:cubicBezTo>
                    <a:pt x="14450248" y="6824511"/>
                    <a:pt x="14407465" y="6973098"/>
                    <a:pt x="13831612" y="7023160"/>
                  </a:cubicBezTo>
                  <a:close/>
                </a:path>
              </a:pathLst>
            </a:custGeom>
            <a:solidFill>
              <a:srgbClr val="FFF3E4"/>
            </a:solidFill>
          </p:spPr>
        </p:sp>
      </p:gr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82237" y="4296688"/>
            <a:ext cx="354974" cy="328512"/>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8050034" y="7645000"/>
            <a:ext cx="340859" cy="315450"/>
          </a:xfrm>
          <a:prstGeom prst="rect">
            <a:avLst/>
          </a:prstGeom>
        </p:spPr>
      </p:pic>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42530" y="7802724"/>
            <a:ext cx="293624" cy="271736"/>
          </a:xfrm>
          <a:prstGeom prst="rect">
            <a:avLst/>
          </a:prstGeom>
        </p:spPr>
      </p:pic>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300120">
            <a:off x="16311980" y="-54491"/>
            <a:ext cx="1667965" cy="1680569"/>
          </a:xfrm>
          <a:prstGeom prst="rect">
            <a:avLst/>
          </a:prstGeom>
        </p:spPr>
      </p:pic>
      <p:pic>
        <p:nvPicPr>
          <p:cNvPr name="Picture 10" id="10"/>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9322">
            <a:off x="-1188871" y="-417154"/>
            <a:ext cx="4250050" cy="1445017"/>
          </a:xfrm>
          <a:prstGeom prst="rect">
            <a:avLst/>
          </a:prstGeom>
        </p:spPr>
      </p:pic>
      <p:pic>
        <p:nvPicPr>
          <p:cNvPr name="Picture 11" id="11"/>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0800000">
            <a:off x="15176887" y="-456189"/>
            <a:ext cx="4967953" cy="1689104"/>
          </a:xfrm>
          <a:prstGeom prst="rect">
            <a:avLst/>
          </a:prstGeom>
        </p:spPr>
      </p:pic>
      <p:pic>
        <p:nvPicPr>
          <p:cNvPr name="Picture 12" id="12"/>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7145962" y="3254559"/>
            <a:ext cx="351721" cy="325502"/>
          </a:xfrm>
          <a:prstGeom prst="rect">
            <a:avLst/>
          </a:prstGeom>
        </p:spPr>
      </p:pic>
      <p:pic>
        <p:nvPicPr>
          <p:cNvPr name="Picture 13" id="1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2325646" y="-124007"/>
            <a:ext cx="364744" cy="337554"/>
          </a:xfrm>
          <a:prstGeom prst="rect">
            <a:avLst/>
          </a:prstGeom>
        </p:spPr>
      </p:pic>
      <p:pic>
        <p:nvPicPr>
          <p:cNvPr name="Picture 14" id="14"/>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201470">
            <a:off x="755735" y="566146"/>
            <a:ext cx="6129076" cy="1994736"/>
          </a:xfrm>
          <a:prstGeom prst="rect">
            <a:avLst/>
          </a:prstGeom>
        </p:spPr>
      </p:pic>
      <p:pic>
        <p:nvPicPr>
          <p:cNvPr name="Picture 15" id="15"/>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3613372">
            <a:off x="6536696" y="627528"/>
            <a:ext cx="802544" cy="484536"/>
          </a:xfrm>
          <a:prstGeom prst="rect">
            <a:avLst/>
          </a:prstGeom>
        </p:spPr>
      </p:pic>
      <p:sp>
        <p:nvSpPr>
          <p:cNvPr name="TextBox 16" id="16"/>
          <p:cNvSpPr txBox="true"/>
          <p:nvPr/>
        </p:nvSpPr>
        <p:spPr>
          <a:xfrm rot="0">
            <a:off x="1423631" y="2595790"/>
            <a:ext cx="15440739" cy="6121356"/>
          </a:xfrm>
          <a:prstGeom prst="rect">
            <a:avLst/>
          </a:prstGeom>
        </p:spPr>
        <p:txBody>
          <a:bodyPr anchor="t" rtlCol="false" tIns="0" lIns="0" bIns="0" rIns="0">
            <a:spAutoFit/>
          </a:bodyPr>
          <a:lstStyle/>
          <a:p>
            <a:pPr>
              <a:lnSpc>
                <a:spcPts val="6101"/>
              </a:lnSpc>
            </a:pPr>
            <a:r>
              <a:rPr lang="en-US" sz="3813" spc="305">
                <a:solidFill>
                  <a:srgbClr val="4E898E"/>
                </a:solidFill>
                <a:latin typeface="Sniglet Bold"/>
              </a:rPr>
              <a:t>Gaya kepemimpinan situasional cukup menarik di era saat ini, karena pemimpin dengan gaya ini akan selalu berusaha menyesuaikan dengan situasi dan kondisi organisasi, serta bersifat fleksibel dalam beradaptasi/menyesuaikan dengan kematangan bawahan dan lingkungan kerjanya. Hal itu sesuai dengan kondisi dan situasi saat ini yang menuntut pemimpin harus bersifat akomodatif dan aspiratif terhadap lingkungan kerjanya. </a:t>
            </a:r>
          </a:p>
        </p:txBody>
      </p:sp>
      <p:sp>
        <p:nvSpPr>
          <p:cNvPr name="TextBox 17" id="17"/>
          <p:cNvSpPr txBox="true"/>
          <p:nvPr/>
        </p:nvSpPr>
        <p:spPr>
          <a:xfrm rot="0">
            <a:off x="1213754" y="1045041"/>
            <a:ext cx="4875252" cy="921567"/>
          </a:xfrm>
          <a:prstGeom prst="rect">
            <a:avLst/>
          </a:prstGeom>
        </p:spPr>
        <p:txBody>
          <a:bodyPr anchor="t" rtlCol="false" tIns="0" lIns="0" bIns="0" rIns="0">
            <a:spAutoFit/>
          </a:bodyPr>
          <a:lstStyle/>
          <a:p>
            <a:pPr algn="ctr">
              <a:lnSpc>
                <a:spcPts val="7562"/>
              </a:lnSpc>
            </a:pPr>
            <a:r>
              <a:rPr lang="en-US" sz="5401" spc="432">
                <a:solidFill>
                  <a:srgbClr val="FFFFFF"/>
                </a:solidFill>
                <a:latin typeface="Sniglet Bold"/>
              </a:rPr>
              <a:t>Pendahuluan</a:t>
            </a:r>
          </a:p>
        </p:txBody>
      </p:sp>
      <p:pic>
        <p:nvPicPr>
          <p:cNvPr name="Picture 18" id="18"/>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196131" y="9673992"/>
            <a:ext cx="11408768" cy="641743"/>
          </a:xfrm>
          <a:prstGeom prst="rect">
            <a:avLst/>
          </a:prstGeom>
        </p:spPr>
      </p:pic>
      <p:pic>
        <p:nvPicPr>
          <p:cNvPr name="Picture 19" id="19"/>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10566922" y="9712413"/>
            <a:ext cx="11408768" cy="641743"/>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2690390" y="8477041"/>
            <a:ext cx="379318" cy="351041"/>
          </a:xfrm>
          <a:prstGeom prst="rect">
            <a:avLst/>
          </a:prstGeom>
        </p:spPr>
      </p:pic>
      <p:grpSp>
        <p:nvGrpSpPr>
          <p:cNvPr name="Group 4" id="4"/>
          <p:cNvGrpSpPr/>
          <p:nvPr/>
        </p:nvGrpSpPr>
        <p:grpSpPr>
          <a:xfrm rot="0">
            <a:off x="702579" y="1338402"/>
            <a:ext cx="16882842" cy="8259821"/>
            <a:chOff x="0" y="0"/>
            <a:chExt cx="14452999" cy="7071035"/>
          </a:xfrm>
        </p:grpSpPr>
        <p:sp>
          <p:nvSpPr>
            <p:cNvPr name="Freeform 5" id="5"/>
            <p:cNvSpPr/>
            <p:nvPr/>
          </p:nvSpPr>
          <p:spPr>
            <a:xfrm>
              <a:off x="0" y="-4073"/>
              <a:ext cx="14459389" cy="7077638"/>
            </a:xfrm>
            <a:custGeom>
              <a:avLst/>
              <a:gdLst/>
              <a:ahLst/>
              <a:cxnLst/>
              <a:rect r="r" b="b" t="t" l="l"/>
              <a:pathLst>
                <a:path h="7077638" w="14459389">
                  <a:moveTo>
                    <a:pt x="13831612" y="7023160"/>
                  </a:moveTo>
                  <a:cubicBezTo>
                    <a:pt x="13831612" y="7023160"/>
                    <a:pt x="13100737" y="7077638"/>
                    <a:pt x="11124817" y="7075017"/>
                  </a:cubicBezTo>
                  <a:cubicBezTo>
                    <a:pt x="5257455" y="7072854"/>
                    <a:pt x="1057074" y="7065030"/>
                    <a:pt x="1057074" y="7065030"/>
                  </a:cubicBezTo>
                  <a:cubicBezTo>
                    <a:pt x="812932" y="7056195"/>
                    <a:pt x="449110" y="7034965"/>
                    <a:pt x="282371" y="6976788"/>
                  </a:cubicBezTo>
                  <a:cubicBezTo>
                    <a:pt x="4469" y="6879825"/>
                    <a:pt x="0" y="6706545"/>
                    <a:pt x="0" y="5471043"/>
                  </a:cubicBezTo>
                  <a:lnTo>
                    <a:pt x="0" y="5470983"/>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5470983"/>
                  </a:cubicBezTo>
                  <a:lnTo>
                    <a:pt x="14450248" y="5471043"/>
                  </a:lnTo>
                  <a:cubicBezTo>
                    <a:pt x="14450248" y="6824511"/>
                    <a:pt x="14407465" y="6973098"/>
                    <a:pt x="13831612" y="7023160"/>
                  </a:cubicBezTo>
                  <a:close/>
                </a:path>
              </a:pathLst>
            </a:custGeom>
            <a:solidFill>
              <a:srgbClr val="FFF3E4"/>
            </a:solidFill>
          </p:spPr>
        </p:sp>
      </p:grpSp>
      <p:pic>
        <p:nvPicPr>
          <p:cNvPr name="Picture 6" id="6"/>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82237" y="4296688"/>
            <a:ext cx="354974" cy="328512"/>
          </a:xfrm>
          <a:prstGeom prst="rect">
            <a:avLst/>
          </a:prstGeom>
        </p:spPr>
      </p:pic>
      <p:pic>
        <p:nvPicPr>
          <p:cNvPr name="Picture 7" id="7"/>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8050034" y="7645000"/>
            <a:ext cx="340859" cy="315450"/>
          </a:xfrm>
          <a:prstGeom prst="rect">
            <a:avLst/>
          </a:prstGeom>
        </p:spPr>
      </p:pic>
      <p:pic>
        <p:nvPicPr>
          <p:cNvPr name="Picture 8" id="8"/>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642530" y="7802724"/>
            <a:ext cx="293624" cy="271736"/>
          </a:xfrm>
          <a:prstGeom prst="rect">
            <a:avLst/>
          </a:prstGeom>
        </p:spPr>
      </p:pic>
      <p:pic>
        <p:nvPicPr>
          <p:cNvPr name="Picture 9" id="9"/>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300120">
            <a:off x="16311980" y="-54491"/>
            <a:ext cx="1667965" cy="1680569"/>
          </a:xfrm>
          <a:prstGeom prst="rect">
            <a:avLst/>
          </a:prstGeom>
        </p:spPr>
      </p:pic>
      <p:pic>
        <p:nvPicPr>
          <p:cNvPr name="Picture 10" id="10"/>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10279322">
            <a:off x="-1188871" y="-417154"/>
            <a:ext cx="4250050" cy="1445017"/>
          </a:xfrm>
          <a:prstGeom prst="rect">
            <a:avLst/>
          </a:prstGeom>
        </p:spPr>
      </p:pic>
      <p:pic>
        <p:nvPicPr>
          <p:cNvPr name="Picture 11" id="11"/>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true" flipV="false" rot="-10800000">
            <a:off x="15176887" y="-456189"/>
            <a:ext cx="4967953" cy="1689104"/>
          </a:xfrm>
          <a:prstGeom prst="rect">
            <a:avLst/>
          </a:prstGeom>
        </p:spPr>
      </p:pic>
      <p:pic>
        <p:nvPicPr>
          <p:cNvPr name="Picture 12" id="12"/>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17145962" y="3254559"/>
            <a:ext cx="351721" cy="325502"/>
          </a:xfrm>
          <a:prstGeom prst="rect">
            <a:avLst/>
          </a:prstGeom>
        </p:spPr>
      </p:pic>
      <p:pic>
        <p:nvPicPr>
          <p:cNvPr name="Picture 13" id="13"/>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2325646" y="-124007"/>
            <a:ext cx="364744" cy="337554"/>
          </a:xfrm>
          <a:prstGeom prst="rect">
            <a:avLst/>
          </a:prstGeom>
        </p:spPr>
      </p:pic>
      <p:pic>
        <p:nvPicPr>
          <p:cNvPr name="Picture 14" id="14"/>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201470">
            <a:off x="755735" y="566146"/>
            <a:ext cx="6129076" cy="1994736"/>
          </a:xfrm>
          <a:prstGeom prst="rect">
            <a:avLst/>
          </a:prstGeom>
        </p:spPr>
      </p:pic>
      <p:pic>
        <p:nvPicPr>
          <p:cNvPr name="Picture 15" id="15"/>
          <p:cNvPicPr>
            <a:picLocks noChangeAspect="true"/>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0" t="0" r="0" b="0"/>
          <a:stretch>
            <a:fillRect/>
          </a:stretch>
        </p:blipFill>
        <p:spPr>
          <a:xfrm flipH="false" flipV="false" rot="3613372">
            <a:off x="6536696" y="627528"/>
            <a:ext cx="802544" cy="484536"/>
          </a:xfrm>
          <a:prstGeom prst="rect">
            <a:avLst/>
          </a:prstGeom>
        </p:spPr>
      </p:pic>
      <p:sp>
        <p:nvSpPr>
          <p:cNvPr name="TextBox 16" id="16"/>
          <p:cNvSpPr txBox="true"/>
          <p:nvPr/>
        </p:nvSpPr>
        <p:spPr>
          <a:xfrm rot="0">
            <a:off x="1423631" y="2586265"/>
            <a:ext cx="15440739" cy="4915491"/>
          </a:xfrm>
          <a:prstGeom prst="rect">
            <a:avLst/>
          </a:prstGeom>
        </p:spPr>
        <p:txBody>
          <a:bodyPr anchor="t" rtlCol="false" tIns="0" lIns="0" bIns="0" rIns="0">
            <a:spAutoFit/>
          </a:bodyPr>
          <a:lstStyle/>
          <a:p>
            <a:pPr>
              <a:lnSpc>
                <a:spcPts val="6581"/>
              </a:lnSpc>
            </a:pPr>
            <a:r>
              <a:rPr lang="en-US" sz="4113" spc="329">
                <a:solidFill>
                  <a:srgbClr val="4E898E"/>
                </a:solidFill>
                <a:latin typeface="Sniglet Bold"/>
              </a:rPr>
              <a:t>Definisi kepemimpinan situasional adalah “a leadership contingency theory that focuses on followers readiness/maturity”. Inti dari teori kepemimpinan situational adalah bahwa gaya kepemimpinan seorang pemimpin akan berbeda- beda, tergantung dari tingkat kesiapan para pengikutnya. </a:t>
            </a:r>
          </a:p>
        </p:txBody>
      </p:sp>
      <p:sp>
        <p:nvSpPr>
          <p:cNvPr name="TextBox 17" id="17"/>
          <p:cNvSpPr txBox="true"/>
          <p:nvPr/>
        </p:nvSpPr>
        <p:spPr>
          <a:xfrm rot="0">
            <a:off x="1213754" y="1045041"/>
            <a:ext cx="4875252" cy="921567"/>
          </a:xfrm>
          <a:prstGeom prst="rect">
            <a:avLst/>
          </a:prstGeom>
        </p:spPr>
        <p:txBody>
          <a:bodyPr anchor="t" rtlCol="false" tIns="0" lIns="0" bIns="0" rIns="0">
            <a:spAutoFit/>
          </a:bodyPr>
          <a:lstStyle/>
          <a:p>
            <a:pPr algn="ctr">
              <a:lnSpc>
                <a:spcPts val="7562"/>
              </a:lnSpc>
            </a:pPr>
            <a:r>
              <a:rPr lang="en-US" sz="5401" spc="432">
                <a:solidFill>
                  <a:srgbClr val="FFFFFF"/>
                </a:solidFill>
                <a:latin typeface="Sniglet Bold"/>
              </a:rPr>
              <a:t>Pendahuluan</a:t>
            </a:r>
          </a:p>
        </p:txBody>
      </p:sp>
      <p:pic>
        <p:nvPicPr>
          <p:cNvPr name="Picture 18" id="18"/>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196131" y="9673992"/>
            <a:ext cx="11408768" cy="641743"/>
          </a:xfrm>
          <a:prstGeom prst="rect">
            <a:avLst/>
          </a:prstGeom>
        </p:spPr>
      </p:pic>
      <p:pic>
        <p:nvPicPr>
          <p:cNvPr name="Picture 19" id="19"/>
          <p:cNvPicPr>
            <a:picLocks noChangeAspect="true"/>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l="0" t="0" r="0" b="0"/>
          <a:stretch>
            <a:fillRect/>
          </a:stretch>
        </p:blipFill>
        <p:spPr>
          <a:xfrm flipH="false" flipV="false" rot="0">
            <a:off x="10566922" y="9712413"/>
            <a:ext cx="11408768" cy="641743"/>
          </a:xfrm>
          <a:prstGeom prst="rect">
            <a:avLst/>
          </a:prstGeom>
        </p:spPr>
      </p:pic>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413693" y="556871"/>
            <a:ext cx="1028510" cy="943658"/>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694641" y="556871"/>
            <a:ext cx="1028510" cy="943658"/>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t="0" r="0" b="0"/>
          <a:stretch>
            <a:fillRect/>
          </a:stretch>
        </p:blipFill>
        <p:spPr>
          <a:xfrm flipH="false" flipV="false" rot="0">
            <a:off x="4079104" y="1833832"/>
            <a:ext cx="10129791" cy="582935"/>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7028461" y="3916373"/>
            <a:ext cx="8608472" cy="1614088"/>
          </a:xfrm>
          <a:prstGeom prst="rect">
            <a:avLst/>
          </a:prstGeom>
        </p:spPr>
      </p:pic>
      <p:grpSp>
        <p:nvGrpSpPr>
          <p:cNvPr name="Group 7" id="7"/>
          <p:cNvGrpSpPr/>
          <p:nvPr/>
        </p:nvGrpSpPr>
        <p:grpSpPr>
          <a:xfrm rot="0">
            <a:off x="1225234" y="4050469"/>
            <a:ext cx="15053878" cy="5890441"/>
            <a:chOff x="0" y="0"/>
            <a:chExt cx="14459315" cy="5657794"/>
          </a:xfrm>
        </p:grpSpPr>
        <p:sp>
          <p:nvSpPr>
            <p:cNvPr name="Freeform 8" id="8"/>
            <p:cNvSpPr/>
            <p:nvPr/>
          </p:nvSpPr>
          <p:spPr>
            <a:xfrm>
              <a:off x="0" y="-4073"/>
              <a:ext cx="14465706" cy="5664397"/>
            </a:xfrm>
            <a:custGeom>
              <a:avLst/>
              <a:gdLst/>
              <a:ahLst/>
              <a:cxnLst/>
              <a:rect r="r" b="b" t="t" l="l"/>
              <a:pathLst>
                <a:path h="5664397" w="14465706">
                  <a:moveTo>
                    <a:pt x="13837927" y="5609919"/>
                  </a:moveTo>
                  <a:cubicBezTo>
                    <a:pt x="13837927" y="5609919"/>
                    <a:pt x="13107053" y="5664397"/>
                    <a:pt x="11130228" y="5661775"/>
                  </a:cubicBezTo>
                  <a:cubicBezTo>
                    <a:pt x="5259579" y="5659613"/>
                    <a:pt x="1057074" y="5651788"/>
                    <a:pt x="1057074" y="5651788"/>
                  </a:cubicBezTo>
                  <a:cubicBezTo>
                    <a:pt x="812932" y="5642954"/>
                    <a:pt x="449110" y="5621724"/>
                    <a:pt x="282371" y="5563546"/>
                  </a:cubicBezTo>
                  <a:cubicBezTo>
                    <a:pt x="4469" y="5466583"/>
                    <a:pt x="0" y="5293304"/>
                    <a:pt x="0" y="4307417"/>
                  </a:cubicBezTo>
                  <a:lnTo>
                    <a:pt x="0" y="4307371"/>
                  </a:lnTo>
                  <a:cubicBezTo>
                    <a:pt x="8536" y="491230"/>
                    <a:pt x="0" y="345608"/>
                    <a:pt x="77597" y="223930"/>
                  </a:cubicBezTo>
                  <a:cubicBezTo>
                    <a:pt x="217372" y="4759"/>
                    <a:pt x="519255" y="4073"/>
                    <a:pt x="937909" y="4073"/>
                  </a:cubicBezTo>
                  <a:cubicBezTo>
                    <a:pt x="937909" y="4073"/>
                    <a:pt x="2796313" y="15681"/>
                    <a:pt x="8965522" y="7673"/>
                  </a:cubicBezTo>
                  <a:cubicBezTo>
                    <a:pt x="12888126" y="0"/>
                    <a:pt x="13604859" y="6979"/>
                    <a:pt x="13604859" y="6979"/>
                  </a:cubicBezTo>
                  <a:cubicBezTo>
                    <a:pt x="13973167" y="14458"/>
                    <a:pt x="14111427" y="42638"/>
                    <a:pt x="14309167" y="165219"/>
                  </a:cubicBezTo>
                  <a:cubicBezTo>
                    <a:pt x="14460184" y="258836"/>
                    <a:pt x="14465706" y="476157"/>
                    <a:pt x="14456566" y="4307371"/>
                  </a:cubicBezTo>
                  <a:lnTo>
                    <a:pt x="14456566" y="4307417"/>
                  </a:lnTo>
                  <a:cubicBezTo>
                    <a:pt x="14456564" y="5411269"/>
                    <a:pt x="14413781" y="5559857"/>
                    <a:pt x="13837927" y="5609919"/>
                  </a:cubicBezTo>
                  <a:close/>
                </a:path>
              </a:pathLst>
            </a:custGeom>
            <a:solidFill>
              <a:srgbClr val="FFF3E4"/>
            </a:solidFill>
          </p:spPr>
        </p:sp>
      </p:grpSp>
      <p:sp>
        <p:nvSpPr>
          <p:cNvPr name="TextBox 9" id="9"/>
          <p:cNvSpPr txBox="true"/>
          <p:nvPr/>
        </p:nvSpPr>
        <p:spPr>
          <a:xfrm rot="0">
            <a:off x="1729428" y="4333106"/>
            <a:ext cx="13907505" cy="4887140"/>
          </a:xfrm>
          <a:prstGeom prst="rect">
            <a:avLst/>
          </a:prstGeom>
        </p:spPr>
        <p:txBody>
          <a:bodyPr anchor="t" rtlCol="false" tIns="0" lIns="0" bIns="0" rIns="0">
            <a:spAutoFit/>
          </a:bodyPr>
          <a:lstStyle/>
          <a:p>
            <a:pPr algn="ctr">
              <a:lnSpc>
                <a:spcPts val="4803"/>
              </a:lnSpc>
            </a:pPr>
            <a:r>
              <a:rPr lang="en-US" sz="4070" spc="244">
                <a:solidFill>
                  <a:srgbClr val="4E898E"/>
                </a:solidFill>
                <a:latin typeface="Sniglet Bold"/>
              </a:rPr>
              <a:t> keterampilan yang harus dimiliki seorang manajer dalam melakukan evaluasi atau penilaian kinerja bawahan semakin baik atau semakin buruk dibandingkan kinerja sebelumnya. Kalau kinerja karyawan cenderung menurun, maka seorang manajer juga harus mampu memberikan dorongan atau motivasi yang tepat agar mereka dapat melaksanakan tugas dengan baik.</a:t>
            </a:r>
          </a:p>
        </p:txBody>
      </p:sp>
      <p:pic>
        <p:nvPicPr>
          <p:cNvPr name="Picture 10" id="1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5000752" y="2779388"/>
            <a:ext cx="8286495" cy="1553718"/>
          </a:xfrm>
          <a:prstGeom prst="rect">
            <a:avLst/>
          </a:prstGeom>
        </p:spPr>
      </p:pic>
      <p:sp>
        <p:nvSpPr>
          <p:cNvPr name="TextBox 11" id="11"/>
          <p:cNvSpPr txBox="true"/>
          <p:nvPr/>
        </p:nvSpPr>
        <p:spPr>
          <a:xfrm rot="0">
            <a:off x="5339817" y="3236962"/>
            <a:ext cx="7947431" cy="730952"/>
          </a:xfrm>
          <a:prstGeom prst="rect">
            <a:avLst/>
          </a:prstGeom>
        </p:spPr>
        <p:txBody>
          <a:bodyPr anchor="t" rtlCol="false" tIns="0" lIns="0" bIns="0" rIns="0">
            <a:spAutoFit/>
          </a:bodyPr>
          <a:lstStyle/>
          <a:p>
            <a:pPr algn="ctr">
              <a:lnSpc>
                <a:spcPts val="5756"/>
              </a:lnSpc>
            </a:pPr>
            <a:r>
              <a:rPr lang="en-US" sz="4796" spc="383">
                <a:solidFill>
                  <a:srgbClr val="FFF3E4"/>
                </a:solidFill>
                <a:latin typeface="Sniglet"/>
              </a:rPr>
              <a:t>KETERAMPILAN ANALISIS</a:t>
            </a:r>
          </a:p>
        </p:txBody>
      </p:sp>
      <p:sp>
        <p:nvSpPr>
          <p:cNvPr name="TextBox 12" id="12"/>
          <p:cNvSpPr txBox="true"/>
          <p:nvPr/>
        </p:nvSpPr>
        <p:spPr>
          <a:xfrm rot="0">
            <a:off x="4704931" y="664133"/>
            <a:ext cx="8800794" cy="1169699"/>
          </a:xfrm>
          <a:prstGeom prst="rect">
            <a:avLst/>
          </a:prstGeom>
        </p:spPr>
        <p:txBody>
          <a:bodyPr anchor="t" rtlCol="false" tIns="0" lIns="0" bIns="0" rIns="0">
            <a:spAutoFit/>
          </a:bodyPr>
          <a:lstStyle/>
          <a:p>
            <a:pPr algn="ctr">
              <a:lnSpc>
                <a:spcPts val="4397"/>
              </a:lnSpc>
            </a:pPr>
            <a:r>
              <a:rPr lang="en-US" sz="4885" spc="146">
                <a:solidFill>
                  <a:srgbClr val="694F3C"/>
                </a:solidFill>
                <a:latin typeface="Lazydog Bold"/>
              </a:rPr>
              <a:t>KETERAMPILAN PEMIMPIN SITUASIONAL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929" t="14522" r="8438" b="14913"/>
          <a:stretch>
            <a:fillRect/>
          </a:stretch>
        </p:blipFill>
        <p:spPr>
          <a:xfrm>
            <a:off x="0" y="0"/>
            <a:ext cx="18288000"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3413693" y="556871"/>
            <a:ext cx="1028510" cy="943658"/>
          </a:xfrm>
          <a:prstGeom prst="rect">
            <a:avLst/>
          </a:prstGeom>
        </p:spPr>
      </p:pic>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3694641" y="556871"/>
            <a:ext cx="1028510" cy="943658"/>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t="0" r="0" b="0"/>
          <a:stretch>
            <a:fillRect/>
          </a:stretch>
        </p:blipFill>
        <p:spPr>
          <a:xfrm flipH="false" flipV="false" rot="0">
            <a:off x="4079104" y="1833832"/>
            <a:ext cx="10129791" cy="582935"/>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4002331" y="2780892"/>
            <a:ext cx="9796445" cy="1836833"/>
          </a:xfrm>
          <a:prstGeom prst="rect">
            <a:avLst/>
          </a:prstGeom>
        </p:spPr>
      </p:pic>
      <p:pic>
        <p:nvPicPr>
          <p:cNvPr name="Picture 7" id="7"/>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7026706" y="3330548"/>
            <a:ext cx="3933447" cy="737521"/>
          </a:xfrm>
          <a:prstGeom prst="rect">
            <a:avLst/>
          </a:prstGeom>
        </p:spPr>
      </p:pic>
      <p:grpSp>
        <p:nvGrpSpPr>
          <p:cNvPr name="Group 8" id="8"/>
          <p:cNvGrpSpPr/>
          <p:nvPr/>
        </p:nvGrpSpPr>
        <p:grpSpPr>
          <a:xfrm rot="0">
            <a:off x="1415561" y="3882184"/>
            <a:ext cx="14796515" cy="5925479"/>
            <a:chOff x="0" y="0"/>
            <a:chExt cx="14212116" cy="5691448"/>
          </a:xfrm>
        </p:grpSpPr>
        <p:sp>
          <p:nvSpPr>
            <p:cNvPr name="Freeform 9" id="9"/>
            <p:cNvSpPr/>
            <p:nvPr/>
          </p:nvSpPr>
          <p:spPr>
            <a:xfrm>
              <a:off x="0" y="-4073"/>
              <a:ext cx="14218506" cy="5698051"/>
            </a:xfrm>
            <a:custGeom>
              <a:avLst/>
              <a:gdLst/>
              <a:ahLst/>
              <a:cxnLst/>
              <a:rect r="r" b="b" t="t" l="l"/>
              <a:pathLst>
                <a:path h="5698051" w="14218506">
                  <a:moveTo>
                    <a:pt x="13590729" y="5643573"/>
                  </a:moveTo>
                  <a:cubicBezTo>
                    <a:pt x="13590729" y="5643573"/>
                    <a:pt x="12859854" y="5698051"/>
                    <a:pt x="10918506" y="5695429"/>
                  </a:cubicBezTo>
                  <a:cubicBezTo>
                    <a:pt x="5176459" y="5693266"/>
                    <a:pt x="1057074" y="5685442"/>
                    <a:pt x="1057074" y="5685442"/>
                  </a:cubicBezTo>
                  <a:cubicBezTo>
                    <a:pt x="812932" y="5676608"/>
                    <a:pt x="449110" y="5655377"/>
                    <a:pt x="282371" y="5597200"/>
                  </a:cubicBezTo>
                  <a:cubicBezTo>
                    <a:pt x="4469" y="5500237"/>
                    <a:pt x="0" y="5326958"/>
                    <a:pt x="0" y="4335127"/>
                  </a:cubicBezTo>
                  <a:lnTo>
                    <a:pt x="0" y="4335081"/>
                  </a:lnTo>
                  <a:cubicBezTo>
                    <a:pt x="8536" y="491230"/>
                    <a:pt x="0" y="345608"/>
                    <a:pt x="77597" y="223930"/>
                  </a:cubicBezTo>
                  <a:cubicBezTo>
                    <a:pt x="217372" y="4759"/>
                    <a:pt x="519255" y="4073"/>
                    <a:pt x="937909" y="4073"/>
                  </a:cubicBezTo>
                  <a:cubicBezTo>
                    <a:pt x="937909" y="4073"/>
                    <a:pt x="2767153" y="15681"/>
                    <a:pt x="8801220" y="7673"/>
                  </a:cubicBezTo>
                  <a:cubicBezTo>
                    <a:pt x="12640926" y="0"/>
                    <a:pt x="13357659" y="6979"/>
                    <a:pt x="13357659" y="6979"/>
                  </a:cubicBezTo>
                  <a:cubicBezTo>
                    <a:pt x="13725967" y="14458"/>
                    <a:pt x="13864227" y="42638"/>
                    <a:pt x="14061968" y="165219"/>
                  </a:cubicBezTo>
                  <a:cubicBezTo>
                    <a:pt x="14212985" y="258836"/>
                    <a:pt x="14218506" y="476157"/>
                    <a:pt x="14209367" y="4335080"/>
                  </a:cubicBezTo>
                  <a:lnTo>
                    <a:pt x="14209367" y="4335126"/>
                  </a:lnTo>
                  <a:cubicBezTo>
                    <a:pt x="14209365" y="5444923"/>
                    <a:pt x="14166582" y="5593511"/>
                    <a:pt x="13590729" y="5643573"/>
                  </a:cubicBezTo>
                  <a:close/>
                </a:path>
              </a:pathLst>
            </a:custGeom>
            <a:solidFill>
              <a:srgbClr val="FFF3E4"/>
            </a:solidFill>
          </p:spPr>
        </p:sp>
      </p:grpSp>
      <p:sp>
        <p:nvSpPr>
          <p:cNvPr name="TextBox 10" id="10"/>
          <p:cNvSpPr txBox="true"/>
          <p:nvPr/>
        </p:nvSpPr>
        <p:spPr>
          <a:xfrm rot="0">
            <a:off x="2015952" y="4346350"/>
            <a:ext cx="13769204" cy="4325464"/>
          </a:xfrm>
          <a:prstGeom prst="rect">
            <a:avLst/>
          </a:prstGeom>
        </p:spPr>
        <p:txBody>
          <a:bodyPr anchor="t" rtlCol="false" tIns="0" lIns="0" bIns="0" rIns="0">
            <a:spAutoFit/>
          </a:bodyPr>
          <a:lstStyle/>
          <a:p>
            <a:pPr algn="ctr">
              <a:lnSpc>
                <a:spcPts val="4942"/>
              </a:lnSpc>
            </a:pPr>
            <a:r>
              <a:rPr lang="en-US" sz="4188" spc="209">
                <a:solidFill>
                  <a:srgbClr val="9B6D55"/>
                </a:solidFill>
                <a:latin typeface="Sniglet Bold"/>
              </a:rPr>
              <a:t>keterampilan yang harus dimiliki seorang pemimpin dalam menerapkan gaya kepemimpinan directing, perkembangan yang terjadi menunjukkan bahwa semangat kerja karyawan menjadi semakin baik, rasa tanggung jawab mulai tumbuh, dan mereka dapat bekerja secara mandiri, sehingga dapat diterapkan gaya kepemimpinan delegating.</a:t>
            </a:r>
          </a:p>
        </p:txBody>
      </p:sp>
      <p:sp>
        <p:nvSpPr>
          <p:cNvPr name="TextBox 11" id="11"/>
          <p:cNvSpPr txBox="true"/>
          <p:nvPr/>
        </p:nvSpPr>
        <p:spPr>
          <a:xfrm rot="0">
            <a:off x="4444230" y="2990356"/>
            <a:ext cx="9354546" cy="679044"/>
          </a:xfrm>
          <a:prstGeom prst="rect">
            <a:avLst/>
          </a:prstGeom>
        </p:spPr>
        <p:txBody>
          <a:bodyPr anchor="t" rtlCol="false" tIns="0" lIns="0" bIns="0" rIns="0">
            <a:spAutoFit/>
          </a:bodyPr>
          <a:lstStyle/>
          <a:p>
            <a:pPr algn="ctr">
              <a:lnSpc>
                <a:spcPts val="5342"/>
              </a:lnSpc>
            </a:pPr>
            <a:r>
              <a:rPr lang="en-US" sz="4451" spc="356">
                <a:solidFill>
                  <a:srgbClr val="FFF3E4"/>
                </a:solidFill>
                <a:latin typeface="Sniglet"/>
              </a:rPr>
              <a:t>KETERAMPILAN FLEKSIBILITAS </a:t>
            </a:r>
          </a:p>
        </p:txBody>
      </p:sp>
      <p:sp>
        <p:nvSpPr>
          <p:cNvPr name="TextBox 12" id="12"/>
          <p:cNvSpPr txBox="true"/>
          <p:nvPr/>
        </p:nvSpPr>
        <p:spPr>
          <a:xfrm rot="0">
            <a:off x="4704931" y="664133"/>
            <a:ext cx="8800794" cy="1169699"/>
          </a:xfrm>
          <a:prstGeom prst="rect">
            <a:avLst/>
          </a:prstGeom>
        </p:spPr>
        <p:txBody>
          <a:bodyPr anchor="t" rtlCol="false" tIns="0" lIns="0" bIns="0" rIns="0">
            <a:spAutoFit/>
          </a:bodyPr>
          <a:lstStyle/>
          <a:p>
            <a:pPr algn="ctr">
              <a:lnSpc>
                <a:spcPts val="4397"/>
              </a:lnSpc>
            </a:pPr>
            <a:r>
              <a:rPr lang="en-US" sz="4885" spc="146">
                <a:solidFill>
                  <a:srgbClr val="694F3C"/>
                </a:solidFill>
                <a:latin typeface="Lazydog Bold"/>
              </a:rPr>
              <a:t>KETERAMPILAN PEMIMPIN SITUASIONAL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DAEucuuAoBo</dc:identifier>
  <dcterms:modified xsi:type="dcterms:W3CDTF">2011-08-01T06:04:30Z</dcterms:modified>
  <cp:revision>1</cp:revision>
  <dc:title>PPT Kelompok 5_Teori Kontingensi</dc:title>
</cp:coreProperties>
</file>