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62" r:id="rId7"/>
    <p:sldId id="263" r:id="rId8"/>
    <p:sldId id="264" r:id="rId9"/>
    <p:sldId id="266" r:id="rId10"/>
    <p:sldId id="267"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253"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pPr algn="ctr" eaLnBrk="1" latinLnBrk="0" hangingPunct="1"/>
            <a:fld id="{23A271A1-F6D6-438B-A432-4747EE7ECD40}" type="datetimeFigureOut">
              <a:rPr lang="en-US" smtClean="0"/>
              <a:pPr algn="ctr" eaLnBrk="1" latinLnBrk="0" hangingPunct="1"/>
              <a:t>11/9/2020</a:t>
            </a:fld>
            <a:endParaRPr lang="en-US" sz="2000" dirty="0">
              <a:solidFill>
                <a:srgbClr val="FFFFFF"/>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dirty="0">
              <a:solidFill>
                <a:schemeClr val="tx2"/>
              </a:solidFill>
            </a:endParaRPr>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3A271A1-F6D6-438B-A432-4747EE7ECD40}"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3A271A1-F6D6-438B-A432-4747EE7ECD40}" type="datetimeFigureOut">
              <a:rPr lang="en-US" smtClean="0"/>
              <a:pPr/>
              <a:t>11/9/2020</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3A271A1-F6D6-438B-A432-4747EE7ECD40}" type="datetimeFigureOut">
              <a:rPr lang="en-US" smtClean="0"/>
              <a:pPr/>
              <a:t>11/9/2020</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A271A1-F6D6-438B-A432-4747EE7ECD40}"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3A271A1-F6D6-438B-A432-4747EE7ECD40}"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3A271A1-F6D6-438B-A432-4747EE7ECD40}" type="datetimeFigureOut">
              <a:rPr lang="en-US" smtClean="0"/>
              <a:pPr/>
              <a:t>11/9/2020</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3A271A1-F6D6-438B-A432-4747EE7ECD40}" type="datetimeFigureOut">
              <a:rPr lang="en-US" smtClean="0"/>
              <a:pPr/>
              <a:t>11/9/2020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71A1-F6D6-438B-A432-4747EE7ECD40}" type="datetimeFigureOut">
              <a:rPr lang="en-US" smtClean="0"/>
              <a:pPr/>
              <a:t>11/9/2020</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A271A1-F6D6-438B-A432-4747EE7ECD40}"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A271A1-F6D6-438B-A432-4747EE7ECD40}"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pPr algn="ctr" eaLnBrk="1" latinLnBrk="0" hangingPunct="1"/>
            <a:fld id="{F0C94032-CD4C-4C25-B0C2-CEC720522D92}" type="slidenum">
              <a:rPr kumimoji="0" lang="en-US" smtClean="0"/>
              <a:pPr algn="ctr" eaLnBrk="1" latinLnBrk="0" hangingPunct="1"/>
              <a:t>‹#›</a:t>
            </a:fld>
            <a:endParaRPr kumimoji="0" lang="en-US" sz="28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A271A1-F6D6-438B-A432-4747EE7ECD40}" type="datetimeFigureOut">
              <a:rPr lang="en-US" smtClean="0"/>
              <a:pPr/>
              <a:t>11/9/2020</a:t>
            </a:fld>
            <a:endParaRPr lang="en-US" sz="1400" dirty="0">
              <a:solidFill>
                <a:schemeClr val="tx2"/>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400" dirty="0">
              <a:solidFill>
                <a:schemeClr val="tx2"/>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1928825"/>
          </a:xfrm>
        </p:spPr>
        <p:txBody>
          <a:bodyPr/>
          <a:lstStyle/>
          <a:p>
            <a:r>
              <a:rPr lang="id-ID" b="1" dirty="0" smtClean="0"/>
              <a:t>PANCASILA SEBAGAI DASAR PENGEMBANGAN ILMU</a:t>
            </a:r>
            <a:endParaRPr lang="id-ID" b="1" dirty="0"/>
          </a:p>
        </p:txBody>
      </p:sp>
      <p:sp>
        <p:nvSpPr>
          <p:cNvPr id="3" name="Subtitle 2"/>
          <p:cNvSpPr>
            <a:spLocks noGrp="1"/>
          </p:cNvSpPr>
          <p:nvPr>
            <p:ph type="subTitle" idx="1"/>
          </p:nvPr>
        </p:nvSpPr>
        <p:spPr>
          <a:xfrm>
            <a:off x="500034" y="2214554"/>
            <a:ext cx="8215370" cy="4286280"/>
          </a:xfrm>
        </p:spPr>
        <p:txBody>
          <a:bodyPr>
            <a:normAutofit lnSpcReduction="10000"/>
          </a:bodyPr>
          <a:lstStyle/>
          <a:p>
            <a:pPr algn="l"/>
            <a:r>
              <a:rPr lang="id-ID" dirty="0" smtClean="0">
                <a:solidFill>
                  <a:schemeClr val="tx1"/>
                </a:solidFill>
              </a:rPr>
              <a:t>BAHASAN DLM BAB INI TERDIRI DARI:</a:t>
            </a:r>
          </a:p>
          <a:p>
            <a:pPr marL="514350" indent="-514350" algn="l">
              <a:buAutoNum type="alphaUcPeriod"/>
            </a:pPr>
            <a:r>
              <a:rPr lang="id-ID" dirty="0" smtClean="0">
                <a:solidFill>
                  <a:schemeClr val="tx1"/>
                </a:solidFill>
              </a:rPr>
              <a:t>Pancasila dan Imu pengetahuan;</a:t>
            </a:r>
          </a:p>
          <a:p>
            <a:pPr marL="514350" indent="-514350" algn="l">
              <a:buAutoNum type="alphaUcPeriod"/>
            </a:pPr>
            <a:r>
              <a:rPr lang="id-ID" dirty="0">
                <a:solidFill>
                  <a:schemeClr val="tx1"/>
                </a:solidFill>
              </a:rPr>
              <a:t> </a:t>
            </a:r>
            <a:r>
              <a:rPr lang="id-ID" dirty="0" smtClean="0">
                <a:solidFill>
                  <a:schemeClr val="tx1"/>
                </a:solidFill>
              </a:rPr>
              <a:t>Pancasila sebagai Landasan Etik bagi pengembangan imu pengetahuan;</a:t>
            </a:r>
          </a:p>
          <a:p>
            <a:pPr marL="514350" indent="-514350" algn="l">
              <a:buAutoNum type="alphaUcPeriod"/>
            </a:pPr>
            <a:r>
              <a:rPr lang="id-ID" dirty="0">
                <a:solidFill>
                  <a:schemeClr val="tx1"/>
                </a:solidFill>
              </a:rPr>
              <a:t> </a:t>
            </a:r>
            <a:r>
              <a:rPr lang="id-ID" dirty="0" smtClean="0">
                <a:solidFill>
                  <a:schemeClr val="tx1"/>
                </a:solidFill>
              </a:rPr>
              <a:t>Pancasila sebagai paradiga ilmu pengetahuan ;</a:t>
            </a:r>
          </a:p>
          <a:p>
            <a:pPr marL="514350" indent="-514350" algn="l">
              <a:buAutoNum type="alphaUcPeriod"/>
            </a:pPr>
            <a:r>
              <a:rPr lang="id-ID" dirty="0">
                <a:solidFill>
                  <a:schemeClr val="tx1"/>
                </a:solidFill>
              </a:rPr>
              <a:t> </a:t>
            </a:r>
            <a:r>
              <a:rPr lang="id-ID" dirty="0" smtClean="0">
                <a:solidFill>
                  <a:schemeClr val="tx1"/>
                </a:solidFill>
              </a:rPr>
              <a:t>Pancasila sebagai genetivus objektivus dan genetivus subjektivus</a:t>
            </a:r>
            <a:endParaRPr lang="id-ID"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643998" cy="6357982"/>
          </a:xfrm>
        </p:spPr>
        <p:txBody>
          <a:bodyPr/>
          <a:lstStyle/>
          <a:p>
            <a:pPr>
              <a:buFont typeface="Wingdings" pitchFamily="2" charset="2"/>
              <a:buChar char="Ø"/>
            </a:pPr>
            <a:r>
              <a:rPr lang="id-ID" dirty="0" smtClean="0"/>
              <a:t> </a:t>
            </a:r>
            <a:r>
              <a:rPr lang="id-ID" dirty="0" smtClean="0"/>
              <a:t> </a:t>
            </a:r>
            <a:r>
              <a:rPr lang="id-ID" sz="2400" dirty="0" smtClean="0"/>
              <a:t>Paradigma adalh pandangan mendasar  dari para ilmuwan ttg apa yg menjadipokok persoalan suatu cabang ilmu pengetahuan.</a:t>
            </a:r>
          </a:p>
          <a:p>
            <a:pPr>
              <a:buFont typeface="Wingdings" pitchFamily="2" charset="2"/>
              <a:buChar char="Ø"/>
            </a:pPr>
            <a:r>
              <a:rPr lang="id-ID" sz="2400" dirty="0"/>
              <a:t> </a:t>
            </a:r>
            <a:r>
              <a:rPr lang="id-ID" sz="2400" dirty="0" smtClean="0"/>
              <a:t>PANCASILA SEBGAI PARADIGMA  dimksudkan bhw Pancasila sebgai sistem nilai acuan, kerangka acuan berpikir, pola acuan berpikir atau sbgi sistem nilai  yg dijadikan kerangka landasan, karangka cara, dan sekaligus kerangka tujuan/arah bagi yg ‘menyandangnya’</a:t>
            </a:r>
          </a:p>
          <a:p>
            <a:pPr>
              <a:buFont typeface="Wingdings" pitchFamily="2" charset="2"/>
              <a:buChar char="§"/>
            </a:pPr>
            <a:r>
              <a:rPr lang="id-ID" sz="2400" dirty="0"/>
              <a:t> </a:t>
            </a:r>
            <a:r>
              <a:rPr lang="id-ID" sz="2400" dirty="0" smtClean="0"/>
              <a:t>Pancasila sebagai paradigma ilmu pengetahuan merupakan kontekstualisasi  nilai-nilai Pancasila dlm suatu bidng keilmuan. </a:t>
            </a:r>
          </a:p>
          <a:p>
            <a:pPr>
              <a:buFont typeface="Wingdings" pitchFamily="2" charset="2"/>
              <a:buChar char="§"/>
            </a:pPr>
            <a:r>
              <a:rPr lang="id-ID" sz="2400" dirty="0"/>
              <a:t> </a:t>
            </a:r>
            <a:r>
              <a:rPr lang="id-ID" sz="2400" dirty="0" smtClean="0"/>
              <a:t>Dalm hal ini Pancasila dpt memberikan dasar-dasar aksiologis dan ontologis  bagi ilmu pengetahuan. Dasar-dasar aksiologis berhubungan dgn peran Pancasila sbgi kaidah moral atau nilai-nilai yg emandu perihal utk apa ilmu pengetahuan digunakan  dan bgm menggunakannya; Dasar ontologis berkaitan dgn bgm pengembangan kajian ilmu ‘diisi’ menurut sudut pandang Pancasila.</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lstStyle/>
          <a:p>
            <a:pPr>
              <a:buNone/>
            </a:pPr>
            <a:r>
              <a:rPr lang="id-ID" sz="2800" b="1" dirty="0" smtClean="0"/>
              <a:t>D. PANCASILA SEBAGAI GENETIVUS OBJECTIVUS DAN GENETIVUS SUBJECTIVUS.</a:t>
            </a:r>
          </a:p>
          <a:p>
            <a:pPr>
              <a:buFont typeface="Wingdings" pitchFamily="2" charset="2"/>
              <a:buChar char="Ø"/>
            </a:pPr>
            <a:r>
              <a:rPr lang="id-ID" sz="2400" dirty="0"/>
              <a:t> </a:t>
            </a:r>
            <a:r>
              <a:rPr lang="id-ID" sz="2400" dirty="0" smtClean="0"/>
              <a:t>Darji Darmodiharjo, 2006: Pancasila bisa sebagai genetivus objectivus maupun genetivus subjectivus;</a:t>
            </a:r>
          </a:p>
          <a:p>
            <a:pPr>
              <a:buFont typeface="Wingdings" pitchFamily="2" charset="2"/>
              <a:buChar char="Ø"/>
            </a:pPr>
            <a:r>
              <a:rPr lang="id-ID" sz="2400" dirty="0"/>
              <a:t> </a:t>
            </a:r>
            <a:r>
              <a:rPr lang="id-ID" sz="2400" dirty="0" smtClean="0"/>
              <a:t>Sebagai genetivus objectivus= nilai-nilai pancasila dijadikan objek material dalam telaah filsafati. Nili-nilai Pancasila bisa dikaji dari sudut pandang aliran filsafat tertentu, mis dari susdut pandang filsafat pragmatisme, eksistensialisme, fenomenologis, dll.</a:t>
            </a:r>
          </a:p>
          <a:p>
            <a:pPr>
              <a:buFont typeface="Wingdings" pitchFamily="2" charset="2"/>
              <a:buChar char="Ø"/>
            </a:pPr>
            <a:r>
              <a:rPr lang="id-ID" sz="2400" dirty="0"/>
              <a:t> </a:t>
            </a:r>
            <a:r>
              <a:rPr lang="id-ID" sz="2400" dirty="0" smtClean="0"/>
              <a:t>Sebagai genetivus subjectivus, Pqncasila dijadikan subjek yg mengkaji dan menguji berbagai aliran filsafat yg lain. Pancasila dijadikan sebagai pisau analisis, pokok pangkal, dan sudut pandang utk mencarai jawaban atas masalah-masalah fundamental, spt mslh hubungna manusia dgn Tuhan, dgn alam, dan dgn diri sendiri;</a:t>
            </a:r>
          </a:p>
          <a:p>
            <a:pPr>
              <a:buFont typeface="Wingdings" pitchFamily="2" charset="2"/>
              <a:buChar char="Ø"/>
            </a:pPr>
            <a:r>
              <a:rPr lang="id-ID" sz="2400" dirty="0"/>
              <a:t> </a:t>
            </a:r>
            <a:r>
              <a:rPr lang="id-ID" sz="2400" dirty="0" smtClean="0"/>
              <a:t>Dari pembahasan di atas, didapat beberpa simpulan perihal Pancasila dlm kaitannya dgn ilmu pengetahuan:</a:t>
            </a:r>
            <a:endParaRPr lang="id-ID"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normAutofit lnSpcReduction="10000"/>
          </a:bodyPr>
          <a:lstStyle/>
          <a:p>
            <a:pPr>
              <a:buFontTx/>
              <a:buChar char="-"/>
            </a:pPr>
            <a:r>
              <a:rPr lang="id-ID" sz="2400" dirty="0" smtClean="0"/>
              <a:t>Bhw Pancasila dapt memberikan dasar-dasar  baik ontologi, epistemologi dan aksiologi ilmu pengetahuan di Indonesia;</a:t>
            </a:r>
          </a:p>
          <a:p>
            <a:pPr>
              <a:buFontTx/>
              <a:buChar char="-"/>
            </a:pPr>
            <a:r>
              <a:rPr lang="id-ID" sz="2400" dirty="0"/>
              <a:t> </a:t>
            </a:r>
            <a:r>
              <a:rPr lang="id-ID" sz="2400" dirty="0" smtClean="0"/>
              <a:t>Sri Soeprapto, 2010: dasar ontologis Pancasila adlh pengetahuan rasional yg realistis, yi pengertian yg ideal bersifat abstrak umum universal. Dasar ontologis Pancasila dpt menjadi sumber bahan dan nilai utk menentkn dasar epistemologis dan aksiologis pengetahuan ilmiah ttg bidang-bidag kehidupan berbangsa  dan bernegara tsb. </a:t>
            </a:r>
          </a:p>
          <a:p>
            <a:pPr>
              <a:buFontTx/>
              <a:buChar char="-"/>
            </a:pPr>
            <a:r>
              <a:rPr lang="id-ID" sz="2400" dirty="0" smtClean="0"/>
              <a:t>Dasar epistemologis Pancasila , yi pengetahuan substansial yg rasional realistis tsb akn mampu menjadi dasar utk menghindarkan diri dari jenis-jenis pengetahuan ilmiah ttg  bidang-bidang kehidupan yg empiris dan pragmatis. ;</a:t>
            </a:r>
          </a:p>
          <a:p>
            <a:pPr>
              <a:buFontTx/>
              <a:buChar char="-"/>
            </a:pPr>
            <a:r>
              <a:rPr lang="id-ID" sz="2400" dirty="0" smtClean="0"/>
              <a:t>Dasar aksiologi Pancsila berguna utk menghindarkan diri dari pengetahuan ilmiah ttg kehidupan berbangsa dan bernegara yg cenderung menganggap bhw pengetahuan semata-mata brdasarkn pengalaman serta ilmu yg pasti(positivist) dan pragmatis.</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357982"/>
          </a:xfrm>
        </p:spPr>
        <p:txBody>
          <a:bodyPr/>
          <a:lstStyle/>
          <a:p>
            <a:pPr>
              <a:buFont typeface="Wingdings" pitchFamily="2" charset="2"/>
              <a:buChar char="q"/>
            </a:pPr>
            <a:r>
              <a:rPr lang="id-ID" dirty="0" smtClean="0"/>
              <a:t> Peringatan:</a:t>
            </a:r>
          </a:p>
          <a:p>
            <a:pPr>
              <a:buNone/>
            </a:pPr>
            <a:r>
              <a:rPr lang="id-ID" dirty="0"/>
              <a:t>	</a:t>
            </a:r>
            <a:r>
              <a:rPr lang="id-ID" dirty="0" smtClean="0"/>
              <a:t>Perkembangan IPTEK yg tidak dibarengi dgn dasar-dasar nilai moral Pancasila yg kuat bisa justru menjadi penghancur bangsa, terutama dari segi moralitas dan mentalitas;</a:t>
            </a:r>
          </a:p>
          <a:p>
            <a:pPr>
              <a:buFont typeface="Wingdings" pitchFamily="2" charset="2"/>
              <a:buChar char="q"/>
            </a:pPr>
            <a:r>
              <a:rPr lang="id-ID" dirty="0"/>
              <a:t> </a:t>
            </a:r>
            <a:r>
              <a:rPr lang="id-ID" dirty="0" smtClean="0"/>
              <a:t>Dlm ideologi Pancasila tercantum jelas bhw mengembangkan iptek hrslah secara beradab sbgm bunyi sila kedua. Perkembangan dan kemajuan iptek seharusnya diwujudkan utk keadilan sosial dan kehidupan yg beradab, serta bermoral.</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id-ID" sz="3600" b="1" dirty="0" smtClean="0"/>
              <a:t>A. PANCASILA DAN ILMU PENGETAHUAN</a:t>
            </a:r>
            <a:endParaRPr lang="id-ID" sz="3600" b="1" dirty="0"/>
          </a:p>
        </p:txBody>
      </p:sp>
      <p:sp>
        <p:nvSpPr>
          <p:cNvPr id="3" name="Content Placeholder 2"/>
          <p:cNvSpPr>
            <a:spLocks noGrp="1"/>
          </p:cNvSpPr>
          <p:nvPr>
            <p:ph idx="1"/>
          </p:nvPr>
        </p:nvSpPr>
        <p:spPr>
          <a:xfrm>
            <a:off x="214282" y="1357298"/>
            <a:ext cx="8715436" cy="5286412"/>
          </a:xfrm>
        </p:spPr>
        <p:txBody>
          <a:bodyPr>
            <a:normAutofit/>
          </a:bodyPr>
          <a:lstStyle/>
          <a:p>
            <a:pPr marL="514350" indent="-514350">
              <a:buAutoNum type="arabicPeriod"/>
            </a:pPr>
            <a:r>
              <a:rPr lang="id-ID" sz="2400" dirty="0" smtClean="0"/>
              <a:t>Ilmu pengetahuan:</a:t>
            </a:r>
          </a:p>
          <a:p>
            <a:pPr marL="514350" indent="-514350">
              <a:buFont typeface="Wingdings" pitchFamily="2" charset="2"/>
              <a:buChar char="Ø"/>
            </a:pPr>
            <a:r>
              <a:rPr lang="id-ID" sz="2400" dirty="0" smtClean="0"/>
              <a:t>Pengetahuan(knowledge) berbeda dgn ilmu (science);</a:t>
            </a:r>
          </a:p>
          <a:p>
            <a:pPr marL="514350" indent="-514350">
              <a:buFont typeface="Wingdings" pitchFamily="2" charset="2"/>
              <a:buChar char="Ø"/>
            </a:pPr>
            <a:r>
              <a:rPr lang="id-ID" sz="2400" dirty="0"/>
              <a:t> </a:t>
            </a:r>
            <a:r>
              <a:rPr lang="id-ID" sz="2400" dirty="0" smtClean="0"/>
              <a:t>Ilmu pengetahuan = terjemahan dari science;</a:t>
            </a:r>
          </a:p>
          <a:p>
            <a:pPr marL="514350" indent="-514350">
              <a:buFont typeface="Wingdings" pitchFamily="2" charset="2"/>
              <a:buChar char="Ø"/>
            </a:pPr>
            <a:r>
              <a:rPr lang="id-ID" sz="2400" dirty="0"/>
              <a:t> </a:t>
            </a:r>
            <a:r>
              <a:rPr lang="id-ID" sz="2400" dirty="0" smtClean="0"/>
              <a:t>Setiap ilmu adalah pengetahuan, tapi tidak setiap pengetahuan adalah ilmu;</a:t>
            </a:r>
          </a:p>
          <a:p>
            <a:pPr marL="514350" indent="-514350">
              <a:buFont typeface="Wingdings" pitchFamily="2" charset="2"/>
              <a:buChar char="Ø"/>
            </a:pPr>
            <a:r>
              <a:rPr lang="id-ID" sz="2400" dirty="0" smtClean="0"/>
              <a:t>Pengathuan adlh apa yg diketahui oleh manusia;</a:t>
            </a:r>
          </a:p>
          <a:p>
            <a:pPr marL="514350" indent="-514350">
              <a:buFont typeface="Wingdings" pitchFamily="2" charset="2"/>
              <a:buChar char="Ø"/>
            </a:pPr>
            <a:r>
              <a:rPr lang="id-ID" sz="2400" dirty="0"/>
              <a:t> </a:t>
            </a:r>
            <a:r>
              <a:rPr lang="id-ID" sz="2400" dirty="0" smtClean="0"/>
              <a:t>Ilmu adlah pengethuan yg tersusun secara siteatis dan bersifat ilmiah;</a:t>
            </a:r>
          </a:p>
          <a:p>
            <a:pPr marL="514350" indent="-514350">
              <a:buFont typeface="Wingdings" pitchFamily="2" charset="2"/>
              <a:buChar char="Ø"/>
            </a:pPr>
            <a:r>
              <a:rPr lang="id-ID" sz="2400" dirty="0"/>
              <a:t> </a:t>
            </a:r>
            <a:r>
              <a:rPr lang="id-ID" sz="2400" dirty="0" smtClean="0"/>
              <a:t>Ilmu bukan sekedar pengetahuan, tetapi merangkum sekumpulan pengetahuan berdasarkan teori-teori yg disepakati dan didapatkan secara sistematik  diuji dgn seperangkat metode yg diakui dlm bidang ilmu tertentu</a:t>
            </a:r>
          </a:p>
          <a:p>
            <a:pPr marL="514350" indent="-514350">
              <a:buNone/>
            </a:pPr>
            <a:endParaRPr lang="id-ID"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929718" cy="6643710"/>
          </a:xfrm>
        </p:spPr>
        <p:txBody>
          <a:bodyPr>
            <a:normAutofit lnSpcReduction="10000"/>
          </a:bodyPr>
          <a:lstStyle/>
          <a:p>
            <a:pPr>
              <a:buFont typeface="Wingdings" pitchFamily="2" charset="2"/>
              <a:buChar char="Ø"/>
            </a:pPr>
            <a:r>
              <a:rPr lang="id-ID" b="1" dirty="0" smtClean="0"/>
              <a:t> Menurut Gie dalam Sapriya,2012, terdapat 3 pengertian ilmu:</a:t>
            </a:r>
          </a:p>
          <a:p>
            <a:pPr>
              <a:buNone/>
            </a:pPr>
            <a:r>
              <a:rPr lang="id-ID" dirty="0"/>
              <a:t>	</a:t>
            </a:r>
            <a:r>
              <a:rPr lang="id-ID" sz="2400" dirty="0" smtClean="0"/>
              <a:t>1. Menekankan bhw Ilmu merupakan pengetahuan yg sisteatis;</a:t>
            </a:r>
          </a:p>
          <a:p>
            <a:pPr>
              <a:buNone/>
            </a:pPr>
            <a:r>
              <a:rPr lang="id-ID" sz="2400" dirty="0"/>
              <a:t>	</a:t>
            </a:r>
            <a:r>
              <a:rPr lang="id-ID" sz="2400" dirty="0" smtClean="0"/>
              <a:t>2. Menekankan bhw Ilmu sebagai metode penelitian ilmiah;</a:t>
            </a:r>
          </a:p>
          <a:p>
            <a:pPr>
              <a:buNone/>
            </a:pPr>
            <a:r>
              <a:rPr lang="id-ID" sz="2400" dirty="0"/>
              <a:t>	</a:t>
            </a:r>
            <a:r>
              <a:rPr lang="id-ID" sz="2400" dirty="0" smtClean="0"/>
              <a:t>3. Menekankan bhw ilmu mrpkn sutu proses aktivitas peneitian.</a:t>
            </a:r>
          </a:p>
          <a:p>
            <a:pPr>
              <a:buFont typeface="Wingdings" pitchFamily="2" charset="2"/>
              <a:buChar char="§"/>
            </a:pPr>
            <a:r>
              <a:rPr lang="id-ID" sz="2400" dirty="0"/>
              <a:t> </a:t>
            </a:r>
            <a:r>
              <a:rPr lang="id-ID" sz="2400" b="1" dirty="0" smtClean="0"/>
              <a:t>BEBERAPA PERSYARATAN AGAR PENGETAHUAN DAPAT MENJADI ILMU:</a:t>
            </a:r>
            <a:r>
              <a:rPr lang="id-ID" sz="2800" b="1" dirty="0" smtClean="0"/>
              <a:t> Objektif, Metodis, Sistematis dan Universal.</a:t>
            </a:r>
          </a:p>
          <a:p>
            <a:pPr>
              <a:buFont typeface="Wingdings" pitchFamily="2" charset="2"/>
              <a:buChar char="Ø"/>
            </a:pPr>
            <a:r>
              <a:rPr lang="id-ID" sz="2800" b="1" dirty="0" smtClean="0"/>
              <a:t> </a:t>
            </a:r>
            <a:r>
              <a:rPr lang="id-ID" sz="2400" b="1" dirty="0" smtClean="0"/>
              <a:t>Ilmu dibagi menjadi 3 bidang utama, yi ilmu alam, ilmu sosial, dan ilmu budaya(humaniora).</a:t>
            </a:r>
          </a:p>
          <a:p>
            <a:pPr>
              <a:buFont typeface="Wingdings" pitchFamily="2" charset="2"/>
              <a:buChar char="Ø"/>
            </a:pPr>
            <a:r>
              <a:rPr lang="id-ID" sz="2400" b="1" dirty="0"/>
              <a:t> </a:t>
            </a:r>
            <a:r>
              <a:rPr lang="id-ID" sz="2400" dirty="0" smtClean="0"/>
              <a:t>Ilmu alam: Objeknya benda-benda alam, dgn hukum –hukum yg pasti dan umum, berlaku kapanpun dan dimanapun. Ia mempelajari aspek-aspek fisik dan non manusia ttg bumi dan alam sekitarnya:</a:t>
            </a:r>
          </a:p>
          <a:p>
            <a:pPr>
              <a:buNone/>
            </a:pPr>
            <a:r>
              <a:rPr lang="id-ID" sz="2400" b="1" dirty="0"/>
              <a:t>	</a:t>
            </a:r>
            <a:r>
              <a:rPr lang="id-ID" sz="2400" dirty="0" smtClean="0"/>
              <a:t>Cth Astronomi, Biologi, Ekologi, Fisika</a:t>
            </a:r>
          </a:p>
          <a:p>
            <a:pPr>
              <a:buFont typeface="Wingdings" pitchFamily="2" charset="2"/>
              <a:buChar char="Ø"/>
            </a:pPr>
            <a:r>
              <a:rPr lang="id-ID" b="1" dirty="0" smtClean="0"/>
              <a:t> </a:t>
            </a:r>
            <a:r>
              <a:rPr lang="id-ID" sz="2400" dirty="0" smtClean="0"/>
              <a:t>Ilmu Sosial (social science)=IPS adlh sekelompok disiplin akademis yg mempelajai spek-aspek  yg berhubunga dgn manusia dan lingkungan sosialnya. Ilmu ini tdk sama dgn Seni dan Humaniora.</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715436" cy="6572272"/>
          </a:xfrm>
        </p:spPr>
        <p:txBody>
          <a:bodyPr>
            <a:normAutofit lnSpcReduction="10000"/>
          </a:bodyPr>
          <a:lstStyle/>
          <a:p>
            <a:pPr>
              <a:buFont typeface="Wingdings" pitchFamily="2" charset="2"/>
              <a:buChar char="Ø"/>
            </a:pPr>
            <a:r>
              <a:rPr lang="id-ID" sz="2400" dirty="0" smtClean="0"/>
              <a:t> Cabang-cabang Ilmu sosial: Antropologi, Ekonomi, Geografi, Hukum, Linguistik, Pendidikan, Politik.</a:t>
            </a:r>
          </a:p>
          <a:p>
            <a:pPr>
              <a:buFont typeface="Wingdings" pitchFamily="2" charset="2"/>
              <a:buChar char="Ø"/>
            </a:pPr>
            <a:r>
              <a:rPr lang="id-ID" sz="2400" dirty="0"/>
              <a:t> </a:t>
            </a:r>
            <a:r>
              <a:rPr lang="id-ID" sz="2400" dirty="0" smtClean="0"/>
              <a:t>HUMANIORA MELIPUTI: Filsafat, Hukum, Sejarah, Bahasa, Sastra, seni, dsb.</a:t>
            </a:r>
          </a:p>
          <a:p>
            <a:pPr>
              <a:buFont typeface="Wingdings" pitchFamily="2" charset="2"/>
              <a:buChar char="Ø"/>
            </a:pPr>
            <a:r>
              <a:rPr lang="id-ID" sz="2400" dirty="0" smtClean="0"/>
              <a:t>Humaniora adlh ilmu yg mengkaji hakikat manusia beserta persoalan-persoalan manusiawi mrk dgn tujuan utk meraih kualitas kehidupan yg lbh baik;</a:t>
            </a:r>
          </a:p>
          <a:p>
            <a:pPr>
              <a:buFont typeface="Wingdings" pitchFamily="2" charset="2"/>
              <a:buChar char="Ø"/>
            </a:pPr>
            <a:endParaRPr lang="id-ID" sz="2400" dirty="0"/>
          </a:p>
          <a:p>
            <a:pPr>
              <a:buNone/>
            </a:pPr>
            <a:r>
              <a:rPr lang="id-ID" sz="2800" b="1" dirty="0" smtClean="0"/>
              <a:t>2. ONTOLOGI, EPISTEMOLOGI DAN AKSIOLOGI</a:t>
            </a:r>
          </a:p>
          <a:p>
            <a:pPr>
              <a:buNone/>
            </a:pPr>
            <a:r>
              <a:rPr lang="id-ID" sz="2400" dirty="0"/>
              <a:t>	</a:t>
            </a:r>
            <a:r>
              <a:rPr lang="id-ID" sz="2400" dirty="0" smtClean="0"/>
              <a:t>Ilmu pengetahuan dpt ditinjau dari 3 cabang  dlm Filsafat, yi ontologi( ilmu ttg keberadaan), epistemologi(ilmu tentang  metoda dan dasar-dasar pengetahuan), dan aksiologi(ilmu ttg tujuan ilmu pengetahuan itu sendiri);</a:t>
            </a:r>
          </a:p>
          <a:p>
            <a:pPr>
              <a:buNone/>
            </a:pPr>
            <a:r>
              <a:rPr lang="id-ID" sz="2800" b="1" dirty="0" smtClean="0"/>
              <a:t>3. KAITAN PANCASILA DGN ILMU PENGETAHUAN</a:t>
            </a:r>
          </a:p>
          <a:p>
            <a:pPr>
              <a:buFont typeface="Wingdings" pitchFamily="2" charset="2"/>
              <a:buChar char="Ø"/>
            </a:pPr>
            <a:r>
              <a:rPr lang="id-ID" sz="2800" b="1" dirty="0" smtClean="0"/>
              <a:t> </a:t>
            </a:r>
            <a:r>
              <a:rPr lang="id-ID" sz="2400" dirty="0" smtClean="0"/>
              <a:t>Pancasila sebagai dasar falsah negara Indonesia implikasi Etis, Yuridis dan Politis.</a:t>
            </a:r>
            <a:endParaRPr lang="id-ID"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357982"/>
          </a:xfrm>
        </p:spPr>
        <p:txBody>
          <a:bodyPr>
            <a:normAutofit lnSpcReduction="10000"/>
          </a:bodyPr>
          <a:lstStyle/>
          <a:p>
            <a:pPr>
              <a:buFont typeface="Wingdings" pitchFamily="2" charset="2"/>
              <a:buChar char="Ø"/>
            </a:pPr>
            <a:r>
              <a:rPr lang="id-ID" dirty="0" smtClean="0"/>
              <a:t> </a:t>
            </a:r>
            <a:r>
              <a:rPr lang="id-ID" sz="2400" dirty="0" smtClean="0"/>
              <a:t>Implikasi Yuridis: Pancasila menjadi sumber norma hukum bernegara.</a:t>
            </a:r>
          </a:p>
          <a:p>
            <a:pPr>
              <a:buFont typeface="Wingdings" pitchFamily="2" charset="2"/>
              <a:buChar char="Ø"/>
            </a:pPr>
            <a:r>
              <a:rPr lang="id-ID" sz="2400" dirty="0"/>
              <a:t> </a:t>
            </a:r>
            <a:r>
              <a:rPr lang="id-ID" sz="2400" dirty="0" smtClean="0"/>
              <a:t>Implikasi politis: Pancasila menjadi ideologi nasional;</a:t>
            </a:r>
          </a:p>
          <a:p>
            <a:pPr>
              <a:buFont typeface="Wingdings" pitchFamily="2" charset="2"/>
              <a:buChar char="Ø"/>
            </a:pPr>
            <a:r>
              <a:rPr lang="id-ID" sz="2400" dirty="0"/>
              <a:t> </a:t>
            </a:r>
            <a:r>
              <a:rPr lang="id-ID" sz="2400" dirty="0" smtClean="0"/>
              <a:t>Pancasila memiliki kaitan dgn ilmu pengetahuan , khususnya ilmu sosial  di Indonesia. Pemikiran ini sdh dimulai sejak lama;</a:t>
            </a:r>
          </a:p>
          <a:p>
            <a:pPr>
              <a:buFont typeface="Wingdings" pitchFamily="2" charset="2"/>
              <a:buChar char="Ø"/>
            </a:pPr>
            <a:r>
              <a:rPr lang="id-ID" sz="2400" dirty="0" smtClean="0"/>
              <a:t>Pertanyaan utama : Ilmu pengetahuan untuk apa? Ilmu pengetahuan harus diabdikan kpd manusia ;</a:t>
            </a:r>
          </a:p>
          <a:p>
            <a:pPr>
              <a:buFont typeface="Wingdings" pitchFamily="2" charset="2"/>
              <a:buChar char="Ø"/>
            </a:pPr>
            <a:r>
              <a:rPr lang="id-ID" sz="2400" dirty="0"/>
              <a:t> </a:t>
            </a:r>
            <a:r>
              <a:rPr lang="id-ID" sz="2400" dirty="0" smtClean="0"/>
              <a:t>Penting dilakukan penyelelidikan ilmu pengetahuan atas sifat gotong royong sebagai jiwa Pancasila; Melalui ilmu pengetahuan khususnya IPS, unsur-unsur Pancasila/gotong royong dpt pula ditelaah dan dikembangkan.</a:t>
            </a:r>
          </a:p>
          <a:p>
            <a:pPr>
              <a:buFont typeface="Wingdings" pitchFamily="2" charset="2"/>
              <a:buChar char="Ø"/>
            </a:pPr>
            <a:r>
              <a:rPr lang="id-ID" sz="2400" dirty="0"/>
              <a:t> </a:t>
            </a:r>
            <a:r>
              <a:rPr lang="id-ID" sz="2400" dirty="0" smtClean="0"/>
              <a:t>Pemikiran berikutnya adlah karya Prof. Notonagoro yg berjudul: Pncasila Dasar Filsafat Negara Republik Indonesia, 1974;</a:t>
            </a:r>
          </a:p>
          <a:p>
            <a:pPr>
              <a:buFont typeface="Wingdings" pitchFamily="2" charset="2"/>
              <a:buChar char="Ø"/>
            </a:pPr>
            <a:r>
              <a:rPr lang="id-ID" sz="2400" dirty="0"/>
              <a:t> </a:t>
            </a:r>
            <a:r>
              <a:rPr lang="id-ID" sz="2400" dirty="0" smtClean="0"/>
              <a:t>Simposium dan Sarasehan Nasioanal dgn tema”Pancasila sebagai Paradigma Ilmu Pengetahuan dan Pembangunan Bangsa” di Yogyakarta 14-15 Agustus 2006.</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643998" cy="6429420"/>
          </a:xfrm>
        </p:spPr>
        <p:txBody>
          <a:bodyPr>
            <a:normAutofit lnSpcReduction="10000"/>
          </a:bodyPr>
          <a:lstStyle/>
          <a:p>
            <a:pPr>
              <a:buFont typeface="Wingdings" pitchFamily="2" charset="2"/>
              <a:buChar char="§"/>
            </a:pPr>
            <a:r>
              <a:rPr lang="id-ID" sz="2400" dirty="0" smtClean="0"/>
              <a:t> Sofian Efendi menyitir pendapat Soekarno bahwa Setiap sila Pancasial perlu dijadikan bluprint bagi setiap pemikiran dan tindakan bs Indonesia, jika tidak akan terjadi kemunduran dlm pencapaian keadilan sosial bagi seluruh rakyat Ind. </a:t>
            </a:r>
          </a:p>
          <a:p>
            <a:pPr>
              <a:buFont typeface="Wingdings" pitchFamily="2" charset="2"/>
              <a:buChar char="§"/>
            </a:pPr>
            <a:r>
              <a:rPr lang="id-ID" sz="2400" dirty="0"/>
              <a:t> </a:t>
            </a:r>
            <a:r>
              <a:rPr lang="id-ID" sz="2400" dirty="0" smtClean="0"/>
              <a:t>Menurut Sofian Efendi bluprint yg dimaksud Soekarno lebih kurang  mengandung pengertian yg sama dgn Pancasila sebagai dasar nilai pengembangan ilmu pengetahuan dan teknologi, krn sila-sila Pancasila sebagai blueprint hrs masuk ke seluruh rencana pemikiran dan tindakan bs Indonesia.</a:t>
            </a:r>
          </a:p>
          <a:p>
            <a:pPr>
              <a:buFont typeface="Wingdings" pitchFamily="2" charset="2"/>
              <a:buChar char="§"/>
            </a:pPr>
            <a:r>
              <a:rPr lang="id-ID" sz="2400" dirty="0"/>
              <a:t> </a:t>
            </a:r>
            <a:r>
              <a:rPr lang="id-ID" sz="2400" dirty="0" smtClean="0"/>
              <a:t>Menurut M. Sastrapratedja ad 2 peran utama Pancasila dlm kaitannya dgn ilmu pengetahuan: </a:t>
            </a:r>
          </a:p>
          <a:p>
            <a:pPr>
              <a:buNone/>
            </a:pPr>
            <a:r>
              <a:rPr lang="id-ID" sz="2400" dirty="0"/>
              <a:t>	</a:t>
            </a:r>
            <a:r>
              <a:rPr lang="id-ID" sz="2400" dirty="0" smtClean="0"/>
              <a:t>- pertama sebagai landasan bagi kebijakan ilmu pengetahuan dan</a:t>
            </a:r>
          </a:p>
          <a:p>
            <a:pPr>
              <a:buNone/>
            </a:pPr>
            <a:r>
              <a:rPr lang="id-ID" sz="2400" dirty="0"/>
              <a:t>	</a:t>
            </a:r>
            <a:r>
              <a:rPr lang="id-ID" sz="2400" dirty="0" smtClean="0"/>
              <a:t>-kedua ; Pancasila menjadi landasan bagi etika pengembangan ilmu pengetahuan dan teknologi.</a:t>
            </a:r>
            <a:endParaRPr lang="id-ID" sz="2400" dirty="0"/>
          </a:p>
          <a:p>
            <a:pPr>
              <a:buFont typeface="Wingdings" pitchFamily="2" charset="2"/>
              <a:buChar char="§"/>
            </a:pPr>
            <a:r>
              <a:rPr lang="id-ID" sz="2400" dirty="0" smtClean="0"/>
              <a:t>Prof. Umar Anggara Jenie: Pancasila akan bisa digunakan sebagi paradigma ilmu pengetahuan dan teknologi yi dl memberikan panduan etika kpd penerapan ilmu pengetahuan dan teknologi itu sendiri. </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normAutofit/>
          </a:bodyPr>
          <a:lstStyle/>
          <a:p>
            <a:pPr>
              <a:buNone/>
            </a:pPr>
            <a:r>
              <a:rPr lang="id-ID" sz="2800" b="1" dirty="0" smtClean="0"/>
              <a:t>B. PANCASILA SBGI LANDASAN ETIK PENGEMBANGAN ILMU.</a:t>
            </a:r>
            <a:endParaRPr lang="id-ID" sz="2800" dirty="0" smtClean="0"/>
          </a:p>
          <a:p>
            <a:pPr>
              <a:buFont typeface="Wingdings" pitchFamily="2" charset="2"/>
              <a:buChar char="Ø"/>
            </a:pPr>
            <a:r>
              <a:rPr lang="id-ID" sz="2800" dirty="0"/>
              <a:t> </a:t>
            </a:r>
            <a:r>
              <a:rPr lang="id-ID" sz="2400" dirty="0" smtClean="0"/>
              <a:t>Pancasila sebgai dasar nilai pengembangan ilmu dpt mengacu pd bbrp pemahaman, yi:</a:t>
            </a:r>
          </a:p>
          <a:p>
            <a:pPr>
              <a:buNone/>
            </a:pPr>
            <a:r>
              <a:rPr lang="id-ID" sz="2400" dirty="0"/>
              <a:t>	</a:t>
            </a:r>
            <a:r>
              <a:rPr lang="id-ID" sz="2400" dirty="0" smtClean="0"/>
              <a:t>(1) Bhw setiap Iptek yg dikembangkan di Ind tdk bertentangan dgn nila-nilai yg terkandung dlm Pncasial;</a:t>
            </a:r>
          </a:p>
          <a:p>
            <a:pPr>
              <a:buNone/>
            </a:pPr>
            <a:r>
              <a:rPr lang="id-ID" sz="2400" dirty="0"/>
              <a:t>	</a:t>
            </a:r>
            <a:r>
              <a:rPr lang="id-ID" sz="2400" dirty="0" smtClean="0"/>
              <a:t>(2) bhw setiap Iptek yg dikembangkan di Ind hrs menyertakan nilai-nilai Pancasila sbgi faktor internal pengembangan iptek itu sendiri;</a:t>
            </a:r>
          </a:p>
          <a:p>
            <a:pPr>
              <a:buNone/>
            </a:pPr>
            <a:r>
              <a:rPr lang="id-ID" sz="2400" dirty="0"/>
              <a:t>	</a:t>
            </a:r>
            <a:r>
              <a:rPr lang="id-ID" sz="2400" dirty="0" smtClean="0"/>
              <a:t>(3) bhw nilai-nilai Pancasila berperan sbgi rambu normatif bgi pengembangn iptek, artinya mampu mengendalikan iptek agar tdk kelauar dari cara berpikir dan cara bertindak bs Indonesia;</a:t>
            </a:r>
          </a:p>
          <a:p>
            <a:pPr>
              <a:buNone/>
            </a:pPr>
            <a:r>
              <a:rPr lang="id-ID" sz="2400" dirty="0"/>
              <a:t>	</a:t>
            </a:r>
            <a:r>
              <a:rPr lang="id-ID" sz="2400" dirty="0" smtClean="0"/>
              <a:t>(4) bhw setiap pengembanganiptek hrs berakar dari budaya dan ideologi bs Ind sendiri atau yg dikena dgn istilah INDIGENISASI ilmu(mempribumikan ilmu).</a:t>
            </a:r>
            <a:endParaRPr lang="id-ID"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429420"/>
          </a:xfrm>
        </p:spPr>
        <p:txBody>
          <a:bodyPr>
            <a:normAutofit/>
          </a:bodyPr>
          <a:lstStyle/>
          <a:p>
            <a:pPr>
              <a:buFont typeface="Wingdings" pitchFamily="2" charset="2"/>
              <a:buChar char="Ø"/>
            </a:pPr>
            <a:r>
              <a:rPr lang="id-ID" sz="2400" dirty="0" smtClean="0"/>
              <a:t> Pancasila sebagai landasan etik bagi pengembangan iptek di Indonesia berkaitan dgn AKSIOLOGI ilmu, yakni utk menjawab pertanyaan utk apa pengetahuan tsb digunakan dan bgm kaitan penggunaan tsb dgn kaidah-kaidah moral;</a:t>
            </a:r>
          </a:p>
          <a:p>
            <a:pPr>
              <a:buFont typeface="Wingdings" pitchFamily="2" charset="2"/>
              <a:buChar char="Ø"/>
            </a:pPr>
            <a:r>
              <a:rPr lang="id-ID" sz="2400" dirty="0" smtClean="0"/>
              <a:t>Slamet Sutrisno: Butir nilaai-nilai Pancasila dpt dikembangkam sbgi pembangun filsafat ilmu sosial, sekurang-kurangnya dlm kapasitas aksiologi ilmu, meliputi: (1) spiritualitas, (2) keadilan, dan (3) kekeluargaan.</a:t>
            </a:r>
          </a:p>
          <a:p>
            <a:pPr>
              <a:buFont typeface="Wingdings" pitchFamily="2" charset="2"/>
              <a:buChar char="Ø"/>
            </a:pPr>
            <a:r>
              <a:rPr lang="id-ID" sz="2400" dirty="0"/>
              <a:t> </a:t>
            </a:r>
            <a:r>
              <a:rPr lang="id-ID" sz="2400" dirty="0" smtClean="0"/>
              <a:t>Dalam kapasita s aksiologi ilmu, nilai-nilai yg terkandung dlm sil-sila Pancasila merpkn sumber nilai, kerangka pikir, dan asas moralitas bagi pembangunan  Iptek di Ind. </a:t>
            </a:r>
          </a:p>
          <a:p>
            <a:pPr>
              <a:buFont typeface="Wingdings" pitchFamily="2" charset="2"/>
              <a:buChar char="Ø"/>
            </a:pPr>
            <a:r>
              <a:rPr lang="id-ID" sz="2400" dirty="0"/>
              <a:t> </a:t>
            </a:r>
            <a:r>
              <a:rPr lang="id-ID" sz="2400" dirty="0" smtClean="0"/>
              <a:t>Prof. Wahyudi Setiawan, 2006 dlm makalahnya “Profesi teknik dan Nilai-nilai Luhur Pancasila” mengemukakan hakikat Pancasila sbgi dasar nilai pengembangan iptek( Baca buku Winarno, hal 189, thn 2016); </a:t>
            </a: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357982"/>
          </a:xfrm>
        </p:spPr>
        <p:txBody>
          <a:bodyPr>
            <a:normAutofit lnSpcReduction="10000"/>
          </a:bodyPr>
          <a:lstStyle/>
          <a:p>
            <a:pPr>
              <a:buFont typeface="Wingdings" pitchFamily="2" charset="2"/>
              <a:buChar char="Ø"/>
            </a:pPr>
            <a:r>
              <a:rPr lang="id-ID" sz="2400" dirty="0" smtClean="0"/>
              <a:t> Syahrial Syarbaini, 2012: Pengembangan iptek hrs senantiasa berorientasi pd nilai-nilai Pancasila. Peran nilai-nilai dlm Pancasila tsb dapat Mhs baca dlm buku Winarno, hal 191;</a:t>
            </a:r>
          </a:p>
          <a:p>
            <a:pPr>
              <a:buFont typeface="Wingdings" pitchFamily="2" charset="2"/>
              <a:buChar char="Ø"/>
            </a:pPr>
            <a:endParaRPr lang="id-ID" sz="2400" dirty="0"/>
          </a:p>
          <a:p>
            <a:pPr>
              <a:buNone/>
            </a:pPr>
            <a:r>
              <a:rPr lang="id-ID" sz="2800" b="1" dirty="0" smtClean="0"/>
              <a:t>C. PANCASILA SEBGAI PARADIGMA ILMU PENGETAHUAN DI INDONESIA:</a:t>
            </a:r>
          </a:p>
          <a:p>
            <a:pPr>
              <a:buFont typeface="Wingdings" pitchFamily="2" charset="2"/>
              <a:buChar char="Ø"/>
            </a:pPr>
            <a:r>
              <a:rPr lang="id-ID" sz="2400" dirty="0" smtClean="0"/>
              <a:t>Pancasila sebagai paradigma ilmu pengetahuan adlh Aktualisasi Pancasila di bidang keiluan selain sebgai panduan etik pengembangan ilmu;</a:t>
            </a:r>
          </a:p>
          <a:p>
            <a:pPr>
              <a:buFont typeface="Wingdings" pitchFamily="2" charset="2"/>
              <a:buChar char="Ø"/>
            </a:pPr>
            <a:r>
              <a:rPr lang="id-ID" sz="2400" dirty="0" smtClean="0"/>
              <a:t>secara etimologis </a:t>
            </a:r>
            <a:r>
              <a:rPr lang="id-ID" sz="2400" dirty="0" smtClean="0"/>
              <a:t>Paradigma </a:t>
            </a:r>
            <a:r>
              <a:rPr lang="id-ID" sz="2400" dirty="0" smtClean="0"/>
              <a:t>: model teori ilmu pengetahuan  atau kerangka berpikir ; secara terminologi = sebgai pandangan mendasar para ilmuan ttg apa yg menjadi pokok persoalan yg senantiasa dipelajari oleh satu cabang ilmu pngetahuan;</a:t>
            </a:r>
          </a:p>
          <a:p>
            <a:pPr>
              <a:buFont typeface="Wingdings" pitchFamily="2" charset="2"/>
              <a:buChar char="Ø"/>
            </a:pPr>
            <a:r>
              <a:rPr lang="id-ID" sz="2400" dirty="0"/>
              <a:t> </a:t>
            </a:r>
            <a:r>
              <a:rPr lang="id-ID" sz="2400" dirty="0" smtClean="0"/>
              <a:t>Thomas Kuhn(org yg pertama kali mengemukakan istihah paradigma) menyatkn bhw ilmu pada waktu tertentu didominasi oleh suatu paradigma;</a:t>
            </a:r>
          </a:p>
          <a:p>
            <a:pPr>
              <a:buFont typeface="Wingdings" pitchFamily="2" charset="2"/>
              <a:buChar char="Ø"/>
            </a:pPr>
            <a:endParaRPr lang="id-ID"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1085</Words>
  <Application>Microsoft Office PowerPoint</Application>
  <PresentationFormat>On-screen Show (4:3)</PresentationFormat>
  <Paragraphs>76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PANCASILA SEBAGAI DASAR PENGEMBANGAN ILMU</vt:lpstr>
      <vt:lpstr>A. PANCASILA DAN ILMU PENGETAHUAN</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DASAR PENGEBANGAN ILMU</dc:title>
  <dc:creator>User</dc:creator>
  <cp:lastModifiedBy>User</cp:lastModifiedBy>
  <cp:revision>9</cp:revision>
  <dcterms:created xsi:type="dcterms:W3CDTF">2020-11-09T06:08:40Z</dcterms:created>
  <dcterms:modified xsi:type="dcterms:W3CDTF">2020-11-09T09:43:29Z</dcterms:modified>
</cp:coreProperties>
</file>