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5143500"/>
  <p:notesSz cx="9144000" cy="5143500"/>
  <p:embeddedFontLst>
    <p:embeddedFont>
      <p:font typeface="CMPRKJ+TwCenMT-Regular"/>
      <p:regular r:id="rId17"/>
    </p:embeddedFont>
    <p:embeddedFont>
      <p:font typeface="UJCHBT+TimesNewRomanPSMT"/>
      <p:regular r:id="rId18"/>
    </p:embeddedFont>
    <p:embeddedFont>
      <p:font typeface="GEMKIW+ArialMT"/>
      <p:regular r:id="rId19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font" Target="fonts/font1.fntdata" /><Relationship Id="rId18" Type="http://schemas.openxmlformats.org/officeDocument/2006/relationships/font" Target="fonts/font2.fntdata" /><Relationship Id="rId19" Type="http://schemas.openxmlformats.org/officeDocument/2006/relationships/font" Target="fonts/font3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30992" y="210039"/>
            <a:ext cx="2306489" cy="231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524"/>
              </a:lnSpc>
              <a:spcBef>
                <a:spcPts val="0"/>
              </a:spcBef>
              <a:spcAft>
                <a:spcPts val="0"/>
              </a:spcAft>
            </a:pP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Sepriyadi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Adhan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S.,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S.H.,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1400">
                <a:solidFill>
                  <a:srgbClr val="000000"/>
                </a:solidFill>
                <a:latin typeface="CMPRKJ+TwCenMT-Regular"/>
                <a:cs typeface="CMPRKJ+TwCenMT-Regular"/>
              </a:rPr>
              <a:t>M.H.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113192" y="2244562"/>
            <a:ext cx="4976262" cy="7131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315"/>
              </a:lnSpc>
              <a:spcBef>
                <a:spcPts val="0"/>
              </a:spcBef>
              <a:spcAft>
                <a:spcPts val="0"/>
              </a:spcAft>
            </a:pPr>
            <a:r>
              <a:rPr dirty="0" sz="4800">
                <a:solidFill>
                  <a:srgbClr val="482400"/>
                </a:solidFill>
                <a:latin typeface="UJCHBT+TimesNewRomanPSMT"/>
                <a:cs typeface="UJCHBT+TimesNewRomanPSMT"/>
              </a:rPr>
              <a:t>POLITIK</a:t>
            </a:r>
            <a:r>
              <a:rPr dirty="0" sz="4800">
                <a:solidFill>
                  <a:srgbClr val="482400"/>
                </a:solidFill>
                <a:latin typeface="UJCHBT+TimesNewRomanPSMT"/>
                <a:cs typeface="UJCHBT+TimesNewRomanPSMT"/>
              </a:rPr>
              <a:t> </a:t>
            </a:r>
            <a:r>
              <a:rPr dirty="0" sz="4800">
                <a:solidFill>
                  <a:srgbClr val="482400"/>
                </a:solidFill>
                <a:latin typeface="UJCHBT+TimesNewRomanPSMT"/>
                <a:cs typeface="UJCHBT+TimesNewRomanPSMT"/>
              </a:rPr>
              <a:t>HUKUM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747357" y="909096"/>
            <a:ext cx="3603001" cy="4114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39"/>
              </a:lnSpc>
              <a:spcBef>
                <a:spcPts val="0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TUJUAN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13359" y="1746377"/>
            <a:ext cx="7373362" cy="22195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30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mewujudkan</a:t>
            </a:r>
            <a:r>
              <a:rPr dirty="0" sz="2400" spc="31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kepastian</a:t>
            </a:r>
            <a:r>
              <a:rPr dirty="0" sz="2400" spc="31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400" spc="3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3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keadilan</a:t>
            </a:r>
            <a:r>
              <a:rPr dirty="0" sz="2400" spc="31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kehidupan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bermasyarakat,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berbangsa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bernegara.</a:t>
            </a:r>
          </a:p>
          <a:p>
            <a:pPr marL="0" marR="0">
              <a:lnSpc>
                <a:spcPts val="2737"/>
              </a:lnSpc>
              <a:spcBef>
                <a:spcPts val="153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46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mewujudkan</a:t>
            </a:r>
            <a:r>
              <a:rPr dirty="0" sz="2400" spc="47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kebahagiaan</a:t>
            </a:r>
            <a:r>
              <a:rPr dirty="0" sz="2400" spc="48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46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kedamaian</a:t>
            </a:r>
            <a:r>
              <a:rPr dirty="0" sz="2400" spc="47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</a:p>
          <a:p>
            <a:pPr marL="0" marR="0">
              <a:lnSpc>
                <a:spcPts val="2613"/>
              </a:lnSpc>
              <a:spcBef>
                <a:spcPts val="21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kehidupan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bermasyarakat,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berbangsa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bernegara.</a:t>
            </a:r>
          </a:p>
          <a:p>
            <a:pPr marL="0" marR="0">
              <a:lnSpc>
                <a:spcPts val="2737"/>
              </a:lnSpc>
              <a:spcBef>
                <a:spcPts val="153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13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mengatur</a:t>
            </a:r>
            <a:r>
              <a:rPr dirty="0" sz="2400" spc="140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ketertiban</a:t>
            </a:r>
            <a:r>
              <a:rPr dirty="0" sz="2400" spc="140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13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ketentraman</a:t>
            </a:r>
            <a:r>
              <a:rPr dirty="0" sz="2400" spc="140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kehidupan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bermasyarakat,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berbangsa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bernegara.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34423" y="1194130"/>
            <a:ext cx="7650275" cy="26571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39"/>
              </a:lnSpc>
              <a:spcBef>
                <a:spcPts val="0"/>
              </a:spcBef>
              <a:spcAft>
                <a:spcPts val="0"/>
              </a:spcAft>
            </a:pPr>
            <a:r>
              <a:rPr dirty="0" sz="2700" spc="-18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700" spc="-2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8">
                <a:solidFill>
                  <a:srgbClr val="000000"/>
                </a:solidFill>
                <a:latin typeface="CMPRKJ+TwCenMT-Regular"/>
                <a:cs typeface="CMPRKJ+TwCenMT-Regular"/>
              </a:rPr>
              <a:t>pembuatan</a:t>
            </a:r>
            <a:r>
              <a:rPr dirty="0" sz="2700" spc="5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31">
                <a:solidFill>
                  <a:srgbClr val="000000"/>
                </a:solidFill>
                <a:latin typeface="CMPRKJ+TwCenMT-Regular"/>
                <a:cs typeface="CMPRKJ+TwCenMT-Regular"/>
              </a:rPr>
              <a:t>peraturan</a:t>
            </a:r>
            <a:r>
              <a:rPr dirty="0" sz="2700" spc="6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8">
                <a:solidFill>
                  <a:srgbClr val="000000"/>
                </a:solidFill>
                <a:latin typeface="CMPRKJ+TwCenMT-Regular"/>
                <a:cs typeface="CMPRKJ+TwCenMT-Regular"/>
              </a:rPr>
              <a:t>perundang-undangan</a:t>
            </a:r>
          </a:p>
          <a:p>
            <a:pPr marL="0" marR="0">
              <a:lnSpc>
                <a:spcPts val="2939"/>
              </a:lnSpc>
              <a:spcBef>
                <a:spcPts val="657"/>
              </a:spcBef>
              <a:spcAft>
                <a:spcPts val="0"/>
              </a:spcAft>
            </a:pPr>
            <a:r>
              <a:rPr dirty="0" sz="2700" spc="41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700" spc="5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111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700" spc="-7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23">
                <a:solidFill>
                  <a:srgbClr val="000000"/>
                </a:solidFill>
                <a:latin typeface="CMPRKJ+TwCenMT-Regular"/>
                <a:cs typeface="CMPRKJ+TwCenMT-Regular"/>
              </a:rPr>
              <a:t>memiliki</a:t>
            </a:r>
            <a:r>
              <a:rPr dirty="0" sz="2700" spc="-2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14">
                <a:solidFill>
                  <a:srgbClr val="000000"/>
                </a:solidFill>
                <a:latin typeface="CMPRKJ+TwCenMT-Regular"/>
                <a:cs typeface="CMPRKJ+TwCenMT-Regular"/>
              </a:rPr>
              <a:t>peranan</a:t>
            </a:r>
            <a:r>
              <a:rPr dirty="0" sz="2700" spc="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sangat</a:t>
            </a:r>
            <a:r>
              <a:rPr dirty="0" sz="2700" spc="4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8">
                <a:solidFill>
                  <a:srgbClr val="000000"/>
                </a:solidFill>
                <a:latin typeface="CMPRKJ+TwCenMT-Regular"/>
                <a:cs typeface="CMPRKJ+TwCenMT-Regular"/>
              </a:rPr>
              <a:t>penting,</a:t>
            </a:r>
            <a:r>
              <a:rPr dirty="0" sz="2700" spc="83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51">
                <a:solidFill>
                  <a:srgbClr val="000000"/>
                </a:solidFill>
                <a:latin typeface="CMPRKJ+TwCenMT-Regular"/>
                <a:cs typeface="CMPRKJ+TwCenMT-Regular"/>
              </a:rPr>
              <a:t>yakni</a:t>
            </a:r>
            <a:r>
              <a:rPr dirty="0" sz="2700" spc="10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:</a:t>
            </a:r>
          </a:p>
          <a:p>
            <a:pPr marL="0" marR="0">
              <a:lnSpc>
                <a:spcPts val="2939"/>
              </a:lnSpc>
              <a:spcBef>
                <a:spcPts val="754"/>
              </a:spcBef>
              <a:spcAft>
                <a:spcPts val="0"/>
              </a:spcAft>
            </a:pPr>
            <a:r>
              <a:rPr dirty="0" sz="2700" spc="34">
                <a:solidFill>
                  <a:srgbClr val="000000"/>
                </a:solidFill>
                <a:latin typeface="CMPRKJ+TwCenMT-Regular"/>
                <a:cs typeface="CMPRKJ+TwCenMT-Regular"/>
              </a:rPr>
              <a:t>Sebagai</a:t>
            </a:r>
            <a:r>
              <a:rPr dirty="0" sz="2700" spc="3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alasan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0">
                <a:solidFill>
                  <a:srgbClr val="000000"/>
                </a:solidFill>
                <a:latin typeface="CMPRKJ+TwCenMT-Regular"/>
                <a:cs typeface="CMPRKJ+TwCenMT-Regular"/>
              </a:rPr>
              <a:t>mengapa</a:t>
            </a:r>
            <a:r>
              <a:rPr dirty="0" sz="2700" spc="3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diperlukan</a:t>
            </a:r>
            <a:r>
              <a:rPr dirty="0" sz="2700" spc="2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pembentukan</a:t>
            </a:r>
          </a:p>
          <a:p>
            <a:pPr marL="0" marR="0">
              <a:lnSpc>
                <a:spcPts val="2939"/>
              </a:lnSpc>
              <a:spcBef>
                <a:spcPts val="590"/>
              </a:spcBef>
              <a:spcAft>
                <a:spcPts val="0"/>
              </a:spcAft>
            </a:pPr>
            <a:r>
              <a:rPr dirty="0" sz="2700" spc="-25">
                <a:solidFill>
                  <a:srgbClr val="000000"/>
                </a:solidFill>
                <a:latin typeface="CMPRKJ+TwCenMT-Regular"/>
                <a:cs typeface="CMPRKJ+TwCenMT-Regular"/>
              </a:rPr>
              <a:t>suatu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31">
                <a:solidFill>
                  <a:srgbClr val="000000"/>
                </a:solidFill>
                <a:latin typeface="CMPRKJ+TwCenMT-Regular"/>
                <a:cs typeface="CMPRKJ+TwCenMT-Regular"/>
              </a:rPr>
              <a:t>peraturan</a:t>
            </a:r>
            <a:r>
              <a:rPr dirty="0" sz="2700" spc="22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perundang-undangan.</a:t>
            </a:r>
          </a:p>
          <a:p>
            <a:pPr marL="0" marR="0">
              <a:lnSpc>
                <a:spcPts val="2939"/>
              </a:lnSpc>
              <a:spcBef>
                <a:spcPts val="540"/>
              </a:spcBef>
              <a:spcAft>
                <a:spcPts val="0"/>
              </a:spcAft>
            </a:pPr>
            <a:r>
              <a:rPr dirty="0" sz="2700" spc="-72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700" spc="-4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30">
                <a:solidFill>
                  <a:srgbClr val="000000"/>
                </a:solidFill>
                <a:latin typeface="CMPRKJ+TwCenMT-Regular"/>
                <a:cs typeface="CMPRKJ+TwCenMT-Regular"/>
              </a:rPr>
              <a:t>menentukan</a:t>
            </a:r>
            <a:r>
              <a:rPr dirty="0" sz="27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73">
                <a:solidFill>
                  <a:srgbClr val="000000"/>
                </a:solidFill>
                <a:latin typeface="CMPRKJ+TwCenMT-Regular"/>
                <a:cs typeface="CMPRKJ+TwCenMT-Regular"/>
              </a:rPr>
              <a:t>apa</a:t>
            </a:r>
            <a:r>
              <a:rPr dirty="0" sz="2700" spc="8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17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25">
                <a:solidFill>
                  <a:srgbClr val="000000"/>
                </a:solidFill>
                <a:latin typeface="CMPRKJ+TwCenMT-Regular"/>
                <a:cs typeface="CMPRKJ+TwCenMT-Regular"/>
              </a:rPr>
              <a:t>hendak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12">
                <a:solidFill>
                  <a:srgbClr val="000000"/>
                </a:solidFill>
                <a:latin typeface="CMPRKJ+TwCenMT-Regular"/>
                <a:cs typeface="CMPRKJ+TwCenMT-Regular"/>
              </a:rPr>
              <a:t>diterjemahkan</a:t>
            </a:r>
            <a:r>
              <a:rPr dirty="0" sz="2700" spc="8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93">
                <a:solidFill>
                  <a:srgbClr val="000000"/>
                </a:solidFill>
                <a:latin typeface="CMPRKJ+TwCenMT-Regular"/>
                <a:cs typeface="CMPRKJ+TwCenMT-Regular"/>
              </a:rPr>
              <a:t>ke</a:t>
            </a:r>
          </a:p>
          <a:p>
            <a:pPr marL="0" marR="0">
              <a:lnSpc>
                <a:spcPts val="2939"/>
              </a:lnSpc>
              <a:spcBef>
                <a:spcPts val="590"/>
              </a:spcBef>
              <a:spcAft>
                <a:spcPts val="0"/>
              </a:spcAft>
            </a:pPr>
            <a:r>
              <a:rPr dirty="0" sz="2700" spc="28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700" spc="3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0">
                <a:solidFill>
                  <a:srgbClr val="000000"/>
                </a:solidFill>
                <a:latin typeface="CMPRKJ+TwCenMT-Regular"/>
                <a:cs typeface="CMPRKJ+TwCenMT-Regular"/>
              </a:rPr>
              <a:t>kalimat</a:t>
            </a:r>
            <a:r>
              <a:rPr dirty="0" sz="2700" spc="3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111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700" spc="-7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2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700" spc="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15">
                <a:solidFill>
                  <a:srgbClr val="000000"/>
                </a:solidFill>
                <a:latin typeface="CMPRKJ+TwCenMT-Regular"/>
                <a:cs typeface="CMPRKJ+TwCenMT-Regular"/>
              </a:rPr>
              <a:t>menjadi</a:t>
            </a:r>
            <a:r>
              <a:rPr dirty="0" sz="27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-44">
                <a:solidFill>
                  <a:srgbClr val="000000"/>
                </a:solidFill>
                <a:latin typeface="CMPRKJ+TwCenMT-Regular"/>
                <a:cs typeface="CMPRKJ+TwCenMT-Regular"/>
              </a:rPr>
              <a:t>perumusan</a:t>
            </a:r>
            <a:r>
              <a:rPr dirty="0" sz="2700" spc="69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 spc="14">
                <a:solidFill>
                  <a:srgbClr val="000000"/>
                </a:solidFill>
                <a:latin typeface="CMPRKJ+TwCenMT-Regular"/>
                <a:cs typeface="CMPRKJ+TwCenMT-Regular"/>
              </a:rPr>
              <a:t>pasal.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216100" y="1010573"/>
            <a:ext cx="4683779" cy="51628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765"/>
              </a:lnSpc>
              <a:spcBef>
                <a:spcPts val="0"/>
              </a:spcBef>
              <a:spcAft>
                <a:spcPts val="0"/>
              </a:spcAft>
            </a:pPr>
            <a:r>
              <a:rPr dirty="0" sz="3400">
                <a:solidFill>
                  <a:srgbClr val="482400"/>
                </a:solidFill>
                <a:latin typeface="UJCHBT+TimesNewRomanPSMT"/>
                <a:cs typeface="UJCHBT+TimesNewRomanPSMT"/>
              </a:rPr>
              <a:t>ARTI</a:t>
            </a:r>
            <a:r>
              <a:rPr dirty="0" sz="3400">
                <a:solidFill>
                  <a:srgbClr val="482400"/>
                </a:solidFill>
                <a:latin typeface="UJCHBT+TimesNewRomanPSMT"/>
                <a:cs typeface="UJCHBT+TimesNewRomanPSMT"/>
              </a:rPr>
              <a:t> </a:t>
            </a:r>
            <a:r>
              <a:rPr dirty="0" sz="3400">
                <a:solidFill>
                  <a:srgbClr val="482400"/>
                </a:solidFill>
                <a:latin typeface="UJCHBT+TimesNewRomanPSMT"/>
                <a:cs typeface="UJCHBT+TimesNewRomanPSMT"/>
              </a:rPr>
              <a:t>POLITIK</a:t>
            </a:r>
            <a:r>
              <a:rPr dirty="0" sz="3400">
                <a:solidFill>
                  <a:srgbClr val="482400"/>
                </a:solidFill>
                <a:latin typeface="UJCHBT+TimesNewRomanPSMT"/>
                <a:cs typeface="UJCHBT+TimesNewRomanPSMT"/>
              </a:rPr>
              <a:t> </a:t>
            </a:r>
            <a:r>
              <a:rPr dirty="0" sz="3400">
                <a:solidFill>
                  <a:srgbClr val="482400"/>
                </a:solidFill>
                <a:latin typeface="UJCHBT+TimesNewRomanPSMT"/>
                <a:cs typeface="UJCHBT+TimesNewRomanPSMT"/>
              </a:rPr>
              <a:t>HUKUM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74320" y="1828031"/>
            <a:ext cx="8747693" cy="215546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850" spc="5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Menurut</a:t>
            </a:r>
            <a:r>
              <a:rPr dirty="0" sz="2800" spc="4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ahli</a:t>
            </a:r>
            <a:r>
              <a:rPr dirty="0" sz="2800" spc="3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Padmo</a:t>
            </a:r>
            <a:r>
              <a:rPr dirty="0" sz="2800" spc="3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Wahjono,</a:t>
            </a:r>
            <a:r>
              <a:rPr dirty="0" sz="2800" spc="3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8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 spc="2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adalah</a:t>
            </a:r>
          </a:p>
          <a:p>
            <a:pPr marL="285750" marR="0">
              <a:lnSpc>
                <a:spcPts val="3048"/>
              </a:lnSpc>
              <a:spcBef>
                <a:spcPts val="31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kebijakan</a:t>
            </a:r>
            <a:r>
              <a:rPr dirty="0" sz="2800" spc="15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penyelenggarara</a:t>
            </a:r>
            <a:r>
              <a:rPr dirty="0" sz="2800" spc="158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 spc="154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bersifat</a:t>
            </a:r>
            <a:r>
              <a:rPr dirty="0" sz="2800" spc="156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mendasar</a:t>
            </a:r>
          </a:p>
          <a:p>
            <a:pPr marL="28575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8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menentukan</a:t>
            </a:r>
            <a:r>
              <a:rPr dirty="0" sz="28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arah,</a:t>
            </a:r>
            <a:r>
              <a:rPr dirty="0" sz="2800" spc="63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bentuk</a:t>
            </a:r>
            <a:r>
              <a:rPr dirty="0" sz="28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maupun</a:t>
            </a:r>
            <a:r>
              <a:rPr dirty="0" sz="28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isi</a:t>
            </a:r>
            <a:r>
              <a:rPr dirty="0" sz="2800" spc="62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dari</a:t>
            </a:r>
            <a:r>
              <a:rPr dirty="0" sz="2800" spc="63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</a:p>
          <a:p>
            <a:pPr marL="28575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 spc="15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akan</a:t>
            </a:r>
            <a:r>
              <a:rPr dirty="0" sz="2800" spc="151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dibentuk</a:t>
            </a:r>
            <a:r>
              <a:rPr dirty="0" sz="2800" spc="151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800" spc="15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tentang</a:t>
            </a:r>
            <a:r>
              <a:rPr dirty="0" sz="2800" spc="152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apa</a:t>
            </a:r>
            <a:r>
              <a:rPr dirty="0" sz="2800" spc="151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 spc="15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akan</a:t>
            </a:r>
          </a:p>
          <a:p>
            <a:pPr marL="285750" marR="0">
              <a:lnSpc>
                <a:spcPts val="3048"/>
              </a:lnSpc>
              <a:spcBef>
                <a:spcPts val="31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dijadikan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kriteria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menghukum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sesuatu.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2920" y="1951238"/>
            <a:ext cx="8036965" cy="17287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850" spc="54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Menurut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Satjipto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Rahardjo,</a:t>
            </a:r>
            <a:r>
              <a:rPr dirty="0" sz="2800" spc="-1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didefinisikan</a:t>
            </a:r>
          </a:p>
          <a:p>
            <a:pPr marL="285750" marR="0">
              <a:lnSpc>
                <a:spcPts val="3048"/>
              </a:lnSpc>
              <a:spcBef>
                <a:spcPts val="31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sebagai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aktivitas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memilih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cara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hendak</a:t>
            </a:r>
          </a:p>
          <a:p>
            <a:pPr marL="28575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dipakai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mencapai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tujuan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sosial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</a:p>
          <a:p>
            <a:pPr marL="28575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tertetentu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masyarakat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85602" y="1631100"/>
            <a:ext cx="8342232" cy="172874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126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Menurut</a:t>
            </a:r>
            <a:r>
              <a:rPr dirty="0" sz="2800" spc="2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Teuku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Mohammad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Radhie,</a:t>
            </a:r>
            <a:r>
              <a:rPr dirty="0" sz="2800" spc="-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adalah</a:t>
            </a:r>
          </a:p>
          <a:p>
            <a:pPr marL="142875" marR="0">
              <a:lnSpc>
                <a:spcPts val="3048"/>
              </a:lnSpc>
              <a:spcBef>
                <a:spcPts val="31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suatu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pernyataan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kehendak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penguasa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negara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mengenai</a:t>
            </a:r>
          </a:p>
          <a:p>
            <a:pPr marL="142875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berlaku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diwilayahnya,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mengenai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arah</a:t>
            </a:r>
          </a:p>
          <a:p>
            <a:pPr marL="142875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perkembangan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dibangun.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485602" y="1395055"/>
            <a:ext cx="8203986" cy="130202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183"/>
              </a:lnSpc>
              <a:spcBef>
                <a:spcPts val="0"/>
              </a:spcBef>
              <a:spcAft>
                <a:spcPts val="0"/>
              </a:spcAft>
            </a:pPr>
            <a:r>
              <a:rPr dirty="0" sz="2850" spc="126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Menurut</a:t>
            </a:r>
            <a:r>
              <a:rPr dirty="0" sz="2800" spc="2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Soedarto,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adalah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kebijakan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dari</a:t>
            </a:r>
          </a:p>
          <a:p>
            <a:pPr marL="142875" marR="0">
              <a:lnSpc>
                <a:spcPts val="3048"/>
              </a:lnSpc>
              <a:spcBef>
                <a:spcPts val="31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negara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melalui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badan-badan</a:t>
            </a:r>
            <a:r>
              <a:rPr dirty="0" sz="2800" spc="-1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negara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berwenang</a:t>
            </a:r>
          </a:p>
          <a:p>
            <a:pPr marL="142875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menetapkan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peraturan-peraturan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8477" y="2698500"/>
            <a:ext cx="8388802" cy="12787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048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dikehendaki,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diperkirakan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digunakan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</a:p>
          <a:p>
            <a:pPr marL="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mengekspresikan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apa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terkandung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</a:p>
          <a:p>
            <a:pPr marL="0" marR="0">
              <a:lnSpc>
                <a:spcPts val="3048"/>
              </a:lnSpc>
              <a:spcBef>
                <a:spcPts val="361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masyarakat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mencapai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apa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8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800" spc="10">
                <a:solidFill>
                  <a:srgbClr val="000000"/>
                </a:solidFill>
                <a:latin typeface="CMPRKJ+TwCenMT-Regular"/>
                <a:cs typeface="CMPRKJ+TwCenMT-Regular"/>
              </a:rPr>
              <a:t>dicita-citakan.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72945" y="641861"/>
            <a:ext cx="5778182" cy="3838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22"/>
              </a:lnSpc>
              <a:spcBef>
                <a:spcPts val="0"/>
              </a:spcBef>
              <a:spcAft>
                <a:spcPts val="0"/>
              </a:spcAft>
            </a:pP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PENGERTIAN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SECARA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500">
                <a:solidFill>
                  <a:srgbClr val="000000"/>
                </a:solidFill>
                <a:latin typeface="CMPRKJ+TwCenMT-Regular"/>
                <a:cs typeface="CMPRKJ+TwCenMT-Regular"/>
              </a:rPr>
              <a:t>ETIMOLOGIS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24567" y="1499975"/>
            <a:ext cx="7028640" cy="268928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Secara</a:t>
            </a:r>
            <a:r>
              <a:rPr dirty="0" sz="2200" spc="204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etimologis,</a:t>
            </a:r>
            <a:r>
              <a:rPr dirty="0" sz="2200" spc="206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istilah</a:t>
            </a:r>
            <a:r>
              <a:rPr dirty="0" sz="2200" spc="206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200" spc="206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 spc="203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merupakan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terjemahan</a:t>
            </a:r>
            <a:r>
              <a:rPr dirty="0" sz="2200" spc="78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bahasa</a:t>
            </a:r>
            <a:r>
              <a:rPr dirty="0" sz="2200" spc="77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Indonesia</a:t>
            </a:r>
            <a:r>
              <a:rPr dirty="0" sz="2200" spc="78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dari</a:t>
            </a:r>
            <a:r>
              <a:rPr dirty="0" sz="2200" spc="78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Istilah</a:t>
            </a:r>
            <a:r>
              <a:rPr dirty="0" sz="2200" spc="7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 spc="77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Belanda</a:t>
            </a:r>
          </a:p>
          <a:p>
            <a:pPr marL="0" marR="0">
              <a:lnSpc>
                <a:spcPts val="2395"/>
              </a:lnSpc>
              <a:spcBef>
                <a:spcPts val="29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rechtspolitiek,</a:t>
            </a:r>
            <a:r>
              <a:rPr dirty="0" sz="2200" spc="15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 spc="9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merupakan</a:t>
            </a:r>
            <a:r>
              <a:rPr dirty="0" sz="2200" spc="10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bentukan</a:t>
            </a:r>
            <a:r>
              <a:rPr dirty="0" sz="2200" spc="10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dua</a:t>
            </a:r>
            <a:r>
              <a:rPr dirty="0" sz="2200" spc="9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kata</a:t>
            </a:r>
            <a:r>
              <a:rPr dirty="0" sz="2200" spc="10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recht</a:t>
            </a:r>
            <a:r>
              <a:rPr dirty="0" sz="2200" spc="11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Politiek.</a:t>
            </a:r>
            <a:r>
              <a:rPr dirty="0" sz="2200" spc="44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200" spc="41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kamus</a:t>
            </a:r>
            <a:r>
              <a:rPr dirty="0" sz="2200" spc="42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bahasa</a:t>
            </a:r>
            <a:r>
              <a:rPr dirty="0" sz="2200" spc="42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Indonesia</a:t>
            </a:r>
            <a:r>
              <a:rPr dirty="0" sz="2200" spc="4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kata</a:t>
            </a:r>
            <a:r>
              <a:rPr dirty="0" sz="2200" spc="42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recht</a:t>
            </a:r>
            <a:r>
              <a:rPr dirty="0" sz="2200" spc="43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berarti</a:t>
            </a:r>
          </a:p>
          <a:p>
            <a:pPr marL="0" marR="0">
              <a:lnSpc>
                <a:spcPts val="2395"/>
              </a:lnSpc>
              <a:spcBef>
                <a:spcPts val="29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 spc="35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200" spc="35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200" spc="3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kamus</a:t>
            </a:r>
            <a:r>
              <a:rPr dirty="0" sz="2200" spc="35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Bahasa</a:t>
            </a:r>
            <a:r>
              <a:rPr dirty="0" sz="2200" spc="35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Belanda</a:t>
            </a:r>
            <a:r>
              <a:rPr dirty="0" sz="2200" spc="35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 spc="35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ditulis</a:t>
            </a:r>
            <a:r>
              <a:rPr dirty="0" sz="2200" spc="38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oleh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Van</a:t>
            </a:r>
            <a:r>
              <a:rPr dirty="0" sz="2200" spc="54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der</a:t>
            </a:r>
            <a:r>
              <a:rPr dirty="0" sz="2200" spc="5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Tas,</a:t>
            </a:r>
            <a:r>
              <a:rPr dirty="0" sz="2200" spc="56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kata</a:t>
            </a:r>
            <a:r>
              <a:rPr dirty="0" sz="2200" spc="55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Politiek</a:t>
            </a:r>
            <a:r>
              <a:rPr dirty="0" sz="2200" spc="57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mengandung</a:t>
            </a:r>
            <a:r>
              <a:rPr dirty="0" sz="2200" spc="55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arti</a:t>
            </a:r>
            <a:r>
              <a:rPr dirty="0" sz="2200" spc="56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beleid.</a:t>
            </a:r>
            <a:r>
              <a:rPr dirty="0" sz="2200" spc="56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Kata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belied</a:t>
            </a:r>
            <a:r>
              <a:rPr dirty="0" sz="2200" spc="69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sendiri</a:t>
            </a:r>
            <a:r>
              <a:rPr dirty="0" sz="2200" spc="70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200" spc="68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bahasa</a:t>
            </a:r>
            <a:r>
              <a:rPr dirty="0" sz="2200" spc="68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indonesia</a:t>
            </a:r>
            <a:r>
              <a:rPr dirty="0" sz="2200" spc="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berarti</a:t>
            </a:r>
            <a:r>
              <a:rPr dirty="0" sz="2200" spc="70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kebijakan</a:t>
            </a:r>
          </a:p>
          <a:p>
            <a:pPr marL="0" marR="0">
              <a:lnSpc>
                <a:spcPts val="2395"/>
              </a:lnSpc>
              <a:spcBef>
                <a:spcPts val="29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(policy).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53628" y="1222426"/>
            <a:ext cx="6788786" cy="21987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13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Kata</a:t>
            </a:r>
            <a:r>
              <a:rPr dirty="0" sz="2400" spc="34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400" spc="34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sendiri</a:t>
            </a:r>
            <a:r>
              <a:rPr dirty="0" sz="2400" spc="34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berasal</a:t>
            </a:r>
            <a:r>
              <a:rPr dirty="0" sz="2400" spc="34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dari</a:t>
            </a:r>
            <a:r>
              <a:rPr dirty="0" sz="2400" spc="34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bahasa</a:t>
            </a:r>
            <a:r>
              <a:rPr dirty="0" sz="2400" spc="35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Arab,</a:t>
            </a:r>
            <a:r>
              <a:rPr dirty="0" sz="2400" spc="34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hukm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(kata</a:t>
            </a:r>
            <a:r>
              <a:rPr dirty="0" sz="2400" spc="15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jamaknya</a:t>
            </a:r>
            <a:r>
              <a:rPr dirty="0" sz="2400" spc="15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ahkam),</a:t>
            </a:r>
            <a:r>
              <a:rPr dirty="0" sz="2400" spc="155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400" spc="155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berarti</a:t>
            </a:r>
            <a:r>
              <a:rPr dirty="0" sz="2400" spc="155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putusan,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ketetapan,</a:t>
            </a:r>
            <a:r>
              <a:rPr dirty="0" sz="2400" spc="69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perintah,</a:t>
            </a:r>
            <a:r>
              <a:rPr dirty="0" sz="2400" spc="69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kekuasaan,</a:t>
            </a:r>
            <a:r>
              <a:rPr dirty="0" sz="2400" spc="69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hukuman</a:t>
            </a:r>
            <a:r>
              <a:rPr dirty="0" sz="2400" spc="69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68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lain-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lain.</a:t>
            </a:r>
            <a:r>
              <a:rPr dirty="0" sz="2400" spc="16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Berkaitan</a:t>
            </a:r>
            <a:r>
              <a:rPr dirty="0" sz="2400" spc="16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dengan</a:t>
            </a:r>
            <a:r>
              <a:rPr dirty="0" sz="2400" spc="17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istilah</a:t>
            </a:r>
            <a:r>
              <a:rPr dirty="0" sz="2400" spc="16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ini,</a:t>
            </a:r>
            <a:r>
              <a:rPr dirty="0" sz="2400" spc="16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belum</a:t>
            </a:r>
            <a:r>
              <a:rPr dirty="0" sz="2400" spc="16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ada</a:t>
            </a:r>
            <a:r>
              <a:rPr dirty="0" sz="2400" spc="16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kesatuan</a:t>
            </a:r>
          </a:p>
          <a:p>
            <a:pPr marL="0" marR="0">
              <a:lnSpc>
                <a:spcPts val="2613"/>
              </a:lnSpc>
              <a:spcBef>
                <a:spcPts val="21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pendapat</a:t>
            </a:r>
            <a:r>
              <a:rPr dirty="0" sz="2400" spc="44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di</a:t>
            </a:r>
            <a:r>
              <a:rPr dirty="0" sz="2400" spc="43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kalangan</a:t>
            </a:r>
            <a:r>
              <a:rPr dirty="0" sz="2400" spc="44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para</a:t>
            </a:r>
            <a:r>
              <a:rPr dirty="0" sz="2400" spc="4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teoretisi</a:t>
            </a:r>
            <a:r>
              <a:rPr dirty="0" sz="2400" spc="43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400" spc="43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tentang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apa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batasan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arti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sebenarnya.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26820" y="1087964"/>
            <a:ext cx="7033810" cy="3024568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395"/>
              </a:lnSpc>
              <a:spcBef>
                <a:spcPts val="0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merupakan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legal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policy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atau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garis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kebijakan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akan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atau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telah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dilaksanakan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secara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nasional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oleh</a:t>
            </a:r>
          </a:p>
          <a:p>
            <a:pPr marL="0" marR="0">
              <a:lnSpc>
                <a:spcPts val="2395"/>
              </a:lnSpc>
              <a:spcBef>
                <a:spcPts val="29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pemerintah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Indonesia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meliputi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:</a:t>
            </a:r>
          </a:p>
          <a:p>
            <a:pPr marL="0" marR="0">
              <a:lnSpc>
                <a:spcPts val="2513"/>
              </a:lnSpc>
              <a:spcBef>
                <a:spcPts val="90"/>
              </a:spcBef>
              <a:spcAft>
                <a:spcPts val="0"/>
              </a:spcAft>
            </a:pPr>
            <a:r>
              <a:rPr dirty="0" sz="22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Pembangunan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berintikan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pembuatan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pembaruan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terhadap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materi-materi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agar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dapat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sesuai</a:t>
            </a:r>
          </a:p>
          <a:p>
            <a:pPr marL="0" marR="0">
              <a:lnSpc>
                <a:spcPts val="2395"/>
              </a:lnSpc>
              <a:spcBef>
                <a:spcPts val="29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dengan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kebutuhan</a:t>
            </a:r>
          </a:p>
          <a:p>
            <a:pPr marL="0" marR="0">
              <a:lnSpc>
                <a:spcPts val="2513"/>
              </a:lnSpc>
              <a:spcBef>
                <a:spcPts val="90"/>
              </a:spcBef>
              <a:spcAft>
                <a:spcPts val="0"/>
              </a:spcAft>
            </a:pPr>
            <a:r>
              <a:rPr dirty="0" sz="22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Pelaksaan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ketentuan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telah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ada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termasuk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penegasan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fungsi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lembaga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pembinaan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para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penegak</a:t>
            </a:r>
          </a:p>
          <a:p>
            <a:pPr marL="0" marR="0">
              <a:lnSpc>
                <a:spcPts val="2395"/>
              </a:lnSpc>
              <a:spcBef>
                <a:spcPts val="244"/>
              </a:spcBef>
              <a:spcAft>
                <a:spcPts val="0"/>
              </a:spcAft>
            </a:pPr>
            <a:r>
              <a:rPr dirty="0" sz="22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710988" y="535538"/>
            <a:ext cx="3603001" cy="41147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939"/>
              </a:lnSpc>
              <a:spcBef>
                <a:spcPts val="0"/>
              </a:spcBef>
              <a:spcAft>
                <a:spcPts val="0"/>
              </a:spcAft>
            </a:pP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TUJUAN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POLITIK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700">
                <a:solidFill>
                  <a:srgbClr val="000000"/>
                </a:solidFill>
                <a:latin typeface="CMPRKJ+TwCenMT-Regular"/>
                <a:cs typeface="CMPRKJ+TwCenMT-Regular"/>
              </a:rPr>
              <a:t>HUKUM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99068" y="1345240"/>
            <a:ext cx="7373594" cy="2951086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737"/>
              </a:lnSpc>
              <a:spcBef>
                <a:spcPts val="0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mengatur</a:t>
            </a:r>
            <a:r>
              <a:rPr dirty="0" sz="2400" spc="64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hak</a:t>
            </a:r>
            <a:r>
              <a:rPr dirty="0" sz="2400" spc="63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63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kewajiban</a:t>
            </a:r>
            <a:r>
              <a:rPr dirty="0" sz="2400" spc="64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400" spc="63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pemenuhan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kebutuhan</a:t>
            </a:r>
            <a:r>
              <a:rPr dirty="0" sz="2400" spc="686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dasar</a:t>
            </a:r>
            <a:r>
              <a:rPr dirty="0" sz="2400" spc="68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manusia</a:t>
            </a:r>
            <a:r>
              <a:rPr dirty="0" sz="2400" spc="68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secara</a:t>
            </a:r>
            <a:r>
              <a:rPr dirty="0" sz="2400" spc="682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teratur</a:t>
            </a:r>
            <a:r>
              <a:rPr dirty="0" sz="2400" spc="68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sesuai</a:t>
            </a:r>
            <a:r>
              <a:rPr dirty="0" sz="2400" spc="67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dengan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hak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asasi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manusia.</a:t>
            </a:r>
          </a:p>
          <a:p>
            <a:pPr marL="0" marR="0">
              <a:lnSpc>
                <a:spcPts val="2737"/>
              </a:lnSpc>
              <a:spcBef>
                <a:spcPts val="103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13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menjamin</a:t>
            </a:r>
            <a:r>
              <a:rPr dirty="0" sz="2400" spc="13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terpenuhinya</a:t>
            </a:r>
            <a:r>
              <a:rPr dirty="0" sz="2400" spc="140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nilai-nilai</a:t>
            </a:r>
            <a:r>
              <a:rPr dirty="0" sz="2400" spc="139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dasar</a:t>
            </a:r>
            <a:r>
              <a:rPr dirty="0" sz="2400" spc="1403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yang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terkandung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Pancasila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Pembukaan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UUD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1945.</a:t>
            </a:r>
          </a:p>
          <a:p>
            <a:pPr marL="0" marR="0">
              <a:lnSpc>
                <a:spcPts val="2737"/>
              </a:lnSpc>
              <a:spcBef>
                <a:spcPts val="153"/>
              </a:spcBef>
              <a:spcAft>
                <a:spcPts val="0"/>
              </a:spcAft>
            </a:pPr>
            <a:r>
              <a:rPr dirty="0" sz="2450">
                <a:solidFill>
                  <a:srgbClr val="000000"/>
                </a:solidFill>
                <a:latin typeface="GEMKIW+ArialMT"/>
                <a:cs typeface="GEMKIW+ArialMT"/>
              </a:rPr>
              <a:t>•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Untuk</a:t>
            </a:r>
            <a:r>
              <a:rPr dirty="0" sz="2400" spc="45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menjamin</a:t>
            </a:r>
            <a:r>
              <a:rPr dirty="0" sz="2400" spc="45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perlindungan,</a:t>
            </a:r>
            <a:r>
              <a:rPr dirty="0" sz="2400" spc="46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penghormatan,</a:t>
            </a:r>
            <a:r>
              <a:rPr dirty="0" sz="2400" spc="469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pemajuan,</a:t>
            </a:r>
          </a:p>
          <a:p>
            <a:pPr marL="0" marR="0">
              <a:lnSpc>
                <a:spcPts val="2613"/>
              </a:lnSpc>
              <a:spcBef>
                <a:spcPts val="21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kepastian</a:t>
            </a:r>
            <a:r>
              <a:rPr dirty="0" sz="2400" spc="1085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dan</a:t>
            </a:r>
            <a:r>
              <a:rPr dirty="0" sz="2400" spc="1078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keadilan</a:t>
            </a:r>
            <a:r>
              <a:rPr dirty="0" sz="2400" spc="108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dalam</a:t>
            </a:r>
            <a:r>
              <a:rPr dirty="0" sz="2400" spc="1081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pemenuhan</a:t>
            </a:r>
            <a:r>
              <a:rPr dirty="0" sz="2400" spc="1084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hak</a:t>
            </a:r>
            <a:r>
              <a:rPr dirty="0" sz="2400" spc="1077">
                <a:solidFill>
                  <a:srgbClr val="000000"/>
                </a:solidFill>
                <a:latin typeface="CMPRKJ+TwCenMT-Regular"/>
                <a:cs typeface="CMPRKJ+TwCenMT-Regular"/>
              </a:rPr>
              <a:t> </a:t>
            </a: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asasi</a:t>
            </a:r>
          </a:p>
          <a:p>
            <a:pPr marL="0" marR="0">
              <a:lnSpc>
                <a:spcPts val="2613"/>
              </a:lnSpc>
              <a:spcBef>
                <a:spcPts val="266"/>
              </a:spcBef>
              <a:spcAft>
                <a:spcPts val="0"/>
              </a:spcAft>
            </a:pPr>
            <a:r>
              <a:rPr dirty="0" sz="2400">
                <a:solidFill>
                  <a:srgbClr val="000000"/>
                </a:solidFill>
                <a:latin typeface="CMPRKJ+TwCenMT-Regular"/>
                <a:cs typeface="CMPRKJ+TwCenMT-Regular"/>
              </a:rPr>
              <a:t>manusia.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2021-10-31T10:09:37-05:00</dcterms:modified>
</cp:coreProperties>
</file>