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7" r:id="rId10"/>
    <p:sldId id="278" r:id="rId11"/>
    <p:sldId id="279" r:id="rId12"/>
    <p:sldId id="280" r:id="rId13"/>
    <p:sldId id="28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7D492-6395-4191-85F5-FE7FB9841DC0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81B0B-EFA7-4F53-AE9E-FAD0F7BE6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4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EDB944D-DF15-4AC5-9240-EA8EA277AAEE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94C24FC-772A-4D79-9904-8BAD590E996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 txBox="1">
            <a:spLocks/>
          </p:cNvSpPr>
          <p:nvPr/>
        </p:nvSpPr>
        <p:spPr>
          <a:xfrm>
            <a:off x="2204328" y="578344"/>
            <a:ext cx="6112088" cy="1368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500" b="1" dirty="0" smtClean="0">
                <a:solidFill>
                  <a:schemeClr val="bg1"/>
                </a:solidFill>
                <a:latin typeface="Algerian" pitchFamily="82" charset="0"/>
              </a:rPr>
              <a:t>KAIDAH HURUF KAPITAL </a:t>
            </a:r>
            <a:br>
              <a:rPr lang="en-US" sz="3500" b="1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3500" b="1" dirty="0" smtClean="0">
                <a:solidFill>
                  <a:schemeClr val="bg1"/>
                </a:solidFill>
                <a:latin typeface="Algerian" pitchFamily="82" charset="0"/>
              </a:rPr>
              <a:t>DAN HURUF MIRING</a:t>
            </a:r>
            <a:endParaRPr lang="en-US" sz="3500" b="1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2843808" y="2571750"/>
            <a:ext cx="4462532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 smtClean="0">
                <a:solidFill>
                  <a:schemeClr val="bg1"/>
                </a:solidFill>
              </a:rPr>
              <a:t>Oleh</a:t>
            </a:r>
            <a:r>
              <a:rPr lang="en-US" sz="2800" b="1" dirty="0" smtClean="0">
                <a:solidFill>
                  <a:schemeClr val="bg1"/>
                </a:solidFill>
              </a:rPr>
              <a:t>: </a:t>
            </a:r>
            <a:r>
              <a:rPr lang="en-US" sz="2800" b="1" dirty="0" err="1" smtClean="0">
                <a:solidFill>
                  <a:schemeClr val="bg1"/>
                </a:solidFill>
              </a:rPr>
              <a:t>Destiani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M.Pd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Picture 5" descr="LogoUn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13" y="671523"/>
            <a:ext cx="1216215" cy="118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75996" y="4797152"/>
            <a:ext cx="67687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</a:rPr>
              <a:t>BADAN PENGELOLA MATA KULIAH UMUM</a:t>
            </a:r>
          </a:p>
          <a:p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4328" y="5257868"/>
            <a:ext cx="5139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lgerian" pitchFamily="82" charset="0"/>
              </a:rPr>
              <a:t>UNIVERSITAS LAMPUNG</a:t>
            </a:r>
            <a:endParaRPr lang="en-US" sz="3200" dirty="0">
              <a:solidFill>
                <a:schemeClr val="bg1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005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13.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unsure </a:t>
            </a:r>
            <a:r>
              <a:rPr lang="en-US" dirty="0" err="1">
                <a:solidFill>
                  <a:schemeClr val="bg1"/>
                </a:solidFill>
              </a:rPr>
              <a:t>singkatan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gelar,pangkat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sapaan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 Dr.	doctor					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M.A	master of arts							S.H	</a:t>
            </a:r>
            <a:r>
              <a:rPr lang="en-US" dirty="0" err="1">
                <a:solidFill>
                  <a:schemeClr val="bg1"/>
                </a:solidFill>
              </a:rPr>
              <a:t>sarjana</a:t>
            </a:r>
            <a:r>
              <a:rPr lang="en-US" dirty="0">
                <a:solidFill>
                  <a:schemeClr val="bg1"/>
                </a:solidFill>
              </a:rPr>
              <a:t> hokum				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Sdr</a:t>
            </a:r>
            <a:r>
              <a:rPr lang="en-US" dirty="0">
                <a:solidFill>
                  <a:schemeClr val="bg1"/>
                </a:solidFill>
              </a:rPr>
              <a:t>.	</a:t>
            </a:r>
            <a:r>
              <a:rPr lang="en-US" dirty="0" err="1">
                <a:solidFill>
                  <a:schemeClr val="bg1"/>
                </a:solidFill>
              </a:rPr>
              <a:t>Saudara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			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14.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kata </a:t>
            </a:r>
            <a:r>
              <a:rPr lang="en-US" dirty="0" err="1">
                <a:solidFill>
                  <a:schemeClr val="bg1"/>
                </a:solidFill>
              </a:rPr>
              <a:t>penunjuk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hubungan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kekerabatan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seperti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bapak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ibu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saudara,kakak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adik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paman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penyapaan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pengacuan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“</a:t>
            </a:r>
            <a:r>
              <a:rPr lang="en-US" dirty="0" err="1">
                <a:solidFill>
                  <a:schemeClr val="bg1"/>
                </a:solidFill>
              </a:rPr>
              <a:t>Kapan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Bapak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berangkat</a:t>
            </a:r>
            <a:r>
              <a:rPr lang="en-US" dirty="0">
                <a:solidFill>
                  <a:schemeClr val="bg1"/>
                </a:solidFill>
              </a:rPr>
              <a:t>?”.</a:t>
            </a:r>
            <a:r>
              <a:rPr lang="en-US" dirty="0" err="1">
                <a:solidFill>
                  <a:schemeClr val="bg1"/>
                </a:solidFill>
              </a:rPr>
              <a:t>tanya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Harto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Surat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Saudara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sudah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terima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capital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kata </a:t>
            </a:r>
            <a:r>
              <a:rPr lang="en-US" dirty="0" err="1">
                <a:solidFill>
                  <a:schemeClr val="bg1"/>
                </a:solidFill>
              </a:rPr>
              <a:t>penunjuk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hubungan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kekerabatan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pengacauan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penyapaan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Kita </a:t>
            </a:r>
            <a:r>
              <a:rPr lang="en-US" dirty="0" err="1">
                <a:solidFill>
                  <a:schemeClr val="bg1"/>
                </a:solidFill>
              </a:rPr>
              <a:t>harus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menghormati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bapak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kita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Semua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kakak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sudah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berkeluarga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872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15. 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kata 	</a:t>
            </a:r>
            <a:r>
              <a:rPr lang="en-US" dirty="0" err="1">
                <a:solidFill>
                  <a:schemeClr val="bg1"/>
                </a:solidFill>
              </a:rPr>
              <a:t>ganti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Anda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	</a:t>
            </a:r>
            <a:r>
              <a:rPr lang="en-US" dirty="0" err="1">
                <a:solidFill>
                  <a:schemeClr val="bg1"/>
                </a:solidFill>
              </a:rPr>
              <a:t>Sudahkah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tahu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	</a:t>
            </a:r>
            <a:r>
              <a:rPr lang="en-US" dirty="0" err="1">
                <a:solidFill>
                  <a:schemeClr val="bg1"/>
                </a:solidFill>
              </a:rPr>
              <a:t>Surat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telah</a:t>
            </a:r>
            <a:r>
              <a:rPr lang="en-US" dirty="0">
                <a:solidFill>
                  <a:schemeClr val="bg1"/>
                </a:solidFill>
              </a:rPr>
              <a:t> kami </a:t>
            </a:r>
            <a:r>
              <a:rPr lang="en-US" dirty="0" err="1">
                <a:solidFill>
                  <a:schemeClr val="bg1"/>
                </a:solidFill>
              </a:rPr>
              <a:t>terima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48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Huruf</a:t>
            </a:r>
            <a:r>
              <a:rPr lang="en-US" dirty="0" smtClean="0">
                <a:solidFill>
                  <a:schemeClr val="bg1"/>
                </a:solidFill>
              </a:rPr>
              <a:t> Miring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1.	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miring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cetakan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menuliskan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majalah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kabar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dikutip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tulisan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majalah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Bahasa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kesusasteraan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Negarakertagama</a:t>
            </a:r>
            <a:r>
              <a:rPr lang="en-US" dirty="0">
                <a:solidFill>
                  <a:schemeClr val="bg1"/>
                </a:solidFill>
              </a:rPr>
              <a:t> 	</a:t>
            </a:r>
            <a:r>
              <a:rPr lang="en-US" dirty="0" err="1">
                <a:solidFill>
                  <a:schemeClr val="bg1"/>
                </a:solidFill>
              </a:rPr>
              <a:t>karangan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Prapanca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Surat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kabar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Karya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2.	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miring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cetakan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menegaskan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mengkhususkan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huruf,bagian</a:t>
            </a:r>
            <a:r>
              <a:rPr lang="en-US" dirty="0">
                <a:solidFill>
                  <a:schemeClr val="bg1"/>
                </a:solidFill>
              </a:rPr>
              <a:t> kata, kata,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kelompok</a:t>
            </a:r>
            <a:r>
              <a:rPr lang="en-US" dirty="0">
                <a:solidFill>
                  <a:schemeClr val="bg1"/>
                </a:solidFill>
              </a:rPr>
              <a:t> kata.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kata </a:t>
            </a:r>
            <a:r>
              <a:rPr lang="en-US" dirty="0" err="1">
                <a:solidFill>
                  <a:schemeClr val="bg1"/>
                </a:solidFill>
              </a:rPr>
              <a:t>abad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ialah</a:t>
            </a:r>
            <a:r>
              <a:rPr lang="en-US" dirty="0">
                <a:solidFill>
                  <a:schemeClr val="bg1"/>
                </a:solidFill>
              </a:rPr>
              <a:t> a.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Dia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menipu</a:t>
            </a:r>
            <a:r>
              <a:rPr lang="en-US" dirty="0">
                <a:solidFill>
                  <a:schemeClr val="bg1"/>
                </a:solidFill>
              </a:rPr>
              <a:t> , </a:t>
            </a:r>
            <a:r>
              <a:rPr lang="en-US" dirty="0" err="1">
                <a:solidFill>
                  <a:schemeClr val="bg1"/>
                </a:solidFill>
              </a:rPr>
              <a:t>tetapi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ditipu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Bab </a:t>
            </a:r>
            <a:r>
              <a:rPr lang="en-US" dirty="0" err="1">
                <a:solidFill>
                  <a:schemeClr val="bg1"/>
                </a:solidFill>
              </a:rPr>
              <a:t>initidak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membicarakan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penulisan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capital.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78118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3.  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miring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cetakan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menuliskan</a:t>
            </a:r>
            <a:r>
              <a:rPr lang="en-US" dirty="0">
                <a:solidFill>
                  <a:schemeClr val="bg1"/>
                </a:solidFill>
              </a:rPr>
              <a:t> kata </a:t>
            </a:r>
            <a:r>
              <a:rPr lang="en-US" dirty="0" err="1">
                <a:solidFill>
                  <a:schemeClr val="bg1"/>
                </a:solidFill>
              </a:rPr>
              <a:t>ilmiah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ungkapan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kecuali</a:t>
            </a:r>
            <a:r>
              <a:rPr lang="en-US" dirty="0">
                <a:solidFill>
                  <a:schemeClr val="bg1"/>
                </a:solidFill>
              </a:rPr>
              <a:t>  yang </a:t>
            </a:r>
            <a:r>
              <a:rPr lang="en-US" dirty="0" err="1">
                <a:solidFill>
                  <a:schemeClr val="bg1"/>
                </a:solidFill>
              </a:rPr>
              <a:t>telah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disesuaikan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ejaannya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ilmiah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manggis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Carcania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mangostana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Politik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devide</a:t>
            </a:r>
            <a:r>
              <a:rPr lang="en-US" dirty="0">
                <a:solidFill>
                  <a:schemeClr val="bg1"/>
                </a:solidFill>
              </a:rPr>
              <a:t> et </a:t>
            </a:r>
            <a:r>
              <a:rPr lang="en-US" dirty="0" err="1">
                <a:solidFill>
                  <a:schemeClr val="bg1"/>
                </a:solidFill>
              </a:rPr>
              <a:t>impera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pernah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merajalela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negeri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Weltanshauung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antara</a:t>
            </a:r>
            <a:r>
              <a:rPr lang="en-US" dirty="0">
                <a:solidFill>
                  <a:schemeClr val="bg1"/>
                </a:solidFill>
              </a:rPr>
              <a:t> lain </a:t>
            </a:r>
            <a:r>
              <a:rPr lang="en-US" dirty="0" err="1">
                <a:solidFill>
                  <a:schemeClr val="bg1"/>
                </a:solidFill>
              </a:rPr>
              <a:t>diterjemahkan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menjadi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pandangan</a:t>
            </a:r>
            <a:r>
              <a:rPr lang="en-US" dirty="0">
                <a:solidFill>
                  <a:schemeClr val="bg1"/>
                </a:solidFill>
              </a:rPr>
              <a:t> 	</a:t>
            </a:r>
            <a:r>
              <a:rPr lang="en-US" dirty="0" err="1">
                <a:solidFill>
                  <a:schemeClr val="bg1"/>
                </a:solidFill>
              </a:rPr>
              <a:t>dunia</a:t>
            </a:r>
            <a:r>
              <a:rPr lang="en-US" dirty="0">
                <a:solidFill>
                  <a:schemeClr val="bg1"/>
                </a:solidFill>
              </a:rPr>
              <a:t>’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Tetapi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 	Negara </a:t>
            </a:r>
            <a:r>
              <a:rPr lang="en-US" dirty="0" err="1">
                <a:solidFill>
                  <a:schemeClr val="bg1"/>
                </a:solidFill>
              </a:rPr>
              <a:t>itu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mengalami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kudeta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Catatan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tulisan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ketikan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kata yang </a:t>
            </a:r>
            <a:r>
              <a:rPr lang="en-US" dirty="0" err="1">
                <a:solidFill>
                  <a:schemeClr val="bg1"/>
                </a:solidFill>
              </a:rPr>
              <a:t>akan</a:t>
            </a:r>
            <a:r>
              <a:rPr lang="en-US" dirty="0">
                <a:solidFill>
                  <a:schemeClr val="bg1"/>
                </a:solidFill>
              </a:rPr>
              <a:t> 	</a:t>
            </a:r>
            <a:r>
              <a:rPr lang="en-US" dirty="0" err="1">
                <a:solidFill>
                  <a:schemeClr val="bg1"/>
                </a:solidFill>
              </a:rPr>
              <a:t>dicetak</a:t>
            </a:r>
            <a:r>
              <a:rPr lang="en-US" dirty="0">
                <a:solidFill>
                  <a:schemeClr val="bg1"/>
                </a:solidFill>
              </a:rPr>
              <a:t> miring </a:t>
            </a:r>
            <a:r>
              <a:rPr lang="en-US" dirty="0" err="1">
                <a:solidFill>
                  <a:schemeClr val="bg1"/>
                </a:solidFill>
              </a:rPr>
              <a:t>diberi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garis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dibawahnya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3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HURUF KAPITAL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32176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1.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besar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kata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awal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kalimat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: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D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ia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Perpetua" pitchFamily="18" charset="0"/>
              </a:rPr>
              <a:t>mengantuk</a:t>
            </a:r>
            <a:r>
              <a:rPr lang="en-US" b="1" dirty="0" smtClean="0">
                <a:solidFill>
                  <a:schemeClr val="bg1"/>
                </a:solidFill>
                <a:latin typeface="Perpetua" pitchFamily="18" charset="0"/>
              </a:rPr>
              <a:t>.</a:t>
            </a:r>
            <a:endParaRPr lang="en-US" b="1" dirty="0">
              <a:solidFill>
                <a:schemeClr val="bg1"/>
              </a:solidFill>
              <a:latin typeface="Perpetua" pitchFamily="18" charset="0"/>
            </a:endParaRP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A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pa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Perpetua" pitchFamily="18" charset="0"/>
              </a:rPr>
              <a:t>maksudnya</a:t>
            </a:r>
            <a:r>
              <a:rPr lang="en-US" b="1" dirty="0" smtClean="0">
                <a:solidFill>
                  <a:schemeClr val="bg1"/>
                </a:solidFill>
                <a:latin typeface="Perpetua" pitchFamily="18" charset="0"/>
              </a:rPr>
              <a:t>.</a:t>
            </a:r>
            <a:endParaRPr lang="en-US" b="1" dirty="0">
              <a:solidFill>
                <a:schemeClr val="bg1"/>
              </a:solidFill>
              <a:latin typeface="Perpetua" pitchFamily="18" charset="0"/>
            </a:endParaRP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K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ita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harus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bekerja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Perpetua" pitchFamily="18" charset="0"/>
              </a:rPr>
              <a:t>keras</a:t>
            </a:r>
            <a:r>
              <a:rPr lang="en-US" b="1" dirty="0" smtClean="0">
                <a:solidFill>
                  <a:schemeClr val="bg1"/>
                </a:solidFill>
                <a:latin typeface="Perpetua" pitchFamily="18" charset="0"/>
              </a:rPr>
              <a:t>.</a:t>
            </a:r>
            <a:endParaRPr lang="en-US" b="1" dirty="0">
              <a:solidFill>
                <a:schemeClr val="bg1"/>
              </a:solidFill>
              <a:latin typeface="Perpetua" pitchFamily="18" charset="0"/>
            </a:endParaRP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P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ekerjaan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itu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belum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Perpetua" pitchFamily="18" charset="0"/>
              </a:rPr>
              <a:t>selesai</a:t>
            </a:r>
            <a:r>
              <a:rPr lang="en-US" b="1" dirty="0" smtClean="0">
                <a:solidFill>
                  <a:schemeClr val="bg1"/>
                </a:solidFill>
                <a:latin typeface="Perpetua" pitchFamily="18" charset="0"/>
              </a:rPr>
              <a:t>.</a:t>
            </a:r>
            <a:endParaRPr lang="en-US" b="1" dirty="0">
              <a:solidFill>
                <a:schemeClr val="bg1"/>
              </a:solidFill>
              <a:latin typeface="Perpetua" pitchFamily="18" charset="0"/>
            </a:endParaRP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 </a:t>
            </a:r>
          </a:p>
          <a:p>
            <a:pPr lvl="0"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2.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petikan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langsung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: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Adik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bertanya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”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Kapan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kita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pulang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?”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Bapak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menasihatkan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“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Berhati-hati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Nak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!”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	“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Kemarin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engkau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terlambat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,”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katanya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</a:t>
            </a:r>
          </a:p>
          <a:p>
            <a:pPr>
              <a:buNone/>
            </a:pPr>
            <a:endParaRPr lang="en-US" b="1" dirty="0">
              <a:solidFill>
                <a:schemeClr val="bg1"/>
              </a:solidFill>
              <a:latin typeface="Perpetua" pitchFamily="18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3.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ungkapan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berhubungan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kitab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suci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termasuk</a:t>
            </a:r>
            <a:r>
              <a:rPr lang="en-US" dirty="0">
                <a:solidFill>
                  <a:schemeClr val="bg1"/>
                </a:solidFill>
              </a:rPr>
              <a:t> kata </a:t>
            </a:r>
            <a:r>
              <a:rPr lang="en-US" dirty="0" err="1">
                <a:solidFill>
                  <a:schemeClr val="bg1"/>
                </a:solidFill>
              </a:rPr>
              <a:t>ganti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Tuhan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Allah, Yang </a:t>
            </a:r>
            <a:r>
              <a:rPr lang="en-US" dirty="0" err="1">
                <a:solidFill>
                  <a:schemeClr val="bg1"/>
                </a:solidFill>
              </a:rPr>
              <a:t>Mahakuasa</a:t>
            </a:r>
            <a:r>
              <a:rPr lang="en-US" dirty="0">
                <a:solidFill>
                  <a:schemeClr val="bg1"/>
                </a:solidFill>
              </a:rPr>
              <a:t>, Yang </a:t>
            </a:r>
            <a:r>
              <a:rPr lang="en-US" dirty="0" err="1">
                <a:solidFill>
                  <a:schemeClr val="bg1"/>
                </a:solidFill>
              </a:rPr>
              <a:t>Maha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Pengasih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Alkitab</a:t>
            </a:r>
            <a:r>
              <a:rPr lang="en-US" dirty="0">
                <a:solidFill>
                  <a:schemeClr val="bg1"/>
                </a:solidFill>
              </a:rPr>
              <a:t>, Quran, </a:t>
            </a:r>
            <a:r>
              <a:rPr lang="en-US" dirty="0" err="1">
                <a:solidFill>
                  <a:schemeClr val="bg1"/>
                </a:solidFill>
              </a:rPr>
              <a:t>Weda</a:t>
            </a:r>
            <a:r>
              <a:rPr lang="en-US" dirty="0">
                <a:solidFill>
                  <a:schemeClr val="bg1"/>
                </a:solidFill>
              </a:rPr>
              <a:t>, Islam, Kristen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4.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kehormatan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keturunan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keagamaan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dikuti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orang.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Mahaputra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Yamin</a:t>
            </a:r>
            <a:r>
              <a:rPr lang="en-US" dirty="0">
                <a:solidFill>
                  <a:schemeClr val="bg1"/>
                </a:solidFill>
              </a:rPr>
              <a:t> , Sultan </a:t>
            </a:r>
            <a:r>
              <a:rPr lang="en-US" dirty="0" err="1">
                <a:solidFill>
                  <a:schemeClr val="bg1"/>
                </a:solidFill>
              </a:rPr>
              <a:t>Hasanudin</a:t>
            </a:r>
            <a:r>
              <a:rPr lang="en-US" dirty="0">
                <a:solidFill>
                  <a:schemeClr val="bg1"/>
                </a:solidFill>
              </a:rPr>
              <a:t>, Haji </a:t>
            </a:r>
            <a:r>
              <a:rPr lang="en-US" dirty="0" err="1">
                <a:solidFill>
                  <a:schemeClr val="bg1"/>
                </a:solidFill>
              </a:rPr>
              <a:t>Agus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Salim</a:t>
            </a:r>
            <a:r>
              <a:rPr lang="en-US" dirty="0">
                <a:solidFill>
                  <a:schemeClr val="bg1"/>
                </a:solidFill>
              </a:rPr>
              <a:t>, Imam </a:t>
            </a:r>
            <a:r>
              <a:rPr lang="en-US" dirty="0" smtClean="0">
                <a:solidFill>
                  <a:schemeClr val="bg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       </a:t>
            </a:r>
            <a:r>
              <a:rPr lang="en-US" dirty="0" err="1" smtClean="0">
                <a:solidFill>
                  <a:schemeClr val="bg1"/>
                </a:solidFill>
              </a:rPr>
              <a:t>Syafii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Nabi</a:t>
            </a:r>
            <a:r>
              <a:rPr lang="en-US" dirty="0">
                <a:solidFill>
                  <a:schemeClr val="bg1"/>
                </a:solidFill>
              </a:rPr>
              <a:t> Ibrahim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kehormatan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keturunsn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keagamaan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diikuti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orang.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Dia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baru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diangkat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menjadi</a:t>
            </a:r>
            <a:r>
              <a:rPr lang="en-US" dirty="0">
                <a:solidFill>
                  <a:schemeClr val="bg1"/>
                </a:solidFill>
              </a:rPr>
              <a:t> sultan.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Tahun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naik</a:t>
            </a:r>
            <a:r>
              <a:rPr lang="en-US" dirty="0">
                <a:solidFill>
                  <a:schemeClr val="bg1"/>
                </a:solidFill>
              </a:rPr>
              <a:t> haji.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20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5. 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unsur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jabatan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pangkat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diikuti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orang  </a:t>
            </a:r>
            <a:r>
              <a:rPr lang="en-US" dirty="0" err="1">
                <a:solidFill>
                  <a:schemeClr val="bg1"/>
                </a:solidFill>
              </a:rPr>
              <a:t>aatu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pengganti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orang </a:t>
            </a:r>
            <a:r>
              <a:rPr lang="en-US" dirty="0" err="1">
                <a:solidFill>
                  <a:schemeClr val="bg1"/>
                </a:solidFill>
              </a:rPr>
              <a:t>tertentu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instansi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tempat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Misalnya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Wakil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Presiden</a:t>
            </a:r>
            <a:r>
              <a:rPr lang="en-US" dirty="0">
                <a:solidFill>
                  <a:schemeClr val="bg1"/>
                </a:solidFill>
              </a:rPr>
              <a:t> Adam Malik, </a:t>
            </a:r>
            <a:r>
              <a:rPr lang="en-US" dirty="0" err="1">
                <a:solidFill>
                  <a:schemeClr val="bg1"/>
                </a:solidFill>
              </a:rPr>
              <a:t>Perdana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Menteri</a:t>
            </a:r>
            <a:r>
              <a:rPr lang="en-US" dirty="0">
                <a:solidFill>
                  <a:schemeClr val="bg1"/>
                </a:solidFill>
              </a:rPr>
              <a:t> Nehru, </a:t>
            </a:r>
            <a:r>
              <a:rPr lang="en-US" dirty="0" err="1">
                <a:solidFill>
                  <a:schemeClr val="bg1"/>
                </a:solidFill>
              </a:rPr>
              <a:t>Profesor</a:t>
            </a:r>
            <a:r>
              <a:rPr lang="en-US" dirty="0">
                <a:solidFill>
                  <a:schemeClr val="bg1"/>
                </a:solidFill>
              </a:rPr>
              <a:t>  	</a:t>
            </a:r>
            <a:r>
              <a:rPr lang="en-US" dirty="0" err="1">
                <a:solidFill>
                  <a:schemeClr val="bg1"/>
                </a:solidFill>
              </a:rPr>
              <a:t>Supomo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Laksamana</a:t>
            </a:r>
            <a:r>
              <a:rPr lang="en-US" dirty="0">
                <a:solidFill>
                  <a:schemeClr val="bg1"/>
                </a:solidFill>
              </a:rPr>
              <a:t> 	</a:t>
            </a:r>
            <a:r>
              <a:rPr lang="en-US" dirty="0" err="1">
                <a:solidFill>
                  <a:schemeClr val="bg1"/>
                </a:solidFill>
              </a:rPr>
              <a:t>Muda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Udara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Husein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sastranegara</a:t>
            </a:r>
            <a:r>
              <a:rPr lang="en-US" dirty="0">
                <a:solidFill>
                  <a:schemeClr val="bg1"/>
                </a:solidFill>
              </a:rPr>
              <a:t>, 	</a:t>
            </a:r>
            <a:r>
              <a:rPr lang="en-US" dirty="0" err="1">
                <a:solidFill>
                  <a:schemeClr val="bg1"/>
                </a:solidFill>
              </a:rPr>
              <a:t>Sekretaris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Jenderal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Departemen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Pertanian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Gubernur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Irian</a:t>
            </a:r>
            <a:r>
              <a:rPr lang="en-US" dirty="0">
                <a:solidFill>
                  <a:schemeClr val="bg1"/>
                </a:solidFill>
              </a:rPr>
              <a:t> 	</a:t>
            </a:r>
            <a:r>
              <a:rPr lang="en-US" dirty="0" smtClean="0">
                <a:solidFill>
                  <a:schemeClr val="bg1"/>
                </a:solidFill>
              </a:rPr>
              <a:t>Jaya.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Huruf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jabatan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pangkat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diikuti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orang,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instansi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tempat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Misalnya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Siapakah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gubernur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dilantik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itu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Kemarin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Brigadir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Jenderal</a:t>
            </a:r>
            <a:r>
              <a:rPr lang="en-US" dirty="0">
                <a:solidFill>
                  <a:schemeClr val="bg1"/>
                </a:solidFill>
              </a:rPr>
              <a:t> Ahmad </a:t>
            </a:r>
            <a:r>
              <a:rPr lang="en-US" dirty="0" err="1">
                <a:solidFill>
                  <a:schemeClr val="bg1"/>
                </a:solidFill>
              </a:rPr>
              <a:t>dilantik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menjadi</a:t>
            </a:r>
            <a:r>
              <a:rPr lang="en-US" dirty="0">
                <a:solidFill>
                  <a:schemeClr val="bg1"/>
                </a:solidFill>
              </a:rPr>
              <a:t> mayor  	</a:t>
            </a:r>
            <a:r>
              <a:rPr lang="en-US" dirty="0" err="1">
                <a:solidFill>
                  <a:schemeClr val="bg1"/>
                </a:solidFill>
              </a:rPr>
              <a:t>jenderal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904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6.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unsur-unsur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orang.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Amir </a:t>
            </a:r>
            <a:r>
              <a:rPr lang="en-US" dirty="0" err="1">
                <a:solidFill>
                  <a:schemeClr val="bg1"/>
                </a:solidFill>
              </a:rPr>
              <a:t>Hamzah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Dewi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Sartika</a:t>
            </a:r>
            <a:r>
              <a:rPr lang="en-US" dirty="0">
                <a:solidFill>
                  <a:schemeClr val="bg1"/>
                </a:solidFill>
              </a:rPr>
              <a:t>, Wage Rudolf </a:t>
            </a:r>
            <a:r>
              <a:rPr lang="en-US" dirty="0" err="1">
                <a:solidFill>
                  <a:schemeClr val="bg1"/>
                </a:solidFill>
              </a:rPr>
              <a:t>Supratman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Halim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Pernakusumah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Ampere </a:t>
            </a:r>
            <a:r>
              <a:rPr lang="en-US" dirty="0" err="1" smtClean="0">
                <a:solidFill>
                  <a:schemeClr val="bg1"/>
                </a:solidFill>
              </a:rPr>
              <a:t>Huruf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orang yang </a:t>
            </a:r>
            <a:r>
              <a:rPr lang="en-US" dirty="0" err="1">
                <a:solidFill>
                  <a:schemeClr val="bg1"/>
                </a:solidFill>
              </a:rPr>
              <a:t>digunakan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jenis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satuan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ukuran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mesin</a:t>
            </a:r>
            <a:r>
              <a:rPr lang="en-US" dirty="0">
                <a:solidFill>
                  <a:schemeClr val="bg1"/>
                </a:solidFill>
              </a:rPr>
              <a:t> diesel, 10 volt, 5 ampere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7.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bangsa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suku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bangsa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bahasa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bangsa</a:t>
            </a:r>
            <a:r>
              <a:rPr lang="en-US" dirty="0">
                <a:solidFill>
                  <a:schemeClr val="bg1"/>
                </a:solidFill>
              </a:rPr>
              <a:t> Indonesia, </a:t>
            </a:r>
            <a:r>
              <a:rPr lang="en-US" dirty="0" err="1">
                <a:solidFill>
                  <a:schemeClr val="bg1"/>
                </a:solidFill>
              </a:rPr>
              <a:t>suku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Sunda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bahasa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Inggris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 	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bangsa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suku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bahasa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dasar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turunan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Mengindonesiakan</a:t>
            </a:r>
            <a:r>
              <a:rPr lang="en-US" dirty="0">
                <a:solidFill>
                  <a:schemeClr val="bg1"/>
                </a:solidFill>
              </a:rPr>
              <a:t> kata </a:t>
            </a:r>
            <a:r>
              <a:rPr lang="en-US" dirty="0" err="1">
                <a:solidFill>
                  <a:schemeClr val="bg1"/>
                </a:solidFill>
              </a:rPr>
              <a:t>asing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Keinggris-inggrisan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pecahnya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dunia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04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endParaRPr lang="en-US" dirty="0">
              <a:solidFill>
                <a:schemeClr val="bg1"/>
              </a:solidFill>
              <a:latin typeface="Perpetua" pitchFamily="18" charset="0"/>
            </a:endParaRPr>
          </a:p>
          <a:p>
            <a:pPr lvl="0">
              <a:buNone/>
            </a:pPr>
            <a:endParaRPr lang="en-US" dirty="0">
              <a:solidFill>
                <a:schemeClr val="bg1"/>
              </a:solidFill>
              <a:latin typeface="Perpetua" pitchFamily="18" charset="0"/>
            </a:endParaRPr>
          </a:p>
          <a:p>
            <a:pPr lvl="0"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8. 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nama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tahun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bulan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hari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hari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raya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peristiwa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sejarah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: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tahun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H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ijriyah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tarikh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M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asehi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bulan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A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gustus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bulan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M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aulid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hari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J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umat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hari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G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alungan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hari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L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ebaran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hari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N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atal,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P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erang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C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andu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P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roklamasi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K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emerdekaan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	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Indonesia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tidak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peristiwa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sejarah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tidak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nama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: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Soekarno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dan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Hatta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memproklamasikan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kemerdekaan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bangsanya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Perlombaan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senjata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membawa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risiko</a:t>
            </a:r>
            <a:endParaRPr lang="en-US" dirty="0">
              <a:solidFill>
                <a:schemeClr val="bg1"/>
              </a:solidFill>
              <a:latin typeface="Perpetua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8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endParaRPr lang="en-US" dirty="0">
              <a:solidFill>
                <a:schemeClr val="bg1"/>
              </a:solidFill>
              <a:latin typeface="Perpetua" pitchFamily="18" charset="0"/>
            </a:endParaRPr>
          </a:p>
          <a:p>
            <a:pPr lvl="0"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9.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nama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geografi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: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sia 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T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enggara,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B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anyuwangi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B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ukit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B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arisan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D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anau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T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oba,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D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ataran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T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inggi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D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ieng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G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unung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S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emeru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J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alan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D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iponegoro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K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ali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B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rantas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P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egunungan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J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ayawijaya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 ,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S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elat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L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ombok.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 </a:t>
            </a:r>
            <a:endParaRPr lang="en-US" dirty="0">
              <a:solidFill>
                <a:schemeClr val="bg1"/>
              </a:solidFill>
              <a:latin typeface="Perpetua" pitchFamily="18" charset="0"/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tidak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istilah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geografi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tidak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menjadi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unsur</a:t>
            </a:r>
            <a:endParaRPr lang="en-US" dirty="0">
              <a:solidFill>
                <a:schemeClr val="bg1"/>
              </a:solidFill>
              <a:latin typeface="Perpetua" pitchFamily="18" charset="0"/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nama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diri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: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Berlayar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ke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t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eluk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mandi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di </a:t>
            </a:r>
            <a:r>
              <a:rPr lang="en-US" b="1" i="1" dirty="0">
                <a:solidFill>
                  <a:schemeClr val="bg1"/>
                </a:solidFill>
                <a:latin typeface="Perpetua" pitchFamily="18" charset="0"/>
              </a:rPr>
              <a:t>k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ali,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menyeberangi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s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elat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pergi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kea rah 	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t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enggara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 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tidak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huruf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nama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geografi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digunakan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sebagai</a:t>
            </a:r>
            <a:endParaRPr lang="en-US" dirty="0">
              <a:solidFill>
                <a:schemeClr val="bg1"/>
              </a:solidFill>
              <a:latin typeface="Perpetua" pitchFamily="18" charset="0"/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Nama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jenis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erpetua" pitchFamily="18" charset="0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 :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</a:rPr>
              <a:t>		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Garam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i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nggris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gula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j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awa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kacang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b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ogor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pisang</a:t>
            </a: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Perpetua" pitchFamily="18" charset="0"/>
              </a:rPr>
              <a:t>a</a:t>
            </a:r>
            <a:r>
              <a:rPr lang="en-US" b="1" dirty="0" err="1">
                <a:solidFill>
                  <a:schemeClr val="bg1"/>
                </a:solidFill>
                <a:latin typeface="Perpetua" pitchFamily="18" charset="0"/>
              </a:rPr>
              <a:t>mbon</a:t>
            </a:r>
            <a:endParaRPr lang="en-US" b="1" dirty="0">
              <a:solidFill>
                <a:schemeClr val="bg1"/>
              </a:solidFill>
              <a:latin typeface="Perpetua" pitchFamily="18" charset="0"/>
            </a:endParaRP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Perpetua" pitchFamily="18" charset="0"/>
              </a:rPr>
              <a:t> </a:t>
            </a:r>
          </a:p>
          <a:p>
            <a:pPr>
              <a:buNone/>
            </a:pPr>
            <a:endParaRPr lang="en-US" dirty="0">
              <a:solidFill>
                <a:schemeClr val="bg1"/>
              </a:solidFill>
              <a:latin typeface="Perpetua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7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10.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Huruf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huruf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semua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unsur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nama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Negara,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lembaga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pemerintah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ketatanegaraan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serta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nama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dokumen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resmi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kecuali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kata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seperti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dan.</a:t>
            </a:r>
            <a:endParaRPr lang="en-US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Republik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Indonesia;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Majelis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Permusyawaratan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Rakyat;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Depertemen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Pendidikan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Kebudayaan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Badan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Kesejahteraan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Ibu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Anak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 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Keputusan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Presiden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Republik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Indonesia,Nomor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57,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Tahun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1972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Huruf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kapital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tidak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dipakai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huruf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pertama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kata yang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bukan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nama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resmi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Negara,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lembaga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pemerintah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ketatanegaraan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badan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serta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nama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dokumen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resmi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Misalnya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menjadi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sebuah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republik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beberapa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badan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hukum,kerja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sama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antara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pemerintah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rakyat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menurut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undang-undang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berlaku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7434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11.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kapital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setiap</a:t>
            </a:r>
            <a:r>
              <a:rPr lang="en-US" dirty="0">
                <a:solidFill>
                  <a:schemeClr val="bg1"/>
                </a:solidFill>
              </a:rPr>
              <a:t> unsure </a:t>
            </a:r>
            <a:r>
              <a:rPr lang="en-US" dirty="0" err="1">
                <a:solidFill>
                  <a:schemeClr val="bg1"/>
                </a:solidFill>
              </a:rPr>
              <a:t>bentuk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ulang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sempurna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terdapat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badan,lembaga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pemerintah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ketatanegaraan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serta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dokumen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resmi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Perserikatan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Bangsa-Bangsa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Yayasan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Ilmu-Ilmu</a:t>
            </a:r>
            <a:r>
              <a:rPr lang="en-US" dirty="0">
                <a:solidFill>
                  <a:schemeClr val="bg1"/>
                </a:solidFill>
              </a:rPr>
              <a:t> social, </a:t>
            </a:r>
            <a:r>
              <a:rPr lang="en-US" dirty="0" err="1">
                <a:solidFill>
                  <a:schemeClr val="bg1"/>
                </a:solidFill>
              </a:rPr>
              <a:t>Undang-Undang</a:t>
            </a:r>
            <a:r>
              <a:rPr lang="en-US" dirty="0">
                <a:solidFill>
                  <a:schemeClr val="bg1"/>
                </a:solidFill>
              </a:rPr>
              <a:t> 	</a:t>
            </a:r>
            <a:r>
              <a:rPr lang="en-US" dirty="0" err="1">
                <a:solidFill>
                  <a:schemeClr val="bg1"/>
                </a:solidFill>
              </a:rPr>
              <a:t>Dasar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Republik</a:t>
            </a:r>
            <a:r>
              <a:rPr lang="en-US" dirty="0">
                <a:solidFill>
                  <a:schemeClr val="bg1"/>
                </a:solidFill>
              </a:rPr>
              <a:t> Indonesia, </a:t>
            </a:r>
            <a:r>
              <a:rPr lang="en-US" dirty="0" err="1">
                <a:solidFill>
                  <a:schemeClr val="bg1"/>
                </a:solidFill>
              </a:rPr>
              <a:t>Rancangan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Undang-Undang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Kepegawaian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12.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capital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huruf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semua</a:t>
            </a:r>
            <a:r>
              <a:rPr lang="en-US" dirty="0">
                <a:solidFill>
                  <a:schemeClr val="bg1"/>
                </a:solidFill>
              </a:rPr>
              <a:t> kata (</a:t>
            </a:r>
            <a:r>
              <a:rPr lang="en-US" dirty="0" err="1">
                <a:solidFill>
                  <a:schemeClr val="bg1"/>
                </a:solidFill>
              </a:rPr>
              <a:t>termasuk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semua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unsur</a:t>
            </a:r>
            <a:r>
              <a:rPr lang="en-US" dirty="0">
                <a:solidFill>
                  <a:schemeClr val="bg1"/>
                </a:solidFill>
              </a:rPr>
              <a:t> kata </a:t>
            </a:r>
            <a:r>
              <a:rPr lang="en-US" dirty="0" err="1">
                <a:solidFill>
                  <a:schemeClr val="bg1"/>
                </a:solidFill>
              </a:rPr>
              <a:t>ulang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sempurna</a:t>
            </a:r>
            <a:r>
              <a:rPr lang="en-US" dirty="0">
                <a:solidFill>
                  <a:schemeClr val="bg1"/>
                </a:solidFill>
              </a:rPr>
              <a:t>) di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majalah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surat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kabar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judul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kecuali</a:t>
            </a:r>
            <a:r>
              <a:rPr lang="en-US" dirty="0">
                <a:solidFill>
                  <a:schemeClr val="bg1"/>
                </a:solidFill>
              </a:rPr>
              <a:t> kata </a:t>
            </a:r>
            <a:r>
              <a:rPr lang="en-US" dirty="0" err="1">
                <a:solidFill>
                  <a:schemeClr val="bg1"/>
                </a:solidFill>
              </a:rPr>
              <a:t>seperti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di,ke,dari,dan,yang,untuk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terletak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posisi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awal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Saya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membaca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 Dari Ave Maria </a:t>
            </a:r>
            <a:r>
              <a:rPr lang="en-US" dirty="0" err="1">
                <a:solidFill>
                  <a:schemeClr val="bg1"/>
                </a:solidFill>
              </a:rPr>
              <a:t>ke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Jalan</a:t>
            </a:r>
            <a:r>
              <a:rPr lang="en-US" dirty="0">
                <a:solidFill>
                  <a:schemeClr val="bg1"/>
                </a:solidFill>
              </a:rPr>
              <a:t> Lain </a:t>
            </a:r>
            <a:r>
              <a:rPr lang="en-US" dirty="0" err="1">
                <a:solidFill>
                  <a:schemeClr val="bg1"/>
                </a:solidFill>
              </a:rPr>
              <a:t>ke</a:t>
            </a:r>
            <a:r>
              <a:rPr lang="en-US" dirty="0">
                <a:solidFill>
                  <a:schemeClr val="bg1"/>
                </a:solidFill>
              </a:rPr>
              <a:t> Roma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Bacalah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majalah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Bahasa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Sastra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397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44</TotalTime>
  <Words>243</Words>
  <Application>Microsoft Office PowerPoint</Application>
  <PresentationFormat>On-screen Show (4:3)</PresentationFormat>
  <Paragraphs>150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Clarity</vt:lpstr>
      <vt:lpstr>PowerPoint Presentation</vt:lpstr>
      <vt:lpstr>HURUF KAPITAL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Huruf Miring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2021-05-28T10:30:34Z</dcterms:created>
  <dcterms:modified xsi:type="dcterms:W3CDTF">2021-05-28T23:04:15Z</dcterms:modified>
</cp:coreProperties>
</file>