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69" r:id="rId3"/>
    <p:sldId id="270" r:id="rId4"/>
    <p:sldId id="271" r:id="rId5"/>
    <p:sldId id="272" r:id="rId6"/>
    <p:sldId id="273" r:id="rId7"/>
    <p:sldId id="274" r:id="rId8"/>
    <p:sldId id="275" r:id="rId9"/>
    <p:sldId id="277" r:id="rId10"/>
    <p:sldId id="278" r:id="rId11"/>
    <p:sldId id="279" r:id="rId12"/>
    <p:sldId id="280" r:id="rId13"/>
    <p:sldId id="281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2" d="100"/>
          <a:sy n="82" d="100"/>
        </p:scale>
        <p:origin x="-1026" y="2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77D492-6395-4191-85F5-FE7FB9841DC0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A81B0B-EFA7-4F53-AE9E-FAD0F7BE62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349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B944D-DF15-4AC5-9240-EA8EA277AAEE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C24FC-772A-4D79-9904-8BAD590E996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B944D-DF15-4AC5-9240-EA8EA277AAEE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C24FC-772A-4D79-9904-8BAD590E99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B944D-DF15-4AC5-9240-EA8EA277AAEE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C24FC-772A-4D79-9904-8BAD590E99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B944D-DF15-4AC5-9240-EA8EA277AAEE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C24FC-772A-4D79-9904-8BAD590E99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B944D-DF15-4AC5-9240-EA8EA277AAEE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C24FC-772A-4D79-9904-8BAD590E996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B944D-DF15-4AC5-9240-EA8EA277AAEE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C24FC-772A-4D79-9904-8BAD590E99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B944D-DF15-4AC5-9240-EA8EA277AAEE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C24FC-772A-4D79-9904-8BAD590E9961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B944D-DF15-4AC5-9240-EA8EA277AAEE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C24FC-772A-4D79-9904-8BAD590E99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B944D-DF15-4AC5-9240-EA8EA277AAEE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C24FC-772A-4D79-9904-8BAD590E99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B944D-DF15-4AC5-9240-EA8EA277AAEE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C24FC-772A-4D79-9904-8BAD590E9961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B944D-DF15-4AC5-9240-EA8EA277AAEE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4C24FC-772A-4D79-9904-8BAD590E996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FEDB944D-DF15-4AC5-9240-EA8EA277AAEE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A94C24FC-772A-4D79-9904-8BAD590E996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2"/>
          <p:cNvSpPr txBox="1">
            <a:spLocks/>
          </p:cNvSpPr>
          <p:nvPr/>
        </p:nvSpPr>
        <p:spPr>
          <a:xfrm>
            <a:off x="2204328" y="578344"/>
            <a:ext cx="6112088" cy="13681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500" b="1" dirty="0" smtClean="0">
                <a:solidFill>
                  <a:schemeClr val="bg1"/>
                </a:solidFill>
                <a:latin typeface="Algerian" pitchFamily="82" charset="0"/>
              </a:rPr>
              <a:t>KAIDAH HURUF KAPITAL </a:t>
            </a:r>
            <a:br>
              <a:rPr lang="en-US" sz="3500" b="1" dirty="0" smtClean="0">
                <a:solidFill>
                  <a:schemeClr val="bg1"/>
                </a:solidFill>
                <a:latin typeface="Algerian" pitchFamily="82" charset="0"/>
              </a:rPr>
            </a:br>
            <a:r>
              <a:rPr lang="en-US" sz="3500" b="1" dirty="0" smtClean="0">
                <a:solidFill>
                  <a:schemeClr val="bg1"/>
                </a:solidFill>
                <a:latin typeface="Algerian" pitchFamily="82" charset="0"/>
              </a:rPr>
              <a:t>DAN HURUF MIRING</a:t>
            </a:r>
            <a:endParaRPr lang="en-US" sz="3500" b="1" dirty="0">
              <a:solidFill>
                <a:schemeClr val="bg1"/>
              </a:solidFill>
              <a:latin typeface="Algerian" pitchFamily="82" charset="0"/>
            </a:endParaRPr>
          </a:p>
        </p:txBody>
      </p:sp>
      <p:sp>
        <p:nvSpPr>
          <p:cNvPr id="5" name="Text Placeholder 13"/>
          <p:cNvSpPr txBox="1">
            <a:spLocks/>
          </p:cNvSpPr>
          <p:nvPr/>
        </p:nvSpPr>
        <p:spPr>
          <a:xfrm>
            <a:off x="2843808" y="2571750"/>
            <a:ext cx="4462532" cy="504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 err="1" smtClean="0">
                <a:solidFill>
                  <a:schemeClr val="bg1"/>
                </a:solidFill>
              </a:rPr>
              <a:t>Oleh</a:t>
            </a:r>
            <a:r>
              <a:rPr lang="en-US" sz="2800" b="1" dirty="0" smtClean="0">
                <a:solidFill>
                  <a:schemeClr val="bg1"/>
                </a:solidFill>
              </a:rPr>
              <a:t>: </a:t>
            </a:r>
            <a:r>
              <a:rPr lang="en-US" sz="2800" b="1" dirty="0" err="1" smtClean="0">
                <a:solidFill>
                  <a:schemeClr val="bg1"/>
                </a:solidFill>
              </a:rPr>
              <a:t>Destiani</a:t>
            </a:r>
            <a:r>
              <a:rPr lang="en-US" sz="2800" b="1" dirty="0" smtClean="0">
                <a:solidFill>
                  <a:schemeClr val="bg1"/>
                </a:solidFill>
              </a:rPr>
              <a:t>, </a:t>
            </a:r>
            <a:r>
              <a:rPr lang="en-US" sz="2800" b="1" dirty="0" err="1" smtClean="0">
                <a:solidFill>
                  <a:schemeClr val="bg1"/>
                </a:solidFill>
              </a:rPr>
              <a:t>M.Pd</a:t>
            </a:r>
            <a:r>
              <a:rPr lang="en-US" sz="2800" b="1" dirty="0" smtClean="0">
                <a:solidFill>
                  <a:schemeClr val="bg1"/>
                </a:solidFill>
              </a:rPr>
              <a:t>.</a:t>
            </a:r>
          </a:p>
          <a:p>
            <a:endParaRPr lang="en-US" sz="2800" dirty="0">
              <a:solidFill>
                <a:schemeClr val="bg1"/>
              </a:solidFill>
            </a:endParaRPr>
          </a:p>
        </p:txBody>
      </p:sp>
      <p:pic>
        <p:nvPicPr>
          <p:cNvPr id="6" name="Picture 5" descr="LogoUnil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113" y="671523"/>
            <a:ext cx="1216215" cy="11817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875996" y="4797152"/>
            <a:ext cx="676875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chemeClr val="bg1"/>
                </a:solidFill>
              </a:rPr>
              <a:t>BADAN PENGELOLA MATA KULIAH UMUM</a:t>
            </a:r>
          </a:p>
          <a:p>
            <a:endParaRPr lang="en-US" sz="2500" b="1" dirty="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04328" y="5257868"/>
            <a:ext cx="51395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bg1"/>
                </a:solidFill>
                <a:latin typeface="Algerian" pitchFamily="82" charset="0"/>
              </a:rPr>
              <a:t>UNIVERSITAS LAMPUNG</a:t>
            </a:r>
            <a:endParaRPr lang="en-US" sz="3200" dirty="0">
              <a:solidFill>
                <a:schemeClr val="bg1"/>
              </a:solidFill>
              <a:latin typeface="Algerian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20058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13. </a:t>
            </a:r>
            <a:r>
              <a:rPr lang="en-US" dirty="0" err="1">
                <a:solidFill>
                  <a:schemeClr val="bg1"/>
                </a:solidFill>
              </a:rPr>
              <a:t>Huruf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kapital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dipakai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sebagai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huruf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pertama</a:t>
            </a:r>
            <a:r>
              <a:rPr lang="en-US" dirty="0">
                <a:solidFill>
                  <a:schemeClr val="bg1"/>
                </a:solidFill>
              </a:rPr>
              <a:t> unsure </a:t>
            </a:r>
            <a:r>
              <a:rPr lang="en-US" dirty="0" err="1">
                <a:solidFill>
                  <a:schemeClr val="bg1"/>
                </a:solidFill>
              </a:rPr>
              <a:t>singkatan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nama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gelar,pangkat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dan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sapaan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	</a:t>
            </a:r>
            <a:r>
              <a:rPr lang="en-US" dirty="0" err="1">
                <a:solidFill>
                  <a:schemeClr val="bg1"/>
                </a:solidFill>
              </a:rPr>
              <a:t>Misalnya</a:t>
            </a:r>
            <a:r>
              <a:rPr lang="en-US" dirty="0">
                <a:solidFill>
                  <a:schemeClr val="bg1"/>
                </a:solidFill>
              </a:rPr>
              <a:t> :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		 Dr.	doctor					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		M.A	master of arts							S.H	</a:t>
            </a:r>
            <a:r>
              <a:rPr lang="en-US" dirty="0" err="1">
                <a:solidFill>
                  <a:schemeClr val="bg1"/>
                </a:solidFill>
              </a:rPr>
              <a:t>sarjana</a:t>
            </a:r>
            <a:r>
              <a:rPr lang="en-US" dirty="0">
                <a:solidFill>
                  <a:schemeClr val="bg1"/>
                </a:solidFill>
              </a:rPr>
              <a:t> hokum				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		</a:t>
            </a:r>
            <a:r>
              <a:rPr lang="en-US" dirty="0" err="1">
                <a:solidFill>
                  <a:schemeClr val="bg1"/>
                </a:solidFill>
              </a:rPr>
              <a:t>Sdr</a:t>
            </a:r>
            <a:r>
              <a:rPr lang="en-US" dirty="0">
                <a:solidFill>
                  <a:schemeClr val="bg1"/>
                </a:solidFill>
              </a:rPr>
              <a:t>.	</a:t>
            </a:r>
            <a:r>
              <a:rPr lang="en-US" dirty="0" err="1">
                <a:solidFill>
                  <a:schemeClr val="bg1"/>
                </a:solidFill>
              </a:rPr>
              <a:t>Saudara</a:t>
            </a: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					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14. </a:t>
            </a:r>
            <a:r>
              <a:rPr lang="en-US" dirty="0" err="1">
                <a:solidFill>
                  <a:schemeClr val="bg1"/>
                </a:solidFill>
              </a:rPr>
              <a:t>Huruf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kapital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dipakai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sebagai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huruf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pertama</a:t>
            </a:r>
            <a:r>
              <a:rPr lang="en-US" dirty="0">
                <a:solidFill>
                  <a:schemeClr val="bg1"/>
                </a:solidFill>
              </a:rPr>
              <a:t> kata </a:t>
            </a:r>
            <a:r>
              <a:rPr lang="en-US" dirty="0" err="1">
                <a:solidFill>
                  <a:schemeClr val="bg1"/>
                </a:solidFill>
              </a:rPr>
              <a:t>penunjuk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hubungan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kekerabatan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seperti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bapak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ibu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saudara,kakak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adik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dan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paman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dipakai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dalam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penyapaan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pengacuan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	</a:t>
            </a:r>
            <a:r>
              <a:rPr lang="en-US" dirty="0" err="1">
                <a:solidFill>
                  <a:schemeClr val="bg1"/>
                </a:solidFill>
              </a:rPr>
              <a:t>Misalnya</a:t>
            </a:r>
            <a:r>
              <a:rPr lang="en-US" dirty="0">
                <a:solidFill>
                  <a:schemeClr val="bg1"/>
                </a:solidFill>
              </a:rPr>
              <a:t> :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		“</a:t>
            </a:r>
            <a:r>
              <a:rPr lang="en-US" dirty="0" err="1">
                <a:solidFill>
                  <a:schemeClr val="bg1"/>
                </a:solidFill>
              </a:rPr>
              <a:t>Kapan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Bapak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berangkat</a:t>
            </a:r>
            <a:r>
              <a:rPr lang="en-US" dirty="0">
                <a:solidFill>
                  <a:schemeClr val="bg1"/>
                </a:solidFill>
              </a:rPr>
              <a:t>?”.</a:t>
            </a:r>
            <a:r>
              <a:rPr lang="en-US" dirty="0" err="1">
                <a:solidFill>
                  <a:schemeClr val="bg1"/>
                </a:solidFill>
              </a:rPr>
              <a:t>tanya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Harto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		</a:t>
            </a:r>
            <a:r>
              <a:rPr lang="en-US" dirty="0" err="1">
                <a:solidFill>
                  <a:schemeClr val="bg1"/>
                </a:solidFill>
              </a:rPr>
              <a:t>Surat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Saudara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sudah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saya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terima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	</a:t>
            </a:r>
            <a:r>
              <a:rPr lang="en-US" dirty="0" err="1">
                <a:solidFill>
                  <a:schemeClr val="bg1"/>
                </a:solidFill>
              </a:rPr>
              <a:t>Huruf</a:t>
            </a:r>
            <a:r>
              <a:rPr lang="en-US" dirty="0">
                <a:solidFill>
                  <a:schemeClr val="bg1"/>
                </a:solidFill>
              </a:rPr>
              <a:t> capital </a:t>
            </a:r>
            <a:r>
              <a:rPr lang="en-US" dirty="0" err="1">
                <a:solidFill>
                  <a:schemeClr val="bg1"/>
                </a:solidFill>
              </a:rPr>
              <a:t>tidak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dipakai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sebagai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huruf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pertama</a:t>
            </a:r>
            <a:r>
              <a:rPr lang="en-US" dirty="0">
                <a:solidFill>
                  <a:schemeClr val="bg1"/>
                </a:solidFill>
              </a:rPr>
              <a:t> kata </a:t>
            </a:r>
            <a:r>
              <a:rPr lang="en-US" dirty="0" err="1">
                <a:solidFill>
                  <a:schemeClr val="bg1"/>
                </a:solidFill>
              </a:rPr>
              <a:t>penunjuk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hubungan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kekerabatan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tidak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dipakai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dalam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pengacauan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atau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penyapaan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	</a:t>
            </a:r>
            <a:r>
              <a:rPr lang="en-US" dirty="0" err="1">
                <a:solidFill>
                  <a:schemeClr val="bg1"/>
                </a:solidFill>
              </a:rPr>
              <a:t>Misalnya</a:t>
            </a:r>
            <a:r>
              <a:rPr lang="en-US" dirty="0">
                <a:solidFill>
                  <a:schemeClr val="bg1"/>
                </a:solidFill>
              </a:rPr>
              <a:t> :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		Kita </a:t>
            </a:r>
            <a:r>
              <a:rPr lang="en-US" dirty="0" err="1">
                <a:solidFill>
                  <a:schemeClr val="bg1"/>
                </a:solidFill>
              </a:rPr>
              <a:t>harus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menghormati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bapak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ibu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kita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		</a:t>
            </a:r>
            <a:r>
              <a:rPr lang="en-US" dirty="0" err="1">
                <a:solidFill>
                  <a:schemeClr val="bg1"/>
                </a:solidFill>
              </a:rPr>
              <a:t>Semua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kakak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adik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saya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sudah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berkeluarga</a:t>
            </a: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88720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	15.  </a:t>
            </a:r>
            <a:r>
              <a:rPr lang="en-US" dirty="0" err="1">
                <a:solidFill>
                  <a:schemeClr val="bg1"/>
                </a:solidFill>
              </a:rPr>
              <a:t>Huruf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Kapital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dipakai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sebagai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huruf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pertama</a:t>
            </a:r>
            <a:r>
              <a:rPr lang="en-US" dirty="0">
                <a:solidFill>
                  <a:schemeClr val="bg1"/>
                </a:solidFill>
              </a:rPr>
              <a:t> kata 	</a:t>
            </a:r>
            <a:r>
              <a:rPr lang="en-US" dirty="0" err="1">
                <a:solidFill>
                  <a:schemeClr val="bg1"/>
                </a:solidFill>
              </a:rPr>
              <a:t>ganti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Anda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		</a:t>
            </a:r>
            <a:r>
              <a:rPr lang="en-US" dirty="0" err="1">
                <a:solidFill>
                  <a:schemeClr val="bg1"/>
                </a:solidFill>
              </a:rPr>
              <a:t>Misalnya</a:t>
            </a:r>
            <a:r>
              <a:rPr lang="en-US" dirty="0">
                <a:solidFill>
                  <a:schemeClr val="bg1"/>
                </a:solidFill>
              </a:rPr>
              <a:t> :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			</a:t>
            </a:r>
            <a:r>
              <a:rPr lang="en-US" dirty="0" err="1">
                <a:solidFill>
                  <a:schemeClr val="bg1"/>
                </a:solidFill>
              </a:rPr>
              <a:t>Sudahkah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Anda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tahu</a:t>
            </a:r>
            <a:r>
              <a:rPr lang="en-US" dirty="0">
                <a:solidFill>
                  <a:schemeClr val="bg1"/>
                </a:solidFill>
              </a:rPr>
              <a:t>?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			</a:t>
            </a:r>
            <a:r>
              <a:rPr lang="en-US" dirty="0" err="1">
                <a:solidFill>
                  <a:schemeClr val="bg1"/>
                </a:solidFill>
              </a:rPr>
              <a:t>Surat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Anda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telah</a:t>
            </a:r>
            <a:r>
              <a:rPr lang="en-US" dirty="0">
                <a:solidFill>
                  <a:schemeClr val="bg1"/>
                </a:solidFill>
              </a:rPr>
              <a:t> kami </a:t>
            </a:r>
            <a:r>
              <a:rPr lang="en-US" dirty="0" err="1">
                <a:solidFill>
                  <a:schemeClr val="bg1"/>
                </a:solidFill>
              </a:rPr>
              <a:t>terima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 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32484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>
                <a:solidFill>
                  <a:schemeClr val="bg1"/>
                </a:solidFill>
              </a:rPr>
              <a:t>Huruf</a:t>
            </a:r>
            <a:r>
              <a:rPr lang="en-US" dirty="0" smtClean="0">
                <a:solidFill>
                  <a:schemeClr val="bg1"/>
                </a:solidFill>
              </a:rPr>
              <a:t> Miring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1.	</a:t>
            </a:r>
            <a:r>
              <a:rPr lang="en-US" dirty="0" err="1">
                <a:solidFill>
                  <a:schemeClr val="bg1"/>
                </a:solidFill>
              </a:rPr>
              <a:t>Huruf</a:t>
            </a:r>
            <a:r>
              <a:rPr lang="en-US" dirty="0">
                <a:solidFill>
                  <a:schemeClr val="bg1"/>
                </a:solidFill>
              </a:rPr>
              <a:t> miring </a:t>
            </a:r>
            <a:r>
              <a:rPr lang="en-US" dirty="0" err="1">
                <a:solidFill>
                  <a:schemeClr val="bg1"/>
                </a:solidFill>
              </a:rPr>
              <a:t>dalam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cetakan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dipakai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untuk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menuliskan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nama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buku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majalah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dan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surat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kabar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dikutip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dalam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tulisan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	</a:t>
            </a:r>
            <a:r>
              <a:rPr lang="en-US" dirty="0" err="1">
                <a:solidFill>
                  <a:schemeClr val="bg1"/>
                </a:solidFill>
              </a:rPr>
              <a:t>Misalnya</a:t>
            </a:r>
            <a:r>
              <a:rPr lang="en-US" dirty="0">
                <a:solidFill>
                  <a:schemeClr val="bg1"/>
                </a:solidFill>
              </a:rPr>
              <a:t> :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		</a:t>
            </a:r>
            <a:r>
              <a:rPr lang="en-US" dirty="0" err="1">
                <a:solidFill>
                  <a:schemeClr val="bg1"/>
                </a:solidFill>
              </a:rPr>
              <a:t>majalah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Bahasa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kesusasteraan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buku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Negarakertagama</a:t>
            </a:r>
            <a:r>
              <a:rPr lang="en-US" dirty="0">
                <a:solidFill>
                  <a:schemeClr val="bg1"/>
                </a:solidFill>
              </a:rPr>
              <a:t> 	</a:t>
            </a:r>
            <a:r>
              <a:rPr lang="en-US" dirty="0" err="1">
                <a:solidFill>
                  <a:schemeClr val="bg1"/>
                </a:solidFill>
              </a:rPr>
              <a:t>karangan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Prapanca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Surat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kabar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Suara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Karya</a:t>
            </a: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 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2.	</a:t>
            </a:r>
            <a:r>
              <a:rPr lang="en-US" dirty="0" err="1">
                <a:solidFill>
                  <a:schemeClr val="bg1"/>
                </a:solidFill>
              </a:rPr>
              <a:t>Huruf</a:t>
            </a:r>
            <a:r>
              <a:rPr lang="en-US" dirty="0">
                <a:solidFill>
                  <a:schemeClr val="bg1"/>
                </a:solidFill>
              </a:rPr>
              <a:t> miring </a:t>
            </a:r>
            <a:r>
              <a:rPr lang="en-US" dirty="0" err="1">
                <a:solidFill>
                  <a:schemeClr val="bg1"/>
                </a:solidFill>
              </a:rPr>
              <a:t>dalam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cetakan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dipakai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untuk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menegaskan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atau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mengkhususkan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huruf,bagian</a:t>
            </a:r>
            <a:r>
              <a:rPr lang="en-US" dirty="0">
                <a:solidFill>
                  <a:schemeClr val="bg1"/>
                </a:solidFill>
              </a:rPr>
              <a:t> kata, kata, </a:t>
            </a:r>
            <a:r>
              <a:rPr lang="en-US" dirty="0" err="1">
                <a:solidFill>
                  <a:schemeClr val="bg1"/>
                </a:solidFill>
              </a:rPr>
              <a:t>atau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kelompok</a:t>
            </a:r>
            <a:r>
              <a:rPr lang="en-US" dirty="0">
                <a:solidFill>
                  <a:schemeClr val="bg1"/>
                </a:solidFill>
              </a:rPr>
              <a:t> kata.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	</a:t>
            </a:r>
            <a:r>
              <a:rPr lang="en-US" dirty="0" err="1">
                <a:solidFill>
                  <a:schemeClr val="bg1"/>
                </a:solidFill>
              </a:rPr>
              <a:t>Misalnya</a:t>
            </a:r>
            <a:r>
              <a:rPr lang="en-US" dirty="0">
                <a:solidFill>
                  <a:schemeClr val="bg1"/>
                </a:solidFill>
              </a:rPr>
              <a:t> :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		</a:t>
            </a:r>
            <a:r>
              <a:rPr lang="en-US" dirty="0" err="1">
                <a:solidFill>
                  <a:schemeClr val="bg1"/>
                </a:solidFill>
              </a:rPr>
              <a:t>Huruf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pertama</a:t>
            </a:r>
            <a:r>
              <a:rPr lang="en-US" dirty="0">
                <a:solidFill>
                  <a:schemeClr val="bg1"/>
                </a:solidFill>
              </a:rPr>
              <a:t> kata </a:t>
            </a:r>
            <a:r>
              <a:rPr lang="en-US" dirty="0" err="1">
                <a:solidFill>
                  <a:schemeClr val="bg1"/>
                </a:solidFill>
              </a:rPr>
              <a:t>abad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ialah</a:t>
            </a:r>
            <a:r>
              <a:rPr lang="en-US" dirty="0">
                <a:solidFill>
                  <a:schemeClr val="bg1"/>
                </a:solidFill>
              </a:rPr>
              <a:t> a.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		</a:t>
            </a:r>
            <a:r>
              <a:rPr lang="en-US" dirty="0" err="1">
                <a:solidFill>
                  <a:schemeClr val="bg1"/>
                </a:solidFill>
              </a:rPr>
              <a:t>Dia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bukan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menipu</a:t>
            </a:r>
            <a:r>
              <a:rPr lang="en-US" dirty="0">
                <a:solidFill>
                  <a:schemeClr val="bg1"/>
                </a:solidFill>
              </a:rPr>
              <a:t> , </a:t>
            </a:r>
            <a:r>
              <a:rPr lang="en-US" dirty="0" err="1">
                <a:solidFill>
                  <a:schemeClr val="bg1"/>
                </a:solidFill>
              </a:rPr>
              <a:t>tetapi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ditipu</a:t>
            </a: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		Bab </a:t>
            </a:r>
            <a:r>
              <a:rPr lang="en-US" dirty="0" err="1">
                <a:solidFill>
                  <a:schemeClr val="bg1"/>
                </a:solidFill>
              </a:rPr>
              <a:t>initidak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membicarakan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penulisan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huruf</a:t>
            </a:r>
            <a:r>
              <a:rPr lang="en-US" dirty="0">
                <a:solidFill>
                  <a:schemeClr val="bg1"/>
                </a:solidFill>
              </a:rPr>
              <a:t> capital.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17781186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3.   </a:t>
            </a:r>
            <a:r>
              <a:rPr lang="en-US" dirty="0" err="1">
                <a:solidFill>
                  <a:schemeClr val="bg1"/>
                </a:solidFill>
              </a:rPr>
              <a:t>Huruf</a:t>
            </a:r>
            <a:r>
              <a:rPr lang="en-US" dirty="0">
                <a:solidFill>
                  <a:schemeClr val="bg1"/>
                </a:solidFill>
              </a:rPr>
              <a:t> miring </a:t>
            </a:r>
            <a:r>
              <a:rPr lang="en-US" dirty="0" err="1">
                <a:solidFill>
                  <a:schemeClr val="bg1"/>
                </a:solidFill>
              </a:rPr>
              <a:t>dalam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cetakan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dipakai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untuk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menuliskan</a:t>
            </a:r>
            <a:r>
              <a:rPr lang="en-US" dirty="0">
                <a:solidFill>
                  <a:schemeClr val="bg1"/>
                </a:solidFill>
              </a:rPr>
              <a:t> kata </a:t>
            </a:r>
            <a:r>
              <a:rPr lang="en-US" dirty="0" err="1">
                <a:solidFill>
                  <a:schemeClr val="bg1"/>
                </a:solidFill>
              </a:rPr>
              <a:t>ilmiah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atau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ungkapan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asing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kecuali</a:t>
            </a:r>
            <a:r>
              <a:rPr lang="en-US" dirty="0">
                <a:solidFill>
                  <a:schemeClr val="bg1"/>
                </a:solidFill>
              </a:rPr>
              <a:t>  yang </a:t>
            </a:r>
            <a:r>
              <a:rPr lang="en-US" dirty="0" err="1">
                <a:solidFill>
                  <a:schemeClr val="bg1"/>
                </a:solidFill>
              </a:rPr>
              <a:t>telah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disesuaikan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ejaannya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	</a:t>
            </a:r>
            <a:r>
              <a:rPr lang="en-US" dirty="0" err="1">
                <a:solidFill>
                  <a:schemeClr val="bg1"/>
                </a:solidFill>
              </a:rPr>
              <a:t>Misalnya</a:t>
            </a:r>
            <a:r>
              <a:rPr lang="en-US" dirty="0">
                <a:solidFill>
                  <a:schemeClr val="bg1"/>
                </a:solidFill>
              </a:rPr>
              <a:t> :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		</a:t>
            </a:r>
            <a:r>
              <a:rPr lang="en-US" dirty="0" err="1">
                <a:solidFill>
                  <a:schemeClr val="bg1"/>
                </a:solidFill>
              </a:rPr>
              <a:t>Nama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ilmiah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buah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manggis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ialah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Carcania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mangostana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		</a:t>
            </a:r>
            <a:r>
              <a:rPr lang="en-US" dirty="0" err="1">
                <a:solidFill>
                  <a:schemeClr val="bg1"/>
                </a:solidFill>
              </a:rPr>
              <a:t>Politik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devide</a:t>
            </a:r>
            <a:r>
              <a:rPr lang="en-US" dirty="0">
                <a:solidFill>
                  <a:schemeClr val="bg1"/>
                </a:solidFill>
              </a:rPr>
              <a:t> et </a:t>
            </a:r>
            <a:r>
              <a:rPr lang="en-US" dirty="0" err="1">
                <a:solidFill>
                  <a:schemeClr val="bg1"/>
                </a:solidFill>
              </a:rPr>
              <a:t>impera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pernah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merajalela</a:t>
            </a:r>
            <a:r>
              <a:rPr lang="en-US" dirty="0">
                <a:solidFill>
                  <a:schemeClr val="bg1"/>
                </a:solidFill>
              </a:rPr>
              <a:t> di </a:t>
            </a:r>
            <a:r>
              <a:rPr lang="en-US" dirty="0" err="1">
                <a:solidFill>
                  <a:schemeClr val="bg1"/>
                </a:solidFill>
              </a:rPr>
              <a:t>negeri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ini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		</a:t>
            </a:r>
            <a:r>
              <a:rPr lang="en-US" dirty="0" err="1">
                <a:solidFill>
                  <a:schemeClr val="bg1"/>
                </a:solidFill>
              </a:rPr>
              <a:t>Weltanshauung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antara</a:t>
            </a:r>
            <a:r>
              <a:rPr lang="en-US" dirty="0">
                <a:solidFill>
                  <a:schemeClr val="bg1"/>
                </a:solidFill>
              </a:rPr>
              <a:t> lain </a:t>
            </a:r>
            <a:r>
              <a:rPr lang="en-US" dirty="0" err="1">
                <a:solidFill>
                  <a:schemeClr val="bg1"/>
                </a:solidFill>
              </a:rPr>
              <a:t>diterjemahkan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menjadi</a:t>
            </a:r>
            <a:r>
              <a:rPr lang="en-US" dirty="0">
                <a:solidFill>
                  <a:schemeClr val="bg1"/>
                </a:solidFill>
              </a:rPr>
              <a:t> ‘</a:t>
            </a:r>
            <a:r>
              <a:rPr lang="en-US" dirty="0" err="1">
                <a:solidFill>
                  <a:schemeClr val="bg1"/>
                </a:solidFill>
              </a:rPr>
              <a:t>pandangan</a:t>
            </a:r>
            <a:r>
              <a:rPr lang="en-US" dirty="0">
                <a:solidFill>
                  <a:schemeClr val="bg1"/>
                </a:solidFill>
              </a:rPr>
              <a:t> 	</a:t>
            </a:r>
            <a:r>
              <a:rPr lang="en-US" dirty="0" err="1">
                <a:solidFill>
                  <a:schemeClr val="bg1"/>
                </a:solidFill>
              </a:rPr>
              <a:t>dunia</a:t>
            </a:r>
            <a:r>
              <a:rPr lang="en-US" dirty="0">
                <a:solidFill>
                  <a:schemeClr val="bg1"/>
                </a:solidFill>
              </a:rPr>
              <a:t>’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	</a:t>
            </a:r>
            <a:r>
              <a:rPr lang="en-US" dirty="0" err="1">
                <a:solidFill>
                  <a:schemeClr val="bg1"/>
                </a:solidFill>
              </a:rPr>
              <a:t>Tetapi</a:t>
            </a:r>
            <a:r>
              <a:rPr lang="en-US" dirty="0">
                <a:solidFill>
                  <a:schemeClr val="bg1"/>
                </a:solidFill>
              </a:rPr>
              <a:t> :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	 	Negara </a:t>
            </a:r>
            <a:r>
              <a:rPr lang="en-US" dirty="0" err="1">
                <a:solidFill>
                  <a:schemeClr val="bg1"/>
                </a:solidFill>
              </a:rPr>
              <a:t>itu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telah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mengalami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empat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kudeta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	</a:t>
            </a:r>
            <a:r>
              <a:rPr lang="en-US" dirty="0" err="1">
                <a:solidFill>
                  <a:schemeClr val="bg1"/>
                </a:solidFill>
              </a:rPr>
              <a:t>Catatan</a:t>
            </a:r>
            <a:r>
              <a:rPr lang="en-US" dirty="0">
                <a:solidFill>
                  <a:schemeClr val="bg1"/>
                </a:solidFill>
              </a:rPr>
              <a:t> :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		</a:t>
            </a:r>
            <a:r>
              <a:rPr lang="en-US" dirty="0" err="1">
                <a:solidFill>
                  <a:schemeClr val="bg1"/>
                </a:solidFill>
              </a:rPr>
              <a:t>Dalam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tulisan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tangan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atau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ketikan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huruf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atau</a:t>
            </a:r>
            <a:r>
              <a:rPr lang="en-US" dirty="0">
                <a:solidFill>
                  <a:schemeClr val="bg1"/>
                </a:solidFill>
              </a:rPr>
              <a:t> kata yang </a:t>
            </a:r>
            <a:r>
              <a:rPr lang="en-US" dirty="0" err="1">
                <a:solidFill>
                  <a:schemeClr val="bg1"/>
                </a:solidFill>
              </a:rPr>
              <a:t>akan</a:t>
            </a:r>
            <a:r>
              <a:rPr lang="en-US" dirty="0">
                <a:solidFill>
                  <a:schemeClr val="bg1"/>
                </a:solidFill>
              </a:rPr>
              <a:t> 	</a:t>
            </a:r>
            <a:r>
              <a:rPr lang="en-US" dirty="0" err="1">
                <a:solidFill>
                  <a:schemeClr val="bg1"/>
                </a:solidFill>
              </a:rPr>
              <a:t>dicetak</a:t>
            </a:r>
            <a:r>
              <a:rPr lang="en-US" dirty="0">
                <a:solidFill>
                  <a:schemeClr val="bg1"/>
                </a:solidFill>
              </a:rPr>
              <a:t> miring </a:t>
            </a:r>
            <a:r>
              <a:rPr lang="en-US" dirty="0" err="1">
                <a:solidFill>
                  <a:schemeClr val="bg1"/>
                </a:solidFill>
              </a:rPr>
              <a:t>diberi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satu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garis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dibawahnya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		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	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1337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HURUF KAPITAL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632176"/>
          </a:xfrm>
        </p:spPr>
        <p:txBody>
          <a:bodyPr>
            <a:normAutofit fontScale="85000" lnSpcReduction="10000"/>
          </a:bodyPr>
          <a:lstStyle/>
          <a:p>
            <a:pPr lvl="0">
              <a:buNone/>
            </a:pP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1.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Huruf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kapital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atau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huruf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besar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dipakai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sebagai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huruf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pertama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kata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pada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awal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kalimat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.</a:t>
            </a:r>
          </a:p>
          <a:p>
            <a:pPr>
              <a:buNone/>
            </a:pP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	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Misalnya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:</a:t>
            </a:r>
          </a:p>
          <a:p>
            <a:pPr>
              <a:buNone/>
            </a:pP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		</a:t>
            </a:r>
            <a:r>
              <a:rPr lang="en-US" b="1" i="1" dirty="0" err="1">
                <a:solidFill>
                  <a:schemeClr val="bg1"/>
                </a:solidFill>
                <a:latin typeface="Perpetua" pitchFamily="18" charset="0"/>
              </a:rPr>
              <a:t>D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ia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Perpetua" pitchFamily="18" charset="0"/>
              </a:rPr>
              <a:t>mengantuk</a:t>
            </a:r>
            <a:r>
              <a:rPr lang="en-US" b="1" dirty="0" smtClean="0">
                <a:solidFill>
                  <a:schemeClr val="bg1"/>
                </a:solidFill>
                <a:latin typeface="Perpetua" pitchFamily="18" charset="0"/>
              </a:rPr>
              <a:t>.</a:t>
            </a:r>
            <a:endParaRPr lang="en-US" b="1" dirty="0">
              <a:solidFill>
                <a:schemeClr val="bg1"/>
              </a:solidFill>
              <a:latin typeface="Perpetua" pitchFamily="18" charset="0"/>
            </a:endParaRPr>
          </a:p>
          <a:p>
            <a:pPr>
              <a:buNone/>
            </a:pP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		</a:t>
            </a:r>
            <a:r>
              <a:rPr lang="en-US" b="1" i="1" dirty="0" err="1">
                <a:solidFill>
                  <a:schemeClr val="bg1"/>
                </a:solidFill>
                <a:latin typeface="Perpetua" pitchFamily="18" charset="0"/>
              </a:rPr>
              <a:t>A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pa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Perpetua" pitchFamily="18" charset="0"/>
              </a:rPr>
              <a:t>maksudnya</a:t>
            </a:r>
            <a:r>
              <a:rPr lang="en-US" b="1" dirty="0" smtClean="0">
                <a:solidFill>
                  <a:schemeClr val="bg1"/>
                </a:solidFill>
                <a:latin typeface="Perpetua" pitchFamily="18" charset="0"/>
              </a:rPr>
              <a:t>.</a:t>
            </a:r>
            <a:endParaRPr lang="en-US" b="1" dirty="0">
              <a:solidFill>
                <a:schemeClr val="bg1"/>
              </a:solidFill>
              <a:latin typeface="Perpetua" pitchFamily="18" charset="0"/>
            </a:endParaRPr>
          </a:p>
          <a:p>
            <a:pPr>
              <a:buNone/>
            </a:pP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		</a:t>
            </a:r>
            <a:r>
              <a:rPr lang="en-US" b="1" i="1" dirty="0">
                <a:solidFill>
                  <a:schemeClr val="bg1"/>
                </a:solidFill>
                <a:latin typeface="Perpetua" pitchFamily="18" charset="0"/>
              </a:rPr>
              <a:t>K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ita 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harus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bekerja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Perpetua" pitchFamily="18" charset="0"/>
              </a:rPr>
              <a:t>keras</a:t>
            </a:r>
            <a:r>
              <a:rPr lang="en-US" b="1" dirty="0" smtClean="0">
                <a:solidFill>
                  <a:schemeClr val="bg1"/>
                </a:solidFill>
                <a:latin typeface="Perpetua" pitchFamily="18" charset="0"/>
              </a:rPr>
              <a:t>.</a:t>
            </a:r>
            <a:endParaRPr lang="en-US" b="1" dirty="0">
              <a:solidFill>
                <a:schemeClr val="bg1"/>
              </a:solidFill>
              <a:latin typeface="Perpetua" pitchFamily="18" charset="0"/>
            </a:endParaRPr>
          </a:p>
          <a:p>
            <a:pPr>
              <a:buNone/>
            </a:pP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		</a:t>
            </a:r>
            <a:r>
              <a:rPr lang="en-US" b="1" i="1" dirty="0" err="1">
                <a:solidFill>
                  <a:schemeClr val="bg1"/>
                </a:solidFill>
                <a:latin typeface="Perpetua" pitchFamily="18" charset="0"/>
              </a:rPr>
              <a:t>P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ekerjaan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itu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belum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b="1" dirty="0" err="1" smtClean="0">
                <a:solidFill>
                  <a:schemeClr val="bg1"/>
                </a:solidFill>
                <a:latin typeface="Perpetua" pitchFamily="18" charset="0"/>
              </a:rPr>
              <a:t>selesai</a:t>
            </a:r>
            <a:r>
              <a:rPr lang="en-US" b="1" dirty="0" smtClean="0">
                <a:solidFill>
                  <a:schemeClr val="bg1"/>
                </a:solidFill>
                <a:latin typeface="Perpetua" pitchFamily="18" charset="0"/>
              </a:rPr>
              <a:t>.</a:t>
            </a:r>
            <a:endParaRPr lang="en-US" b="1" dirty="0">
              <a:solidFill>
                <a:schemeClr val="bg1"/>
              </a:solidFill>
              <a:latin typeface="Perpetua" pitchFamily="18" charset="0"/>
            </a:endParaRPr>
          </a:p>
          <a:p>
            <a:pPr>
              <a:buNone/>
            </a:pP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	 </a:t>
            </a:r>
          </a:p>
          <a:p>
            <a:pPr lvl="0">
              <a:buNone/>
            </a:pP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2.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Huruf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kapital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dipakai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sebagai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huruf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pertama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petikan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langsung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.</a:t>
            </a:r>
          </a:p>
          <a:p>
            <a:pPr>
              <a:buNone/>
            </a:pP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	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Misalnya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:</a:t>
            </a:r>
          </a:p>
          <a:p>
            <a:pPr>
              <a:buNone/>
            </a:pP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		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Adik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bertanya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, ”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Kapan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kita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pulang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?”</a:t>
            </a:r>
          </a:p>
          <a:p>
            <a:pPr>
              <a:buNone/>
            </a:pP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		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Bapak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menasihatkan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, “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Berhati-hati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 , 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Nak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!”</a:t>
            </a:r>
          </a:p>
          <a:p>
            <a:pPr>
              <a:buNone/>
            </a:pP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		“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Kemarin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engkau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terlambat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,” 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katanya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.</a:t>
            </a:r>
          </a:p>
          <a:p>
            <a:pPr>
              <a:buNone/>
            </a:pP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	</a:t>
            </a:r>
          </a:p>
          <a:p>
            <a:pPr>
              <a:buNone/>
            </a:pPr>
            <a:endParaRPr lang="en-US" b="1" dirty="0">
              <a:solidFill>
                <a:schemeClr val="bg1"/>
              </a:solidFill>
              <a:latin typeface="Perpetua" pitchFamily="18" charset="0"/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6812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3. </a:t>
            </a:r>
            <a:r>
              <a:rPr lang="en-US" dirty="0" err="1">
                <a:solidFill>
                  <a:schemeClr val="bg1"/>
                </a:solidFill>
              </a:rPr>
              <a:t>Huruf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kapital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dipakai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sebagai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huruf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pertama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dalam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ungkapan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berhubungan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dengan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nama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Tuhan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kitab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suci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termasuk</a:t>
            </a:r>
            <a:r>
              <a:rPr lang="en-US" dirty="0">
                <a:solidFill>
                  <a:schemeClr val="bg1"/>
                </a:solidFill>
              </a:rPr>
              <a:t> kata </a:t>
            </a:r>
            <a:r>
              <a:rPr lang="en-US" dirty="0" err="1">
                <a:solidFill>
                  <a:schemeClr val="bg1"/>
                </a:solidFill>
              </a:rPr>
              <a:t>ganti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untuk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Tuhan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	</a:t>
            </a:r>
            <a:r>
              <a:rPr lang="en-US" dirty="0" err="1">
                <a:solidFill>
                  <a:schemeClr val="bg1"/>
                </a:solidFill>
              </a:rPr>
              <a:t>Misalnya</a:t>
            </a:r>
            <a:r>
              <a:rPr lang="en-US" dirty="0">
                <a:solidFill>
                  <a:schemeClr val="bg1"/>
                </a:solidFill>
              </a:rPr>
              <a:t> :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		Allah, Yang </a:t>
            </a:r>
            <a:r>
              <a:rPr lang="en-US" dirty="0" err="1">
                <a:solidFill>
                  <a:schemeClr val="bg1"/>
                </a:solidFill>
              </a:rPr>
              <a:t>Mahakuasa</a:t>
            </a:r>
            <a:r>
              <a:rPr lang="en-US" dirty="0">
                <a:solidFill>
                  <a:schemeClr val="bg1"/>
                </a:solidFill>
              </a:rPr>
              <a:t>, Yang </a:t>
            </a:r>
            <a:r>
              <a:rPr lang="en-US" dirty="0" err="1">
                <a:solidFill>
                  <a:schemeClr val="bg1"/>
                </a:solidFill>
              </a:rPr>
              <a:t>Maha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Pengasih</a:t>
            </a: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		</a:t>
            </a:r>
            <a:r>
              <a:rPr lang="en-US" dirty="0" err="1">
                <a:solidFill>
                  <a:schemeClr val="bg1"/>
                </a:solidFill>
              </a:rPr>
              <a:t>Alkitab</a:t>
            </a:r>
            <a:r>
              <a:rPr lang="en-US" dirty="0">
                <a:solidFill>
                  <a:schemeClr val="bg1"/>
                </a:solidFill>
              </a:rPr>
              <a:t>, Quran, </a:t>
            </a:r>
            <a:r>
              <a:rPr lang="en-US" dirty="0" err="1">
                <a:solidFill>
                  <a:schemeClr val="bg1"/>
                </a:solidFill>
              </a:rPr>
              <a:t>Weda</a:t>
            </a:r>
            <a:r>
              <a:rPr lang="en-US" dirty="0">
                <a:solidFill>
                  <a:schemeClr val="bg1"/>
                </a:solidFill>
              </a:rPr>
              <a:t>, Islam, Kristen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		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4. </a:t>
            </a:r>
            <a:r>
              <a:rPr lang="en-US" dirty="0" err="1">
                <a:solidFill>
                  <a:schemeClr val="bg1"/>
                </a:solidFill>
              </a:rPr>
              <a:t>Huruf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kapital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dipakai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sebagai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huruf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pertama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nama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gelar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kehormatan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keturunan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dan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keagamaan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dikuti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nama</a:t>
            </a:r>
            <a:r>
              <a:rPr lang="en-US" dirty="0">
                <a:solidFill>
                  <a:schemeClr val="bg1"/>
                </a:solidFill>
              </a:rPr>
              <a:t> orang.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	</a:t>
            </a:r>
            <a:r>
              <a:rPr lang="en-US" dirty="0" err="1">
                <a:solidFill>
                  <a:schemeClr val="bg1"/>
                </a:solidFill>
              </a:rPr>
              <a:t>Misalnya</a:t>
            </a:r>
            <a:r>
              <a:rPr lang="en-US" dirty="0">
                <a:solidFill>
                  <a:schemeClr val="bg1"/>
                </a:solidFill>
              </a:rPr>
              <a:t> :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	</a:t>
            </a:r>
            <a:r>
              <a:rPr lang="en-US" dirty="0" err="1">
                <a:solidFill>
                  <a:schemeClr val="bg1"/>
                </a:solidFill>
              </a:rPr>
              <a:t>Mahaputra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Yamin</a:t>
            </a:r>
            <a:r>
              <a:rPr lang="en-US" dirty="0">
                <a:solidFill>
                  <a:schemeClr val="bg1"/>
                </a:solidFill>
              </a:rPr>
              <a:t> , Sultan </a:t>
            </a:r>
            <a:r>
              <a:rPr lang="en-US" dirty="0" err="1">
                <a:solidFill>
                  <a:schemeClr val="bg1"/>
                </a:solidFill>
              </a:rPr>
              <a:t>Hasanudin</a:t>
            </a:r>
            <a:r>
              <a:rPr lang="en-US" dirty="0">
                <a:solidFill>
                  <a:schemeClr val="bg1"/>
                </a:solidFill>
              </a:rPr>
              <a:t>, Haji </a:t>
            </a:r>
            <a:r>
              <a:rPr lang="en-US" dirty="0" err="1">
                <a:solidFill>
                  <a:schemeClr val="bg1"/>
                </a:solidFill>
              </a:rPr>
              <a:t>Agus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Salim</a:t>
            </a:r>
            <a:r>
              <a:rPr lang="en-US" dirty="0">
                <a:solidFill>
                  <a:schemeClr val="bg1"/>
                </a:solidFill>
              </a:rPr>
              <a:t>, Imam </a:t>
            </a:r>
            <a:r>
              <a:rPr lang="en-US" dirty="0" smtClean="0">
                <a:solidFill>
                  <a:schemeClr val="bg1"/>
                </a:solidFill>
              </a:rPr>
              <a:t>   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             </a:t>
            </a:r>
            <a:r>
              <a:rPr lang="en-US" dirty="0" err="1" smtClean="0">
                <a:solidFill>
                  <a:schemeClr val="bg1"/>
                </a:solidFill>
              </a:rPr>
              <a:t>Syafii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Nabi</a:t>
            </a:r>
            <a:r>
              <a:rPr lang="en-US" dirty="0">
                <a:solidFill>
                  <a:schemeClr val="bg1"/>
                </a:solidFill>
              </a:rPr>
              <a:t> Ibrahim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 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	</a:t>
            </a:r>
            <a:r>
              <a:rPr lang="en-US" dirty="0" err="1">
                <a:solidFill>
                  <a:schemeClr val="bg1"/>
                </a:solidFill>
              </a:rPr>
              <a:t>Huruf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kapital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tidak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dipakai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sebagai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huruf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pertama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nama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gelar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kehormatan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keturunsn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dan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keagamaan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tidak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diikuti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nama</a:t>
            </a:r>
            <a:r>
              <a:rPr lang="en-US" dirty="0">
                <a:solidFill>
                  <a:schemeClr val="bg1"/>
                </a:solidFill>
              </a:rPr>
              <a:t> orang.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	</a:t>
            </a:r>
            <a:r>
              <a:rPr lang="en-US" dirty="0" err="1">
                <a:solidFill>
                  <a:schemeClr val="bg1"/>
                </a:solidFill>
              </a:rPr>
              <a:t>Misalnya</a:t>
            </a:r>
            <a:r>
              <a:rPr lang="en-US" dirty="0">
                <a:solidFill>
                  <a:schemeClr val="bg1"/>
                </a:solidFill>
              </a:rPr>
              <a:t> :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		</a:t>
            </a:r>
            <a:r>
              <a:rPr lang="en-US" dirty="0" err="1">
                <a:solidFill>
                  <a:schemeClr val="bg1"/>
                </a:solidFill>
              </a:rPr>
              <a:t>Dia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baru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saja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diangkat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menjadi</a:t>
            </a:r>
            <a:r>
              <a:rPr lang="en-US" dirty="0">
                <a:solidFill>
                  <a:schemeClr val="bg1"/>
                </a:solidFill>
              </a:rPr>
              <a:t> sultan.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		</a:t>
            </a:r>
            <a:r>
              <a:rPr lang="en-US" dirty="0" err="1">
                <a:solidFill>
                  <a:schemeClr val="bg1"/>
                </a:solidFill>
              </a:rPr>
              <a:t>Tahun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ini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pergi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naik</a:t>
            </a:r>
            <a:r>
              <a:rPr lang="en-US" dirty="0">
                <a:solidFill>
                  <a:schemeClr val="bg1"/>
                </a:solidFill>
              </a:rPr>
              <a:t> haji.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7720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5.  </a:t>
            </a:r>
            <a:r>
              <a:rPr lang="en-US" dirty="0" err="1">
                <a:solidFill>
                  <a:schemeClr val="bg1"/>
                </a:solidFill>
              </a:rPr>
              <a:t>Huruf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Kapital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dipakai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sebagai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huruf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pertama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unsur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nama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jabatan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pangkat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diikuti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nama</a:t>
            </a:r>
            <a:r>
              <a:rPr lang="en-US" dirty="0">
                <a:solidFill>
                  <a:schemeClr val="bg1"/>
                </a:solidFill>
              </a:rPr>
              <a:t> orang  </a:t>
            </a:r>
            <a:r>
              <a:rPr lang="en-US" dirty="0" err="1">
                <a:solidFill>
                  <a:schemeClr val="bg1"/>
                </a:solidFill>
              </a:rPr>
              <a:t>aatu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dipakai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sebagai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pengganti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nama</a:t>
            </a:r>
            <a:r>
              <a:rPr lang="en-US" dirty="0">
                <a:solidFill>
                  <a:schemeClr val="bg1"/>
                </a:solidFill>
              </a:rPr>
              <a:t> orang </a:t>
            </a:r>
            <a:r>
              <a:rPr lang="en-US" dirty="0" err="1">
                <a:solidFill>
                  <a:schemeClr val="bg1"/>
                </a:solidFill>
              </a:rPr>
              <a:t>tertentu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nama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instansi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atau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nama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tempat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chemeClr val="bg1"/>
                </a:solidFill>
              </a:rPr>
              <a:t>Misalnya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: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    </a:t>
            </a:r>
            <a:r>
              <a:rPr lang="en-US" dirty="0" err="1" smtClean="0">
                <a:solidFill>
                  <a:schemeClr val="bg1"/>
                </a:solidFill>
              </a:rPr>
              <a:t>Wakil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Presiden</a:t>
            </a:r>
            <a:r>
              <a:rPr lang="en-US" dirty="0">
                <a:solidFill>
                  <a:schemeClr val="bg1"/>
                </a:solidFill>
              </a:rPr>
              <a:t> Adam Malik, </a:t>
            </a:r>
            <a:r>
              <a:rPr lang="en-US" dirty="0" err="1">
                <a:solidFill>
                  <a:schemeClr val="bg1"/>
                </a:solidFill>
              </a:rPr>
              <a:t>Perdana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Menteri</a:t>
            </a:r>
            <a:r>
              <a:rPr lang="en-US" dirty="0">
                <a:solidFill>
                  <a:schemeClr val="bg1"/>
                </a:solidFill>
              </a:rPr>
              <a:t> Nehru, </a:t>
            </a:r>
            <a:r>
              <a:rPr lang="en-US" dirty="0" err="1">
                <a:solidFill>
                  <a:schemeClr val="bg1"/>
                </a:solidFill>
              </a:rPr>
              <a:t>Profesor</a:t>
            </a:r>
            <a:r>
              <a:rPr lang="en-US" dirty="0">
                <a:solidFill>
                  <a:schemeClr val="bg1"/>
                </a:solidFill>
              </a:rPr>
              <a:t>  	</a:t>
            </a:r>
            <a:r>
              <a:rPr lang="en-US" dirty="0" err="1">
                <a:solidFill>
                  <a:schemeClr val="bg1"/>
                </a:solidFill>
              </a:rPr>
              <a:t>Supomo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Laksamana</a:t>
            </a:r>
            <a:r>
              <a:rPr lang="en-US" dirty="0">
                <a:solidFill>
                  <a:schemeClr val="bg1"/>
                </a:solidFill>
              </a:rPr>
              <a:t> 	</a:t>
            </a:r>
            <a:r>
              <a:rPr lang="en-US" dirty="0" err="1">
                <a:solidFill>
                  <a:schemeClr val="bg1"/>
                </a:solidFill>
              </a:rPr>
              <a:t>Muda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Udara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Husein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sastranegara</a:t>
            </a:r>
            <a:r>
              <a:rPr lang="en-US" dirty="0">
                <a:solidFill>
                  <a:schemeClr val="bg1"/>
                </a:solidFill>
              </a:rPr>
              <a:t>, 	</a:t>
            </a:r>
            <a:r>
              <a:rPr lang="en-US" dirty="0" err="1">
                <a:solidFill>
                  <a:schemeClr val="bg1"/>
                </a:solidFill>
              </a:rPr>
              <a:t>Sekretaris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Jenderal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Departemen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Pertanian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Gubernur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Irian</a:t>
            </a:r>
            <a:r>
              <a:rPr lang="en-US" dirty="0">
                <a:solidFill>
                  <a:schemeClr val="bg1"/>
                </a:solidFill>
              </a:rPr>
              <a:t> 	</a:t>
            </a:r>
            <a:r>
              <a:rPr lang="en-US" dirty="0" smtClean="0">
                <a:solidFill>
                  <a:schemeClr val="bg1"/>
                </a:solidFill>
              </a:rPr>
              <a:t>Jaya.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chemeClr val="bg1"/>
                </a:solidFill>
              </a:rPr>
              <a:t>Huruf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kapital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tidak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dipakai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sebagai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huruf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pertama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nama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jabatan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pangkat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tidak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diikuti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nama</a:t>
            </a:r>
            <a:r>
              <a:rPr lang="en-US" dirty="0">
                <a:solidFill>
                  <a:schemeClr val="bg1"/>
                </a:solidFill>
              </a:rPr>
              <a:t> orang, </a:t>
            </a:r>
            <a:r>
              <a:rPr lang="en-US" dirty="0" err="1">
                <a:solidFill>
                  <a:schemeClr val="bg1"/>
                </a:solidFill>
              </a:rPr>
              <a:t>nama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instansi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atau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nama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tempat</a:t>
            </a:r>
            <a:r>
              <a:rPr lang="en-US" dirty="0" smtClean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chemeClr val="bg1"/>
                </a:solidFill>
              </a:rPr>
              <a:t>Misalnya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>
                <a:solidFill>
                  <a:schemeClr val="bg1"/>
                </a:solidFill>
              </a:rPr>
              <a:t>: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chemeClr val="bg1"/>
                </a:solidFill>
              </a:rPr>
              <a:t>Siapakah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gubernur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dilantik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itu</a:t>
            </a:r>
            <a:r>
              <a:rPr lang="en-US" dirty="0">
                <a:solidFill>
                  <a:schemeClr val="bg1"/>
                </a:solidFill>
              </a:rPr>
              <a:t>?</a:t>
            </a:r>
          </a:p>
          <a:p>
            <a:pPr marL="0" indent="0">
              <a:buNone/>
            </a:pPr>
            <a:r>
              <a:rPr lang="en-US" dirty="0" err="1" smtClean="0">
                <a:solidFill>
                  <a:schemeClr val="bg1"/>
                </a:solidFill>
              </a:rPr>
              <a:t>Kemarin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Brigadir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Jenderal</a:t>
            </a:r>
            <a:r>
              <a:rPr lang="en-US" dirty="0">
                <a:solidFill>
                  <a:schemeClr val="bg1"/>
                </a:solidFill>
              </a:rPr>
              <a:t> Ahmad </a:t>
            </a:r>
            <a:r>
              <a:rPr lang="en-US" dirty="0" err="1">
                <a:solidFill>
                  <a:schemeClr val="bg1"/>
                </a:solidFill>
              </a:rPr>
              <a:t>dilantik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menjadi</a:t>
            </a:r>
            <a:r>
              <a:rPr lang="en-US" dirty="0">
                <a:solidFill>
                  <a:schemeClr val="bg1"/>
                </a:solidFill>
              </a:rPr>
              <a:t> mayor  	</a:t>
            </a:r>
            <a:r>
              <a:rPr lang="en-US" dirty="0" err="1">
                <a:solidFill>
                  <a:schemeClr val="bg1"/>
                </a:solidFill>
              </a:rPr>
              <a:t>jenderal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2904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6. </a:t>
            </a:r>
            <a:r>
              <a:rPr lang="en-US" dirty="0" err="1">
                <a:solidFill>
                  <a:schemeClr val="bg1"/>
                </a:solidFill>
              </a:rPr>
              <a:t>Huruf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kapital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dipakai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sebagai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huruf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pertama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unsur-unsur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nama</a:t>
            </a:r>
            <a:r>
              <a:rPr lang="en-US" dirty="0">
                <a:solidFill>
                  <a:schemeClr val="bg1"/>
                </a:solidFill>
              </a:rPr>
              <a:t> orang.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	</a:t>
            </a:r>
            <a:r>
              <a:rPr lang="en-US" dirty="0" err="1">
                <a:solidFill>
                  <a:schemeClr val="bg1"/>
                </a:solidFill>
              </a:rPr>
              <a:t>Misalnya</a:t>
            </a:r>
            <a:r>
              <a:rPr lang="en-US" dirty="0">
                <a:solidFill>
                  <a:schemeClr val="bg1"/>
                </a:solidFill>
              </a:rPr>
              <a:t> :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		Amir </a:t>
            </a:r>
            <a:r>
              <a:rPr lang="en-US" dirty="0" err="1">
                <a:solidFill>
                  <a:schemeClr val="bg1"/>
                </a:solidFill>
              </a:rPr>
              <a:t>Hamzah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Dewi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Sartika</a:t>
            </a:r>
            <a:r>
              <a:rPr lang="en-US" dirty="0">
                <a:solidFill>
                  <a:schemeClr val="bg1"/>
                </a:solidFill>
              </a:rPr>
              <a:t>, Wage Rudolf </a:t>
            </a:r>
            <a:r>
              <a:rPr lang="en-US" dirty="0" err="1">
                <a:solidFill>
                  <a:schemeClr val="bg1"/>
                </a:solidFill>
              </a:rPr>
              <a:t>Supratman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Halim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Pernakusumah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smtClean="0">
                <a:solidFill>
                  <a:schemeClr val="bg1"/>
                </a:solidFill>
              </a:rPr>
              <a:t>Ampere </a:t>
            </a:r>
            <a:r>
              <a:rPr lang="en-US" dirty="0" err="1" smtClean="0">
                <a:solidFill>
                  <a:schemeClr val="bg1"/>
                </a:solidFill>
              </a:rPr>
              <a:t>Huruf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kapital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tidak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dipakai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sebagai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huruf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pertama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nama</a:t>
            </a:r>
            <a:r>
              <a:rPr lang="en-US" dirty="0">
                <a:solidFill>
                  <a:schemeClr val="bg1"/>
                </a:solidFill>
              </a:rPr>
              <a:t> orang yang </a:t>
            </a:r>
            <a:r>
              <a:rPr lang="en-US" dirty="0" err="1">
                <a:solidFill>
                  <a:schemeClr val="bg1"/>
                </a:solidFill>
              </a:rPr>
              <a:t>digunakan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sebagai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nama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jenis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atau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satuan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ukuran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	</a:t>
            </a:r>
            <a:r>
              <a:rPr lang="en-US" dirty="0" err="1">
                <a:solidFill>
                  <a:schemeClr val="bg1"/>
                </a:solidFill>
              </a:rPr>
              <a:t>Misalnya</a:t>
            </a:r>
            <a:r>
              <a:rPr lang="en-US" dirty="0">
                <a:solidFill>
                  <a:schemeClr val="bg1"/>
                </a:solidFill>
              </a:rPr>
              <a:t> :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		</a:t>
            </a:r>
            <a:r>
              <a:rPr lang="en-US" dirty="0" err="1">
                <a:solidFill>
                  <a:schemeClr val="bg1"/>
                </a:solidFill>
              </a:rPr>
              <a:t>mesin</a:t>
            </a:r>
            <a:r>
              <a:rPr lang="en-US" dirty="0">
                <a:solidFill>
                  <a:schemeClr val="bg1"/>
                </a:solidFill>
              </a:rPr>
              <a:t> diesel, 10 volt, 5 ampere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7. </a:t>
            </a:r>
            <a:r>
              <a:rPr lang="en-US" dirty="0" err="1">
                <a:solidFill>
                  <a:schemeClr val="bg1"/>
                </a:solidFill>
              </a:rPr>
              <a:t>Huruf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kapital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dipakai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sebagai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huruf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pertama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nama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bangsa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suku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bangsa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bahasa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	</a:t>
            </a:r>
            <a:r>
              <a:rPr lang="en-US" dirty="0" err="1">
                <a:solidFill>
                  <a:schemeClr val="bg1"/>
                </a:solidFill>
              </a:rPr>
              <a:t>Misalnya</a:t>
            </a:r>
            <a:r>
              <a:rPr lang="en-US" dirty="0">
                <a:solidFill>
                  <a:schemeClr val="bg1"/>
                </a:solidFill>
              </a:rPr>
              <a:t> :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		</a:t>
            </a:r>
            <a:r>
              <a:rPr lang="en-US" dirty="0" err="1">
                <a:solidFill>
                  <a:schemeClr val="bg1"/>
                </a:solidFill>
              </a:rPr>
              <a:t>bangsa</a:t>
            </a:r>
            <a:r>
              <a:rPr lang="en-US" dirty="0">
                <a:solidFill>
                  <a:schemeClr val="bg1"/>
                </a:solidFill>
              </a:rPr>
              <a:t> Indonesia, </a:t>
            </a:r>
            <a:r>
              <a:rPr lang="en-US" dirty="0" err="1">
                <a:solidFill>
                  <a:schemeClr val="bg1"/>
                </a:solidFill>
              </a:rPr>
              <a:t>suku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Sunda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bahasa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Inggris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 	</a:t>
            </a:r>
            <a:r>
              <a:rPr lang="en-US" dirty="0" err="1">
                <a:solidFill>
                  <a:schemeClr val="bg1"/>
                </a:solidFill>
              </a:rPr>
              <a:t>Huruf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kapital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tidak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dipakai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sebagai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huruf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pertaam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nama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bangsa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suku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dan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bahasa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dipakai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sebagai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bentuk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dasar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kaat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turunan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	</a:t>
            </a:r>
            <a:r>
              <a:rPr lang="en-US" dirty="0" err="1">
                <a:solidFill>
                  <a:schemeClr val="bg1"/>
                </a:solidFill>
              </a:rPr>
              <a:t>Misalnya</a:t>
            </a:r>
            <a:r>
              <a:rPr lang="en-US" dirty="0">
                <a:solidFill>
                  <a:schemeClr val="bg1"/>
                </a:solidFill>
              </a:rPr>
              <a:t> :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		</a:t>
            </a:r>
            <a:r>
              <a:rPr lang="en-US" dirty="0" err="1">
                <a:solidFill>
                  <a:schemeClr val="bg1"/>
                </a:solidFill>
              </a:rPr>
              <a:t>Mengindonesiakan</a:t>
            </a:r>
            <a:r>
              <a:rPr lang="en-US" dirty="0">
                <a:solidFill>
                  <a:schemeClr val="bg1"/>
                </a:solidFill>
              </a:rPr>
              <a:t> kata </a:t>
            </a:r>
            <a:r>
              <a:rPr lang="en-US" dirty="0" err="1">
                <a:solidFill>
                  <a:schemeClr val="bg1"/>
                </a:solidFill>
              </a:rPr>
              <a:t>asing</a:t>
            </a: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		</a:t>
            </a:r>
            <a:r>
              <a:rPr lang="en-US" dirty="0" err="1">
                <a:solidFill>
                  <a:schemeClr val="bg1"/>
                </a:solidFill>
              </a:rPr>
              <a:t>Keinggris-inggrisan</a:t>
            </a: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		</a:t>
            </a:r>
            <a:r>
              <a:rPr lang="en-US" dirty="0" err="1">
                <a:solidFill>
                  <a:schemeClr val="bg1"/>
                </a:solidFill>
              </a:rPr>
              <a:t>pecahnya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perang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dunia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30481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>
            <a:normAutofit fontScale="92500" lnSpcReduction="10000"/>
          </a:bodyPr>
          <a:lstStyle/>
          <a:p>
            <a:pPr lvl="0">
              <a:buNone/>
            </a:pPr>
            <a:endParaRPr lang="en-US" dirty="0">
              <a:solidFill>
                <a:schemeClr val="bg1"/>
              </a:solidFill>
              <a:latin typeface="Perpetua" pitchFamily="18" charset="0"/>
            </a:endParaRPr>
          </a:p>
          <a:p>
            <a:pPr lvl="0">
              <a:buNone/>
            </a:pPr>
            <a:endParaRPr lang="en-US" dirty="0">
              <a:solidFill>
                <a:schemeClr val="bg1"/>
              </a:solidFill>
              <a:latin typeface="Perpetua" pitchFamily="18" charset="0"/>
            </a:endParaRPr>
          </a:p>
          <a:p>
            <a:pPr lvl="0">
              <a:buNone/>
            </a:pP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8. 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Huruf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kapital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dipakai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sebagai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huruf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pertama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nama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tahun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,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bulan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,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hari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,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hari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raya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,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dan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peristiwa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sejarah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.</a:t>
            </a:r>
          </a:p>
          <a:p>
            <a:pPr>
              <a:buNone/>
            </a:pP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	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Misalnya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:</a:t>
            </a:r>
          </a:p>
          <a:p>
            <a:pPr>
              <a:buNone/>
            </a:pP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		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tahun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b="1" i="1" dirty="0" err="1">
                <a:solidFill>
                  <a:schemeClr val="bg1"/>
                </a:solidFill>
                <a:latin typeface="Perpetua" pitchFamily="18" charset="0"/>
              </a:rPr>
              <a:t>H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ijriyah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tarikh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b="1" i="1" dirty="0" err="1">
                <a:solidFill>
                  <a:schemeClr val="bg1"/>
                </a:solidFill>
                <a:latin typeface="Perpetua" pitchFamily="18" charset="0"/>
              </a:rPr>
              <a:t>M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asehi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bulan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b="1" i="1" dirty="0" err="1">
                <a:solidFill>
                  <a:schemeClr val="bg1"/>
                </a:solidFill>
                <a:latin typeface="Perpetua" pitchFamily="18" charset="0"/>
              </a:rPr>
              <a:t>A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gustus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bulan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b="1" i="1" dirty="0" err="1">
                <a:solidFill>
                  <a:schemeClr val="bg1"/>
                </a:solidFill>
                <a:latin typeface="Perpetua" pitchFamily="18" charset="0"/>
              </a:rPr>
              <a:t>M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aulid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, 	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hari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b="1" i="1" dirty="0" err="1">
                <a:solidFill>
                  <a:schemeClr val="bg1"/>
                </a:solidFill>
                <a:latin typeface="Perpetua" pitchFamily="18" charset="0"/>
              </a:rPr>
              <a:t>J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umat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hari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 	</a:t>
            </a:r>
            <a:r>
              <a:rPr lang="en-US" b="1" i="1" dirty="0" err="1">
                <a:solidFill>
                  <a:schemeClr val="bg1"/>
                </a:solidFill>
                <a:latin typeface="Perpetua" pitchFamily="18" charset="0"/>
              </a:rPr>
              <a:t>G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alungan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hari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b="1" i="1" dirty="0" err="1">
                <a:solidFill>
                  <a:schemeClr val="bg1"/>
                </a:solidFill>
                <a:latin typeface="Perpetua" pitchFamily="18" charset="0"/>
              </a:rPr>
              <a:t>L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ebaran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hari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 	</a:t>
            </a:r>
            <a:r>
              <a:rPr lang="en-US" b="1" i="1" dirty="0" err="1">
                <a:solidFill>
                  <a:schemeClr val="bg1"/>
                </a:solidFill>
                <a:latin typeface="Perpetua" pitchFamily="18" charset="0"/>
              </a:rPr>
              <a:t>N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atal,</a:t>
            </a:r>
            <a:r>
              <a:rPr lang="en-US" b="1" i="1" dirty="0" err="1">
                <a:solidFill>
                  <a:schemeClr val="bg1"/>
                </a:solidFill>
                <a:latin typeface="Perpetua" pitchFamily="18" charset="0"/>
              </a:rPr>
              <a:t>P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erang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b="1" i="1" dirty="0" err="1">
                <a:solidFill>
                  <a:schemeClr val="bg1"/>
                </a:solidFill>
                <a:latin typeface="Perpetua" pitchFamily="18" charset="0"/>
              </a:rPr>
              <a:t>C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andu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, </a:t>
            </a:r>
            <a:r>
              <a:rPr lang="en-US" b="1" i="1" dirty="0" err="1">
                <a:solidFill>
                  <a:schemeClr val="bg1"/>
                </a:solidFill>
                <a:latin typeface="Perpetua" pitchFamily="18" charset="0"/>
              </a:rPr>
              <a:t>P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roklamasi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b="1" i="1" dirty="0" err="1">
                <a:solidFill>
                  <a:schemeClr val="bg1"/>
                </a:solidFill>
                <a:latin typeface="Perpetua" pitchFamily="18" charset="0"/>
              </a:rPr>
              <a:t>K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emerdekaan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 	</a:t>
            </a:r>
            <a:r>
              <a:rPr lang="en-US" b="1" i="1" dirty="0">
                <a:solidFill>
                  <a:schemeClr val="bg1"/>
                </a:solidFill>
                <a:latin typeface="Perpetua" pitchFamily="18" charset="0"/>
              </a:rPr>
              <a:t>Indonesia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.</a:t>
            </a:r>
          </a:p>
          <a:p>
            <a:pPr>
              <a:buNone/>
            </a:pP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	</a:t>
            </a:r>
          </a:p>
          <a:p>
            <a:pPr>
              <a:buNone/>
            </a:pP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	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Huruf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kapital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tidak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dipakai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sebagai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huruf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pertama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peristiwa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sejarah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yang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tidak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dipakai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sebagai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nama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.</a:t>
            </a:r>
          </a:p>
          <a:p>
            <a:pPr>
              <a:buNone/>
            </a:pP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	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Misalnya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:</a:t>
            </a:r>
          </a:p>
          <a:p>
            <a:pPr>
              <a:buNone/>
            </a:pP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		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Soekarno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dan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Hatta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memproklamasikan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kemerdekaan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 	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bangsanya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.</a:t>
            </a:r>
          </a:p>
          <a:p>
            <a:pPr>
              <a:buNone/>
            </a:pP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		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Perlombaan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senjata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membawa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risiko</a:t>
            </a:r>
            <a:endParaRPr lang="en-US" dirty="0">
              <a:solidFill>
                <a:schemeClr val="bg1"/>
              </a:solidFill>
              <a:latin typeface="Perpetua" pitchFamily="18" charset="0"/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05894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77500" lnSpcReduction="20000"/>
          </a:bodyPr>
          <a:lstStyle/>
          <a:p>
            <a:pPr lvl="0">
              <a:buNone/>
            </a:pPr>
            <a:endParaRPr lang="en-US" dirty="0">
              <a:solidFill>
                <a:schemeClr val="bg1"/>
              </a:solidFill>
              <a:latin typeface="Perpetua" pitchFamily="18" charset="0"/>
            </a:endParaRPr>
          </a:p>
          <a:p>
            <a:pPr lvl="0">
              <a:buNone/>
            </a:pP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9.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Huruf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kapital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dipakai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sebagai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huruf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pertama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nama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geografi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.</a:t>
            </a:r>
          </a:p>
          <a:p>
            <a:pPr>
              <a:buNone/>
            </a:pP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	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Misalnya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:</a:t>
            </a:r>
          </a:p>
          <a:p>
            <a:pPr>
              <a:buNone/>
            </a:pP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		</a:t>
            </a:r>
            <a:r>
              <a:rPr lang="en-US" b="1" i="1" dirty="0">
                <a:solidFill>
                  <a:schemeClr val="bg1"/>
                </a:solidFill>
                <a:latin typeface="Perpetua" pitchFamily="18" charset="0"/>
              </a:rPr>
              <a:t>A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sia </a:t>
            </a:r>
            <a:r>
              <a:rPr lang="en-US" b="1" i="1" dirty="0">
                <a:solidFill>
                  <a:schemeClr val="bg1"/>
                </a:solidFill>
                <a:latin typeface="Perpetua" pitchFamily="18" charset="0"/>
              </a:rPr>
              <a:t>T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enggara, </a:t>
            </a:r>
            <a:r>
              <a:rPr lang="en-US" b="1" i="1" dirty="0" err="1">
                <a:solidFill>
                  <a:schemeClr val="bg1"/>
                </a:solidFill>
                <a:latin typeface="Perpetua" pitchFamily="18" charset="0"/>
              </a:rPr>
              <a:t>B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anyuwangi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, </a:t>
            </a:r>
            <a:r>
              <a:rPr lang="en-US" b="1" i="1" dirty="0">
                <a:solidFill>
                  <a:schemeClr val="bg1"/>
                </a:solidFill>
                <a:latin typeface="Perpetua" pitchFamily="18" charset="0"/>
              </a:rPr>
              <a:t>B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ukit </a:t>
            </a:r>
            <a:r>
              <a:rPr lang="en-US" b="1" i="1" dirty="0" err="1">
                <a:solidFill>
                  <a:schemeClr val="bg1"/>
                </a:solidFill>
                <a:latin typeface="Perpetua" pitchFamily="18" charset="0"/>
              </a:rPr>
              <a:t>B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arisan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, </a:t>
            </a:r>
            <a:r>
              <a:rPr lang="en-US" b="1" i="1" dirty="0" err="1">
                <a:solidFill>
                  <a:schemeClr val="bg1"/>
                </a:solidFill>
                <a:latin typeface="Perpetua" pitchFamily="18" charset="0"/>
              </a:rPr>
              <a:t>D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anau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b="1" i="1" dirty="0">
                <a:solidFill>
                  <a:schemeClr val="bg1"/>
                </a:solidFill>
                <a:latin typeface="Perpetua" pitchFamily="18" charset="0"/>
              </a:rPr>
              <a:t>T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oba, </a:t>
            </a:r>
            <a:r>
              <a:rPr lang="en-US" b="1" i="1" dirty="0" err="1">
                <a:solidFill>
                  <a:schemeClr val="bg1"/>
                </a:solidFill>
                <a:latin typeface="Perpetua" pitchFamily="18" charset="0"/>
              </a:rPr>
              <a:t>D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ataran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 	</a:t>
            </a:r>
            <a:r>
              <a:rPr lang="en-US" b="1" i="1" dirty="0" err="1">
                <a:solidFill>
                  <a:schemeClr val="bg1"/>
                </a:solidFill>
                <a:latin typeface="Perpetua" pitchFamily="18" charset="0"/>
              </a:rPr>
              <a:t>T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inggi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 	</a:t>
            </a:r>
            <a:r>
              <a:rPr lang="en-US" b="1" i="1" dirty="0" err="1">
                <a:solidFill>
                  <a:schemeClr val="bg1"/>
                </a:solidFill>
                <a:latin typeface="Perpetua" pitchFamily="18" charset="0"/>
              </a:rPr>
              <a:t>D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ieng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, 	</a:t>
            </a:r>
            <a:r>
              <a:rPr lang="en-US" b="1" i="1" dirty="0" err="1">
                <a:solidFill>
                  <a:schemeClr val="bg1"/>
                </a:solidFill>
                <a:latin typeface="Perpetua" pitchFamily="18" charset="0"/>
              </a:rPr>
              <a:t>G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unung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b="1" i="1" dirty="0" err="1">
                <a:solidFill>
                  <a:schemeClr val="bg1"/>
                </a:solidFill>
                <a:latin typeface="Perpetua" pitchFamily="18" charset="0"/>
              </a:rPr>
              <a:t>S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emeru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, </a:t>
            </a:r>
            <a:r>
              <a:rPr lang="en-US" b="1" i="1" dirty="0" err="1">
                <a:solidFill>
                  <a:schemeClr val="bg1"/>
                </a:solidFill>
                <a:latin typeface="Perpetua" pitchFamily="18" charset="0"/>
              </a:rPr>
              <a:t>J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alan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b="1" i="1" dirty="0" err="1">
                <a:solidFill>
                  <a:schemeClr val="bg1"/>
                </a:solidFill>
                <a:latin typeface="Perpetua" pitchFamily="18" charset="0"/>
              </a:rPr>
              <a:t>D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iponegoro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, </a:t>
            </a:r>
            <a:r>
              <a:rPr lang="en-US" b="1" i="1" dirty="0">
                <a:solidFill>
                  <a:schemeClr val="bg1"/>
                </a:solidFill>
                <a:latin typeface="Perpetua" pitchFamily="18" charset="0"/>
              </a:rPr>
              <a:t>K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ali </a:t>
            </a:r>
            <a:r>
              <a:rPr lang="en-US" b="1" i="1" dirty="0" err="1">
                <a:solidFill>
                  <a:schemeClr val="bg1"/>
                </a:solidFill>
                <a:latin typeface="Perpetua" pitchFamily="18" charset="0"/>
              </a:rPr>
              <a:t>B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rantas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, 	</a:t>
            </a:r>
            <a:r>
              <a:rPr lang="en-US" b="1" i="1" dirty="0" err="1">
                <a:solidFill>
                  <a:schemeClr val="bg1"/>
                </a:solidFill>
                <a:latin typeface="Perpetua" pitchFamily="18" charset="0"/>
              </a:rPr>
              <a:t>P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egunungan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b="1" i="1" dirty="0" err="1">
                <a:solidFill>
                  <a:schemeClr val="bg1"/>
                </a:solidFill>
                <a:latin typeface="Perpetua" pitchFamily="18" charset="0"/>
              </a:rPr>
              <a:t>J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ayawijaya</a:t>
            </a:r>
            <a:r>
              <a:rPr lang="en-US" b="1" i="1" dirty="0">
                <a:solidFill>
                  <a:schemeClr val="bg1"/>
                </a:solidFill>
                <a:latin typeface="Perpetua" pitchFamily="18" charset="0"/>
              </a:rPr>
              <a:t> , </a:t>
            </a:r>
            <a:r>
              <a:rPr lang="en-US" b="1" i="1" dirty="0" err="1">
                <a:solidFill>
                  <a:schemeClr val="bg1"/>
                </a:solidFill>
                <a:latin typeface="Perpetua" pitchFamily="18" charset="0"/>
              </a:rPr>
              <a:t>S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elat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b="1" i="1" dirty="0">
                <a:solidFill>
                  <a:schemeClr val="bg1"/>
                </a:solidFill>
                <a:latin typeface="Perpetua" pitchFamily="18" charset="0"/>
              </a:rPr>
              <a:t>L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ombok.</a:t>
            </a:r>
          </a:p>
          <a:p>
            <a:pPr>
              <a:buNone/>
            </a:pP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 </a:t>
            </a:r>
            <a:endParaRPr lang="en-US" dirty="0">
              <a:solidFill>
                <a:schemeClr val="bg1"/>
              </a:solidFill>
              <a:latin typeface="Perpetua" pitchFamily="18" charset="0"/>
            </a:endParaRPr>
          </a:p>
          <a:p>
            <a:pPr>
              <a:buNone/>
            </a:pP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	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Huruf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kapital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tidak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dipakai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sebagai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huruf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pertama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istilah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geografi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yang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tidak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menjadi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unsur</a:t>
            </a:r>
            <a:endParaRPr lang="en-US" dirty="0">
              <a:solidFill>
                <a:schemeClr val="bg1"/>
              </a:solidFill>
              <a:latin typeface="Perpetua" pitchFamily="18" charset="0"/>
            </a:endParaRPr>
          </a:p>
          <a:p>
            <a:pPr>
              <a:buNone/>
            </a:pP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	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nama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diri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.</a:t>
            </a:r>
          </a:p>
          <a:p>
            <a:pPr>
              <a:buNone/>
            </a:pP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	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Misalnya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:</a:t>
            </a:r>
          </a:p>
          <a:p>
            <a:pPr>
              <a:buNone/>
            </a:pP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		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Berlayar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  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ke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b="1" i="1" dirty="0" err="1">
                <a:solidFill>
                  <a:schemeClr val="bg1"/>
                </a:solidFill>
                <a:latin typeface="Perpetua" pitchFamily="18" charset="0"/>
              </a:rPr>
              <a:t>t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eluk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mandi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 di </a:t>
            </a:r>
            <a:r>
              <a:rPr lang="en-US" b="1" i="1" dirty="0">
                <a:solidFill>
                  <a:schemeClr val="bg1"/>
                </a:solidFill>
                <a:latin typeface="Perpetua" pitchFamily="18" charset="0"/>
              </a:rPr>
              <a:t>k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ali, 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menyeberangi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b="1" i="1" dirty="0" err="1">
                <a:solidFill>
                  <a:schemeClr val="bg1"/>
                </a:solidFill>
                <a:latin typeface="Perpetua" pitchFamily="18" charset="0"/>
              </a:rPr>
              <a:t>s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elat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pergi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 kea rah 	</a:t>
            </a:r>
            <a:r>
              <a:rPr lang="en-US" b="1" i="1" dirty="0" err="1">
                <a:solidFill>
                  <a:schemeClr val="bg1"/>
                </a:solidFill>
                <a:latin typeface="Perpetua" pitchFamily="18" charset="0"/>
              </a:rPr>
              <a:t>t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enggara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.</a:t>
            </a:r>
          </a:p>
          <a:p>
            <a:pPr>
              <a:buNone/>
            </a:pP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 </a:t>
            </a:r>
          </a:p>
          <a:p>
            <a:pPr>
              <a:buNone/>
            </a:pP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	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Huruf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kapital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tidak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dipakai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sebagai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huruf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pertama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nama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geografi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yang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digunakan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sebagai</a:t>
            </a:r>
            <a:endParaRPr lang="en-US" dirty="0">
              <a:solidFill>
                <a:schemeClr val="bg1"/>
              </a:solidFill>
              <a:latin typeface="Perpetua" pitchFamily="18" charset="0"/>
            </a:endParaRPr>
          </a:p>
          <a:p>
            <a:pPr>
              <a:buNone/>
            </a:pP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	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Nama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jenis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.</a:t>
            </a:r>
          </a:p>
          <a:p>
            <a:pPr>
              <a:buNone/>
            </a:pP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	</a:t>
            </a:r>
            <a:r>
              <a:rPr lang="en-US" dirty="0" err="1">
                <a:solidFill>
                  <a:schemeClr val="bg1"/>
                </a:solidFill>
                <a:latin typeface="Perpetua" pitchFamily="18" charset="0"/>
              </a:rPr>
              <a:t>Misalnya</a:t>
            </a: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 :</a:t>
            </a:r>
          </a:p>
          <a:p>
            <a:pPr>
              <a:buNone/>
            </a:pPr>
            <a:r>
              <a:rPr lang="en-US" dirty="0">
                <a:solidFill>
                  <a:schemeClr val="bg1"/>
                </a:solidFill>
                <a:latin typeface="Perpetua" pitchFamily="18" charset="0"/>
              </a:rPr>
              <a:t>		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Garam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b="1" i="1" dirty="0" err="1">
                <a:solidFill>
                  <a:schemeClr val="bg1"/>
                </a:solidFill>
                <a:latin typeface="Perpetua" pitchFamily="18" charset="0"/>
              </a:rPr>
              <a:t>i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nggris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gula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b="1" i="1" dirty="0" err="1">
                <a:solidFill>
                  <a:schemeClr val="bg1"/>
                </a:solidFill>
                <a:latin typeface="Perpetua" pitchFamily="18" charset="0"/>
              </a:rPr>
              <a:t>j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awa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kacang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b="1" i="1" dirty="0" err="1">
                <a:solidFill>
                  <a:schemeClr val="bg1"/>
                </a:solidFill>
                <a:latin typeface="Perpetua" pitchFamily="18" charset="0"/>
              </a:rPr>
              <a:t>b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ogor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, 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pisang</a:t>
            </a: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 </a:t>
            </a:r>
            <a:r>
              <a:rPr lang="en-US" b="1" i="1" dirty="0" err="1">
                <a:solidFill>
                  <a:schemeClr val="bg1"/>
                </a:solidFill>
                <a:latin typeface="Perpetua" pitchFamily="18" charset="0"/>
              </a:rPr>
              <a:t>a</a:t>
            </a:r>
            <a:r>
              <a:rPr lang="en-US" b="1" dirty="0" err="1">
                <a:solidFill>
                  <a:schemeClr val="bg1"/>
                </a:solidFill>
                <a:latin typeface="Perpetua" pitchFamily="18" charset="0"/>
              </a:rPr>
              <a:t>mbon</a:t>
            </a:r>
            <a:endParaRPr lang="en-US" b="1" dirty="0">
              <a:solidFill>
                <a:schemeClr val="bg1"/>
              </a:solidFill>
              <a:latin typeface="Perpetua" pitchFamily="18" charset="0"/>
            </a:endParaRPr>
          </a:p>
          <a:p>
            <a:pPr>
              <a:buNone/>
            </a:pPr>
            <a:r>
              <a:rPr lang="en-US" b="1" dirty="0">
                <a:solidFill>
                  <a:schemeClr val="bg1"/>
                </a:solidFill>
                <a:latin typeface="Perpetua" pitchFamily="18" charset="0"/>
              </a:rPr>
              <a:t> </a:t>
            </a:r>
          </a:p>
          <a:p>
            <a:pPr>
              <a:buNone/>
            </a:pPr>
            <a:endParaRPr lang="en-US" dirty="0">
              <a:solidFill>
                <a:schemeClr val="bg1"/>
              </a:solidFill>
              <a:latin typeface="Perpetua" pitchFamily="18" charset="0"/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2972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 anchor="ctr">
            <a:normAutofit fontScale="85000" lnSpcReduction="20000"/>
          </a:bodyPr>
          <a:lstStyle/>
          <a:p>
            <a:pPr marL="0" indent="0">
              <a:buNone/>
            </a:pPr>
            <a:endParaRPr lang="en-US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10. 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Huruf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kapital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dipakai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sebagai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huruf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pertama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semua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unsur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 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nama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Negara, 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lembaga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pemerintah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dan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ketatanegaraan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serta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nama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dokumen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resmi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kecuali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kata 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seperti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dan.</a:t>
            </a:r>
            <a:endParaRPr lang="en-US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Misalnya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: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	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Republik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Indonesia; 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Majelis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Permusyawaratan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Rakyat; 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Depertemen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		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Pendidikan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dan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Kebudayaan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; 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Badan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Kesejahteraan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Ibu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dan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Anak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; 	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Keputusan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Presiden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Republik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Indonesia,Nomor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57, 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Tahun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1972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 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Huruf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kapital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tidak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dipakai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sebagai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huruf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pertama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kata yang 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bukan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nama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resmi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Negara, 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lembaga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pemerintah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dan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ketatanegaraan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badan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serta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nama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dokumen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resmi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Misalnya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: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		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menjadi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sebuah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republik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beberapa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badan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hukum,kerja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sama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antara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	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pemerintah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dan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	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rakyat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, 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menurut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undang-undang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yang </a:t>
            </a:r>
            <a:r>
              <a:rPr lang="en-US" dirty="0" err="1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berlaku</a:t>
            </a: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.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 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574342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11. </a:t>
            </a:r>
            <a:r>
              <a:rPr lang="en-US" dirty="0" err="1">
                <a:solidFill>
                  <a:schemeClr val="bg1"/>
                </a:solidFill>
              </a:rPr>
              <a:t>Huruf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kapital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dipakai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sebagai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huruf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pertama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setiap</a:t>
            </a:r>
            <a:r>
              <a:rPr lang="en-US" dirty="0">
                <a:solidFill>
                  <a:schemeClr val="bg1"/>
                </a:solidFill>
              </a:rPr>
              <a:t> unsure </a:t>
            </a:r>
            <a:r>
              <a:rPr lang="en-US" dirty="0" err="1">
                <a:solidFill>
                  <a:schemeClr val="bg1"/>
                </a:solidFill>
              </a:rPr>
              <a:t>bentuk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ulang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sempurna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terdapat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pada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nama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badan,lembaga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pemerintah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ketatanegaraan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serta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dokumen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resmi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	</a:t>
            </a:r>
            <a:r>
              <a:rPr lang="en-US" dirty="0" err="1">
                <a:solidFill>
                  <a:schemeClr val="bg1"/>
                </a:solidFill>
              </a:rPr>
              <a:t>Misalnya</a:t>
            </a:r>
            <a:r>
              <a:rPr lang="en-US" dirty="0">
                <a:solidFill>
                  <a:schemeClr val="bg1"/>
                </a:solidFill>
              </a:rPr>
              <a:t> :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		</a:t>
            </a:r>
            <a:r>
              <a:rPr lang="en-US" dirty="0" err="1">
                <a:solidFill>
                  <a:schemeClr val="bg1"/>
                </a:solidFill>
              </a:rPr>
              <a:t>Perserikatan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Bangsa-Bangsa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Yayasan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Ilmu-Ilmu</a:t>
            </a:r>
            <a:r>
              <a:rPr lang="en-US" dirty="0">
                <a:solidFill>
                  <a:schemeClr val="bg1"/>
                </a:solidFill>
              </a:rPr>
              <a:t> social, </a:t>
            </a:r>
            <a:r>
              <a:rPr lang="en-US" dirty="0" err="1">
                <a:solidFill>
                  <a:schemeClr val="bg1"/>
                </a:solidFill>
              </a:rPr>
              <a:t>Undang-Undang</a:t>
            </a:r>
            <a:r>
              <a:rPr lang="en-US" dirty="0">
                <a:solidFill>
                  <a:schemeClr val="bg1"/>
                </a:solidFill>
              </a:rPr>
              <a:t> 	</a:t>
            </a:r>
            <a:r>
              <a:rPr lang="en-US" dirty="0" err="1">
                <a:solidFill>
                  <a:schemeClr val="bg1"/>
                </a:solidFill>
              </a:rPr>
              <a:t>Dasar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Republik</a:t>
            </a:r>
            <a:r>
              <a:rPr lang="en-US" dirty="0">
                <a:solidFill>
                  <a:schemeClr val="bg1"/>
                </a:solidFill>
              </a:rPr>
              <a:t> Indonesia, </a:t>
            </a:r>
            <a:r>
              <a:rPr lang="en-US" dirty="0" err="1">
                <a:solidFill>
                  <a:schemeClr val="bg1"/>
                </a:solidFill>
              </a:rPr>
              <a:t>Rancangan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Undang-Undang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Kepegawaian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12. </a:t>
            </a:r>
            <a:r>
              <a:rPr lang="en-US" dirty="0" err="1">
                <a:solidFill>
                  <a:schemeClr val="bg1"/>
                </a:solidFill>
              </a:rPr>
              <a:t>Huruf</a:t>
            </a:r>
            <a:r>
              <a:rPr lang="en-US" dirty="0">
                <a:solidFill>
                  <a:schemeClr val="bg1"/>
                </a:solidFill>
              </a:rPr>
              <a:t> capital </a:t>
            </a:r>
            <a:r>
              <a:rPr lang="en-US" dirty="0" err="1">
                <a:solidFill>
                  <a:schemeClr val="bg1"/>
                </a:solidFill>
              </a:rPr>
              <a:t>dipakai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sebagai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huruf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pertama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semua</a:t>
            </a:r>
            <a:r>
              <a:rPr lang="en-US" dirty="0">
                <a:solidFill>
                  <a:schemeClr val="bg1"/>
                </a:solidFill>
              </a:rPr>
              <a:t> kata (</a:t>
            </a:r>
            <a:r>
              <a:rPr lang="en-US" dirty="0" err="1">
                <a:solidFill>
                  <a:schemeClr val="bg1"/>
                </a:solidFill>
              </a:rPr>
              <a:t>termasuk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semua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unsur</a:t>
            </a:r>
            <a:r>
              <a:rPr lang="en-US" dirty="0">
                <a:solidFill>
                  <a:schemeClr val="bg1"/>
                </a:solidFill>
              </a:rPr>
              <a:t> kata </a:t>
            </a:r>
            <a:r>
              <a:rPr lang="en-US" dirty="0" err="1">
                <a:solidFill>
                  <a:schemeClr val="bg1"/>
                </a:solidFill>
              </a:rPr>
              <a:t>ulang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sempurna</a:t>
            </a:r>
            <a:r>
              <a:rPr lang="en-US" dirty="0">
                <a:solidFill>
                  <a:schemeClr val="bg1"/>
                </a:solidFill>
              </a:rPr>
              <a:t>) di </a:t>
            </a:r>
            <a:r>
              <a:rPr lang="en-US" dirty="0" err="1">
                <a:solidFill>
                  <a:schemeClr val="bg1"/>
                </a:solidFill>
              </a:rPr>
              <a:t>dalam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nama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buku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majalah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surat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kabar</a:t>
            </a:r>
            <a:r>
              <a:rPr lang="en-US" dirty="0">
                <a:solidFill>
                  <a:schemeClr val="bg1"/>
                </a:solidFill>
              </a:rPr>
              <a:t>, </a:t>
            </a:r>
            <a:r>
              <a:rPr lang="en-US" dirty="0" err="1">
                <a:solidFill>
                  <a:schemeClr val="bg1"/>
                </a:solidFill>
              </a:rPr>
              <a:t>dan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judul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karangan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kecuali</a:t>
            </a:r>
            <a:r>
              <a:rPr lang="en-US" dirty="0">
                <a:solidFill>
                  <a:schemeClr val="bg1"/>
                </a:solidFill>
              </a:rPr>
              <a:t> kata </a:t>
            </a:r>
            <a:r>
              <a:rPr lang="en-US" dirty="0" err="1">
                <a:solidFill>
                  <a:schemeClr val="bg1"/>
                </a:solidFill>
              </a:rPr>
              <a:t>seperti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di,ke,dari,dan,yang,untuk</a:t>
            </a:r>
            <a:r>
              <a:rPr lang="en-US" dirty="0">
                <a:solidFill>
                  <a:schemeClr val="bg1"/>
                </a:solidFill>
              </a:rPr>
              <a:t> yang </a:t>
            </a:r>
            <a:r>
              <a:rPr lang="en-US" dirty="0" err="1">
                <a:solidFill>
                  <a:schemeClr val="bg1"/>
                </a:solidFill>
              </a:rPr>
              <a:t>tidak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terletak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pada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posisi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awal</a:t>
            </a:r>
            <a:r>
              <a:rPr lang="en-US" dirty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	</a:t>
            </a:r>
            <a:r>
              <a:rPr lang="en-US" dirty="0" err="1">
                <a:solidFill>
                  <a:schemeClr val="bg1"/>
                </a:solidFill>
              </a:rPr>
              <a:t>Misalnya</a:t>
            </a:r>
            <a:r>
              <a:rPr lang="en-US" dirty="0">
                <a:solidFill>
                  <a:schemeClr val="bg1"/>
                </a:solidFill>
              </a:rPr>
              <a:t> :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		</a:t>
            </a:r>
            <a:r>
              <a:rPr lang="en-US" dirty="0" err="1">
                <a:solidFill>
                  <a:schemeClr val="bg1"/>
                </a:solidFill>
              </a:rPr>
              <a:t>Saya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telah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membaca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buku</a:t>
            </a:r>
            <a:r>
              <a:rPr lang="en-US" dirty="0">
                <a:solidFill>
                  <a:schemeClr val="bg1"/>
                </a:solidFill>
              </a:rPr>
              <a:t> Dari Ave Maria </a:t>
            </a:r>
            <a:r>
              <a:rPr lang="en-US" dirty="0" err="1">
                <a:solidFill>
                  <a:schemeClr val="bg1"/>
                </a:solidFill>
              </a:rPr>
              <a:t>ke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Jalan</a:t>
            </a:r>
            <a:r>
              <a:rPr lang="en-US" dirty="0">
                <a:solidFill>
                  <a:schemeClr val="bg1"/>
                </a:solidFill>
              </a:rPr>
              <a:t> Lain </a:t>
            </a:r>
            <a:r>
              <a:rPr lang="en-US" dirty="0" err="1">
                <a:solidFill>
                  <a:schemeClr val="bg1"/>
                </a:solidFill>
              </a:rPr>
              <a:t>ke</a:t>
            </a:r>
            <a:r>
              <a:rPr lang="en-US" dirty="0">
                <a:solidFill>
                  <a:schemeClr val="bg1"/>
                </a:solidFill>
              </a:rPr>
              <a:t> Roma</a:t>
            </a: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		</a:t>
            </a:r>
            <a:r>
              <a:rPr lang="en-US" dirty="0" err="1">
                <a:solidFill>
                  <a:schemeClr val="bg1"/>
                </a:solidFill>
              </a:rPr>
              <a:t>Bacalah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majalah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Bahasa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dan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Sastra</a:t>
            </a: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		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</a:rPr>
              <a:t> </a:t>
            </a: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53971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44</TotalTime>
  <Words>243</Words>
  <Application>Microsoft Office PowerPoint</Application>
  <PresentationFormat>On-screen Show (4:3)</PresentationFormat>
  <Paragraphs>150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Clarity</vt:lpstr>
      <vt:lpstr>PowerPoint Presentation</vt:lpstr>
      <vt:lpstr>HURUF KAPITAL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Huruf Miring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5</cp:revision>
  <dcterms:created xsi:type="dcterms:W3CDTF">2021-05-28T10:30:34Z</dcterms:created>
  <dcterms:modified xsi:type="dcterms:W3CDTF">2021-05-28T23:04:15Z</dcterms:modified>
</cp:coreProperties>
</file>