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3" r:id="rId3"/>
    <p:sldId id="257" r:id="rId4"/>
    <p:sldId id="258" r:id="rId5"/>
    <p:sldId id="274" r:id="rId6"/>
    <p:sldId id="277" r:id="rId7"/>
    <p:sldId id="275" r:id="rId8"/>
    <p:sldId id="276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9144000" cy="6858000" type="screen4x3"/>
  <p:notesSz cx="6858000" cy="99456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3300"/>
    <a:srgbClr val="A50021"/>
    <a:srgbClr val="FFFFCC"/>
    <a:srgbClr val="0066FF"/>
    <a:srgbClr val="FF3300"/>
    <a:srgbClr val="474A81"/>
    <a:srgbClr val="F09A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1968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 defTabSz="96678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 defTabSz="96678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749A20CE-D6E9-4402-849C-73CF79B50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 defTabSz="96678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 defTabSz="96678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105CF16C-F67C-408D-B4BD-02748F604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5846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752475"/>
            <a:ext cx="4953000" cy="37147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64B2CB-C22C-4C1F-A829-4746F0C69242}" type="slidenum">
              <a:rPr lang="en-US" smtClean="0">
                <a:latin typeface="Times New Roman" charset="0"/>
              </a:rPr>
              <a:pPr/>
              <a:t>1</a:t>
            </a:fld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Text Box 26"/>
          <p:cNvSpPr txBox="1">
            <a:spLocks noChangeArrowheads="1"/>
          </p:cNvSpPr>
          <p:nvPr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Powerpoint Templates</a:t>
            </a:r>
            <a:endParaRPr lang="fr-FR"/>
          </a:p>
        </p:txBody>
      </p:sp>
      <p:pic>
        <p:nvPicPr>
          <p:cNvPr id="1049" name="Picture 25" descr="gf dgzer yuy koulkùm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chemeClr val="bg1"/>
                </a:solidFill>
              </a:rPr>
              <a:t>Page </a:t>
            </a:r>
            <a:fld id="{AC97FFE4-6112-406C-B1F3-D32BDCC02DEC}" type="slidenum">
              <a:rPr lang="fr-FR" b="1">
                <a:solidFill>
                  <a:schemeClr val="bg1"/>
                </a:solidFill>
              </a:rPr>
              <a:pPr/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276600" y="1071546"/>
            <a:ext cx="5472113" cy="1824054"/>
          </a:xfrm>
          <a:noFill/>
        </p:spPr>
        <p:txBody>
          <a:bodyPr/>
          <a:lstStyle/>
          <a:p>
            <a:r>
              <a:rPr lang="id-ID" sz="3800" dirty="0" smtClean="0">
                <a:effectLst/>
                <a:latin typeface="Ravie" pitchFamily="82" charset="0"/>
              </a:rPr>
              <a:t>Permintaan Uang dan Tingkat Bunga Ekuilibrium</a:t>
            </a:r>
            <a:endParaRPr lang="en-US" sz="3800" dirty="0" smtClean="0">
              <a:effectLst/>
              <a:latin typeface="Ravie" pitchFamily="82" charset="0"/>
            </a:endParaRP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692775" cy="762000"/>
          </a:xfrm>
          <a:noFill/>
        </p:spPr>
        <p:txBody>
          <a:bodyPr/>
          <a:lstStyle/>
          <a:p>
            <a:pPr marL="342900" indent="-342900"/>
            <a:r>
              <a:rPr lang="en-US" sz="3600" smtClean="0">
                <a:latin typeface="Arial" charset="0"/>
              </a:rPr>
              <a:t>Pertemuan </a:t>
            </a:r>
            <a:r>
              <a:rPr lang="id-ID" sz="3600" smtClean="0">
                <a:latin typeface="Arial" charset="0"/>
              </a:rPr>
              <a:t>7</a:t>
            </a:r>
            <a:endParaRPr lang="en-US" sz="360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MCj03223970000[1]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6713538" y="5092700"/>
            <a:ext cx="143986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305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i="0" dirty="0" err="1">
                <a:latin typeface="Comic Sans MS" pitchFamily="66" charset="0"/>
              </a:rPr>
              <a:t>Sepanjang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jumlah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deposito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baru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hampir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sama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dengan</a:t>
            </a:r>
            <a:r>
              <a:rPr lang="en-US" sz="2400" i="0" dirty="0">
                <a:latin typeface="Comic Sans MS" pitchFamily="66" charset="0"/>
              </a:rPr>
              <a:t>  </a:t>
            </a:r>
            <a:r>
              <a:rPr lang="en-US" sz="2400" i="0" dirty="0" err="1">
                <a:latin typeface="Comic Sans MS" pitchFamily="66" charset="0"/>
              </a:rPr>
              <a:t>jumlah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penarikan</a:t>
            </a:r>
            <a:r>
              <a:rPr lang="en-US" sz="2400" i="0" dirty="0">
                <a:latin typeface="Comic Sans MS" pitchFamily="66" charset="0"/>
              </a:rPr>
              <a:t>, bank </a:t>
            </a:r>
            <a:r>
              <a:rPr lang="en-US" sz="2400" i="0" dirty="0" err="1">
                <a:latin typeface="Comic Sans MS" pitchFamily="66" charset="0"/>
              </a:rPr>
              <a:t>tidak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perlu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menyimpan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semua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depositonya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dalam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cadangan</a:t>
            </a:r>
            <a:r>
              <a:rPr lang="en-US" sz="2400" i="0" dirty="0">
                <a:latin typeface="Comic Sans MS" pitchFamily="66" charset="0"/>
              </a:rPr>
              <a:t>. </a:t>
            </a:r>
            <a:r>
              <a:rPr lang="en-US" sz="2400" i="0" dirty="0" err="1">
                <a:latin typeface="Comic Sans MS" pitchFamily="66" charset="0"/>
              </a:rPr>
              <a:t>Catatan</a:t>
            </a:r>
            <a:r>
              <a:rPr lang="en-US" sz="2400" i="0" dirty="0">
                <a:latin typeface="Comic Sans MS" pitchFamily="66" charset="0"/>
              </a:rPr>
              <a:t> : </a:t>
            </a:r>
            <a:r>
              <a:rPr lang="en-US" sz="2400" dirty="0" err="1">
                <a:latin typeface="Comic Sans MS" pitchFamily="66" charset="0"/>
              </a:rPr>
              <a:t>rasio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deposito-cadangan</a:t>
            </a:r>
            <a:r>
              <a:rPr lang="en-US" sz="2400" i="0" dirty="0">
                <a:latin typeface="Comic Sans MS" pitchFamily="66" charset="0"/>
              </a:rPr>
              <a:t> (</a:t>
            </a:r>
            <a:r>
              <a:rPr lang="en-US" sz="2400" dirty="0">
                <a:latin typeface="Comic Sans MS" pitchFamily="66" charset="0"/>
              </a:rPr>
              <a:t>reserve-deposit ratio</a:t>
            </a:r>
            <a:r>
              <a:rPr lang="en-US" sz="2400" i="0" dirty="0">
                <a:latin typeface="Comic Sans MS" pitchFamily="66" charset="0"/>
              </a:rPr>
              <a:t>)</a:t>
            </a:r>
            <a:r>
              <a:rPr lang="en-US" sz="2400" b="1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adalah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bagian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deposito</a:t>
            </a:r>
            <a:r>
              <a:rPr lang="en-US" sz="2400" i="0" dirty="0">
                <a:latin typeface="Comic Sans MS" pitchFamily="66" charset="0"/>
              </a:rPr>
              <a:t> yang bank </a:t>
            </a:r>
            <a:r>
              <a:rPr lang="en-US" sz="2400" i="0" dirty="0" err="1">
                <a:latin typeface="Comic Sans MS" pitchFamily="66" charset="0"/>
              </a:rPr>
              <a:t>cadangkan</a:t>
            </a:r>
            <a:r>
              <a:rPr lang="en-US" sz="2400" i="0" dirty="0">
                <a:latin typeface="Comic Sans MS" pitchFamily="66" charset="0"/>
              </a:rPr>
              <a:t>. </a:t>
            </a:r>
            <a:r>
              <a:rPr lang="en-US" sz="2400" b="1" i="0" dirty="0" err="1">
                <a:latin typeface="Comic Sans MS" pitchFamily="66" charset="0"/>
              </a:rPr>
              <a:t>Cadangan</a:t>
            </a:r>
            <a:r>
              <a:rPr lang="en-US" sz="2400" b="1" i="0" dirty="0">
                <a:latin typeface="Comic Sans MS" pitchFamily="66" charset="0"/>
              </a:rPr>
              <a:t> </a:t>
            </a:r>
            <a:r>
              <a:rPr lang="en-US" sz="2400" b="1" i="0" dirty="0" err="1">
                <a:latin typeface="Comic Sans MS" pitchFamily="66" charset="0"/>
              </a:rPr>
              <a:t>berlebih</a:t>
            </a:r>
            <a:r>
              <a:rPr lang="en-US" sz="2400" i="0" dirty="0">
                <a:latin typeface="Comic Sans MS" pitchFamily="66" charset="0"/>
              </a:rPr>
              <a:t> (</a:t>
            </a:r>
            <a:r>
              <a:rPr lang="en-US" sz="2400" dirty="0">
                <a:latin typeface="Comic Sans MS" pitchFamily="66" charset="0"/>
              </a:rPr>
              <a:t>excess reserves</a:t>
            </a:r>
            <a:r>
              <a:rPr lang="en-US" sz="2400" b="1" dirty="0">
                <a:latin typeface="Comic Sans MS" pitchFamily="66" charset="0"/>
              </a:rPr>
              <a:t>)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adalah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cadangan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di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atas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cadangan</a:t>
            </a:r>
            <a:r>
              <a:rPr lang="en-US" sz="2400" i="0" dirty="0">
                <a:latin typeface="Comic Sans MS" pitchFamily="66" charset="0"/>
              </a:rPr>
              <a:t> yang </a:t>
            </a:r>
            <a:r>
              <a:rPr lang="en-US" sz="2400" i="0" dirty="0" err="1">
                <a:latin typeface="Comic Sans MS" pitchFamily="66" charset="0"/>
              </a:rPr>
              <a:t>disyaratkan</a:t>
            </a:r>
            <a:r>
              <a:rPr lang="en-US" sz="2400" i="0" dirty="0">
                <a:latin typeface="Comic Sans MS" pitchFamily="66" charset="0"/>
              </a:rPr>
              <a:t>.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406400" y="3743325"/>
            <a:ext cx="82931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 err="1">
                <a:latin typeface="Comic Sans MS" pitchFamily="66" charset="0"/>
              </a:rPr>
              <a:t>Perbankan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cadangan-fraksional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>(Fractional-reserve banking</a:t>
            </a:r>
            <a:r>
              <a:rPr lang="en-US" sz="2400" i="0" dirty="0">
                <a:latin typeface="Comic Sans MS" pitchFamily="66" charset="0"/>
              </a:rPr>
              <a:t>),  </a:t>
            </a:r>
            <a:r>
              <a:rPr lang="en-US" sz="2400" i="0" dirty="0" err="1">
                <a:latin typeface="Comic Sans MS" pitchFamily="66" charset="0"/>
              </a:rPr>
              <a:t>sistem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di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mana</a:t>
            </a:r>
            <a:r>
              <a:rPr lang="en-US" sz="2400" i="0" dirty="0">
                <a:latin typeface="Comic Sans MS" pitchFamily="66" charset="0"/>
              </a:rPr>
              <a:t> bank </a:t>
            </a:r>
            <a:r>
              <a:rPr lang="en-US" sz="2400" i="0" dirty="0" err="1">
                <a:latin typeface="Comic Sans MS" pitchFamily="66" charset="0"/>
              </a:rPr>
              <a:t>hanya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menyimpan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sebagian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depositonya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dalam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cadangan</a:t>
            </a:r>
            <a:r>
              <a:rPr lang="en-US" sz="2400" i="0" dirty="0">
                <a:latin typeface="Comic Sans MS" pitchFamily="66" charset="0"/>
              </a:rPr>
              <a:t>. </a:t>
            </a:r>
            <a:r>
              <a:rPr lang="en-US" sz="2400" i="0" dirty="0" err="1">
                <a:latin typeface="Comic Sans MS" pitchFamily="66" charset="0"/>
              </a:rPr>
              <a:t>Pada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sistem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ini</a:t>
            </a:r>
            <a:r>
              <a:rPr lang="en-US" sz="2400" i="0" dirty="0">
                <a:latin typeface="Comic Sans MS" pitchFamily="66" charset="0"/>
              </a:rPr>
              <a:t>, bank </a:t>
            </a:r>
            <a:r>
              <a:rPr lang="en-US" sz="2400" i="0" dirty="0" err="1">
                <a:latin typeface="Comic Sans MS" pitchFamily="66" charset="0"/>
              </a:rPr>
              <a:t>menciptakan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uang</a:t>
            </a:r>
            <a:r>
              <a:rPr lang="en-US" sz="2400" i="0" dirty="0">
                <a:latin typeface="Comic Sans MS" pitchFamily="66" charset="0"/>
              </a:rPr>
              <a:t>.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990600" y="4953000"/>
            <a:ext cx="585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0">
                <a:latin typeface="Times New Roman" charset="0"/>
              </a:rPr>
              <a:t>Contoh Neraca Bank Cadangan-Fraksional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374900" y="5257800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i="0" u="sng">
                <a:latin typeface="Times New Roman" charset="0"/>
              </a:rPr>
              <a:t>Aset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537075" y="5257800"/>
            <a:ext cx="1503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i="0" u="sng">
                <a:latin typeface="Times New Roman" charset="0"/>
              </a:rPr>
              <a:t>Kewajiban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3244850" y="563403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4256088" y="5661025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906588" y="5626100"/>
            <a:ext cx="2171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i="0">
                <a:latin typeface="Times New Roman" charset="0"/>
              </a:rPr>
              <a:t>Cadangan  $200</a:t>
            </a:r>
          </a:p>
          <a:p>
            <a:pPr eaLnBrk="1" hangingPunct="1"/>
            <a:r>
              <a:rPr lang="en-US" sz="2400" i="0">
                <a:latin typeface="Times New Roman" charset="0"/>
              </a:rPr>
              <a:t>Pinjaman   $800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311650" y="5613400"/>
            <a:ext cx="219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i="0">
                <a:latin typeface="Times New Roman" charset="0"/>
              </a:rPr>
              <a:t>Deposito $1,000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6472238" y="5365750"/>
            <a:ext cx="22463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i="0">
                <a:solidFill>
                  <a:srgbClr val="006600"/>
                </a:solidFill>
                <a:latin typeface="Times New Roman" charset="0"/>
              </a:rPr>
              <a:t>Mari kita lihat</a:t>
            </a:r>
          </a:p>
          <a:p>
            <a:pPr eaLnBrk="1" hangingPunct="1"/>
            <a:r>
              <a:rPr lang="en-US" sz="2400" i="0">
                <a:solidFill>
                  <a:srgbClr val="006600"/>
                </a:solidFill>
                <a:latin typeface="Times New Roman" charset="0"/>
              </a:rPr>
              <a:t>bagaimana uang </a:t>
            </a:r>
          </a:p>
          <a:p>
            <a:pPr eaLnBrk="1" hangingPunct="1"/>
            <a:r>
              <a:rPr lang="en-US" sz="2400" i="0">
                <a:solidFill>
                  <a:srgbClr val="006600"/>
                </a:solidFill>
                <a:latin typeface="Times New Roman" charset="0"/>
              </a:rPr>
              <a:t>tercipta…</a:t>
            </a:r>
          </a:p>
        </p:txBody>
      </p:sp>
      <p:sp>
        <p:nvSpPr>
          <p:cNvPr id="85005" name="WordArt 13"/>
          <p:cNvSpPr>
            <a:spLocks noChangeArrowheads="1" noChangeShapeType="1" noTextEdit="1"/>
          </p:cNvSpPr>
          <p:nvPr/>
        </p:nvSpPr>
        <p:spPr bwMode="auto">
          <a:xfrm>
            <a:off x="533400" y="0"/>
            <a:ext cx="8153400" cy="10668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id-ID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Snap ITC"/>
              </a:rPr>
              <a:t>Perbankan Cadangan-Fraksional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50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>
            <a:off x="304800" y="2209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304800" y="2514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2743200" y="2209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2743200" y="2514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5257800" y="2209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5257800" y="2514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1320800" y="2514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248400" y="2514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3810000" y="2514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28600" y="1219200"/>
            <a:ext cx="2273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sz="2400" i="0">
              <a:latin typeface="Times New Roman" charset="0"/>
            </a:endParaRPr>
          </a:p>
          <a:p>
            <a:pPr algn="ctr" eaLnBrk="1" hangingPunct="1"/>
            <a:r>
              <a:rPr lang="en-US" sz="2400" i="0">
                <a:latin typeface="Times New Roman" charset="0"/>
              </a:rPr>
              <a:t>Neraca Firstbank</a:t>
            </a:r>
          </a:p>
          <a:p>
            <a:pPr algn="ctr" eaLnBrk="1" hangingPunct="1"/>
            <a:endParaRPr lang="en-US" sz="2400" i="0">
              <a:latin typeface="Times New Roman" charset="0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438400" y="1600200"/>
            <a:ext cx="2687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i="0">
                <a:latin typeface="Times New Roman" charset="0"/>
              </a:rPr>
              <a:t>Neraca Secondbank 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105400" y="1600200"/>
            <a:ext cx="2466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i="0">
                <a:latin typeface="Times New Roman" charset="0"/>
              </a:rPr>
              <a:t>Neraca Thirdbank 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406400" y="2209800"/>
            <a:ext cx="2030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i="0">
                <a:latin typeface="Times New Roman" charset="0"/>
              </a:rPr>
              <a:t>Aset	 Kewajiban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882900" y="2209800"/>
            <a:ext cx="2030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i="0">
                <a:latin typeface="Times New Roman" charset="0"/>
              </a:rPr>
              <a:t>Aset	 Kewajiban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5321300" y="2209800"/>
            <a:ext cx="2030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i="0">
                <a:latin typeface="Times New Roman" charset="0"/>
              </a:rPr>
              <a:t>Aset	 Kewajiban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0" y="2513013"/>
            <a:ext cx="2667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i="0">
                <a:latin typeface="Times New Roman" charset="0"/>
              </a:rPr>
              <a:t>Cadangan $200    Deposito </a:t>
            </a:r>
            <a:r>
              <a:rPr lang="en-US" sz="1400" i="0">
                <a:solidFill>
                  <a:srgbClr val="006600"/>
                </a:solidFill>
                <a:latin typeface="Times New Roman" charset="0"/>
              </a:rPr>
              <a:t>$1,000</a:t>
            </a:r>
          </a:p>
          <a:p>
            <a:pPr eaLnBrk="1" hangingPunct="1"/>
            <a:r>
              <a:rPr lang="en-US" sz="1400" i="0">
                <a:latin typeface="Times New Roman" charset="0"/>
              </a:rPr>
              <a:t>Pinjaman  </a:t>
            </a:r>
            <a:r>
              <a:rPr lang="en-US" sz="1400" i="0">
                <a:solidFill>
                  <a:srgbClr val="3399FF"/>
                </a:solidFill>
                <a:latin typeface="Times New Roman" charset="0"/>
              </a:rPr>
              <a:t>$800 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4953000" y="2514600"/>
            <a:ext cx="2514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i="0">
                <a:latin typeface="Times New Roman" charset="0"/>
              </a:rPr>
              <a:t>Cadangan$128    Deposito </a:t>
            </a:r>
            <a:r>
              <a:rPr lang="en-US" sz="1400" i="0">
                <a:solidFill>
                  <a:srgbClr val="FF3300"/>
                </a:solidFill>
                <a:latin typeface="Times New Roman" charset="0"/>
              </a:rPr>
              <a:t>$640</a:t>
            </a:r>
          </a:p>
          <a:p>
            <a:pPr eaLnBrk="1" hangingPunct="1"/>
            <a:r>
              <a:rPr lang="en-US" sz="1400" i="0">
                <a:latin typeface="Times New Roman" charset="0"/>
              </a:rPr>
              <a:t>Pinjaman $512 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2590800" y="2514600"/>
            <a:ext cx="24606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i="0">
                <a:latin typeface="Times New Roman" charset="0"/>
              </a:rPr>
              <a:t>Cadangan $160  Deposito </a:t>
            </a:r>
            <a:r>
              <a:rPr lang="en-US" sz="1400" i="0">
                <a:solidFill>
                  <a:srgbClr val="3399FF"/>
                </a:solidFill>
                <a:latin typeface="Times New Roman" charset="0"/>
              </a:rPr>
              <a:t>$800</a:t>
            </a:r>
          </a:p>
          <a:p>
            <a:pPr eaLnBrk="1" hangingPunct="1"/>
            <a:r>
              <a:rPr lang="en-US" sz="1400" i="0">
                <a:latin typeface="Times New Roman" charset="0"/>
              </a:rPr>
              <a:t>Pinjaman  </a:t>
            </a:r>
            <a:r>
              <a:rPr lang="en-US" sz="1400" i="0">
                <a:solidFill>
                  <a:srgbClr val="FF3300"/>
                </a:solidFill>
                <a:latin typeface="Times New Roman" charset="0"/>
              </a:rPr>
              <a:t>$640</a:t>
            </a:r>
            <a:r>
              <a:rPr lang="en-US" sz="1400" i="0">
                <a:latin typeface="Times New Roman" charset="0"/>
              </a:rPr>
              <a:t> </a:t>
            </a:r>
          </a:p>
        </p:txBody>
      </p:sp>
      <p:sp>
        <p:nvSpPr>
          <p:cNvPr id="25620" name="WordArt 20" descr="Paper bag"/>
          <p:cNvSpPr>
            <a:spLocks noChangeArrowheads="1" noChangeShapeType="1" noTextEdit="1"/>
          </p:cNvSpPr>
          <p:nvPr/>
        </p:nvSpPr>
        <p:spPr bwMode="auto">
          <a:xfrm>
            <a:off x="457200" y="609600"/>
            <a:ext cx="61912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/>
                <a:cs typeface="Times New Roman"/>
              </a:rPr>
              <a:t>Lebih dekat dengan penciptaan uang...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0" y="1093788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700" i="0">
                <a:latin typeface="Times New Roman" charset="0"/>
              </a:rPr>
              <a:t>Asumsikan tiap bank menjaga rasio deposit-cadangan, </a:t>
            </a:r>
            <a:r>
              <a:rPr lang="en-US" sz="1700">
                <a:latin typeface="Times New Roman" charset="0"/>
              </a:rPr>
              <a:t>reserve-deposit ratio (rr) </a:t>
            </a:r>
            <a:r>
              <a:rPr lang="en-US" sz="1700" i="0">
                <a:latin typeface="Times New Roman" charset="0"/>
              </a:rPr>
              <a:t>pada </a:t>
            </a:r>
            <a:r>
              <a:rPr lang="en-US" sz="1700" b="1" i="0">
                <a:latin typeface="Times New Roman" charset="0"/>
              </a:rPr>
              <a:t>20 persen</a:t>
            </a:r>
            <a:r>
              <a:rPr lang="en-US" sz="1700" i="0">
                <a:latin typeface="Times New Roman" charset="0"/>
              </a:rPr>
              <a:t> dan bahwa </a:t>
            </a:r>
            <a:r>
              <a:rPr lang="en-US" sz="1700" i="0">
                <a:solidFill>
                  <a:srgbClr val="006600"/>
                </a:solidFill>
                <a:latin typeface="Times New Roman" charset="0"/>
              </a:rPr>
              <a:t>deposito awal sebesar</a:t>
            </a:r>
            <a:r>
              <a:rPr lang="en-US" sz="1700" i="0">
                <a:latin typeface="Times New Roman" charset="0"/>
              </a:rPr>
              <a:t> </a:t>
            </a:r>
            <a:r>
              <a:rPr lang="en-US" sz="1700" b="1" i="0">
                <a:solidFill>
                  <a:srgbClr val="006600"/>
                </a:solidFill>
                <a:latin typeface="Times New Roman" charset="0"/>
              </a:rPr>
              <a:t>$1.000</a:t>
            </a:r>
            <a:r>
              <a:rPr lang="en-US" sz="1700" i="0">
                <a:latin typeface="Times New Roman" charset="0"/>
              </a:rPr>
              <a:t>.</a:t>
            </a:r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1066800" y="3048000"/>
            <a:ext cx="0" cy="609600"/>
          </a:xfrm>
          <a:prstGeom prst="line">
            <a:avLst/>
          </a:prstGeom>
          <a:noFill/>
          <a:ln w="28575">
            <a:solidFill>
              <a:srgbClr val="6699FF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V="1">
            <a:off x="1066800" y="2819400"/>
            <a:ext cx="3581400" cy="838200"/>
          </a:xfrm>
          <a:prstGeom prst="line">
            <a:avLst/>
          </a:prstGeom>
          <a:noFill/>
          <a:ln w="28575">
            <a:solidFill>
              <a:srgbClr val="6699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3581400" y="2971800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flipV="1">
            <a:off x="3581400" y="2743200"/>
            <a:ext cx="35814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47625" y="3570288"/>
            <a:ext cx="8550275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800" i="0">
                <a:latin typeface="Times New Roman" charset="0"/>
              </a:rPr>
              <a:t>Secara matematis, jumlah uang yang diciptakan deposito awal $1000 :</a:t>
            </a:r>
          </a:p>
          <a:p>
            <a:pPr eaLnBrk="1" hangingPunct="1"/>
            <a:r>
              <a:rPr lang="en-US" sz="1800" i="0">
                <a:latin typeface="Times New Roman" charset="0"/>
              </a:rPr>
              <a:t>Deposito Awal		=$1,000</a:t>
            </a:r>
          </a:p>
          <a:p>
            <a:pPr eaLnBrk="1" hangingPunct="1"/>
            <a:r>
              <a:rPr lang="en-US" sz="1800" i="0">
                <a:latin typeface="Times New Roman" charset="0"/>
              </a:rPr>
              <a:t>Pinjaman Firstbank 	= (1- </a:t>
            </a:r>
            <a:r>
              <a:rPr lang="en-US" sz="1800">
                <a:latin typeface="Times New Roman" charset="0"/>
              </a:rPr>
              <a:t>rr</a:t>
            </a:r>
            <a:r>
              <a:rPr lang="en-US" sz="1800" i="0">
                <a:latin typeface="Times New Roman" charset="0"/>
              </a:rPr>
              <a:t>) </a:t>
            </a:r>
            <a:r>
              <a:rPr lang="en-US" sz="1800" i="0">
                <a:latin typeface="Times New Roman" charset="0"/>
                <a:sym typeface="Symbol" pitchFamily="18" charset="2"/>
              </a:rPr>
              <a:t></a:t>
            </a:r>
            <a:r>
              <a:rPr lang="en-US" sz="1800" i="0">
                <a:latin typeface="Times New Roman" charset="0"/>
              </a:rPr>
              <a:t> $1,000</a:t>
            </a:r>
          </a:p>
          <a:p>
            <a:pPr eaLnBrk="1" hangingPunct="1"/>
            <a:r>
              <a:rPr lang="en-US" sz="1800" i="0">
                <a:latin typeface="Times New Roman" charset="0"/>
              </a:rPr>
              <a:t>Pinjaman Secondbank	= (1- </a:t>
            </a:r>
            <a:r>
              <a:rPr lang="en-US" sz="1800">
                <a:latin typeface="Times New Roman" charset="0"/>
              </a:rPr>
              <a:t>rr</a:t>
            </a:r>
            <a:r>
              <a:rPr lang="en-US" sz="1800" i="0">
                <a:latin typeface="Times New Roman" charset="0"/>
              </a:rPr>
              <a:t>)</a:t>
            </a:r>
            <a:r>
              <a:rPr lang="en-US" sz="1800" i="0" baseline="30000">
                <a:latin typeface="Times New Roman" charset="0"/>
              </a:rPr>
              <a:t>2</a:t>
            </a:r>
            <a:r>
              <a:rPr lang="en-US" sz="1800" i="0">
                <a:latin typeface="Times New Roman" charset="0"/>
              </a:rPr>
              <a:t> </a:t>
            </a:r>
            <a:r>
              <a:rPr lang="en-US" sz="1800" i="0">
                <a:latin typeface="Times New Roman" charset="0"/>
                <a:sym typeface="Symbol" pitchFamily="18" charset="2"/>
              </a:rPr>
              <a:t></a:t>
            </a:r>
            <a:r>
              <a:rPr lang="en-US" sz="1800" i="0">
                <a:latin typeface="Times New Roman" charset="0"/>
              </a:rPr>
              <a:t> $1,000</a:t>
            </a:r>
          </a:p>
          <a:p>
            <a:pPr eaLnBrk="1" hangingPunct="1"/>
            <a:r>
              <a:rPr lang="en-US" sz="1800" i="0">
                <a:latin typeface="Times New Roman" charset="0"/>
              </a:rPr>
              <a:t>Pinjaman Thirdbank	= (1- </a:t>
            </a:r>
            <a:r>
              <a:rPr lang="en-US" sz="1800">
                <a:latin typeface="Times New Roman" charset="0"/>
              </a:rPr>
              <a:t>rr</a:t>
            </a:r>
            <a:r>
              <a:rPr lang="en-US" sz="1800" i="0">
                <a:latin typeface="Times New Roman" charset="0"/>
              </a:rPr>
              <a:t>)</a:t>
            </a:r>
            <a:r>
              <a:rPr lang="en-US" sz="1800" i="0" baseline="30000">
                <a:latin typeface="Times New Roman" charset="0"/>
              </a:rPr>
              <a:t>3</a:t>
            </a:r>
            <a:r>
              <a:rPr lang="en-US" sz="1800" i="0">
                <a:latin typeface="Times New Roman" charset="0"/>
              </a:rPr>
              <a:t> </a:t>
            </a:r>
            <a:r>
              <a:rPr lang="en-US" sz="1800" i="0">
                <a:latin typeface="Times New Roman" charset="0"/>
                <a:sym typeface="Symbol" pitchFamily="18" charset="2"/>
              </a:rPr>
              <a:t></a:t>
            </a:r>
            <a:r>
              <a:rPr lang="en-US" sz="1800" i="0">
                <a:latin typeface="Times New Roman" charset="0"/>
              </a:rPr>
              <a:t> $1,000</a:t>
            </a:r>
          </a:p>
          <a:p>
            <a:pPr eaLnBrk="1" hangingPunct="1"/>
            <a:r>
              <a:rPr lang="en-US" sz="1800" i="0">
                <a:latin typeface="Times New Roman" charset="0"/>
              </a:rPr>
              <a:t>Pinjaman Fourthbank	= (1- </a:t>
            </a:r>
            <a:r>
              <a:rPr lang="en-US" sz="1800">
                <a:latin typeface="Times New Roman" charset="0"/>
              </a:rPr>
              <a:t>rr</a:t>
            </a:r>
            <a:r>
              <a:rPr lang="en-US" sz="1800" i="0">
                <a:latin typeface="Times New Roman" charset="0"/>
              </a:rPr>
              <a:t>)</a:t>
            </a:r>
            <a:r>
              <a:rPr lang="en-US" sz="1800" i="0" baseline="30000">
                <a:latin typeface="Times New Roman" charset="0"/>
              </a:rPr>
              <a:t>4</a:t>
            </a:r>
            <a:r>
              <a:rPr lang="en-US" sz="1800" i="0">
                <a:latin typeface="Times New Roman" charset="0"/>
              </a:rPr>
              <a:t> </a:t>
            </a:r>
            <a:r>
              <a:rPr lang="en-US" sz="1800" i="0">
                <a:latin typeface="Times New Roman" charset="0"/>
                <a:sym typeface="Symbol" pitchFamily="18" charset="2"/>
              </a:rPr>
              <a:t></a:t>
            </a:r>
            <a:r>
              <a:rPr lang="en-US" sz="1800" i="0">
                <a:latin typeface="Times New Roman" charset="0"/>
              </a:rPr>
              <a:t> $1,000</a:t>
            </a:r>
          </a:p>
          <a:p>
            <a:pPr eaLnBrk="1" hangingPunct="1"/>
            <a:r>
              <a:rPr lang="en-US" sz="2000" i="0">
                <a:latin typeface="Times New Roman" charset="0"/>
              </a:rPr>
              <a:t>			</a:t>
            </a:r>
          </a:p>
          <a:p>
            <a:pPr eaLnBrk="1" hangingPunct="1"/>
            <a:endParaRPr lang="en-US" sz="2000" i="0">
              <a:latin typeface="Times New Roman" charset="0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1524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0" y="5549900"/>
            <a:ext cx="7219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b="1" i="0">
                <a:latin typeface="Times New Roman" charset="0"/>
              </a:rPr>
              <a:t>Jumlah Uang Beredar </a:t>
            </a:r>
            <a:r>
              <a:rPr lang="en-US" sz="1800" i="0">
                <a:latin typeface="Times New Roman" charset="0"/>
              </a:rPr>
              <a:t> 	 = [1 + (1-</a:t>
            </a:r>
            <a:r>
              <a:rPr lang="en-US" sz="1800">
                <a:latin typeface="Times New Roman" charset="0"/>
              </a:rPr>
              <a:t>rr</a:t>
            </a:r>
            <a:r>
              <a:rPr lang="en-US" sz="1800" i="0">
                <a:latin typeface="Times New Roman" charset="0"/>
              </a:rPr>
              <a:t>) + (1-</a:t>
            </a:r>
            <a:r>
              <a:rPr lang="en-US" sz="1800">
                <a:latin typeface="Times New Roman" charset="0"/>
              </a:rPr>
              <a:t>rr</a:t>
            </a:r>
            <a:r>
              <a:rPr lang="en-US" sz="1800" i="0">
                <a:latin typeface="Times New Roman" charset="0"/>
              </a:rPr>
              <a:t>)</a:t>
            </a:r>
            <a:r>
              <a:rPr lang="en-US" sz="1800" i="0" baseline="30000">
                <a:latin typeface="Times New Roman" charset="0"/>
              </a:rPr>
              <a:t>2</a:t>
            </a:r>
            <a:r>
              <a:rPr lang="en-US" sz="1800" i="0">
                <a:latin typeface="Times New Roman" charset="0"/>
              </a:rPr>
              <a:t> + (1-</a:t>
            </a:r>
            <a:r>
              <a:rPr lang="en-US" sz="1800">
                <a:latin typeface="Times New Roman" charset="0"/>
              </a:rPr>
              <a:t>rr</a:t>
            </a:r>
            <a:r>
              <a:rPr lang="en-US" sz="1800" i="0">
                <a:latin typeface="Times New Roman" charset="0"/>
              </a:rPr>
              <a:t>)</a:t>
            </a:r>
            <a:r>
              <a:rPr lang="en-US" sz="1800" i="0" baseline="30000">
                <a:latin typeface="Times New Roman" charset="0"/>
              </a:rPr>
              <a:t>3</a:t>
            </a:r>
            <a:r>
              <a:rPr lang="en-US" sz="1800" i="0">
                <a:latin typeface="Times New Roman" charset="0"/>
              </a:rPr>
              <a:t> + …] </a:t>
            </a:r>
            <a:r>
              <a:rPr lang="en-US" sz="1800" i="0">
                <a:latin typeface="Times New Roman" charset="0"/>
                <a:sym typeface="Symbol" pitchFamily="18" charset="2"/>
              </a:rPr>
              <a:t> $,1000</a:t>
            </a:r>
          </a:p>
          <a:p>
            <a:pPr eaLnBrk="1" hangingPunct="1"/>
            <a:r>
              <a:rPr lang="en-US" sz="1800" b="1" i="0">
                <a:latin typeface="Times New Roman" charset="0"/>
                <a:sym typeface="Symbol" pitchFamily="18" charset="2"/>
              </a:rPr>
              <a:t>Total</a:t>
            </a:r>
            <a:r>
              <a:rPr lang="en-US" sz="1800" i="0">
                <a:latin typeface="Times New Roman" charset="0"/>
                <a:sym typeface="Symbol" pitchFamily="18" charset="2"/>
              </a:rPr>
              <a:t>		  	 = (1</a:t>
            </a:r>
            <a:r>
              <a:rPr lang="en-US" sz="1800">
                <a:latin typeface="Times New Roman" charset="0"/>
                <a:sym typeface="Symbol" pitchFamily="18" charset="2"/>
              </a:rPr>
              <a:t>/rr</a:t>
            </a:r>
            <a:r>
              <a:rPr lang="en-US" sz="1800" i="0">
                <a:latin typeface="Times New Roman" charset="0"/>
                <a:sym typeface="Symbol" pitchFamily="18" charset="2"/>
              </a:rPr>
              <a:t>)  $1,000</a:t>
            </a:r>
          </a:p>
          <a:p>
            <a:pPr eaLnBrk="1" hangingPunct="1"/>
            <a:r>
              <a:rPr lang="en-US" sz="1800" i="0">
                <a:latin typeface="Times New Roman" charset="0"/>
                <a:sym typeface="Symbol" pitchFamily="18" charset="2"/>
              </a:rPr>
              <a:t>		     	 = (1/.2)  $1,000</a:t>
            </a:r>
          </a:p>
          <a:p>
            <a:pPr eaLnBrk="1" hangingPunct="1"/>
            <a:r>
              <a:rPr lang="en-US" sz="1800" i="0">
                <a:latin typeface="Times New Roman" charset="0"/>
                <a:sym typeface="Symbol" pitchFamily="18" charset="2"/>
              </a:rPr>
              <a:t>		     </a:t>
            </a:r>
            <a:r>
              <a:rPr lang="en-US" sz="1800" b="1" i="0">
                <a:latin typeface="Times New Roman" charset="0"/>
                <a:sym typeface="Symbol" pitchFamily="18" charset="2"/>
              </a:rPr>
              <a:t>	 = $5,000</a:t>
            </a:r>
          </a:p>
        </p:txBody>
      </p:sp>
      <p:sp>
        <p:nvSpPr>
          <p:cNvPr id="86045" name="AutoShape 29"/>
          <p:cNvSpPr>
            <a:spLocks noChangeArrowheads="1"/>
          </p:cNvSpPr>
          <p:nvPr/>
        </p:nvSpPr>
        <p:spPr bwMode="auto">
          <a:xfrm>
            <a:off x="4495800" y="5762625"/>
            <a:ext cx="3695700" cy="1066800"/>
          </a:xfrm>
          <a:prstGeom prst="leftArrow">
            <a:avLst>
              <a:gd name="adj1" fmla="val 50000"/>
              <a:gd name="adj2" fmla="val 8660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800" b="1" i="0">
                <a:latin typeface="Times New Roman" pitchFamily="18" charset="0"/>
              </a:rPr>
              <a:t>Penciptaan Uang dan Likuiditas </a:t>
            </a:r>
          </a:p>
          <a:p>
            <a:pPr algn="ctr" eaLnBrk="1" hangingPunct="1">
              <a:defRPr/>
            </a:pPr>
            <a:r>
              <a:rPr lang="en-US" sz="1800" b="1" i="0">
                <a:latin typeface="Times New Roman" pitchFamily="18" charset="0"/>
              </a:rPr>
              <a:t>(tapi bukan penciptaan kekayaan)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2819400" y="4965700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0">
                <a:latin typeface="Times New Roman" charset="0"/>
              </a:rPr>
              <a:t>.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2819400" y="5067300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0">
                <a:latin typeface="Times New Roman" charset="0"/>
              </a:rPr>
              <a:t>.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2819400" y="5181600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0">
                <a:latin typeface="Times New Roman" charset="0"/>
              </a:rPr>
              <a:t>.</a:t>
            </a:r>
          </a:p>
        </p:txBody>
      </p:sp>
      <p:sp>
        <p:nvSpPr>
          <p:cNvPr id="86049" name="Text Box 33"/>
          <p:cNvSpPr txBox="1">
            <a:spLocks noChangeArrowheads="1"/>
          </p:cNvSpPr>
          <p:nvPr/>
        </p:nvSpPr>
        <p:spPr bwMode="auto">
          <a:xfrm>
            <a:off x="4800600" y="3886200"/>
            <a:ext cx="4103688" cy="15621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i="0">
                <a:latin typeface="Times New Roman" pitchFamily="18" charset="0"/>
              </a:rPr>
              <a:t>Proses mentransfer dana dari </a:t>
            </a:r>
          </a:p>
          <a:p>
            <a:pPr eaLnBrk="1" hangingPunct="1">
              <a:defRPr/>
            </a:pPr>
            <a:r>
              <a:rPr lang="en-US" sz="2400" i="0">
                <a:latin typeface="Times New Roman" pitchFamily="18" charset="0"/>
              </a:rPr>
              <a:t>penabung ke peminjam disebut</a:t>
            </a:r>
          </a:p>
          <a:p>
            <a:pPr eaLnBrk="1" hangingPunct="1">
              <a:defRPr/>
            </a:pPr>
            <a:r>
              <a:rPr lang="en-US" sz="2400" b="1" i="0">
                <a:latin typeface="Times New Roman" pitchFamily="18" charset="0"/>
              </a:rPr>
              <a:t>perantara keuangan </a:t>
            </a:r>
            <a:r>
              <a:rPr lang="en-US" sz="2400" i="0">
                <a:latin typeface="Times New Roman" pitchFamily="18" charset="0"/>
              </a:rPr>
              <a:t>(</a:t>
            </a:r>
            <a:r>
              <a:rPr lang="en-US" sz="2400">
                <a:latin typeface="Times New Roman" pitchFamily="18" charset="0"/>
              </a:rPr>
              <a:t>financial</a:t>
            </a:r>
          </a:p>
          <a:p>
            <a:pPr eaLnBrk="1" hangingPunct="1">
              <a:defRPr/>
            </a:pPr>
            <a:r>
              <a:rPr lang="en-US" sz="2400">
                <a:latin typeface="Times New Roman" pitchFamily="18" charset="0"/>
              </a:rPr>
              <a:t>intermediation</a:t>
            </a:r>
            <a:r>
              <a:rPr lang="en-US" sz="2400" i="0">
                <a:latin typeface="Times New Roman" pitchFamily="18" charset="0"/>
              </a:rPr>
              <a:t>).</a:t>
            </a:r>
          </a:p>
        </p:txBody>
      </p:sp>
      <p:pic>
        <p:nvPicPr>
          <p:cNvPr id="25634" name="Picture 34" descr="MCj031951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4063" y="2743200"/>
            <a:ext cx="181133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886200" y="5781675"/>
            <a:ext cx="4191000" cy="695325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33400" y="6248400"/>
            <a:ext cx="16002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317500" y="228600"/>
            <a:ext cx="8458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Model Jumlah Uang Beredar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28600" y="838200"/>
            <a:ext cx="88233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i="0" dirty="0" err="1">
                <a:latin typeface="Times New Roman" charset="0"/>
              </a:rPr>
              <a:t>Tiga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variabel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eksogen</a:t>
            </a:r>
            <a:r>
              <a:rPr lang="en-US" sz="2400" i="0" dirty="0">
                <a:latin typeface="Times New Roman" charset="0"/>
              </a:rPr>
              <a:t> :</a:t>
            </a:r>
          </a:p>
          <a:p>
            <a:pPr eaLnBrk="1" hangingPunct="1"/>
            <a:r>
              <a:rPr lang="en-US" sz="2400" b="1" i="0" dirty="0">
                <a:latin typeface="Times New Roman" charset="0"/>
              </a:rPr>
              <a:t>Basis </a:t>
            </a:r>
            <a:r>
              <a:rPr lang="en-US" sz="2400" b="1" i="0" dirty="0" err="1">
                <a:latin typeface="Times New Roman" charset="0"/>
              </a:rPr>
              <a:t>moneter</a:t>
            </a:r>
            <a:r>
              <a:rPr lang="en-US" sz="2400" i="0" dirty="0">
                <a:latin typeface="Times New Roman" charset="0"/>
              </a:rPr>
              <a:t> (</a:t>
            </a:r>
            <a:r>
              <a:rPr lang="en-US" sz="2400" dirty="0">
                <a:latin typeface="Times New Roman" charset="0"/>
              </a:rPr>
              <a:t>monetary base</a:t>
            </a:r>
            <a:r>
              <a:rPr lang="en-US" sz="2400" i="0" dirty="0">
                <a:latin typeface="Times New Roman" charset="0"/>
              </a:rPr>
              <a:t>)</a:t>
            </a:r>
            <a:r>
              <a:rPr lang="en-US" sz="2400" b="1" i="0" dirty="0">
                <a:latin typeface="Times New Roman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B</a:t>
            </a:r>
            <a:r>
              <a:rPr lang="en-US" sz="2400" b="1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adalah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jumlah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dolar</a:t>
            </a:r>
            <a:r>
              <a:rPr lang="en-US" sz="2400" i="0" dirty="0">
                <a:latin typeface="Times New Roman" charset="0"/>
              </a:rPr>
              <a:t> yang </a:t>
            </a:r>
            <a:r>
              <a:rPr lang="en-US" sz="2400" i="0" dirty="0" err="1">
                <a:latin typeface="Times New Roman" charset="0"/>
              </a:rPr>
              <a:t>dipegang</a:t>
            </a:r>
            <a:endParaRPr lang="en-US" sz="2400" i="0" dirty="0">
              <a:latin typeface="Times New Roman" charset="0"/>
            </a:endParaRPr>
          </a:p>
          <a:p>
            <a:pPr eaLnBrk="1" hangingPunct="1"/>
            <a:r>
              <a:rPr lang="en-US" sz="2400" i="0" dirty="0" err="1">
                <a:latin typeface="Times New Roman" charset="0"/>
              </a:rPr>
              <a:t>oleh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publik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sebagai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mata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uang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>
                <a:solidFill>
                  <a:schemeClr val="accent2"/>
                </a:solidFill>
                <a:latin typeface="Times New Roman" charset="0"/>
              </a:rPr>
              <a:t>C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oleh</a:t>
            </a:r>
            <a:r>
              <a:rPr lang="en-US" sz="2400" i="0" dirty="0">
                <a:latin typeface="Times New Roman" charset="0"/>
              </a:rPr>
              <a:t> bank </a:t>
            </a:r>
            <a:r>
              <a:rPr lang="en-US" sz="2400" i="0" dirty="0" err="1">
                <a:latin typeface="Times New Roman" charset="0"/>
              </a:rPr>
              <a:t>sebagai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cadangan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dirty="0">
                <a:solidFill>
                  <a:srgbClr val="33CC33"/>
                </a:solidFill>
                <a:latin typeface="Times New Roman" charset="0"/>
              </a:rPr>
              <a:t>R</a:t>
            </a:r>
            <a:r>
              <a:rPr lang="en-US" sz="2400" dirty="0">
                <a:latin typeface="Times New Roman" charset="0"/>
              </a:rPr>
              <a:t>.</a:t>
            </a:r>
            <a:r>
              <a:rPr lang="en-US" sz="2400" i="0" dirty="0">
                <a:latin typeface="Times New Roman" charset="0"/>
              </a:rPr>
              <a:t>  </a:t>
            </a:r>
          </a:p>
          <a:p>
            <a:pPr eaLnBrk="1" hangingPunct="1"/>
            <a:r>
              <a:rPr lang="en-US" sz="2400" b="1" i="0" dirty="0" err="1">
                <a:latin typeface="Times New Roman" charset="0"/>
              </a:rPr>
              <a:t>Rasio</a:t>
            </a:r>
            <a:r>
              <a:rPr lang="en-US" sz="2400" b="1" i="0" dirty="0">
                <a:latin typeface="Times New Roman" charset="0"/>
              </a:rPr>
              <a:t> </a:t>
            </a:r>
            <a:r>
              <a:rPr lang="en-US" sz="2400" b="1" i="0" dirty="0" err="1">
                <a:latin typeface="Times New Roman" charset="0"/>
              </a:rPr>
              <a:t>deposito-cadangan</a:t>
            </a:r>
            <a:r>
              <a:rPr lang="en-US" sz="2400" i="0" dirty="0">
                <a:latin typeface="Times New Roman" charset="0"/>
              </a:rPr>
              <a:t> (</a:t>
            </a:r>
            <a:r>
              <a:rPr lang="en-US" sz="2400" dirty="0">
                <a:latin typeface="Times New Roman" charset="0"/>
              </a:rPr>
              <a:t>reserve-deposit ratio</a:t>
            </a:r>
            <a:r>
              <a:rPr lang="en-US" sz="2400" i="0" dirty="0">
                <a:latin typeface="Times New Roman" charset="0"/>
              </a:rPr>
              <a:t>) </a:t>
            </a:r>
            <a:r>
              <a:rPr lang="en-US" sz="2400" b="1" dirty="0" err="1">
                <a:latin typeface="Times New Roman" charset="0"/>
              </a:rPr>
              <a:t>rr</a:t>
            </a:r>
            <a:r>
              <a:rPr lang="en-US" sz="2400" b="1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adalah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bagian</a:t>
            </a:r>
            <a:endParaRPr lang="en-US" sz="2400" i="0" dirty="0">
              <a:latin typeface="Times New Roman" charset="0"/>
            </a:endParaRPr>
          </a:p>
          <a:p>
            <a:pPr eaLnBrk="1" hangingPunct="1"/>
            <a:r>
              <a:rPr lang="en-US" sz="2400" i="0" dirty="0" err="1">
                <a:latin typeface="Times New Roman" charset="0"/>
              </a:rPr>
              <a:t>deposito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dirty="0">
                <a:solidFill>
                  <a:srgbClr val="990099"/>
                </a:solidFill>
                <a:latin typeface="Times New Roman" charset="0"/>
              </a:rPr>
              <a:t>D</a:t>
            </a:r>
            <a:r>
              <a:rPr lang="en-US" sz="2400" i="0" dirty="0">
                <a:latin typeface="Times New Roman" charset="0"/>
              </a:rPr>
              <a:t> yang bank </a:t>
            </a:r>
            <a:r>
              <a:rPr lang="en-US" sz="2400" i="0" dirty="0" err="1">
                <a:latin typeface="Times New Roman" charset="0"/>
              </a:rPr>
              <a:t>simpan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dalam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cadangan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dirty="0">
                <a:solidFill>
                  <a:srgbClr val="33CC33"/>
                </a:solidFill>
                <a:latin typeface="Times New Roman" charset="0"/>
              </a:rPr>
              <a:t>R</a:t>
            </a:r>
            <a:r>
              <a:rPr lang="en-US" sz="2400" dirty="0">
                <a:latin typeface="Times New Roman" charset="0"/>
              </a:rPr>
              <a:t>.</a:t>
            </a:r>
          </a:p>
          <a:p>
            <a:pPr eaLnBrk="1" hangingPunct="1"/>
            <a:r>
              <a:rPr lang="en-US" sz="2400" b="1" i="0" dirty="0" err="1">
                <a:latin typeface="Times New Roman" charset="0"/>
              </a:rPr>
              <a:t>Rasio</a:t>
            </a:r>
            <a:r>
              <a:rPr lang="en-US" sz="2400" b="1" i="0" dirty="0">
                <a:latin typeface="Times New Roman" charset="0"/>
              </a:rPr>
              <a:t> </a:t>
            </a:r>
            <a:r>
              <a:rPr lang="en-US" sz="2400" b="1" i="0" dirty="0" err="1">
                <a:latin typeface="Times New Roman" charset="0"/>
              </a:rPr>
              <a:t>deposito-uang</a:t>
            </a:r>
            <a:r>
              <a:rPr lang="en-US" sz="2400" b="1" i="0" dirty="0">
                <a:latin typeface="Times New Roman" charset="0"/>
              </a:rPr>
              <a:t> </a:t>
            </a:r>
            <a:r>
              <a:rPr lang="en-US" sz="2400" b="1" i="0" dirty="0" err="1">
                <a:latin typeface="Times New Roman" charset="0"/>
              </a:rPr>
              <a:t>kartal</a:t>
            </a:r>
            <a:r>
              <a:rPr lang="en-US" sz="2400" i="0" dirty="0">
                <a:latin typeface="Times New Roman" charset="0"/>
              </a:rPr>
              <a:t> (</a:t>
            </a:r>
            <a:r>
              <a:rPr lang="en-US" sz="2400" dirty="0">
                <a:latin typeface="Times New Roman" charset="0"/>
              </a:rPr>
              <a:t>currency-deposit ratio</a:t>
            </a:r>
            <a:r>
              <a:rPr lang="en-US" sz="2400" i="0" dirty="0">
                <a:latin typeface="Times New Roman" charset="0"/>
              </a:rPr>
              <a:t>)</a:t>
            </a:r>
            <a:r>
              <a:rPr lang="en-US" sz="2400" b="1" i="0" dirty="0">
                <a:latin typeface="Times New Roman" charset="0"/>
              </a:rPr>
              <a:t> </a:t>
            </a:r>
            <a:r>
              <a:rPr lang="en-US" sz="2400" b="1" dirty="0" err="1">
                <a:latin typeface="Times New Roman" charset="0"/>
              </a:rPr>
              <a:t>cr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adalah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jumlah</a:t>
            </a:r>
            <a:endParaRPr lang="en-US" sz="2400" i="0" dirty="0">
              <a:latin typeface="Times New Roman" charset="0"/>
            </a:endParaRPr>
          </a:p>
          <a:p>
            <a:pPr eaLnBrk="1" hangingPunct="1"/>
            <a:r>
              <a:rPr lang="en-US" sz="2400" i="0" dirty="0" err="1">
                <a:latin typeface="Times New Roman" charset="0"/>
              </a:rPr>
              <a:t>Uang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kartal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>
                <a:solidFill>
                  <a:schemeClr val="accent2"/>
                </a:solidFill>
                <a:latin typeface="Times New Roman" charset="0"/>
              </a:rPr>
              <a:t>C </a:t>
            </a:r>
            <a:r>
              <a:rPr lang="en-US" sz="2400" i="0" dirty="0">
                <a:latin typeface="Times New Roman" charset="0"/>
              </a:rPr>
              <a:t>yang </a:t>
            </a:r>
            <a:r>
              <a:rPr lang="en-US" sz="2400" i="0" dirty="0" err="1">
                <a:latin typeface="Times New Roman" charset="0"/>
              </a:rPr>
              <a:t>orang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pegang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dalam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bentuk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rekening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giro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dirty="0">
                <a:solidFill>
                  <a:srgbClr val="990099"/>
                </a:solidFill>
                <a:latin typeface="Times New Roman" charset="0"/>
              </a:rPr>
              <a:t>D</a:t>
            </a:r>
            <a:r>
              <a:rPr lang="en-US" sz="2400" dirty="0">
                <a:latin typeface="Times New Roman" charset="0"/>
              </a:rPr>
              <a:t>.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88925" y="3595688"/>
            <a:ext cx="7351713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 i="0" dirty="0" err="1">
                <a:latin typeface="Times New Roman" charset="0"/>
              </a:rPr>
              <a:t>Definisi</a:t>
            </a:r>
            <a:r>
              <a:rPr lang="en-US" sz="2000" b="1" i="0" dirty="0">
                <a:latin typeface="Times New Roman" charset="0"/>
              </a:rPr>
              <a:t> </a:t>
            </a:r>
            <a:r>
              <a:rPr lang="en-US" sz="2000" b="1" i="0" dirty="0" err="1">
                <a:latin typeface="Times New Roman" charset="0"/>
              </a:rPr>
              <a:t>jumlah</a:t>
            </a:r>
            <a:r>
              <a:rPr lang="en-US" sz="2000" b="1" i="0" dirty="0">
                <a:latin typeface="Times New Roman" charset="0"/>
              </a:rPr>
              <a:t> </a:t>
            </a:r>
            <a:r>
              <a:rPr lang="en-US" sz="2000" b="1" i="0" dirty="0" err="1">
                <a:latin typeface="Times New Roman" charset="0"/>
              </a:rPr>
              <a:t>uang</a:t>
            </a:r>
            <a:r>
              <a:rPr lang="en-US" sz="2000" b="1" i="0" dirty="0">
                <a:latin typeface="Times New Roman" charset="0"/>
              </a:rPr>
              <a:t> </a:t>
            </a:r>
            <a:r>
              <a:rPr lang="en-US" sz="2000" b="1" i="0" dirty="0" err="1">
                <a:latin typeface="Times New Roman" charset="0"/>
              </a:rPr>
              <a:t>beredar</a:t>
            </a:r>
            <a:r>
              <a:rPr lang="en-US" sz="2000" b="1" i="0" dirty="0">
                <a:latin typeface="Times New Roman" charset="0"/>
              </a:rPr>
              <a:t> </a:t>
            </a:r>
            <a:r>
              <a:rPr lang="en-US" sz="2000" b="1" i="0" dirty="0" err="1">
                <a:latin typeface="Times New Roman" charset="0"/>
              </a:rPr>
              <a:t>dan</a:t>
            </a:r>
            <a:r>
              <a:rPr lang="en-US" sz="2000" b="1" i="0" dirty="0">
                <a:latin typeface="Times New Roman" charset="0"/>
              </a:rPr>
              <a:t> basis </a:t>
            </a:r>
            <a:r>
              <a:rPr lang="en-US" sz="2000" b="1" i="0" dirty="0" err="1">
                <a:latin typeface="Times New Roman" charset="0"/>
              </a:rPr>
              <a:t>moneter</a:t>
            </a:r>
            <a:r>
              <a:rPr lang="en-US" sz="2000" b="1" i="0" dirty="0">
                <a:latin typeface="Times New Roman" charset="0"/>
              </a:rPr>
              <a:t> :</a:t>
            </a:r>
          </a:p>
          <a:p>
            <a:pPr eaLnBrk="1" hangingPunct="1"/>
            <a:r>
              <a:rPr lang="en-US" sz="2000" dirty="0">
                <a:solidFill>
                  <a:srgbClr val="FF9900"/>
                </a:solidFill>
                <a:latin typeface="Times New Roman" charset="0"/>
              </a:rPr>
              <a:t>M  </a:t>
            </a:r>
            <a:r>
              <a:rPr lang="en-US" sz="2000" dirty="0">
                <a:latin typeface="Times New Roman" charset="0"/>
              </a:rPr>
              <a:t>=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C </a:t>
            </a:r>
            <a:r>
              <a:rPr lang="en-US" sz="2000" dirty="0">
                <a:latin typeface="Times New Roman" charset="0"/>
              </a:rPr>
              <a:t>+ </a:t>
            </a:r>
            <a:r>
              <a:rPr lang="en-US" sz="2000" dirty="0">
                <a:solidFill>
                  <a:srgbClr val="990099"/>
                </a:solidFill>
                <a:latin typeface="Times New Roman" charset="0"/>
              </a:rPr>
              <a:t>D</a:t>
            </a:r>
          </a:p>
          <a:p>
            <a:pPr eaLnBrk="1" hangingPunct="1"/>
            <a:r>
              <a:rPr lang="en-US" sz="2000" dirty="0">
                <a:solidFill>
                  <a:srgbClr val="FF0000"/>
                </a:solidFill>
                <a:latin typeface="Times New Roman" charset="0"/>
              </a:rPr>
              <a:t>B</a:t>
            </a:r>
            <a:r>
              <a:rPr lang="en-US" sz="2000" dirty="0">
                <a:latin typeface="Times New Roman" charset="0"/>
              </a:rPr>
              <a:t>  =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C </a:t>
            </a:r>
            <a:r>
              <a:rPr lang="en-US" sz="2000" dirty="0">
                <a:latin typeface="Times New Roman" charset="0"/>
              </a:rPr>
              <a:t>+ </a:t>
            </a:r>
            <a:r>
              <a:rPr lang="en-US" sz="2000" dirty="0">
                <a:solidFill>
                  <a:srgbClr val="33CC33"/>
                </a:solidFill>
                <a:latin typeface="Times New Roman" charset="0"/>
              </a:rPr>
              <a:t>R</a:t>
            </a:r>
          </a:p>
          <a:p>
            <a:pPr eaLnBrk="1" hangingPunct="1"/>
            <a:r>
              <a:rPr lang="en-US" sz="2000" b="1" i="0" dirty="0" err="1">
                <a:latin typeface="Times New Roman" charset="0"/>
              </a:rPr>
              <a:t>Mencari</a:t>
            </a:r>
            <a:r>
              <a:rPr lang="en-US" sz="2000" b="1" i="0" dirty="0">
                <a:latin typeface="Times New Roman" charset="0"/>
              </a:rPr>
              <a:t> M </a:t>
            </a:r>
            <a:r>
              <a:rPr lang="en-US" sz="2000" b="1" i="0" dirty="0" err="1">
                <a:latin typeface="Times New Roman" charset="0"/>
              </a:rPr>
              <a:t>sebagai</a:t>
            </a:r>
            <a:r>
              <a:rPr lang="en-US" sz="2000" b="1" i="0" dirty="0">
                <a:latin typeface="Times New Roman" charset="0"/>
              </a:rPr>
              <a:t> </a:t>
            </a:r>
            <a:r>
              <a:rPr lang="en-US" sz="2000" b="1" i="0" dirty="0" err="1">
                <a:latin typeface="Times New Roman" charset="0"/>
              </a:rPr>
              <a:t>fungsi</a:t>
            </a:r>
            <a:r>
              <a:rPr lang="en-US" sz="2000" b="1" i="0" dirty="0">
                <a:latin typeface="Times New Roman" charset="0"/>
              </a:rPr>
              <a:t> </a:t>
            </a:r>
            <a:r>
              <a:rPr lang="en-US" sz="2000" b="1" i="0" dirty="0" err="1">
                <a:latin typeface="Times New Roman" charset="0"/>
              </a:rPr>
              <a:t>dari</a:t>
            </a:r>
            <a:r>
              <a:rPr lang="en-US" sz="2000" b="1" i="0" dirty="0">
                <a:latin typeface="Times New Roman" charset="0"/>
              </a:rPr>
              <a:t> 3 </a:t>
            </a:r>
            <a:r>
              <a:rPr lang="en-US" sz="2000" b="1" i="0" dirty="0" err="1">
                <a:latin typeface="Times New Roman" charset="0"/>
              </a:rPr>
              <a:t>variabel</a:t>
            </a:r>
            <a:r>
              <a:rPr lang="en-US" sz="2000" b="1" i="0" dirty="0">
                <a:latin typeface="Times New Roman" charset="0"/>
              </a:rPr>
              <a:t> </a:t>
            </a:r>
            <a:r>
              <a:rPr lang="en-US" sz="2000" b="1" i="0" dirty="0" err="1">
                <a:latin typeface="Times New Roman" charset="0"/>
              </a:rPr>
              <a:t>eksogen</a:t>
            </a:r>
            <a:r>
              <a:rPr lang="en-US" sz="2000" b="1" i="0" dirty="0">
                <a:latin typeface="Times New Roman" charset="0"/>
              </a:rPr>
              <a:t> :</a:t>
            </a:r>
          </a:p>
          <a:p>
            <a:pPr eaLnBrk="1" hangingPunct="1"/>
            <a:r>
              <a:rPr lang="en-US" sz="2000" dirty="0">
                <a:solidFill>
                  <a:srgbClr val="FF9900"/>
                </a:solidFill>
                <a:latin typeface="Times New Roman" charset="0"/>
              </a:rPr>
              <a:t>M</a:t>
            </a:r>
            <a:r>
              <a:rPr lang="en-US" sz="2000" dirty="0">
                <a:latin typeface="Times New Roman" charset="0"/>
              </a:rPr>
              <a:t>/</a:t>
            </a:r>
            <a:r>
              <a:rPr lang="en-US" sz="2000" dirty="0">
                <a:solidFill>
                  <a:srgbClr val="FF0000"/>
                </a:solidFill>
                <a:latin typeface="Times New Roman" charset="0"/>
              </a:rPr>
              <a:t>B</a:t>
            </a:r>
            <a:r>
              <a:rPr lang="en-US" sz="2000" dirty="0">
                <a:latin typeface="Times New Roman" charset="0"/>
              </a:rPr>
              <a:t> =    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C</a:t>
            </a:r>
            <a:r>
              <a:rPr lang="en-US" sz="2000" dirty="0">
                <a:latin typeface="Times New Roman" charset="0"/>
              </a:rPr>
              <a:t>/</a:t>
            </a:r>
            <a:r>
              <a:rPr lang="en-US" sz="2000" dirty="0">
                <a:solidFill>
                  <a:srgbClr val="990099"/>
                </a:solidFill>
                <a:latin typeface="Times New Roman" charset="0"/>
              </a:rPr>
              <a:t>D</a:t>
            </a:r>
            <a:r>
              <a:rPr lang="en-US" sz="2000" dirty="0">
                <a:latin typeface="Times New Roman" charset="0"/>
              </a:rPr>
              <a:t> + </a:t>
            </a:r>
            <a:r>
              <a:rPr lang="en-US" sz="2000" i="0" dirty="0">
                <a:latin typeface="Times New Roman" charset="0"/>
              </a:rPr>
              <a:t>1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	</a:t>
            </a:r>
            <a:r>
              <a:rPr lang="en-US" sz="2000" dirty="0">
                <a:solidFill>
                  <a:schemeClr val="accent2"/>
                </a:solidFill>
                <a:latin typeface="Times New Roman" charset="0"/>
              </a:rPr>
              <a:t>C</a:t>
            </a:r>
            <a:r>
              <a:rPr lang="en-US" sz="2000" dirty="0">
                <a:latin typeface="Times New Roman" charset="0"/>
              </a:rPr>
              <a:t>/</a:t>
            </a:r>
            <a:r>
              <a:rPr lang="en-US" sz="2000" dirty="0">
                <a:solidFill>
                  <a:srgbClr val="990099"/>
                </a:solidFill>
                <a:latin typeface="Times New Roman" charset="0"/>
              </a:rPr>
              <a:t>D</a:t>
            </a:r>
            <a:r>
              <a:rPr lang="en-US" sz="2000" dirty="0">
                <a:latin typeface="Times New Roman" charset="0"/>
              </a:rPr>
              <a:t> + </a:t>
            </a:r>
            <a:r>
              <a:rPr lang="en-US" sz="2000" dirty="0">
                <a:solidFill>
                  <a:srgbClr val="33CC33"/>
                </a:solidFill>
                <a:latin typeface="Times New Roman" charset="0"/>
              </a:rPr>
              <a:t>R</a:t>
            </a:r>
            <a:r>
              <a:rPr lang="en-US" sz="2000" dirty="0">
                <a:latin typeface="Times New Roman" charset="0"/>
              </a:rPr>
              <a:t>/</a:t>
            </a:r>
            <a:r>
              <a:rPr lang="en-US" sz="2000" dirty="0">
                <a:solidFill>
                  <a:srgbClr val="990099"/>
                </a:solidFill>
                <a:latin typeface="Times New Roman" charset="0"/>
              </a:rPr>
              <a:t>D</a:t>
            </a:r>
          </a:p>
          <a:p>
            <a:pPr eaLnBrk="1" hangingPunct="1"/>
            <a:r>
              <a:rPr lang="en-US" sz="2000" b="1" i="0" dirty="0" err="1">
                <a:latin typeface="Times New Roman" charset="0"/>
              </a:rPr>
              <a:t>Membuat</a:t>
            </a:r>
            <a:r>
              <a:rPr lang="en-US" sz="2000" b="1" i="0" dirty="0">
                <a:latin typeface="Times New Roman" charset="0"/>
              </a:rPr>
              <a:t> </a:t>
            </a:r>
            <a:r>
              <a:rPr lang="en-US" sz="2000" b="1" i="0" dirty="0" err="1">
                <a:latin typeface="Times New Roman" charset="0"/>
              </a:rPr>
              <a:t>substitusi</a:t>
            </a:r>
            <a:r>
              <a:rPr lang="en-US" sz="2000" b="1" i="0" dirty="0">
                <a:latin typeface="Times New Roman" charset="0"/>
              </a:rPr>
              <a:t> </a:t>
            </a:r>
            <a:r>
              <a:rPr lang="en-US" sz="2000" b="1" i="0" dirty="0" err="1">
                <a:latin typeface="Times New Roman" charset="0"/>
              </a:rPr>
              <a:t>untuk</a:t>
            </a:r>
            <a:r>
              <a:rPr lang="en-US" sz="2000" b="1" i="0" dirty="0">
                <a:latin typeface="Times New Roman" charset="0"/>
              </a:rPr>
              <a:t> </a:t>
            </a:r>
            <a:r>
              <a:rPr lang="en-US" sz="2000" b="1" i="0" dirty="0" err="1">
                <a:latin typeface="Times New Roman" charset="0"/>
              </a:rPr>
              <a:t>pecahan-pecahan</a:t>
            </a:r>
            <a:r>
              <a:rPr lang="en-US" sz="2000" b="1" i="0" dirty="0">
                <a:latin typeface="Times New Roman" charset="0"/>
              </a:rPr>
              <a:t> </a:t>
            </a:r>
            <a:r>
              <a:rPr lang="en-US" sz="2000" b="1" i="0" dirty="0" err="1">
                <a:latin typeface="Times New Roman" charset="0"/>
              </a:rPr>
              <a:t>di</a:t>
            </a:r>
            <a:r>
              <a:rPr lang="en-US" sz="2000" b="1" i="0" dirty="0">
                <a:latin typeface="Times New Roman" charset="0"/>
              </a:rPr>
              <a:t> </a:t>
            </a:r>
            <a:r>
              <a:rPr lang="en-US" sz="2000" b="1" i="0" dirty="0" err="1">
                <a:latin typeface="Times New Roman" charset="0"/>
              </a:rPr>
              <a:t>atas</a:t>
            </a:r>
            <a:r>
              <a:rPr lang="en-US" sz="2000" b="1" i="0" dirty="0">
                <a:latin typeface="Times New Roman" charset="0"/>
              </a:rPr>
              <a:t>, </a:t>
            </a:r>
            <a:r>
              <a:rPr lang="en-US" sz="2000" b="1" i="0" dirty="0" err="1">
                <a:latin typeface="Times New Roman" charset="0"/>
              </a:rPr>
              <a:t>kita</a:t>
            </a:r>
            <a:r>
              <a:rPr lang="en-US" sz="2000" b="1" i="0" dirty="0">
                <a:latin typeface="Times New Roman" charset="0"/>
              </a:rPr>
              <a:t> </a:t>
            </a:r>
            <a:r>
              <a:rPr lang="en-US" sz="2000" b="1" i="0" dirty="0" err="1">
                <a:latin typeface="Times New Roman" charset="0"/>
              </a:rPr>
              <a:t>peroleh</a:t>
            </a:r>
            <a:r>
              <a:rPr lang="en-US" sz="2000" b="1" i="0" dirty="0">
                <a:latin typeface="Times New Roman" charset="0"/>
              </a:rPr>
              <a:t> :</a:t>
            </a:r>
          </a:p>
          <a:p>
            <a:pPr eaLnBrk="1" hangingPunct="1"/>
            <a:r>
              <a:rPr lang="en-US" sz="2000" b="1" i="0" dirty="0">
                <a:latin typeface="Times New Roman" charset="0"/>
              </a:rPr>
              <a:t>        </a:t>
            </a:r>
            <a:r>
              <a:rPr lang="en-US" sz="2000" b="1" dirty="0" err="1">
                <a:latin typeface="Times New Roman" charset="0"/>
              </a:rPr>
              <a:t>cr</a:t>
            </a:r>
            <a:r>
              <a:rPr lang="en-US" sz="2000" b="1" dirty="0">
                <a:latin typeface="Times New Roman" charset="0"/>
              </a:rPr>
              <a:t> </a:t>
            </a:r>
            <a:r>
              <a:rPr lang="en-US" sz="2000" b="1" i="0" dirty="0">
                <a:latin typeface="Times New Roman" charset="0"/>
              </a:rPr>
              <a:t>+ 1</a:t>
            </a:r>
            <a:endParaRPr lang="en-US" sz="2000" b="1" i="0" dirty="0">
              <a:solidFill>
                <a:srgbClr val="FF0000"/>
              </a:solidFill>
              <a:latin typeface="Times New Roman" charset="0"/>
            </a:endParaRPr>
          </a:p>
          <a:p>
            <a:pPr eaLnBrk="1" hangingPunct="1"/>
            <a:r>
              <a:rPr lang="en-US" sz="2000" b="1" i="0" dirty="0">
                <a:latin typeface="Times New Roman" charset="0"/>
              </a:rPr>
              <a:t>        </a:t>
            </a:r>
            <a:r>
              <a:rPr lang="en-US" sz="2000" b="1" dirty="0" err="1">
                <a:latin typeface="Times New Roman" charset="0"/>
              </a:rPr>
              <a:t>cr</a:t>
            </a:r>
            <a:r>
              <a:rPr lang="en-US" sz="2000" b="1" dirty="0">
                <a:latin typeface="Times New Roman" charset="0"/>
              </a:rPr>
              <a:t> </a:t>
            </a:r>
            <a:r>
              <a:rPr lang="en-US" sz="2000" b="1" i="0" dirty="0">
                <a:latin typeface="Times New Roman" charset="0"/>
              </a:rPr>
              <a:t>+ </a:t>
            </a:r>
            <a:r>
              <a:rPr lang="en-US" sz="2000" b="1" dirty="0" err="1">
                <a:latin typeface="Times New Roman" charset="0"/>
              </a:rPr>
              <a:t>rr</a:t>
            </a:r>
            <a:endParaRPr lang="en-US" sz="2000" b="1" dirty="0">
              <a:latin typeface="Times New Roman" charset="0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1270000" y="51689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838200" y="6096000"/>
            <a:ext cx="762000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676400" y="5867400"/>
            <a:ext cx="55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 i="0">
                <a:latin typeface="Times New Roman" charset="0"/>
                <a:sym typeface="Symbol" pitchFamily="18" charset="2"/>
              </a:rPr>
              <a:t> </a:t>
            </a:r>
            <a:r>
              <a:rPr lang="en-US" sz="2000" b="1">
                <a:solidFill>
                  <a:srgbClr val="FF0000"/>
                </a:solidFill>
                <a:latin typeface="Times New Roman" charset="0"/>
                <a:sym typeface="Symbol" pitchFamily="18" charset="2"/>
              </a:rPr>
              <a:t>B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92100" y="5905500"/>
            <a:ext cx="617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solidFill>
                  <a:srgbClr val="FF9900"/>
                </a:solidFill>
                <a:latin typeface="Times New Roman" charset="0"/>
              </a:rPr>
              <a:t>M</a:t>
            </a:r>
            <a:r>
              <a:rPr lang="en-US" sz="2000" b="1" i="0">
                <a:latin typeface="Times New Roman" charset="0"/>
              </a:rPr>
              <a:t> =</a:t>
            </a:r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774700" y="5727700"/>
            <a:ext cx="9144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 flipV="1">
            <a:off x="1752600" y="5867400"/>
            <a:ext cx="2133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962400" y="5715000"/>
            <a:ext cx="3960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i="0">
                <a:latin typeface="Times New Roman" charset="0"/>
              </a:rPr>
              <a:t>Mari kita sebut ini </a:t>
            </a:r>
            <a:r>
              <a:rPr lang="en-US" sz="2000" b="1" i="0">
                <a:latin typeface="Times New Roman" charset="0"/>
              </a:rPr>
              <a:t>pengganda uang</a:t>
            </a:r>
            <a:r>
              <a:rPr lang="en-US" sz="2000" i="0">
                <a:latin typeface="Times New Roman" charset="0"/>
              </a:rPr>
              <a:t> </a:t>
            </a:r>
          </a:p>
          <a:p>
            <a:pPr eaLnBrk="1" hangingPunct="1"/>
            <a:r>
              <a:rPr lang="en-US" sz="2000" i="0">
                <a:latin typeface="Times New Roman" charset="0"/>
              </a:rPr>
              <a:t>(</a:t>
            </a:r>
            <a:r>
              <a:rPr lang="en-US" sz="2000">
                <a:latin typeface="Times New Roman" charset="0"/>
              </a:rPr>
              <a:t>money multiplier</a:t>
            </a:r>
            <a:r>
              <a:rPr lang="en-US" sz="2000" i="0">
                <a:latin typeface="Times New Roman" charset="0"/>
              </a:rPr>
              <a:t>)</a:t>
            </a:r>
            <a:r>
              <a:rPr lang="en-US" sz="2000" b="1">
                <a:latin typeface="Times New Roman" charset="0"/>
              </a:rPr>
              <a:t>, m</a:t>
            </a:r>
            <a:r>
              <a:rPr lang="en-US" sz="2000" i="0">
                <a:latin typeface="Times New Roman" charset="0"/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bs0050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1574800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3"/>
          <p:cNvSpPr>
            <a:spLocks noChangeArrowheads="1" noChangeShapeType="1" noTextEdit="1"/>
          </p:cNvSpPr>
          <p:nvPr/>
        </p:nvSpPr>
        <p:spPr bwMode="auto">
          <a:xfrm>
            <a:off x="2743200" y="762000"/>
            <a:ext cx="52197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B5800"/>
                    </a:gs>
                    <a:gs pos="100000">
                      <a:srgbClr val="7FBE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Pengganda Uang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819400" y="2320925"/>
            <a:ext cx="3657600" cy="80327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600">
                <a:solidFill>
                  <a:srgbClr val="FF9900"/>
                </a:solidFill>
                <a:latin typeface="Times New Roman" pitchFamily="18" charset="0"/>
              </a:rPr>
              <a:t>M</a:t>
            </a:r>
            <a:r>
              <a:rPr lang="en-US" sz="4600">
                <a:latin typeface="Times New Roman" pitchFamily="18" charset="0"/>
              </a:rPr>
              <a:t> = </a:t>
            </a:r>
            <a:r>
              <a:rPr lang="en-US" sz="4600">
                <a:solidFill>
                  <a:srgbClr val="006600"/>
                </a:solidFill>
                <a:latin typeface="Times New Roman" pitchFamily="18" charset="0"/>
              </a:rPr>
              <a:t>m</a:t>
            </a:r>
            <a:r>
              <a:rPr lang="en-US" sz="4600">
                <a:latin typeface="Times New Roman" pitchFamily="18" charset="0"/>
              </a:rPr>
              <a:t> </a:t>
            </a:r>
            <a:r>
              <a:rPr lang="en-US" sz="4600">
                <a:latin typeface="Times New Roman" pitchFamily="18" charset="0"/>
                <a:sym typeface="Symbol" pitchFamily="18" charset="2"/>
              </a:rPr>
              <a:t> </a:t>
            </a:r>
            <a:r>
              <a:rPr lang="en-US" sz="460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B</a:t>
            </a:r>
            <a:endParaRPr lang="en-US" sz="460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70000" y="3314700"/>
            <a:ext cx="2235200" cy="1568450"/>
            <a:chOff x="416" y="2160"/>
            <a:chExt cx="1408" cy="988"/>
          </a:xfrm>
        </p:grpSpPr>
        <p:sp>
          <p:nvSpPr>
            <p:cNvPr id="27661" name="Line 6"/>
            <p:cNvSpPr>
              <a:spLocks noChangeShapeType="1"/>
            </p:cNvSpPr>
            <p:nvPr/>
          </p:nvSpPr>
          <p:spPr bwMode="auto">
            <a:xfrm flipV="1">
              <a:off x="960" y="2160"/>
              <a:ext cx="864" cy="52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662" name="Text Box 7"/>
            <p:cNvSpPr txBox="1">
              <a:spLocks noChangeArrowheads="1"/>
            </p:cNvSpPr>
            <p:nvPr/>
          </p:nvSpPr>
          <p:spPr bwMode="auto">
            <a:xfrm>
              <a:off x="416" y="2624"/>
              <a:ext cx="1188" cy="524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i="0">
                  <a:latin typeface="Times New Roman" charset="0"/>
                </a:rPr>
                <a:t>Jumlah Uang </a:t>
              </a:r>
            </a:p>
            <a:p>
              <a:pPr eaLnBrk="1" hangingPunct="1"/>
              <a:r>
                <a:rPr lang="en-US" sz="2400" i="0">
                  <a:latin typeface="Times New Roman" charset="0"/>
                </a:rPr>
                <a:t>Beredar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468688" y="3287713"/>
            <a:ext cx="2266950" cy="1228725"/>
            <a:chOff x="2232" y="2160"/>
            <a:chExt cx="1428" cy="774"/>
          </a:xfrm>
        </p:grpSpPr>
        <p:sp>
          <p:nvSpPr>
            <p:cNvPr id="27659" name="Line 9"/>
            <p:cNvSpPr>
              <a:spLocks noChangeShapeType="1"/>
            </p:cNvSpPr>
            <p:nvPr/>
          </p:nvSpPr>
          <p:spPr bwMode="auto">
            <a:xfrm flipV="1">
              <a:off x="2928" y="216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660" name="Text Box 10"/>
            <p:cNvSpPr txBox="1">
              <a:spLocks noChangeArrowheads="1"/>
            </p:cNvSpPr>
            <p:nvPr/>
          </p:nvSpPr>
          <p:spPr bwMode="auto">
            <a:xfrm>
              <a:off x="2232" y="2640"/>
              <a:ext cx="1428" cy="294"/>
            </a:xfrm>
            <a:prstGeom prst="rect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i="0" dirty="0" err="1">
                  <a:solidFill>
                    <a:srgbClr val="006600"/>
                  </a:solidFill>
                  <a:latin typeface="Times New Roman" charset="0"/>
                </a:rPr>
                <a:t>Pengganda</a:t>
              </a:r>
              <a:r>
                <a:rPr lang="en-US" sz="2400" i="0" dirty="0">
                  <a:solidFill>
                    <a:srgbClr val="006600"/>
                  </a:solidFill>
                  <a:latin typeface="Times New Roman" charset="0"/>
                </a:rPr>
                <a:t> </a:t>
              </a:r>
              <a:r>
                <a:rPr lang="en-US" sz="2400" i="0" dirty="0" err="1">
                  <a:solidFill>
                    <a:srgbClr val="006600"/>
                  </a:solidFill>
                  <a:latin typeface="Times New Roman" charset="0"/>
                </a:rPr>
                <a:t>Uang</a:t>
              </a:r>
              <a:endParaRPr lang="en-US" sz="2400" i="0" dirty="0">
                <a:solidFill>
                  <a:srgbClr val="006600"/>
                </a:solidFill>
                <a:latin typeface="Times New Roman" charset="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986463" y="3370263"/>
            <a:ext cx="1962150" cy="1136650"/>
            <a:chOff x="4038" y="2196"/>
            <a:chExt cx="1236" cy="716"/>
          </a:xfrm>
        </p:grpSpPr>
        <p:sp>
          <p:nvSpPr>
            <p:cNvPr id="27657" name="Line 12"/>
            <p:cNvSpPr>
              <a:spLocks noChangeShapeType="1"/>
            </p:cNvSpPr>
            <p:nvPr/>
          </p:nvSpPr>
          <p:spPr bwMode="auto">
            <a:xfrm flipH="1" flipV="1">
              <a:off x="4053" y="2196"/>
              <a:ext cx="67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658" name="Text Box 13"/>
            <p:cNvSpPr txBox="1">
              <a:spLocks noChangeArrowheads="1"/>
            </p:cNvSpPr>
            <p:nvPr/>
          </p:nvSpPr>
          <p:spPr bwMode="auto">
            <a:xfrm>
              <a:off x="4038" y="2618"/>
              <a:ext cx="1236" cy="29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i="0">
                  <a:latin typeface="Times New Roman" charset="0"/>
                </a:rPr>
                <a:t>Basis Moneter</a:t>
              </a:r>
            </a:p>
          </p:txBody>
        </p:sp>
      </p:grp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98450" y="5187950"/>
            <a:ext cx="8535988" cy="1196975"/>
          </a:xfrm>
          <a:prstGeom prst="rect">
            <a:avLst/>
          </a:prstGeom>
          <a:gradFill rotWithShape="0">
            <a:gsLst>
              <a:gs pos="0">
                <a:srgbClr val="99FF66"/>
              </a:gs>
              <a:gs pos="100000">
                <a:srgbClr val="99FF66">
                  <a:gamma/>
                  <a:tint val="6980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i="0" dirty="0" err="1">
                <a:latin typeface="Times New Roman" pitchFamily="18" charset="0"/>
              </a:rPr>
              <a:t>Karena</a:t>
            </a:r>
            <a:r>
              <a:rPr lang="en-US" sz="2400" i="0" dirty="0">
                <a:latin typeface="Times New Roman" pitchFamily="18" charset="0"/>
              </a:rPr>
              <a:t> </a:t>
            </a:r>
            <a:r>
              <a:rPr lang="en-US" sz="2400" i="0" dirty="0" err="1">
                <a:latin typeface="Times New Roman" pitchFamily="18" charset="0"/>
              </a:rPr>
              <a:t>memiliki</a:t>
            </a:r>
            <a:r>
              <a:rPr lang="en-US" sz="2400" i="0" dirty="0">
                <a:latin typeface="Times New Roman" pitchFamily="18" charset="0"/>
              </a:rPr>
              <a:t> </a:t>
            </a:r>
            <a:r>
              <a:rPr lang="en-US" sz="2400" i="0" dirty="0" err="1">
                <a:latin typeface="Times New Roman" pitchFamily="18" charset="0"/>
              </a:rPr>
              <a:t>dampak</a:t>
            </a:r>
            <a:r>
              <a:rPr lang="en-US" sz="2400" i="0" dirty="0">
                <a:latin typeface="Times New Roman" pitchFamily="18" charset="0"/>
              </a:rPr>
              <a:t> </a:t>
            </a:r>
            <a:r>
              <a:rPr lang="en-US" sz="2400" i="0" dirty="0" err="1">
                <a:latin typeface="Times New Roman" pitchFamily="18" charset="0"/>
              </a:rPr>
              <a:t>pengganda</a:t>
            </a:r>
            <a:r>
              <a:rPr lang="en-US" sz="2400" i="0" dirty="0">
                <a:latin typeface="Times New Roman" pitchFamily="18" charset="0"/>
              </a:rPr>
              <a:t> </a:t>
            </a:r>
            <a:r>
              <a:rPr lang="en-US" sz="2400" i="0" dirty="0" err="1">
                <a:latin typeface="Times New Roman" pitchFamily="18" charset="0"/>
              </a:rPr>
              <a:t>terhadap</a:t>
            </a:r>
            <a:r>
              <a:rPr lang="en-US" sz="2400" i="0" dirty="0">
                <a:latin typeface="Times New Roman" pitchFamily="18" charset="0"/>
              </a:rPr>
              <a:t> </a:t>
            </a:r>
            <a:r>
              <a:rPr lang="en-US" sz="2400" i="0" dirty="0" err="1">
                <a:latin typeface="Times New Roman" pitchFamily="18" charset="0"/>
              </a:rPr>
              <a:t>jumlah</a:t>
            </a:r>
            <a:r>
              <a:rPr lang="en-US" sz="2400" i="0" dirty="0">
                <a:latin typeface="Times New Roman" pitchFamily="18" charset="0"/>
              </a:rPr>
              <a:t> </a:t>
            </a:r>
            <a:r>
              <a:rPr lang="en-US" sz="2400" i="0" dirty="0" err="1">
                <a:latin typeface="Times New Roman" pitchFamily="18" charset="0"/>
              </a:rPr>
              <a:t>uang</a:t>
            </a:r>
            <a:r>
              <a:rPr lang="en-US" sz="2400" i="0" dirty="0">
                <a:latin typeface="Times New Roman" pitchFamily="18" charset="0"/>
              </a:rPr>
              <a:t> </a:t>
            </a:r>
            <a:r>
              <a:rPr lang="en-US" sz="2400" i="0" dirty="0" err="1">
                <a:latin typeface="Times New Roman" pitchFamily="18" charset="0"/>
              </a:rPr>
              <a:t>beredar</a:t>
            </a:r>
            <a:r>
              <a:rPr lang="en-US" sz="2400" i="0" dirty="0">
                <a:latin typeface="Times New Roman" pitchFamily="18" charset="0"/>
              </a:rPr>
              <a:t>, </a:t>
            </a:r>
          </a:p>
          <a:p>
            <a:pPr eaLnBrk="1" hangingPunct="1">
              <a:defRPr/>
            </a:pPr>
            <a:r>
              <a:rPr lang="en-US" sz="2400" i="0" dirty="0">
                <a:latin typeface="Times New Roman" pitchFamily="18" charset="0"/>
              </a:rPr>
              <a:t>basis </a:t>
            </a:r>
            <a:r>
              <a:rPr lang="en-US" sz="2400" i="0" dirty="0" err="1">
                <a:latin typeface="Times New Roman" pitchFamily="18" charset="0"/>
              </a:rPr>
              <a:t>moneter</a:t>
            </a:r>
            <a:r>
              <a:rPr lang="en-US" sz="2400" i="0" dirty="0">
                <a:latin typeface="Times New Roman" pitchFamily="18" charset="0"/>
              </a:rPr>
              <a:t> </a:t>
            </a:r>
            <a:r>
              <a:rPr lang="en-US" sz="2400" i="0" dirty="0" err="1">
                <a:latin typeface="Times New Roman" pitchFamily="18" charset="0"/>
              </a:rPr>
              <a:t>kadang</a:t>
            </a:r>
            <a:r>
              <a:rPr lang="en-US" sz="2400" i="0" dirty="0">
                <a:latin typeface="Times New Roman" pitchFamily="18" charset="0"/>
              </a:rPr>
              <a:t> </a:t>
            </a:r>
            <a:r>
              <a:rPr lang="en-US" sz="2400" i="0" dirty="0" err="1">
                <a:latin typeface="Times New Roman" pitchFamily="18" charset="0"/>
              </a:rPr>
              <a:t>disebut</a:t>
            </a:r>
            <a:r>
              <a:rPr lang="en-US" sz="2400" i="0" dirty="0">
                <a:latin typeface="Times New Roman" pitchFamily="18" charset="0"/>
              </a:rPr>
              <a:t> </a:t>
            </a:r>
            <a:r>
              <a:rPr lang="en-US" sz="2400" b="1" i="0" dirty="0" err="1">
                <a:latin typeface="Times New Roman" pitchFamily="18" charset="0"/>
              </a:rPr>
              <a:t>uang</a:t>
            </a:r>
            <a:r>
              <a:rPr lang="en-US" sz="2400" b="1" i="0" dirty="0">
                <a:latin typeface="Times New Roman" pitchFamily="18" charset="0"/>
              </a:rPr>
              <a:t> </a:t>
            </a:r>
            <a:r>
              <a:rPr lang="en-US" sz="2400" b="1" i="0" dirty="0" err="1">
                <a:latin typeface="Times New Roman" pitchFamily="18" charset="0"/>
              </a:rPr>
              <a:t>berdaya-tinggi</a:t>
            </a:r>
            <a:r>
              <a:rPr lang="en-US" sz="2400" i="0" dirty="0">
                <a:latin typeface="Times New Roman" pitchFamily="18" charset="0"/>
              </a:rPr>
              <a:t> (</a:t>
            </a:r>
            <a:r>
              <a:rPr lang="en-US" sz="2400" dirty="0">
                <a:latin typeface="Times New Roman" pitchFamily="18" charset="0"/>
              </a:rPr>
              <a:t>high-powered</a:t>
            </a:r>
          </a:p>
          <a:p>
            <a:pPr eaLnBrk="1" hangingPunct="1">
              <a:defRPr/>
            </a:pPr>
            <a:r>
              <a:rPr lang="en-US" sz="2400" dirty="0">
                <a:latin typeface="Times New Roman" pitchFamily="18" charset="0"/>
              </a:rPr>
              <a:t>money</a:t>
            </a:r>
            <a:r>
              <a:rPr lang="en-US" sz="2400" i="0" dirty="0">
                <a:latin typeface="Times New Roman" pitchFamily="18" charset="0"/>
              </a:rPr>
              <a:t>).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-0.112  L 0.25 0  L 0.125 0.112  L 0 0  Z" pathEditMode="relative" ptsTypes="">
                                      <p:cBhvr>
                                        <p:cTn id="29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88068" grpId="0" animBg="1"/>
      <p:bldP spid="88078" grpId="0" animBg="1" autoUpdateAnimBg="0"/>
      <p:bldP spid="8807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28596" y="428604"/>
            <a:ext cx="8229600" cy="575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i="0" dirty="0">
                <a:latin typeface="Times New Roman" charset="0"/>
              </a:rPr>
              <a:t>Mari </a:t>
            </a:r>
            <a:r>
              <a:rPr lang="en-US" sz="2400" i="0" dirty="0" err="1">
                <a:latin typeface="Times New Roman" charset="0"/>
              </a:rPr>
              <a:t>kita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kembali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ke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tiga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variabel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eksogen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kita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untuk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melihat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bagaimana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perubahannya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menyebabkan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jumlah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uang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beredar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berubah</a:t>
            </a:r>
            <a:r>
              <a:rPr lang="en-US" sz="2400" i="0" dirty="0">
                <a:latin typeface="Times New Roman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err="1">
                <a:latin typeface="Times New Roman" charset="0"/>
              </a:rPr>
              <a:t>Jumlah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uang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beredar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dirty="0">
                <a:solidFill>
                  <a:srgbClr val="FF9900"/>
                </a:solidFill>
                <a:latin typeface="Times New Roman" charset="0"/>
              </a:rPr>
              <a:t>M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adalah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solidFill>
                  <a:schemeClr val="accent2"/>
                </a:solidFill>
                <a:latin typeface="Times New Roman" charset="0"/>
              </a:rPr>
              <a:t>proporsional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terhadap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dirty="0">
                <a:latin typeface="Times New Roman" charset="0"/>
              </a:rPr>
              <a:t>basis </a:t>
            </a:r>
            <a:r>
              <a:rPr lang="en-US" sz="2400" dirty="0" err="1">
                <a:latin typeface="Times New Roman" charset="0"/>
              </a:rPr>
              <a:t>moneter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B</a:t>
            </a:r>
            <a:r>
              <a:rPr lang="en-US" sz="2400" i="0" dirty="0">
                <a:latin typeface="Times New Roman" charset="0"/>
              </a:rPr>
              <a:t>. </a:t>
            </a:r>
            <a:r>
              <a:rPr lang="en-US" sz="2400" i="0" dirty="0" err="1">
                <a:latin typeface="Times New Roman" charset="0"/>
              </a:rPr>
              <a:t>Jadi</a:t>
            </a:r>
            <a:r>
              <a:rPr lang="en-US" sz="2400" i="0" dirty="0">
                <a:latin typeface="Times New Roman" charset="0"/>
              </a:rPr>
              <a:t>, </a:t>
            </a:r>
            <a:r>
              <a:rPr lang="en-US" sz="2400" i="0" dirty="0" err="1">
                <a:latin typeface="Times New Roman" charset="0"/>
              </a:rPr>
              <a:t>kenaikan</a:t>
            </a:r>
            <a:r>
              <a:rPr lang="en-US" sz="2400" i="0" dirty="0">
                <a:latin typeface="Times New Roman" charset="0"/>
              </a:rPr>
              <a:t> basis </a:t>
            </a:r>
            <a:r>
              <a:rPr lang="en-US" sz="2400" i="0" dirty="0" err="1">
                <a:latin typeface="Times New Roman" charset="0"/>
              </a:rPr>
              <a:t>moneter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meningkatkan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jumlah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uang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beredar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dalam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persentase</a:t>
            </a:r>
            <a:r>
              <a:rPr lang="en-US" sz="2400" i="0" dirty="0">
                <a:latin typeface="Times New Roman" charset="0"/>
              </a:rPr>
              <a:t> yang </a:t>
            </a:r>
            <a:r>
              <a:rPr lang="en-US" sz="2400" i="0" dirty="0" err="1">
                <a:latin typeface="Times New Roman" charset="0"/>
              </a:rPr>
              <a:t>sama</a:t>
            </a:r>
            <a:r>
              <a:rPr lang="en-US" sz="2400" i="0" dirty="0">
                <a:latin typeface="Times New Roman" charset="0"/>
              </a:rPr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i="0" dirty="0" err="1">
                <a:solidFill>
                  <a:schemeClr val="accent2"/>
                </a:solidFill>
                <a:latin typeface="Times New Roman" charset="0"/>
              </a:rPr>
              <a:t>Semakin</a:t>
            </a:r>
            <a:r>
              <a:rPr lang="en-US" sz="2400" i="0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400" i="0" dirty="0" err="1">
                <a:solidFill>
                  <a:schemeClr val="accent2"/>
                </a:solidFill>
                <a:latin typeface="Times New Roman" charset="0"/>
              </a:rPr>
              <a:t>kecil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rasio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deposito-cadangan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rr</a:t>
            </a:r>
            <a:r>
              <a:rPr lang="en-US" sz="2400" i="0" dirty="0">
                <a:latin typeface="Times New Roman" charset="0"/>
              </a:rPr>
              <a:t> (</a:t>
            </a:r>
            <a:r>
              <a:rPr lang="en-US" sz="2400" dirty="0">
                <a:solidFill>
                  <a:srgbClr val="33CC33"/>
                </a:solidFill>
                <a:latin typeface="Times New Roman" charset="0"/>
              </a:rPr>
              <a:t>R</a:t>
            </a:r>
            <a:r>
              <a:rPr lang="en-US" sz="2400" dirty="0">
                <a:latin typeface="Times New Roman" charset="0"/>
              </a:rPr>
              <a:t>/</a:t>
            </a:r>
            <a:r>
              <a:rPr lang="en-US" sz="2400" dirty="0">
                <a:solidFill>
                  <a:srgbClr val="990099"/>
                </a:solidFill>
                <a:latin typeface="Times New Roman" charset="0"/>
              </a:rPr>
              <a:t>D</a:t>
            </a:r>
            <a:r>
              <a:rPr lang="en-US" sz="2400" i="0" dirty="0">
                <a:latin typeface="Times New Roman" charset="0"/>
              </a:rPr>
              <a:t>), </a:t>
            </a:r>
            <a:r>
              <a:rPr lang="en-US" sz="2400" i="0" dirty="0" err="1">
                <a:solidFill>
                  <a:schemeClr val="accent2"/>
                </a:solidFill>
                <a:latin typeface="Times New Roman" charset="0"/>
              </a:rPr>
              <a:t>semakin</a:t>
            </a:r>
            <a:r>
              <a:rPr lang="en-US" sz="2400" i="0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400" i="0" dirty="0" err="1">
                <a:solidFill>
                  <a:schemeClr val="accent2"/>
                </a:solidFill>
                <a:latin typeface="Times New Roman" charset="0"/>
              </a:rPr>
              <a:t>banyak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pinjaman</a:t>
            </a:r>
            <a:r>
              <a:rPr lang="en-US" sz="2400" i="0" dirty="0">
                <a:latin typeface="Times New Roman" charset="0"/>
              </a:rPr>
              <a:t> yang bank </a:t>
            </a:r>
            <a:r>
              <a:rPr lang="en-US" sz="2400" i="0" dirty="0" err="1">
                <a:latin typeface="Times New Roman" charset="0"/>
              </a:rPr>
              <a:t>buat</a:t>
            </a:r>
            <a:r>
              <a:rPr lang="en-US" sz="2400" i="0" dirty="0">
                <a:latin typeface="Times New Roman" charset="0"/>
              </a:rPr>
              <a:t>, </a:t>
            </a:r>
            <a:r>
              <a:rPr lang="en-US" sz="2400" i="0" dirty="0" err="1">
                <a:latin typeface="Times New Roman" charset="0"/>
              </a:rPr>
              <a:t>dan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semakin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banyak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uang</a:t>
            </a:r>
            <a:r>
              <a:rPr lang="en-US" sz="2400" i="0" dirty="0">
                <a:latin typeface="Times New Roman" charset="0"/>
              </a:rPr>
              <a:t> yang bank </a:t>
            </a:r>
            <a:r>
              <a:rPr lang="en-US" sz="2400" i="0" dirty="0" err="1">
                <a:latin typeface="Times New Roman" charset="0"/>
              </a:rPr>
              <a:t>ciptakan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dari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setiap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dolar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cadangan</a:t>
            </a:r>
            <a:r>
              <a:rPr lang="en-US" sz="2400" i="0" dirty="0">
                <a:latin typeface="Times New Roman" charset="0"/>
              </a:rPr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i="0" dirty="0" err="1">
                <a:solidFill>
                  <a:schemeClr val="accent2"/>
                </a:solidFill>
                <a:latin typeface="Times New Roman" charset="0"/>
              </a:rPr>
              <a:t>Semakin</a:t>
            </a:r>
            <a:r>
              <a:rPr lang="en-US" sz="2400" i="0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400" i="0" dirty="0" err="1">
                <a:solidFill>
                  <a:schemeClr val="accent2"/>
                </a:solidFill>
                <a:latin typeface="Times New Roman" charset="0"/>
              </a:rPr>
              <a:t>kecil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rasio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deposito-uang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kartal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cr</a:t>
            </a:r>
            <a:r>
              <a:rPr lang="en-US" sz="2400" i="0" dirty="0">
                <a:latin typeface="Times New Roman" charset="0"/>
              </a:rPr>
              <a:t> (</a:t>
            </a:r>
            <a:r>
              <a:rPr lang="en-US" sz="2400" dirty="0">
                <a:solidFill>
                  <a:schemeClr val="accent2"/>
                </a:solidFill>
                <a:latin typeface="Times New Roman" charset="0"/>
              </a:rPr>
              <a:t>C</a:t>
            </a:r>
            <a:r>
              <a:rPr lang="en-US" sz="2400" dirty="0">
                <a:latin typeface="Times New Roman" charset="0"/>
              </a:rPr>
              <a:t>/</a:t>
            </a:r>
            <a:r>
              <a:rPr lang="en-US" sz="2400" dirty="0">
                <a:solidFill>
                  <a:srgbClr val="990099"/>
                </a:solidFill>
                <a:latin typeface="Times New Roman" charset="0"/>
              </a:rPr>
              <a:t>D</a:t>
            </a:r>
            <a:r>
              <a:rPr lang="en-US" sz="2400" i="0" dirty="0">
                <a:latin typeface="Times New Roman" charset="0"/>
              </a:rPr>
              <a:t>) , </a:t>
            </a:r>
            <a:r>
              <a:rPr lang="en-US" sz="2400" i="0" dirty="0" err="1">
                <a:solidFill>
                  <a:schemeClr val="accent2"/>
                </a:solidFill>
                <a:latin typeface="Times New Roman" charset="0"/>
              </a:rPr>
              <a:t>semakin</a:t>
            </a:r>
            <a:r>
              <a:rPr lang="en-US" sz="2400" i="0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sz="2400" i="0" dirty="0" err="1">
                <a:solidFill>
                  <a:schemeClr val="accent2"/>
                </a:solidFill>
                <a:latin typeface="Times New Roman" charset="0"/>
              </a:rPr>
              <a:t>sedikit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dolar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pada</a:t>
            </a:r>
            <a:r>
              <a:rPr lang="en-US" sz="2400" i="0" dirty="0">
                <a:latin typeface="Times New Roman" charset="0"/>
              </a:rPr>
              <a:t> basis </a:t>
            </a:r>
            <a:r>
              <a:rPr lang="en-US" sz="2400" i="0" dirty="0" err="1">
                <a:latin typeface="Times New Roman" charset="0"/>
              </a:rPr>
              <a:t>moneter</a:t>
            </a:r>
            <a:r>
              <a:rPr lang="en-US" sz="2400" i="0" dirty="0">
                <a:latin typeface="Times New Roman" charset="0"/>
              </a:rPr>
              <a:t> yang </a:t>
            </a:r>
            <a:r>
              <a:rPr lang="en-US" sz="2400" i="0" dirty="0" err="1">
                <a:latin typeface="Times New Roman" charset="0"/>
              </a:rPr>
              <a:t>dipegang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publik</a:t>
            </a:r>
            <a:r>
              <a:rPr lang="en-US" sz="2400" i="0" dirty="0">
                <a:latin typeface="Times New Roman" charset="0"/>
              </a:rPr>
              <a:t>, </a:t>
            </a:r>
            <a:r>
              <a:rPr lang="en-US" sz="2400" i="0" dirty="0" err="1">
                <a:latin typeface="Times New Roman" charset="0"/>
              </a:rPr>
              <a:t>semakin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besar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cadangan</a:t>
            </a:r>
            <a:r>
              <a:rPr lang="en-US" sz="2400" i="0" dirty="0">
                <a:latin typeface="Times New Roman" charset="0"/>
              </a:rPr>
              <a:t>, </a:t>
            </a:r>
            <a:r>
              <a:rPr lang="en-US" sz="2400" i="0" dirty="0" err="1">
                <a:latin typeface="Times New Roman" charset="0"/>
              </a:rPr>
              <a:t>dan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semakin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banyak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uang</a:t>
            </a:r>
            <a:r>
              <a:rPr lang="en-US" sz="2400" i="0" dirty="0">
                <a:latin typeface="Times New Roman" charset="0"/>
              </a:rPr>
              <a:t> yang bank </a:t>
            </a:r>
            <a:r>
              <a:rPr lang="en-US" sz="2400" i="0" dirty="0" err="1">
                <a:latin typeface="Times New Roman" charset="0"/>
              </a:rPr>
              <a:t>ciptakan</a:t>
            </a:r>
            <a:r>
              <a:rPr lang="en-US" sz="2400" i="0" dirty="0">
                <a:latin typeface="Times New Roman" charset="0"/>
              </a:rPr>
              <a:t>.  </a:t>
            </a:r>
            <a:r>
              <a:rPr lang="en-US" sz="2400" i="0" dirty="0" err="1">
                <a:latin typeface="Times New Roman" charset="0"/>
              </a:rPr>
              <a:t>Jadi</a:t>
            </a:r>
            <a:r>
              <a:rPr lang="en-US" sz="2400" i="0" dirty="0">
                <a:latin typeface="Times New Roman" charset="0"/>
              </a:rPr>
              <a:t>, </a:t>
            </a:r>
            <a:r>
              <a:rPr lang="en-US" sz="2400" i="0" dirty="0" err="1">
                <a:latin typeface="Times New Roman" charset="0"/>
              </a:rPr>
              <a:t>penurunan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rasio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deposito-uang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kartal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meningkatkan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pengganda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uang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jumlah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uang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beredar</a:t>
            </a:r>
            <a:r>
              <a:rPr lang="en-US" sz="2400" i="0" dirty="0">
                <a:latin typeface="Times New Roman" charset="0"/>
              </a:rPr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38100" y="25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sz="3800" b="1" i="0">
                <a:solidFill>
                  <a:srgbClr val="FF9999"/>
                </a:solidFill>
                <a:latin typeface="Eurostile" pitchFamily="34" charset="0"/>
              </a:rPr>
              <a:t>Bagaiman Fed mengendalikan</a:t>
            </a:r>
          </a:p>
          <a:p>
            <a:pPr algn="ctr" eaLnBrk="1" hangingPunct="1"/>
            <a:r>
              <a:rPr lang="en-US" sz="3800" b="1" i="0">
                <a:solidFill>
                  <a:srgbClr val="FF9999"/>
                </a:solidFill>
                <a:latin typeface="Eurostile" pitchFamily="34" charset="0"/>
              </a:rPr>
              <a:t>jumlah uang beredar</a:t>
            </a: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sz="3800" b="1" i="0" dirty="0" err="1">
                <a:solidFill>
                  <a:srgbClr val="FF0000"/>
                </a:solidFill>
                <a:latin typeface="Eurostile" pitchFamily="34" charset="0"/>
              </a:rPr>
              <a:t>Bagaimana</a:t>
            </a:r>
            <a:r>
              <a:rPr lang="en-US" sz="3800" b="1" i="0" dirty="0">
                <a:solidFill>
                  <a:srgbClr val="FF0000"/>
                </a:solidFill>
                <a:latin typeface="Eurostile" pitchFamily="34" charset="0"/>
              </a:rPr>
              <a:t> Fed </a:t>
            </a:r>
            <a:r>
              <a:rPr lang="en-US" sz="3800" b="1" i="0" dirty="0" err="1">
                <a:solidFill>
                  <a:srgbClr val="FF0000"/>
                </a:solidFill>
                <a:latin typeface="Eurostile" pitchFamily="34" charset="0"/>
              </a:rPr>
              <a:t>mengendalikan</a:t>
            </a:r>
            <a:r>
              <a:rPr lang="en-US" sz="3800" b="1" i="0" dirty="0">
                <a:solidFill>
                  <a:srgbClr val="FF0000"/>
                </a:solidFill>
                <a:latin typeface="Eurostile" pitchFamily="34" charset="0"/>
              </a:rPr>
              <a:t> </a:t>
            </a:r>
          </a:p>
          <a:p>
            <a:pPr algn="ctr" eaLnBrk="1" hangingPunct="1"/>
            <a:r>
              <a:rPr lang="en-US" sz="3800" b="1" i="0" dirty="0" err="1">
                <a:solidFill>
                  <a:srgbClr val="FF0000"/>
                </a:solidFill>
                <a:latin typeface="Eurostile" pitchFamily="34" charset="0"/>
              </a:rPr>
              <a:t>jumlah</a:t>
            </a:r>
            <a:r>
              <a:rPr lang="en-US" sz="3800" b="1" i="0" dirty="0">
                <a:solidFill>
                  <a:srgbClr val="FF0000"/>
                </a:solidFill>
                <a:latin typeface="Eurostile" pitchFamily="34" charset="0"/>
              </a:rPr>
              <a:t> </a:t>
            </a:r>
            <a:r>
              <a:rPr lang="en-US" sz="3800" b="1" i="0" dirty="0" err="1">
                <a:solidFill>
                  <a:srgbClr val="FF0000"/>
                </a:solidFill>
                <a:latin typeface="Eurostile" pitchFamily="34" charset="0"/>
              </a:rPr>
              <a:t>uang</a:t>
            </a:r>
            <a:r>
              <a:rPr lang="en-US" sz="3800" b="1" i="0" dirty="0">
                <a:solidFill>
                  <a:srgbClr val="FF0000"/>
                </a:solidFill>
                <a:latin typeface="Eurostile" pitchFamily="34" charset="0"/>
              </a:rPr>
              <a:t> </a:t>
            </a:r>
            <a:r>
              <a:rPr lang="en-US" sz="3800" b="1" i="0" dirty="0" err="1">
                <a:solidFill>
                  <a:srgbClr val="FF0000"/>
                </a:solidFill>
                <a:latin typeface="Eurostile" pitchFamily="34" charset="0"/>
              </a:rPr>
              <a:t>beredar</a:t>
            </a:r>
            <a:endParaRPr lang="en-US" sz="3800" b="1" i="0" dirty="0">
              <a:solidFill>
                <a:srgbClr val="FF0000"/>
              </a:solidFill>
              <a:latin typeface="Eurostile" pitchFamily="34" charset="0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76200" y="1524000"/>
            <a:ext cx="9067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 eaLnBrk="1" hangingPunct="1">
              <a:spcBef>
                <a:spcPct val="20000"/>
              </a:spcBef>
              <a:buFontTx/>
              <a:buAutoNum type="arabicParenR"/>
            </a:pPr>
            <a:r>
              <a:rPr lang="en-US" sz="2400" i="0" dirty="0" err="1">
                <a:latin typeface="Times New Roman" charset="0"/>
              </a:rPr>
              <a:t>Operasi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pasar-terbuka</a:t>
            </a:r>
            <a:r>
              <a:rPr lang="en-US" sz="2400" i="0" dirty="0">
                <a:latin typeface="Times New Roman" charset="0"/>
              </a:rPr>
              <a:t> (</a:t>
            </a:r>
            <a:r>
              <a:rPr lang="en-US" sz="2400" dirty="0">
                <a:latin typeface="Times New Roman" charset="0"/>
              </a:rPr>
              <a:t>open-market operations</a:t>
            </a:r>
            <a:r>
              <a:rPr lang="en-US" sz="2400" i="0" dirty="0">
                <a:latin typeface="Times New Roman" charset="0"/>
              </a:rPr>
              <a:t>), </a:t>
            </a:r>
            <a:r>
              <a:rPr lang="en-US" sz="2400" i="0" dirty="0" err="1">
                <a:latin typeface="Times New Roman" charset="0"/>
              </a:rPr>
              <a:t>pembelian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penjualan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obligasi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pemerintah</a:t>
            </a:r>
            <a:r>
              <a:rPr lang="en-US" sz="2400" i="0" dirty="0">
                <a:latin typeface="Times New Roman" charset="0"/>
              </a:rPr>
              <a:t>).</a:t>
            </a:r>
          </a:p>
          <a:p>
            <a:pPr marL="457200" indent="-457200" eaLnBrk="1" hangingPunct="1">
              <a:spcBef>
                <a:spcPct val="20000"/>
              </a:spcBef>
            </a:pPr>
            <a:endParaRPr lang="en-US" sz="2400" i="0" dirty="0">
              <a:latin typeface="Times New Roman" charset="0"/>
            </a:endParaRPr>
          </a:p>
          <a:p>
            <a:pPr marL="457200" indent="-457200" eaLnBrk="1" hangingPunct="1">
              <a:spcBef>
                <a:spcPct val="20000"/>
              </a:spcBef>
              <a:buFontTx/>
              <a:buAutoNum type="arabicParenR" startAt="2"/>
            </a:pPr>
            <a:r>
              <a:rPr lang="en-US" sz="2400" i="0" dirty="0">
                <a:latin typeface="Symbol" pitchFamily="18" charset="2"/>
              </a:rPr>
              <a:t>D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Persyaratan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cadangan</a:t>
            </a:r>
            <a:r>
              <a:rPr lang="en-US" sz="2400" i="0" dirty="0">
                <a:latin typeface="Times New Roman" charset="0"/>
              </a:rPr>
              <a:t> (Reserve requirements), </a:t>
            </a:r>
            <a:r>
              <a:rPr lang="en-US" sz="2400" i="0" dirty="0" err="1">
                <a:latin typeface="Times New Roman" charset="0"/>
              </a:rPr>
              <a:t>instrumen</a:t>
            </a:r>
            <a:r>
              <a:rPr lang="en-US" sz="2400" i="0" dirty="0">
                <a:latin typeface="Times New Roman" charset="0"/>
              </a:rPr>
              <a:t> yang paling </a:t>
            </a:r>
            <a:r>
              <a:rPr lang="en-US" sz="2400" i="0" dirty="0" err="1">
                <a:latin typeface="Times New Roman" charset="0"/>
              </a:rPr>
              <a:t>jarang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digunakan</a:t>
            </a:r>
            <a:r>
              <a:rPr lang="en-US" sz="2400" i="0" dirty="0">
                <a:latin typeface="Times New Roman" charset="0"/>
              </a:rPr>
              <a:t>).</a:t>
            </a:r>
          </a:p>
          <a:p>
            <a:pPr marL="457200" indent="-457200" eaLnBrk="1" hangingPunct="1">
              <a:spcBef>
                <a:spcPct val="20000"/>
              </a:spcBef>
            </a:pPr>
            <a:endParaRPr lang="en-US" sz="2400" i="0" dirty="0">
              <a:latin typeface="Times New Roman" charset="0"/>
            </a:endParaRPr>
          </a:p>
          <a:p>
            <a:pPr marL="457200" indent="-457200" eaLnBrk="1" hangingPunct="1">
              <a:spcBef>
                <a:spcPct val="20000"/>
              </a:spcBef>
            </a:pPr>
            <a:endParaRPr lang="en-US" sz="2400" i="0" dirty="0">
              <a:latin typeface="Times New Roman" charset="0"/>
            </a:endParaRPr>
          </a:p>
          <a:p>
            <a:pPr marL="457200" indent="-457200" eaLnBrk="1" hangingPunct="1">
              <a:spcBef>
                <a:spcPct val="20000"/>
              </a:spcBef>
            </a:pPr>
            <a:r>
              <a:rPr lang="en-US" sz="2400" i="0" dirty="0">
                <a:latin typeface="Times New Roman" charset="0"/>
              </a:rPr>
              <a:t>3)  </a:t>
            </a:r>
            <a:r>
              <a:rPr lang="en-US" sz="2400" i="0" dirty="0">
                <a:latin typeface="Symbol" pitchFamily="18" charset="2"/>
              </a:rPr>
              <a:t>D</a:t>
            </a:r>
            <a:r>
              <a:rPr lang="en-US" sz="2400" i="0" dirty="0">
                <a:latin typeface="Times New Roman" charset="0"/>
              </a:rPr>
              <a:t> Tingkat </a:t>
            </a:r>
            <a:r>
              <a:rPr lang="en-US" sz="2400" i="0" dirty="0" err="1">
                <a:latin typeface="Times New Roman" charset="0"/>
              </a:rPr>
              <a:t>diskonto</a:t>
            </a:r>
            <a:r>
              <a:rPr lang="en-US" sz="2400" i="0" dirty="0">
                <a:latin typeface="Times New Roman" charset="0"/>
              </a:rPr>
              <a:t> (Discount rate) </a:t>
            </a:r>
            <a:r>
              <a:rPr lang="en-US" sz="2400" i="0" dirty="0" err="1">
                <a:latin typeface="Times New Roman" charset="0"/>
              </a:rPr>
              <a:t>di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mana</a:t>
            </a:r>
            <a:r>
              <a:rPr lang="en-US" sz="2400" i="0" dirty="0">
                <a:latin typeface="Times New Roman" charset="0"/>
              </a:rPr>
              <a:t> bank-bank </a:t>
            </a:r>
            <a:r>
              <a:rPr lang="en-US" sz="2400" i="0" dirty="0" err="1">
                <a:latin typeface="Times New Roman" charset="0"/>
              </a:rPr>
              <a:t>anggota</a:t>
            </a:r>
            <a:r>
              <a:rPr lang="en-US" sz="2400" i="0" dirty="0" err="1">
                <a:latin typeface="Times New Roman" charset="0"/>
                <a:cs typeface="Times New Roman" charset="0"/>
              </a:rPr>
              <a:t>—tidak</a:t>
            </a:r>
            <a:r>
              <a:rPr lang="en-US" sz="2400" i="0" dirty="0">
                <a:latin typeface="Times New Roman" charset="0"/>
                <a:cs typeface="Times New Roman" charset="0"/>
              </a:rPr>
              <a:t> </a:t>
            </a:r>
            <a:r>
              <a:rPr lang="en-US" sz="2400" i="0" dirty="0" err="1">
                <a:latin typeface="Times New Roman" charset="0"/>
                <a:cs typeface="Times New Roman" charset="0"/>
              </a:rPr>
              <a:t>memenuhi</a:t>
            </a:r>
            <a:r>
              <a:rPr lang="en-US" sz="2400" i="0" dirty="0">
                <a:latin typeface="Times New Roman" charset="0"/>
                <a:cs typeface="Times New Roman" charset="0"/>
              </a:rPr>
              <a:t> </a:t>
            </a:r>
            <a:r>
              <a:rPr lang="en-US" sz="2400" i="0" dirty="0" err="1">
                <a:latin typeface="Times New Roman" charset="0"/>
                <a:cs typeface="Times New Roman" charset="0"/>
              </a:rPr>
              <a:t>persyaratan</a:t>
            </a:r>
            <a:r>
              <a:rPr lang="en-US" sz="2400" i="0" dirty="0">
                <a:latin typeface="Times New Roman" charset="0"/>
                <a:cs typeface="Times New Roman" charset="0"/>
              </a:rPr>
              <a:t> </a:t>
            </a:r>
            <a:r>
              <a:rPr lang="en-US" sz="2400" i="0" dirty="0" err="1">
                <a:latin typeface="Times New Roman" charset="0"/>
                <a:cs typeface="Times New Roman" charset="0"/>
              </a:rPr>
              <a:t>cadangan—bisa</a:t>
            </a:r>
            <a:r>
              <a:rPr lang="en-US" sz="2400" i="0" dirty="0">
                <a:latin typeface="Times New Roman" charset="0"/>
                <a:cs typeface="Times New Roman" charset="0"/>
              </a:rPr>
              <a:t> </a:t>
            </a:r>
            <a:r>
              <a:rPr lang="en-US" sz="2400" i="0" dirty="0" err="1">
                <a:latin typeface="Times New Roman" charset="0"/>
                <a:cs typeface="Times New Roman" charset="0"/>
              </a:rPr>
              <a:t>meminjam</a:t>
            </a:r>
            <a:r>
              <a:rPr lang="en-US" sz="2400" i="0" dirty="0">
                <a:latin typeface="Times New Roman" charset="0"/>
                <a:cs typeface="Times New Roman" charset="0"/>
              </a:rPr>
              <a:t> </a:t>
            </a:r>
            <a:r>
              <a:rPr lang="en-US" sz="2400" i="0" dirty="0" err="1">
                <a:latin typeface="Times New Roman" charset="0"/>
                <a:cs typeface="Times New Roman" charset="0"/>
              </a:rPr>
              <a:t>dari</a:t>
            </a:r>
            <a:r>
              <a:rPr lang="en-US" sz="2400" i="0" dirty="0">
                <a:latin typeface="Times New Roman" charset="0"/>
                <a:cs typeface="Times New Roman" charset="0"/>
              </a:rPr>
              <a:t> </a:t>
            </a:r>
            <a:r>
              <a:rPr lang="en-US" sz="2400" i="0" dirty="0">
                <a:latin typeface="Times New Roman" charset="0"/>
              </a:rPr>
              <a:t>the Fed.</a:t>
            </a:r>
          </a:p>
        </p:txBody>
      </p:sp>
      <p:pic>
        <p:nvPicPr>
          <p:cNvPr id="29701" name="Picture 5" descr="MCj038715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5334000"/>
            <a:ext cx="2057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  <p:bldP spid="90115" grpId="0" autoUpdateAnimBg="0"/>
      <p:bldP spid="9011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2478088" y="276225"/>
          <a:ext cx="4168775" cy="628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GALLERY Clipart" r:id="rId3" imgW="4176360" imgH="6295680" progId="">
                  <p:embed/>
                </p:oleObj>
              </mc:Choice>
              <mc:Fallback>
                <p:oleObj name="GALLERY Clipart" r:id="rId3" imgW="4176360" imgH="6295680" progId="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8" y="276225"/>
                        <a:ext cx="4168775" cy="628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65100" y="1981200"/>
            <a:ext cx="8763000" cy="1905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id-ID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107763" dir="2700000" algn="ctr" rotWithShape="0">
                    <a:srgbClr val="868686"/>
                  </a:outerShdw>
                </a:effectLst>
                <a:latin typeface="Gill Sans Ultra Bold Condensed"/>
              </a:rPr>
              <a:t>Permintaan Uang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2"/>
          <p:cNvSpPr txBox="1">
            <a:spLocks noChangeArrowheads="1"/>
          </p:cNvSpPr>
          <p:nvPr/>
        </p:nvSpPr>
        <p:spPr bwMode="auto">
          <a:xfrm>
            <a:off x="0" y="123825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i="0" dirty="0" err="1" smtClean="0">
                <a:solidFill>
                  <a:srgbClr val="FF0000"/>
                </a:solidFill>
                <a:latin typeface="Times New Roman" charset="0"/>
              </a:rPr>
              <a:t>Teori</a:t>
            </a:r>
            <a:r>
              <a:rPr lang="en-US" sz="2400" b="1" i="0" dirty="0" smtClean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latin typeface="Times New Roman" charset="0"/>
              </a:rPr>
              <a:t>Klasik</a:t>
            </a:r>
            <a:r>
              <a:rPr lang="en-US" sz="2400" b="1" i="0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latin typeface="Times New Roman" charset="0"/>
              </a:rPr>
              <a:t>Permintaan</a:t>
            </a:r>
            <a:r>
              <a:rPr lang="en-US" sz="2400" b="1" i="0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latin typeface="Times New Roman" charset="0"/>
              </a:rPr>
              <a:t>Uang</a:t>
            </a:r>
            <a:endParaRPr lang="en-US" sz="2400" b="1" i="0" dirty="0">
              <a:solidFill>
                <a:srgbClr val="FF0000"/>
              </a:solidFill>
              <a:latin typeface="Times New Roman" charset="0"/>
            </a:endParaRPr>
          </a:p>
          <a:p>
            <a:pPr eaLnBrk="1" hangingPunct="1"/>
            <a:r>
              <a:rPr lang="en-US" sz="2000" i="0" dirty="0" err="1">
                <a:latin typeface="Times New Roman" charset="0"/>
              </a:rPr>
              <a:t>Menurut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teori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kuantitas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uang</a:t>
            </a:r>
            <a:r>
              <a:rPr lang="en-US" sz="2000" i="0" dirty="0">
                <a:latin typeface="Times New Roman" charset="0"/>
              </a:rPr>
              <a:t>, </a:t>
            </a:r>
            <a:r>
              <a:rPr lang="en-US" sz="2000" b="1" i="0" dirty="0">
                <a:latin typeface="Times New Roman" charset="0"/>
              </a:rPr>
              <a:t>(</a:t>
            </a:r>
            <a:r>
              <a:rPr lang="en-US" sz="2000" b="1" dirty="0">
                <a:latin typeface="Times New Roman" charset="0"/>
              </a:rPr>
              <a:t>M/P</a:t>
            </a:r>
            <a:r>
              <a:rPr lang="en-US" sz="2000" b="1" i="0" dirty="0">
                <a:latin typeface="Times New Roman" charset="0"/>
              </a:rPr>
              <a:t>)</a:t>
            </a:r>
            <a:r>
              <a:rPr lang="en-US" sz="2000" b="1" i="0" baseline="30000" dirty="0">
                <a:latin typeface="Times New Roman" charset="0"/>
              </a:rPr>
              <a:t>d</a:t>
            </a:r>
            <a:r>
              <a:rPr lang="en-US" sz="2000" b="1" i="0" dirty="0">
                <a:latin typeface="Times New Roman" charset="0"/>
              </a:rPr>
              <a:t> = </a:t>
            </a:r>
            <a:r>
              <a:rPr lang="en-US" sz="2000" b="1" i="0" dirty="0" err="1">
                <a:latin typeface="Times New Roman" charset="0"/>
              </a:rPr>
              <a:t>kY</a:t>
            </a:r>
            <a:r>
              <a:rPr lang="en-US" sz="2000" i="0" dirty="0">
                <a:latin typeface="Times New Roman" charset="0"/>
              </a:rPr>
              <a:t>, </a:t>
            </a:r>
            <a:r>
              <a:rPr lang="en-US" sz="2000" i="0" dirty="0" err="1">
                <a:latin typeface="Times New Roman" charset="0"/>
              </a:rPr>
              <a:t>di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mana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dirty="0">
                <a:latin typeface="Times New Roman" charset="0"/>
              </a:rPr>
              <a:t>k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adalah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konstanta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mengukur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berapa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banyak</a:t>
            </a:r>
            <a:r>
              <a:rPr lang="en-US" sz="2000" i="0" dirty="0">
                <a:latin typeface="Times New Roman" charset="0"/>
              </a:rPr>
              <a:t> yang </a:t>
            </a:r>
            <a:r>
              <a:rPr lang="en-US" sz="2000" i="0" dirty="0" err="1">
                <a:latin typeface="Times New Roman" charset="0"/>
              </a:rPr>
              <a:t>orang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ingin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pegang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untuk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setiap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dolar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pendapatan</a:t>
            </a:r>
            <a:r>
              <a:rPr lang="en-US" sz="2000" i="0" dirty="0">
                <a:latin typeface="Times New Roman" charset="0"/>
              </a:rPr>
              <a:t>.</a:t>
            </a:r>
          </a:p>
          <a:p>
            <a:pPr eaLnBrk="1" hangingPunct="1"/>
            <a:r>
              <a:rPr lang="en-US" sz="2400" b="1" i="0" dirty="0" err="1">
                <a:solidFill>
                  <a:srgbClr val="FF0000"/>
                </a:solidFill>
                <a:latin typeface="Times New Roman" charset="0"/>
              </a:rPr>
              <a:t>Teori</a:t>
            </a:r>
            <a:r>
              <a:rPr lang="en-US" sz="2400" b="1" i="0" dirty="0">
                <a:solidFill>
                  <a:srgbClr val="FF0000"/>
                </a:solidFill>
                <a:latin typeface="Times New Roman" charset="0"/>
              </a:rPr>
              <a:t> Keynesian </a:t>
            </a:r>
            <a:r>
              <a:rPr lang="en-US" sz="2400" b="1" i="0" dirty="0" err="1">
                <a:solidFill>
                  <a:srgbClr val="FF0000"/>
                </a:solidFill>
                <a:latin typeface="Times New Roman" charset="0"/>
              </a:rPr>
              <a:t>tentang</a:t>
            </a:r>
            <a:r>
              <a:rPr lang="en-US" sz="2400" b="1" i="0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latin typeface="Times New Roman" charset="0"/>
              </a:rPr>
              <a:t>Permintaan</a:t>
            </a:r>
            <a:r>
              <a:rPr lang="en-US" sz="2400" b="1" i="0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latin typeface="Times New Roman" charset="0"/>
              </a:rPr>
              <a:t>Uang</a:t>
            </a:r>
            <a:endParaRPr lang="en-US" sz="2000" i="0" dirty="0">
              <a:solidFill>
                <a:srgbClr val="FF0000"/>
              </a:solidFill>
              <a:latin typeface="Times New Roman" charset="0"/>
            </a:endParaRPr>
          </a:p>
          <a:p>
            <a:pPr eaLnBrk="1" hangingPunct="1"/>
            <a:r>
              <a:rPr lang="en-US" sz="2000" i="0" dirty="0" err="1">
                <a:latin typeface="Times New Roman" charset="0"/>
              </a:rPr>
              <a:t>Lalu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kita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mengadopsi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fungsi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permintaan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uang</a:t>
            </a:r>
            <a:r>
              <a:rPr lang="en-US" sz="2000" i="0" dirty="0">
                <a:latin typeface="Times New Roman" charset="0"/>
              </a:rPr>
              <a:t> yang </a:t>
            </a:r>
            <a:r>
              <a:rPr lang="en-US" sz="2000" i="0" dirty="0" err="1">
                <a:latin typeface="Times New Roman" charset="0"/>
              </a:rPr>
              <a:t>lebih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realistis</a:t>
            </a:r>
            <a:r>
              <a:rPr lang="en-US" sz="2000" i="0" dirty="0">
                <a:latin typeface="Times New Roman" charset="0"/>
              </a:rPr>
              <a:t>, </a:t>
            </a:r>
            <a:r>
              <a:rPr lang="en-US" sz="2000" i="0" dirty="0" err="1">
                <a:latin typeface="Times New Roman" charset="0"/>
              </a:rPr>
              <a:t>di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mana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permintaan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untuk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keseimbangan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uang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riil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bergantung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pada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dirty="0" err="1">
                <a:latin typeface="Times New Roman" charset="0"/>
              </a:rPr>
              <a:t>i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dan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dirty="0">
                <a:latin typeface="Times New Roman" charset="0"/>
              </a:rPr>
              <a:t>Y</a:t>
            </a:r>
            <a:r>
              <a:rPr lang="en-US" sz="2000" i="0" dirty="0">
                <a:latin typeface="Times New Roman" charset="0"/>
              </a:rPr>
              <a:t>: </a:t>
            </a:r>
            <a:r>
              <a:rPr lang="en-US" sz="2000" b="1" i="0" dirty="0">
                <a:latin typeface="Times New Roman" charset="0"/>
              </a:rPr>
              <a:t>(</a:t>
            </a:r>
            <a:r>
              <a:rPr lang="en-US" sz="2000" b="1" dirty="0">
                <a:latin typeface="Times New Roman" charset="0"/>
              </a:rPr>
              <a:t>M/P</a:t>
            </a:r>
            <a:r>
              <a:rPr lang="en-US" sz="2000" b="1" i="0" dirty="0">
                <a:latin typeface="Times New Roman" charset="0"/>
              </a:rPr>
              <a:t>)</a:t>
            </a:r>
            <a:r>
              <a:rPr lang="en-US" sz="2000" b="1" i="0" baseline="30000" dirty="0">
                <a:latin typeface="Times New Roman" charset="0"/>
              </a:rPr>
              <a:t>d</a:t>
            </a:r>
            <a:r>
              <a:rPr lang="en-US" sz="2000" b="1" i="0" dirty="0">
                <a:latin typeface="Times New Roman" charset="0"/>
              </a:rPr>
              <a:t> = </a:t>
            </a:r>
            <a:r>
              <a:rPr lang="en-US" sz="2000" b="1" dirty="0">
                <a:latin typeface="Times New Roman" charset="0"/>
              </a:rPr>
              <a:t>L(</a:t>
            </a:r>
            <a:r>
              <a:rPr lang="en-US" sz="2000" b="1" dirty="0" err="1">
                <a:latin typeface="Times New Roman" charset="0"/>
              </a:rPr>
              <a:t>i</a:t>
            </a:r>
            <a:r>
              <a:rPr lang="en-US" sz="2000" b="1" dirty="0">
                <a:latin typeface="Times New Roman" charset="0"/>
              </a:rPr>
              <a:t>, Y).</a:t>
            </a:r>
          </a:p>
          <a:p>
            <a:pPr eaLnBrk="1" hangingPunct="1"/>
            <a:r>
              <a:rPr lang="en-US" sz="2400" b="1" i="0" dirty="0" err="1">
                <a:solidFill>
                  <a:srgbClr val="FF0000"/>
                </a:solidFill>
                <a:latin typeface="Times New Roman" charset="0"/>
              </a:rPr>
              <a:t>Teori</a:t>
            </a:r>
            <a:r>
              <a:rPr lang="en-US" sz="2400" b="1" i="0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latin typeface="Times New Roman" charset="0"/>
              </a:rPr>
              <a:t>Portofolio</a:t>
            </a:r>
            <a:r>
              <a:rPr lang="en-US" sz="2400" b="1" i="0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latin typeface="Times New Roman" charset="0"/>
              </a:rPr>
              <a:t>dari</a:t>
            </a:r>
            <a:r>
              <a:rPr lang="en-US" sz="2400" b="1" i="0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latin typeface="Times New Roman" charset="0"/>
              </a:rPr>
              <a:t>Permintaan</a:t>
            </a:r>
            <a:r>
              <a:rPr lang="en-US" sz="2400" b="1" i="0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latin typeface="Times New Roman" charset="0"/>
              </a:rPr>
              <a:t>Uang</a:t>
            </a:r>
            <a:endParaRPr lang="en-US" sz="2000" b="1" i="0" dirty="0">
              <a:solidFill>
                <a:srgbClr val="FF0000"/>
              </a:solidFill>
              <a:latin typeface="Times New Roman" charset="0"/>
            </a:endParaRPr>
          </a:p>
          <a:p>
            <a:pPr eaLnBrk="1" hangingPunct="1"/>
            <a:r>
              <a:rPr lang="en-US" sz="2000" i="0" dirty="0" err="1">
                <a:latin typeface="Times New Roman" charset="0"/>
              </a:rPr>
              <a:t>Ini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menekankan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peran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uang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sebagai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penyimpan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nilai</a:t>
            </a:r>
            <a:r>
              <a:rPr lang="en-US" sz="2000" i="0" dirty="0">
                <a:latin typeface="Times New Roman" charset="0"/>
              </a:rPr>
              <a:t>; </a:t>
            </a:r>
            <a:r>
              <a:rPr lang="en-US" sz="2000" i="0" dirty="0" err="1">
                <a:latin typeface="Times New Roman" charset="0"/>
              </a:rPr>
              <a:t>orang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menyimpan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uang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sebagai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bagian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portofolio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aset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mereka</a:t>
            </a:r>
            <a:r>
              <a:rPr lang="en-US" sz="2000" i="0" dirty="0">
                <a:latin typeface="Times New Roman" charset="0"/>
              </a:rPr>
              <a:t>. </a:t>
            </a:r>
            <a:r>
              <a:rPr lang="en-US" sz="2000" i="0" dirty="0" err="1">
                <a:latin typeface="Times New Roman" charset="0"/>
              </a:rPr>
              <a:t>Intinya</a:t>
            </a:r>
            <a:r>
              <a:rPr lang="en-US" sz="2000" i="0" dirty="0">
                <a:latin typeface="Times New Roman" charset="0"/>
              </a:rPr>
              <a:t> : </a:t>
            </a:r>
            <a:r>
              <a:rPr lang="en-US" sz="2000" i="0" dirty="0" err="1">
                <a:latin typeface="Times New Roman" charset="0"/>
              </a:rPr>
              <a:t>uang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memberikan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risiko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dan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pengembalian</a:t>
            </a:r>
            <a:r>
              <a:rPr lang="en-US" sz="2000" i="0" dirty="0">
                <a:latin typeface="Times New Roman" charset="0"/>
              </a:rPr>
              <a:t>  </a:t>
            </a:r>
            <a:r>
              <a:rPr lang="en-US" sz="2000" i="0" dirty="0" err="1">
                <a:latin typeface="Times New Roman" charset="0"/>
              </a:rPr>
              <a:t>berbeda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dibanding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aset</a:t>
            </a:r>
            <a:r>
              <a:rPr lang="en-US" sz="2000" i="0" dirty="0">
                <a:latin typeface="Times New Roman" charset="0"/>
              </a:rPr>
              <a:t> lain. </a:t>
            </a:r>
            <a:r>
              <a:rPr lang="en-US" sz="2000" i="0" dirty="0" err="1">
                <a:latin typeface="Times New Roman" charset="0"/>
              </a:rPr>
              <a:t>Uang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memberikan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pengembalian</a:t>
            </a:r>
            <a:r>
              <a:rPr lang="en-US" sz="2000" i="0" dirty="0">
                <a:latin typeface="Times New Roman" charset="0"/>
              </a:rPr>
              <a:t>  nominal </a:t>
            </a:r>
            <a:r>
              <a:rPr lang="en-US" sz="2000" i="0" dirty="0" err="1">
                <a:latin typeface="Times New Roman" charset="0"/>
              </a:rPr>
              <a:t>aman</a:t>
            </a:r>
            <a:r>
              <a:rPr lang="en-US" sz="2000" i="0" dirty="0">
                <a:latin typeface="Times New Roman" charset="0"/>
              </a:rPr>
              <a:t>, </a:t>
            </a:r>
            <a:r>
              <a:rPr lang="en-US" sz="2000" i="0" dirty="0" err="1">
                <a:latin typeface="Times New Roman" charset="0"/>
              </a:rPr>
              <a:t>sementara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investasi</a:t>
            </a:r>
            <a:r>
              <a:rPr lang="en-US" sz="2000" i="0" dirty="0">
                <a:latin typeface="Times New Roman" charset="0"/>
              </a:rPr>
              <a:t> lain </a:t>
            </a:r>
            <a:r>
              <a:rPr lang="en-US" sz="2000" i="0" dirty="0" err="1">
                <a:latin typeface="Times New Roman" charset="0"/>
              </a:rPr>
              <a:t>bisa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turun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baik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secara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riil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dan</a:t>
            </a:r>
            <a:r>
              <a:rPr lang="en-US" sz="2000" i="0" dirty="0">
                <a:latin typeface="Times New Roman" charset="0"/>
              </a:rPr>
              <a:t> nominal. </a:t>
            </a:r>
            <a:r>
              <a:rPr lang="en-US" sz="2000" b="1" i="0" dirty="0">
                <a:latin typeface="Times New Roman" charset="0"/>
              </a:rPr>
              <a:t>(</a:t>
            </a:r>
            <a:r>
              <a:rPr lang="en-US" sz="2000" b="1" dirty="0">
                <a:latin typeface="Times New Roman" charset="0"/>
              </a:rPr>
              <a:t>M/P</a:t>
            </a:r>
            <a:r>
              <a:rPr lang="en-US" sz="2000" b="1" i="0" dirty="0">
                <a:latin typeface="Times New Roman" charset="0"/>
              </a:rPr>
              <a:t>)</a:t>
            </a:r>
            <a:r>
              <a:rPr lang="en-US" sz="2000" b="1" i="0" baseline="30000" dirty="0">
                <a:latin typeface="Times New Roman" charset="0"/>
              </a:rPr>
              <a:t>d</a:t>
            </a:r>
            <a:r>
              <a:rPr lang="en-US" sz="2000" b="1" i="0" dirty="0">
                <a:latin typeface="Times New Roman" charset="0"/>
              </a:rPr>
              <a:t>= </a:t>
            </a:r>
            <a:r>
              <a:rPr lang="en-US" sz="2000" b="1" dirty="0">
                <a:latin typeface="Times New Roman" charset="0"/>
              </a:rPr>
              <a:t>L</a:t>
            </a:r>
            <a:r>
              <a:rPr lang="en-US" sz="2000" b="1" i="0" dirty="0">
                <a:latin typeface="Times New Roman" charset="0"/>
              </a:rPr>
              <a:t> (</a:t>
            </a:r>
            <a:r>
              <a:rPr lang="en-US" sz="2000" b="1" dirty="0" err="1">
                <a:latin typeface="Times New Roman" charset="0"/>
              </a:rPr>
              <a:t>r</a:t>
            </a:r>
            <a:r>
              <a:rPr lang="en-US" sz="2000" b="1" i="0" baseline="-25000" dirty="0" err="1">
                <a:latin typeface="Times New Roman" charset="0"/>
              </a:rPr>
              <a:t>s</a:t>
            </a:r>
            <a:r>
              <a:rPr lang="en-US" sz="2000" b="1" i="0" dirty="0">
                <a:latin typeface="Times New Roman" charset="0"/>
              </a:rPr>
              <a:t>, </a:t>
            </a:r>
            <a:r>
              <a:rPr lang="en-US" sz="2000" b="1" dirty="0" err="1">
                <a:latin typeface="Times New Roman" charset="0"/>
              </a:rPr>
              <a:t>r</a:t>
            </a:r>
            <a:r>
              <a:rPr lang="en-US" sz="2000" b="1" i="0" baseline="-25000" dirty="0" err="1">
                <a:latin typeface="Times New Roman" charset="0"/>
              </a:rPr>
              <a:t>b</a:t>
            </a:r>
            <a:r>
              <a:rPr lang="en-US" sz="2000" b="1" i="0" dirty="0">
                <a:latin typeface="Times New Roman" charset="0"/>
              </a:rPr>
              <a:t>, </a:t>
            </a:r>
            <a:r>
              <a:rPr lang="en-US" sz="2000" b="1" dirty="0" err="1">
                <a:latin typeface="Symbol" pitchFamily="18" charset="2"/>
              </a:rPr>
              <a:t>P</a:t>
            </a:r>
            <a:r>
              <a:rPr lang="en-US" sz="2000" b="1" i="0" baseline="30000" dirty="0" err="1">
                <a:latin typeface="Times New Roman" charset="0"/>
              </a:rPr>
              <a:t>e</a:t>
            </a:r>
            <a:r>
              <a:rPr lang="en-US" sz="2000" b="1" i="0" dirty="0">
                <a:latin typeface="Times New Roman" charset="0"/>
              </a:rPr>
              <a:t>, </a:t>
            </a:r>
            <a:r>
              <a:rPr lang="en-US" sz="2000" b="1" dirty="0">
                <a:latin typeface="Times New Roman" charset="0"/>
              </a:rPr>
              <a:t>W</a:t>
            </a:r>
            <a:r>
              <a:rPr lang="en-US" sz="2000" b="1" i="0" dirty="0">
                <a:latin typeface="Times New Roman" charset="0"/>
              </a:rPr>
              <a:t>), </a:t>
            </a:r>
            <a:r>
              <a:rPr lang="en-US" sz="2000" i="0" dirty="0" err="1">
                <a:latin typeface="Times New Roman" charset="0"/>
              </a:rPr>
              <a:t>di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mana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dirty="0" err="1">
                <a:latin typeface="Times New Roman" charset="0"/>
              </a:rPr>
              <a:t>r</a:t>
            </a:r>
            <a:r>
              <a:rPr lang="en-US" sz="2000" i="0" baseline="-25000" dirty="0" err="1">
                <a:latin typeface="Times New Roman" charset="0"/>
              </a:rPr>
              <a:t>s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adalah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pengembalian</a:t>
            </a:r>
            <a:r>
              <a:rPr lang="en-US" sz="2000" i="0" dirty="0">
                <a:latin typeface="Times New Roman" charset="0"/>
              </a:rPr>
              <a:t> yang </a:t>
            </a:r>
            <a:r>
              <a:rPr lang="en-US" sz="2000" i="0" dirty="0" err="1">
                <a:latin typeface="Times New Roman" charset="0"/>
              </a:rPr>
              <a:t>diharapkan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di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pasar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saham</a:t>
            </a:r>
            <a:r>
              <a:rPr lang="en-US" sz="2000" i="0" dirty="0">
                <a:latin typeface="Times New Roman" charset="0"/>
              </a:rPr>
              <a:t>, </a:t>
            </a:r>
            <a:r>
              <a:rPr lang="en-US" sz="2000" dirty="0" err="1">
                <a:latin typeface="Times New Roman" charset="0"/>
              </a:rPr>
              <a:t>r</a:t>
            </a:r>
            <a:r>
              <a:rPr lang="en-US" sz="2000" i="0" baseline="-25000" dirty="0" err="1">
                <a:latin typeface="Times New Roman" charset="0"/>
              </a:rPr>
              <a:t>b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adalah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pengembalian</a:t>
            </a:r>
            <a:r>
              <a:rPr lang="en-US" sz="2000" i="0" dirty="0">
                <a:latin typeface="Times New Roman" charset="0"/>
              </a:rPr>
              <a:t> yang </a:t>
            </a:r>
            <a:r>
              <a:rPr lang="en-US" sz="2000" i="0" dirty="0" err="1">
                <a:latin typeface="Times New Roman" charset="0"/>
              </a:rPr>
              <a:t>diharapkan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pada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obligasi</a:t>
            </a:r>
            <a:r>
              <a:rPr lang="en-US" sz="2000" i="0" dirty="0">
                <a:latin typeface="Times New Roman" charset="0"/>
              </a:rPr>
              <a:t>, </a:t>
            </a:r>
            <a:r>
              <a:rPr lang="en-US" sz="2000" dirty="0" err="1">
                <a:latin typeface="Symbol" pitchFamily="18" charset="2"/>
              </a:rPr>
              <a:t>P</a:t>
            </a:r>
            <a:r>
              <a:rPr lang="en-US" sz="2000" i="0" baseline="30000" dirty="0" err="1">
                <a:latin typeface="Times New Roman" charset="0"/>
              </a:rPr>
              <a:t>e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adalah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tingkat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inflasi</a:t>
            </a:r>
            <a:r>
              <a:rPr lang="en-US" sz="2000" i="0" dirty="0">
                <a:latin typeface="Times New Roman" charset="0"/>
              </a:rPr>
              <a:t> yang </a:t>
            </a:r>
            <a:r>
              <a:rPr lang="en-US" sz="2000" i="0" dirty="0" err="1">
                <a:latin typeface="Times New Roman" charset="0"/>
              </a:rPr>
              <a:t>diharapkan</a:t>
            </a:r>
            <a:r>
              <a:rPr lang="en-US" sz="2000" i="0" dirty="0">
                <a:latin typeface="Times New Roman" charset="0"/>
              </a:rPr>
              <a:t>, </a:t>
            </a:r>
            <a:r>
              <a:rPr lang="en-US" sz="2000" i="0" dirty="0" err="1">
                <a:latin typeface="Times New Roman" charset="0"/>
              </a:rPr>
              <a:t>dan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dirty="0">
                <a:latin typeface="Times New Roman" charset="0"/>
              </a:rPr>
              <a:t>W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adalah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kekayaan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riil</a:t>
            </a:r>
            <a:r>
              <a:rPr lang="en-US" sz="2000" i="0" dirty="0">
                <a:latin typeface="Times New Roman" charset="0"/>
              </a:rPr>
              <a:t>.</a:t>
            </a:r>
          </a:p>
          <a:p>
            <a:pPr eaLnBrk="1" hangingPunct="1"/>
            <a:r>
              <a:rPr lang="en-US" sz="2400" b="1" i="0" dirty="0" err="1">
                <a:solidFill>
                  <a:srgbClr val="FF0000"/>
                </a:solidFill>
                <a:latin typeface="Times New Roman" charset="0"/>
              </a:rPr>
              <a:t>Teori</a:t>
            </a:r>
            <a:r>
              <a:rPr lang="en-US" sz="2400" b="1" i="0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latin typeface="Times New Roman" charset="0"/>
              </a:rPr>
              <a:t>Transaksi</a:t>
            </a:r>
            <a:r>
              <a:rPr lang="en-US" sz="2400" b="1" i="0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latin typeface="Times New Roman" charset="0"/>
              </a:rPr>
              <a:t>dari</a:t>
            </a:r>
            <a:r>
              <a:rPr lang="en-US" sz="2400" b="1" i="0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latin typeface="Times New Roman" charset="0"/>
              </a:rPr>
              <a:t>Permintaan</a:t>
            </a:r>
            <a:r>
              <a:rPr lang="en-US" sz="2400" b="1" i="0" dirty="0">
                <a:solidFill>
                  <a:srgbClr val="FF0000"/>
                </a:solidFill>
                <a:latin typeface="Times New Roman" charset="0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latin typeface="Times New Roman" charset="0"/>
              </a:rPr>
              <a:t>Uang</a:t>
            </a:r>
            <a:endParaRPr lang="en-US" sz="2000" b="1" i="0" dirty="0">
              <a:solidFill>
                <a:srgbClr val="FF0000"/>
              </a:solidFill>
              <a:latin typeface="Times New Roman" charset="0"/>
            </a:endParaRPr>
          </a:p>
          <a:p>
            <a:pPr eaLnBrk="1" hangingPunct="1"/>
            <a:r>
              <a:rPr lang="en-US" sz="2000" i="0" dirty="0" err="1">
                <a:latin typeface="Times New Roman" charset="0"/>
              </a:rPr>
              <a:t>Ini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menekankan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peran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uang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sebagai</a:t>
            </a:r>
            <a:r>
              <a:rPr lang="en-US" sz="2000" i="0" dirty="0">
                <a:latin typeface="Times New Roman" charset="0"/>
              </a:rPr>
              <a:t> media </a:t>
            </a:r>
            <a:r>
              <a:rPr lang="en-US" sz="2000" i="0" dirty="0" err="1">
                <a:latin typeface="Times New Roman" charset="0"/>
              </a:rPr>
              <a:t>pertukaran</a:t>
            </a:r>
            <a:r>
              <a:rPr lang="en-US" sz="2000" i="0" dirty="0">
                <a:latin typeface="Times New Roman" charset="0"/>
              </a:rPr>
              <a:t>; </a:t>
            </a:r>
            <a:r>
              <a:rPr lang="en-US" sz="2000" i="0" dirty="0" err="1">
                <a:latin typeface="Times New Roman" charset="0"/>
              </a:rPr>
              <a:t>ini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menyatakan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uang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adalah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aset</a:t>
            </a:r>
            <a:r>
              <a:rPr lang="en-US" sz="2000" i="0" dirty="0">
                <a:latin typeface="Times New Roman" charset="0"/>
              </a:rPr>
              <a:t> yang </a:t>
            </a:r>
            <a:r>
              <a:rPr lang="en-US" sz="2000" i="0" dirty="0" err="1">
                <a:latin typeface="Times New Roman" charset="0"/>
              </a:rPr>
              <a:t>didominasi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dan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menekankan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orang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memegang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uang</a:t>
            </a:r>
            <a:r>
              <a:rPr lang="en-US" sz="2000" i="0" dirty="0">
                <a:latin typeface="Times New Roman" charset="0"/>
              </a:rPr>
              <a:t>, </a:t>
            </a:r>
            <a:r>
              <a:rPr lang="en-US" sz="2000" i="0" dirty="0" err="1">
                <a:latin typeface="Times New Roman" charset="0"/>
              </a:rPr>
              <a:t>tak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seperti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aset</a:t>
            </a:r>
            <a:r>
              <a:rPr lang="en-US" sz="2000" i="0" dirty="0">
                <a:latin typeface="Times New Roman" charset="0"/>
              </a:rPr>
              <a:t> lain, </a:t>
            </a:r>
            <a:r>
              <a:rPr lang="en-US" sz="2000" i="0" dirty="0" err="1">
                <a:latin typeface="Times New Roman" charset="0"/>
              </a:rPr>
              <a:t>untuk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melakukan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pembelian</a:t>
            </a:r>
            <a:r>
              <a:rPr lang="en-US" sz="2000" i="0" dirty="0">
                <a:latin typeface="Times New Roman" charset="0"/>
              </a:rPr>
              <a:t>. </a:t>
            </a:r>
            <a:r>
              <a:rPr lang="en-US" sz="2000" i="0" dirty="0" err="1">
                <a:latin typeface="Times New Roman" charset="0"/>
              </a:rPr>
              <a:t>Ini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menjelaskan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mengapa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orang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memegang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ukuran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uang</a:t>
            </a:r>
            <a:r>
              <a:rPr lang="en-US" sz="2000" i="0" dirty="0">
                <a:latin typeface="Times New Roman" charset="0"/>
              </a:rPr>
              <a:t> yang </a:t>
            </a:r>
            <a:r>
              <a:rPr lang="en-US" sz="2000" i="0" dirty="0" err="1">
                <a:latin typeface="Times New Roman" charset="0"/>
              </a:rPr>
              <a:t>sempit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seperti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mata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uang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atau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rekening</a:t>
            </a:r>
            <a:r>
              <a:rPr lang="en-US" sz="2000" i="0" dirty="0">
                <a:latin typeface="Times New Roman" charset="0"/>
              </a:rPr>
              <a:t> </a:t>
            </a:r>
            <a:r>
              <a:rPr lang="en-US" sz="2000" i="0" dirty="0" err="1">
                <a:latin typeface="Times New Roman" charset="0"/>
              </a:rPr>
              <a:t>cek</a:t>
            </a:r>
            <a:r>
              <a:rPr lang="en-US" sz="2000" i="0" dirty="0">
                <a:latin typeface="Times New Roman" charset="0"/>
              </a:rPr>
              <a:t>.</a:t>
            </a:r>
          </a:p>
        </p:txBody>
      </p:sp>
      <p:graphicFrame>
        <p:nvGraphicFramePr>
          <p:cNvPr id="92163" name="Object 3"/>
          <p:cNvGraphicFramePr>
            <a:graphicFrameLocks/>
          </p:cNvGraphicFramePr>
          <p:nvPr/>
        </p:nvGraphicFramePr>
        <p:xfrm>
          <a:off x="5130800" y="120650"/>
          <a:ext cx="6953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GALLERY" r:id="rId3" imgW="6873840" imgH="4572000" progId="">
                  <p:embed/>
                </p:oleObj>
              </mc:Choice>
              <mc:Fallback>
                <p:oleObj name="GALLERY" r:id="rId3" imgW="6873840" imgH="4572000" progId="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120650"/>
                        <a:ext cx="69532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874713" y="914400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0">
                <a:latin typeface="Times New Roman" charset="0"/>
              </a:rPr>
              <a:t> </a:t>
            </a:r>
            <a:endParaRPr lang="en-US" sz="2400" b="1" i="0">
              <a:solidFill>
                <a:srgbClr val="7FBE00"/>
              </a:solidFill>
              <a:latin typeface="Times New Roman" charset="0"/>
            </a:endParaRPr>
          </a:p>
        </p:txBody>
      </p:sp>
      <p:sp>
        <p:nvSpPr>
          <p:cNvPr id="3080" name="Text Box 5"/>
          <p:cNvSpPr txBox="1">
            <a:spLocks noChangeArrowheads="1"/>
          </p:cNvSpPr>
          <p:nvPr/>
        </p:nvSpPr>
        <p:spPr bwMode="auto">
          <a:xfrm>
            <a:off x="914400" y="2146300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0">
                <a:solidFill>
                  <a:srgbClr val="7FBE00"/>
                </a:solidFill>
                <a:latin typeface="Times New Roman" charset="0"/>
              </a:rPr>
              <a:t> </a:t>
            </a:r>
          </a:p>
        </p:txBody>
      </p:sp>
      <p:sp>
        <p:nvSpPr>
          <p:cNvPr id="3081" name="Text Box 6"/>
          <p:cNvSpPr txBox="1">
            <a:spLocks noChangeArrowheads="1"/>
          </p:cNvSpPr>
          <p:nvPr/>
        </p:nvSpPr>
        <p:spPr bwMode="auto">
          <a:xfrm>
            <a:off x="901700" y="3048000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0">
                <a:solidFill>
                  <a:srgbClr val="7FBE00"/>
                </a:solidFill>
                <a:latin typeface="Times New Roman" charset="0"/>
              </a:rPr>
              <a:t> </a:t>
            </a:r>
          </a:p>
        </p:txBody>
      </p:sp>
      <p:sp>
        <p:nvSpPr>
          <p:cNvPr id="3082" name="Text Box 7"/>
          <p:cNvSpPr txBox="1">
            <a:spLocks noChangeArrowheads="1"/>
          </p:cNvSpPr>
          <p:nvPr/>
        </p:nvSpPr>
        <p:spPr bwMode="auto">
          <a:xfrm>
            <a:off x="831850" y="4572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0">
                <a:latin typeface="Times New Roman" charset="0"/>
              </a:rPr>
              <a:t>  </a:t>
            </a:r>
            <a:endParaRPr lang="en-US" sz="2400" b="1" i="0">
              <a:solidFill>
                <a:srgbClr val="7FBE00"/>
              </a:solidFill>
              <a:latin typeface="Times New Roman" charset="0"/>
            </a:endParaRPr>
          </a:p>
        </p:txBody>
      </p:sp>
      <p:graphicFrame>
        <p:nvGraphicFramePr>
          <p:cNvPr id="92168" name="Object 8"/>
          <p:cNvGraphicFramePr>
            <a:graphicFrameLocks/>
          </p:cNvGraphicFramePr>
          <p:nvPr/>
        </p:nvGraphicFramePr>
        <p:xfrm>
          <a:off x="5867400" y="1143000"/>
          <a:ext cx="6953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GALLERY" r:id="rId5" imgW="6873840" imgH="4572000" progId="">
                  <p:embed/>
                </p:oleObj>
              </mc:Choice>
              <mc:Fallback>
                <p:oleObj name="GALLERY" r:id="rId5" imgW="6873840" imgH="4572000" progId="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143000"/>
                        <a:ext cx="69532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9" name="Object 9"/>
          <p:cNvGraphicFramePr>
            <a:graphicFrameLocks/>
          </p:cNvGraphicFramePr>
          <p:nvPr/>
        </p:nvGraphicFramePr>
        <p:xfrm>
          <a:off x="5257800" y="2203450"/>
          <a:ext cx="6953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GALLERY" r:id="rId6" imgW="6873840" imgH="4572000" progId="">
                  <p:embed/>
                </p:oleObj>
              </mc:Choice>
              <mc:Fallback>
                <p:oleObj name="GALLERY" r:id="rId6" imgW="6873840" imgH="4572000" progId="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203450"/>
                        <a:ext cx="69532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0" name="Object 10"/>
          <p:cNvGraphicFramePr>
            <a:graphicFrameLocks/>
          </p:cNvGraphicFramePr>
          <p:nvPr/>
        </p:nvGraphicFramePr>
        <p:xfrm>
          <a:off x="5638800" y="4572000"/>
          <a:ext cx="6953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GALLERY" r:id="rId7" imgW="6873840" imgH="4572000" progId="">
                  <p:embed/>
                </p:oleObj>
              </mc:Choice>
              <mc:Fallback>
                <p:oleObj name="GALLERY" r:id="rId7" imgW="6873840" imgH="4572000" progId="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572000"/>
                        <a:ext cx="69532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530600" y="4800600"/>
            <a:ext cx="2438400" cy="762000"/>
          </a:xfrm>
          <a:prstGeom prst="rect">
            <a:avLst/>
          </a:prstGeom>
          <a:solidFill>
            <a:srgbClr val="800080">
              <a:alpha val="8980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828800" y="5638800"/>
            <a:ext cx="5257800" cy="1104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2700" y="330200"/>
            <a:ext cx="236220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WordArt 5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6172200" cy="1587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Elephant"/>
              </a:rPr>
              <a:t>Model Manajemen Kas</a:t>
            </a:r>
          </a:p>
          <a:p>
            <a:pPr algn="ctr"/>
            <a:r>
              <a:rPr lang="id-ID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Elephant"/>
              </a:rPr>
              <a:t>Baumol-Tobin 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19200" y="2149475"/>
            <a:ext cx="6705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i="0">
                <a:solidFill>
                  <a:srgbClr val="FF3300"/>
                </a:solidFill>
                <a:latin typeface="Times New Roman" charset="0"/>
              </a:rPr>
              <a:t>Biaya Total</a:t>
            </a:r>
            <a:r>
              <a:rPr lang="en-US" sz="2400" i="0">
                <a:latin typeface="Times New Roman" charset="0"/>
              </a:rPr>
              <a:t> = </a:t>
            </a:r>
            <a:r>
              <a:rPr lang="en-US" sz="2400" i="0">
                <a:solidFill>
                  <a:srgbClr val="33CC33"/>
                </a:solidFill>
                <a:latin typeface="Times New Roman" charset="0"/>
              </a:rPr>
              <a:t>Bunga yang hilang </a:t>
            </a:r>
            <a:r>
              <a:rPr lang="en-US" sz="2400" i="0">
                <a:latin typeface="Times New Roman" charset="0"/>
              </a:rPr>
              <a:t>+ </a:t>
            </a:r>
            <a:r>
              <a:rPr lang="en-US" sz="2400" i="0">
                <a:solidFill>
                  <a:schemeClr val="accent2"/>
                </a:solidFill>
                <a:latin typeface="Times New Roman" charset="0"/>
              </a:rPr>
              <a:t>Biaya perjalanan</a:t>
            </a:r>
          </a:p>
          <a:p>
            <a:pPr eaLnBrk="1" hangingPunct="1"/>
            <a:r>
              <a:rPr lang="en-US" sz="2400" i="0">
                <a:latin typeface="Times New Roman" charset="0"/>
              </a:rPr>
              <a:t>Biaya Total = </a:t>
            </a:r>
            <a:r>
              <a:rPr lang="en-US" sz="2400">
                <a:latin typeface="Times New Roman" charset="0"/>
              </a:rPr>
              <a:t>i</a:t>
            </a:r>
            <a:r>
              <a:rPr lang="en-US" sz="2400" i="0">
                <a:latin typeface="Times New Roman" charset="0"/>
              </a:rPr>
              <a:t>Y/(2</a:t>
            </a:r>
            <a:r>
              <a:rPr lang="en-US" sz="2400">
                <a:latin typeface="Times New Roman" charset="0"/>
              </a:rPr>
              <a:t>N</a:t>
            </a:r>
            <a:r>
              <a:rPr lang="en-US" sz="2400" i="0">
                <a:latin typeface="Times New Roman" charset="0"/>
              </a:rPr>
              <a:t>)		 +	</a:t>
            </a:r>
            <a:r>
              <a:rPr lang="en-US" sz="2400">
                <a:latin typeface="Times New Roman" charset="0"/>
              </a:rPr>
              <a:t>FN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H="1" flipV="1">
            <a:off x="63246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V="1">
            <a:off x="3124200" y="28956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V="1">
            <a:off x="2438400" y="28956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V="1">
            <a:off x="4038600" y="29733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V="1">
            <a:off x="5638800" y="2895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600200" y="3124200"/>
            <a:ext cx="92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i="0">
                <a:latin typeface="Times New Roman" charset="0"/>
              </a:rPr>
              <a:t>bunga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765425" y="3357563"/>
            <a:ext cx="157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i="0">
                <a:latin typeface="Times New Roman" charset="0"/>
              </a:rPr>
              <a:t>pendapatan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3654425" y="3128963"/>
            <a:ext cx="167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i="0">
                <a:latin typeface="Times New Roman" charset="0"/>
              </a:rPr>
              <a:t># perjalanan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6553200" y="3200400"/>
            <a:ext cx="167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i="0">
                <a:latin typeface="Times New Roman" charset="0"/>
              </a:rPr>
              <a:t># perjalanan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5187950" y="3316288"/>
            <a:ext cx="1450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i="0">
                <a:latin typeface="Times New Roman" charset="0"/>
              </a:rPr>
              <a:t>biaya</a:t>
            </a:r>
          </a:p>
          <a:p>
            <a:pPr algn="ctr" eaLnBrk="1" hangingPunct="1"/>
            <a:r>
              <a:rPr lang="en-US" sz="2400" i="0">
                <a:latin typeface="Times New Roman" charset="0"/>
              </a:rPr>
              <a:t>perjalanan</a:t>
            </a: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152400" y="3962400"/>
            <a:ext cx="9067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i="0">
                <a:latin typeface="Times New Roman" charset="0"/>
              </a:rPr>
              <a:t>Hanya ada satu nilai </a:t>
            </a:r>
            <a:r>
              <a:rPr lang="en-US" sz="2400">
                <a:latin typeface="Times New Roman" charset="0"/>
              </a:rPr>
              <a:t>N </a:t>
            </a:r>
            <a:r>
              <a:rPr lang="en-US" sz="2400" i="0">
                <a:latin typeface="Times New Roman" charset="0"/>
              </a:rPr>
              <a:t>yang meminimalkan biaya tottal. </a:t>
            </a:r>
          </a:p>
          <a:p>
            <a:pPr eaLnBrk="1" hangingPunct="1"/>
            <a:r>
              <a:rPr lang="en-US" sz="2400" i="0">
                <a:latin typeface="Times New Roman" charset="0"/>
              </a:rPr>
              <a:t>Nilai optimal dari </a:t>
            </a:r>
            <a:r>
              <a:rPr lang="en-US" sz="2400">
                <a:latin typeface="Times New Roman" charset="0"/>
              </a:rPr>
              <a:t>N</a:t>
            </a:r>
            <a:r>
              <a:rPr lang="en-US" sz="2400" i="0">
                <a:latin typeface="Times New Roman" charset="0"/>
              </a:rPr>
              <a:t> dinotasikan </a:t>
            </a:r>
            <a:r>
              <a:rPr lang="en-US" sz="2400">
                <a:latin typeface="Times New Roman" charset="0"/>
              </a:rPr>
              <a:t>N</a:t>
            </a:r>
            <a:r>
              <a:rPr lang="en-US" sz="2400" i="0">
                <a:latin typeface="Times New Roman" charset="0"/>
              </a:rPr>
              <a:t>*. </a:t>
            </a:r>
          </a:p>
          <a:p>
            <a:pPr eaLnBrk="1" hangingPunct="1"/>
            <a:r>
              <a:rPr lang="en-US" sz="2400" i="0">
                <a:latin typeface="Times New Roman" charset="0"/>
              </a:rPr>
              <a:t>			         </a:t>
            </a:r>
          </a:p>
          <a:p>
            <a:pPr eaLnBrk="1" hangingPunct="1"/>
            <a:r>
              <a:rPr lang="en-US" sz="2400" i="0">
                <a:latin typeface="Times New Roman" charset="0"/>
              </a:rPr>
              <a:t>				</a:t>
            </a:r>
            <a:r>
              <a:rPr lang="en-US" sz="2400">
                <a:latin typeface="Times New Roman" charset="0"/>
              </a:rPr>
              <a:t>N</a:t>
            </a:r>
            <a:r>
              <a:rPr lang="en-US" sz="2400" i="0">
                <a:latin typeface="Times New Roman" charset="0"/>
              </a:rPr>
              <a:t>*  =     </a:t>
            </a:r>
            <a:r>
              <a:rPr lang="en-US" sz="2400">
                <a:latin typeface="Times New Roman" charset="0"/>
              </a:rPr>
              <a:t>iY</a:t>
            </a:r>
            <a:r>
              <a:rPr lang="en-US" sz="2400" i="0">
                <a:latin typeface="Times New Roman" charset="0"/>
              </a:rPr>
              <a:t>/2</a:t>
            </a:r>
            <a:r>
              <a:rPr lang="en-US" sz="2400">
                <a:latin typeface="Times New Roman" charset="0"/>
              </a:rPr>
              <a:t>F</a:t>
            </a:r>
          </a:p>
        </p:txBody>
      </p:sp>
      <p:sp>
        <p:nvSpPr>
          <p:cNvPr id="30738" name="Freeform 18"/>
          <p:cNvSpPr>
            <a:spLocks/>
          </p:cNvSpPr>
          <p:nvPr/>
        </p:nvSpPr>
        <p:spPr bwMode="auto">
          <a:xfrm>
            <a:off x="4673600" y="5043488"/>
            <a:ext cx="1120775" cy="442912"/>
          </a:xfrm>
          <a:custGeom>
            <a:avLst/>
            <a:gdLst>
              <a:gd name="T0" fmla="*/ 0 w 754"/>
              <a:gd name="T1" fmla="*/ 147 h 423"/>
              <a:gd name="T2" fmla="*/ 73 w 754"/>
              <a:gd name="T3" fmla="*/ 334 h 423"/>
              <a:gd name="T4" fmla="*/ 98 w 754"/>
              <a:gd name="T5" fmla="*/ 423 h 423"/>
              <a:gd name="T6" fmla="*/ 130 w 754"/>
              <a:gd name="T7" fmla="*/ 0 h 423"/>
              <a:gd name="T8" fmla="*/ 754 w 754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4"/>
              <a:gd name="T16" fmla="*/ 0 h 423"/>
              <a:gd name="T17" fmla="*/ 754 w 754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4" h="423">
                <a:moveTo>
                  <a:pt x="0" y="147"/>
                </a:moveTo>
                <a:cubicBezTo>
                  <a:pt x="24" y="211"/>
                  <a:pt x="52" y="270"/>
                  <a:pt x="73" y="334"/>
                </a:cubicBezTo>
                <a:cubicBezTo>
                  <a:pt x="82" y="361"/>
                  <a:pt x="98" y="395"/>
                  <a:pt x="98" y="423"/>
                </a:cubicBezTo>
                <a:lnTo>
                  <a:pt x="130" y="0"/>
                </a:lnTo>
                <a:lnTo>
                  <a:pt x="75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1752600" y="5756275"/>
            <a:ext cx="619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i="0">
                <a:latin typeface="Times New Roman" charset="0"/>
              </a:rPr>
              <a:t>Pemegangan Uang Rata-rata = </a:t>
            </a:r>
            <a:r>
              <a:rPr lang="en-US" sz="2400">
                <a:latin typeface="Times New Roman" charset="0"/>
              </a:rPr>
              <a:t>Y</a:t>
            </a:r>
            <a:r>
              <a:rPr lang="en-US" sz="2400" i="0">
                <a:latin typeface="Times New Roman" charset="0"/>
              </a:rPr>
              <a:t>/2(</a:t>
            </a:r>
            <a:r>
              <a:rPr lang="en-US" sz="2400">
                <a:latin typeface="Times New Roman" charset="0"/>
              </a:rPr>
              <a:t>N</a:t>
            </a:r>
            <a:r>
              <a:rPr lang="en-US" sz="2400" i="0">
                <a:latin typeface="Times New Roman" charset="0"/>
              </a:rPr>
              <a:t>*)</a:t>
            </a:r>
          </a:p>
          <a:p>
            <a:pPr eaLnBrk="1" hangingPunct="1"/>
            <a:r>
              <a:rPr lang="en-US" sz="2400" i="0">
                <a:latin typeface="Times New Roman" charset="0"/>
              </a:rPr>
              <a:t>			           =    YF/2</a:t>
            </a:r>
            <a:r>
              <a:rPr lang="en-US" sz="2400">
                <a:latin typeface="Times New Roman" charset="0"/>
              </a:rPr>
              <a:t>i</a:t>
            </a:r>
            <a:endParaRPr lang="en-US" sz="2400" i="0">
              <a:latin typeface="Times New Roman" charset="0"/>
            </a:endParaRPr>
          </a:p>
        </p:txBody>
      </p:sp>
      <p:sp>
        <p:nvSpPr>
          <p:cNvPr id="30740" name="Freeform 20"/>
          <p:cNvSpPr>
            <a:spLocks/>
          </p:cNvSpPr>
          <p:nvPr/>
        </p:nvSpPr>
        <p:spPr bwMode="auto">
          <a:xfrm>
            <a:off x="5715000" y="6172200"/>
            <a:ext cx="1120775" cy="442913"/>
          </a:xfrm>
          <a:custGeom>
            <a:avLst/>
            <a:gdLst>
              <a:gd name="T0" fmla="*/ 0 w 754"/>
              <a:gd name="T1" fmla="*/ 147 h 423"/>
              <a:gd name="T2" fmla="*/ 73 w 754"/>
              <a:gd name="T3" fmla="*/ 334 h 423"/>
              <a:gd name="T4" fmla="*/ 98 w 754"/>
              <a:gd name="T5" fmla="*/ 423 h 423"/>
              <a:gd name="T6" fmla="*/ 130 w 754"/>
              <a:gd name="T7" fmla="*/ 0 h 423"/>
              <a:gd name="T8" fmla="*/ 754 w 754"/>
              <a:gd name="T9" fmla="*/ 0 h 4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4"/>
              <a:gd name="T16" fmla="*/ 0 h 423"/>
              <a:gd name="T17" fmla="*/ 754 w 754"/>
              <a:gd name="T18" fmla="*/ 423 h 4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4" h="423">
                <a:moveTo>
                  <a:pt x="0" y="147"/>
                </a:moveTo>
                <a:cubicBezTo>
                  <a:pt x="24" y="211"/>
                  <a:pt x="52" y="270"/>
                  <a:pt x="73" y="334"/>
                </a:cubicBezTo>
                <a:cubicBezTo>
                  <a:pt x="82" y="361"/>
                  <a:pt x="98" y="395"/>
                  <a:pt x="98" y="423"/>
                </a:cubicBezTo>
                <a:lnTo>
                  <a:pt x="130" y="0"/>
                </a:lnTo>
                <a:lnTo>
                  <a:pt x="75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-0.112  L 0.25 0  L 0.125 0.112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-0.112  L 0.25 0  L 0.125 0.112  L 0 0  Z" pathEditMode="relative" ptsTypes="">
                                      <p:cBhvr>
                                        <p:cTn id="8" dur="2000" fill="hold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1752600" y="1447800"/>
            <a:ext cx="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1371600" y="4495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V="1">
            <a:off x="1714500" y="3276600"/>
            <a:ext cx="3429000" cy="1219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1749" name="Arc 5"/>
          <p:cNvSpPr>
            <a:spLocks/>
          </p:cNvSpPr>
          <p:nvPr/>
        </p:nvSpPr>
        <p:spPr bwMode="auto">
          <a:xfrm rot="10730871">
            <a:off x="2133600" y="1981200"/>
            <a:ext cx="3048000" cy="2209800"/>
          </a:xfrm>
          <a:custGeom>
            <a:avLst/>
            <a:gdLst>
              <a:gd name="T0" fmla="*/ 80292 w 21600"/>
              <a:gd name="T1" fmla="*/ 0 h 21592"/>
              <a:gd name="T2" fmla="*/ 3048000 w 21600"/>
              <a:gd name="T3" fmla="*/ 2209800 h 21592"/>
              <a:gd name="T4" fmla="*/ 0 w 21600"/>
              <a:gd name="T5" fmla="*/ 2209800 h 21592"/>
              <a:gd name="T6" fmla="*/ 0 60000 65536"/>
              <a:gd name="T7" fmla="*/ 0 60000 65536"/>
              <a:gd name="T8" fmla="*/ 0 60000 65536"/>
              <a:gd name="T9" fmla="*/ 0 w 21600"/>
              <a:gd name="T10" fmla="*/ 0 h 21592"/>
              <a:gd name="T11" fmla="*/ 21600 w 21600"/>
              <a:gd name="T12" fmla="*/ 21592 h 215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92" fill="none" extrusionOk="0">
                <a:moveTo>
                  <a:pt x="569" y="-1"/>
                </a:moveTo>
                <a:cubicBezTo>
                  <a:pt x="12272" y="307"/>
                  <a:pt x="21600" y="9884"/>
                  <a:pt x="21600" y="21592"/>
                </a:cubicBezTo>
              </a:path>
              <a:path w="21600" h="21592" stroke="0" extrusionOk="0">
                <a:moveTo>
                  <a:pt x="569" y="-1"/>
                </a:moveTo>
                <a:cubicBezTo>
                  <a:pt x="12272" y="307"/>
                  <a:pt x="21600" y="9884"/>
                  <a:pt x="21600" y="21592"/>
                </a:cubicBezTo>
                <a:lnTo>
                  <a:pt x="0" y="21592"/>
                </a:lnTo>
                <a:close/>
              </a:path>
            </a:pathLst>
          </a:custGeom>
          <a:noFill/>
          <a:ln w="28575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750" name="Freeform 6"/>
          <p:cNvSpPr>
            <a:spLocks/>
          </p:cNvSpPr>
          <p:nvPr/>
        </p:nvSpPr>
        <p:spPr bwMode="auto">
          <a:xfrm>
            <a:off x="2362200" y="2057400"/>
            <a:ext cx="2743200" cy="1231900"/>
          </a:xfrm>
          <a:custGeom>
            <a:avLst/>
            <a:gdLst>
              <a:gd name="T0" fmla="*/ 0 w 1728"/>
              <a:gd name="T1" fmla="*/ 0 h 776"/>
              <a:gd name="T2" fmla="*/ 480 w 1728"/>
              <a:gd name="T3" fmla="*/ 672 h 776"/>
              <a:gd name="T4" fmla="*/ 1728 w 1728"/>
              <a:gd name="T5" fmla="*/ 624 h 776"/>
              <a:gd name="T6" fmla="*/ 0 60000 65536"/>
              <a:gd name="T7" fmla="*/ 0 60000 65536"/>
              <a:gd name="T8" fmla="*/ 0 60000 65536"/>
              <a:gd name="T9" fmla="*/ 0 w 1728"/>
              <a:gd name="T10" fmla="*/ 0 h 776"/>
              <a:gd name="T11" fmla="*/ 1728 w 1728"/>
              <a:gd name="T12" fmla="*/ 776 h 7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776">
                <a:moveTo>
                  <a:pt x="0" y="0"/>
                </a:moveTo>
                <a:cubicBezTo>
                  <a:pt x="96" y="284"/>
                  <a:pt x="192" y="568"/>
                  <a:pt x="480" y="672"/>
                </a:cubicBezTo>
                <a:cubicBezTo>
                  <a:pt x="768" y="776"/>
                  <a:pt x="1520" y="632"/>
                  <a:pt x="1728" y="624"/>
                </a:cubicBezTo>
              </a:path>
            </a:pathLst>
          </a:cu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3505200" y="320040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276600" y="4419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N</a:t>
            </a:r>
            <a:r>
              <a:rPr lang="en-US" sz="2400" i="0">
                <a:latin typeface="Times New Roman" charset="0"/>
              </a:rPr>
              <a:t>*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2667000" y="23622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H="1">
            <a:off x="4648200" y="38862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H="1">
            <a:off x="4648200" y="34290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5207000" y="3124200"/>
            <a:ext cx="393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i="0">
                <a:solidFill>
                  <a:schemeClr val="accent2"/>
                </a:solidFill>
                <a:latin typeface="Times New Roman" charset="0"/>
              </a:rPr>
              <a:t>Biaya perjalanan ke bank (</a:t>
            </a:r>
            <a:r>
              <a:rPr lang="en-US" sz="2400">
                <a:solidFill>
                  <a:schemeClr val="accent2"/>
                </a:solidFill>
                <a:latin typeface="Times New Roman" charset="0"/>
              </a:rPr>
              <a:t>FN</a:t>
            </a:r>
            <a:r>
              <a:rPr lang="en-US" sz="2400" i="0">
                <a:solidFill>
                  <a:schemeClr val="accent2"/>
                </a:solidFill>
                <a:latin typeface="Times New Roman" charset="0"/>
              </a:rPr>
              <a:t>)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419725" y="3622675"/>
            <a:ext cx="3660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i="0">
                <a:solidFill>
                  <a:srgbClr val="33CC33"/>
                </a:solidFill>
                <a:latin typeface="Times New Roman" charset="0"/>
              </a:rPr>
              <a:t>Bunga yang hilang (</a:t>
            </a:r>
            <a:r>
              <a:rPr lang="en-US" sz="2400">
                <a:solidFill>
                  <a:srgbClr val="33CC33"/>
                </a:solidFill>
                <a:latin typeface="Times New Roman" charset="0"/>
              </a:rPr>
              <a:t>iY</a:t>
            </a:r>
            <a:r>
              <a:rPr lang="en-US" sz="2400" i="0">
                <a:solidFill>
                  <a:srgbClr val="33CC33"/>
                </a:solidFill>
                <a:latin typeface="Times New Roman" charset="0"/>
              </a:rPr>
              <a:t>/(2</a:t>
            </a:r>
            <a:r>
              <a:rPr lang="en-US" sz="2400">
                <a:solidFill>
                  <a:srgbClr val="33CC33"/>
                </a:solidFill>
                <a:latin typeface="Times New Roman" charset="0"/>
              </a:rPr>
              <a:t>N</a:t>
            </a:r>
            <a:r>
              <a:rPr lang="en-US" sz="2400" i="0">
                <a:solidFill>
                  <a:srgbClr val="33CC33"/>
                </a:solidFill>
                <a:latin typeface="Times New Roman" charset="0"/>
              </a:rPr>
              <a:t>))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2955925" y="2085975"/>
            <a:ext cx="3443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i="0">
                <a:solidFill>
                  <a:srgbClr val="FF3300"/>
                </a:solidFill>
                <a:latin typeface="Times New Roman" charset="0"/>
              </a:rPr>
              <a:t>Biaya total = </a:t>
            </a:r>
            <a:r>
              <a:rPr lang="en-US" sz="2400">
                <a:solidFill>
                  <a:srgbClr val="FF3300"/>
                </a:solidFill>
                <a:latin typeface="Times New Roman" charset="0"/>
              </a:rPr>
              <a:t>iY</a:t>
            </a:r>
            <a:r>
              <a:rPr lang="en-US" sz="2400" i="0">
                <a:solidFill>
                  <a:srgbClr val="FF3300"/>
                </a:solidFill>
                <a:latin typeface="Times New Roman" charset="0"/>
              </a:rPr>
              <a:t>/(2</a:t>
            </a:r>
            <a:r>
              <a:rPr lang="en-US" sz="2400">
                <a:solidFill>
                  <a:srgbClr val="FF3300"/>
                </a:solidFill>
                <a:latin typeface="Times New Roman" charset="0"/>
              </a:rPr>
              <a:t>N</a:t>
            </a:r>
            <a:r>
              <a:rPr lang="en-US" sz="2400" i="0">
                <a:solidFill>
                  <a:srgbClr val="FF3300"/>
                </a:solidFill>
                <a:latin typeface="Times New Roman" charset="0"/>
              </a:rPr>
              <a:t>) + </a:t>
            </a:r>
            <a:r>
              <a:rPr lang="en-US" sz="2400">
                <a:solidFill>
                  <a:srgbClr val="FF3300"/>
                </a:solidFill>
                <a:latin typeface="Times New Roman" charset="0"/>
              </a:rPr>
              <a:t>FN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152400" y="5076825"/>
            <a:ext cx="8915400" cy="15525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i="0">
                <a:latin typeface="Times New Roman" charset="0"/>
              </a:rPr>
              <a:t>Salah satu implikasi model Baumol-Tobin adalah bahwa setiap perubahan biaya tetap pergi ke bank </a:t>
            </a:r>
            <a:r>
              <a:rPr lang="en-US" sz="2400">
                <a:latin typeface="Times New Roman" charset="0"/>
              </a:rPr>
              <a:t>F</a:t>
            </a:r>
            <a:r>
              <a:rPr lang="en-US" sz="2400" i="0">
                <a:latin typeface="Times New Roman" charset="0"/>
              </a:rPr>
              <a:t> mengubah fungsi permintaan uang</a:t>
            </a:r>
            <a:r>
              <a:rPr lang="en-US" sz="2400" i="0">
                <a:latin typeface="Times New Roman" charset="0"/>
                <a:cs typeface="Times New Roman" charset="0"/>
              </a:rPr>
              <a:t>—yakni</a:t>
            </a:r>
            <a:r>
              <a:rPr lang="en-US" sz="2400" i="0">
                <a:latin typeface="Times New Roman" charset="0"/>
              </a:rPr>
              <a:t>, mengubah kuantitas uang yang diminta untuk tingkat bunga dan pendapatan tertentu.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3886200" y="4648200"/>
            <a:ext cx="343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i="0">
                <a:latin typeface="Times New Roman" charset="0"/>
              </a:rPr>
              <a:t>Jumlah perjalanan ke bank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838200" y="1371600"/>
            <a:ext cx="89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i="0">
                <a:latin typeface="Times New Roman" charset="0"/>
              </a:rPr>
              <a:t>Biaya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65125" y="193675"/>
            <a:ext cx="87217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i="0">
                <a:latin typeface="Times New Roman" charset="0"/>
              </a:rPr>
              <a:t>Biaya memegang uang : bunga yang hilang, biaya perjalanan ke bank,</a:t>
            </a:r>
          </a:p>
          <a:p>
            <a:pPr eaLnBrk="1" hangingPunct="1"/>
            <a:r>
              <a:rPr lang="en-US" sz="2400" i="0">
                <a:latin typeface="Times New Roman" charset="0"/>
              </a:rPr>
              <a:t>dan biaya total bergantung pada jumlah perjalanan </a:t>
            </a:r>
            <a:r>
              <a:rPr lang="en-US" sz="2400">
                <a:latin typeface="Times New Roman" charset="0"/>
              </a:rPr>
              <a:t>N.</a:t>
            </a:r>
            <a:r>
              <a:rPr lang="en-US" sz="2400" i="0">
                <a:latin typeface="Times New Roman" charset="0"/>
              </a:rPr>
              <a:t> Salah satu nilai</a:t>
            </a:r>
          </a:p>
          <a:p>
            <a:pPr eaLnBrk="1" hangingPunct="1"/>
            <a:r>
              <a:rPr lang="en-US" sz="2400" i="0">
                <a:latin typeface="Times New Roman" charset="0"/>
              </a:rPr>
              <a:t>dari</a:t>
            </a:r>
            <a:r>
              <a:rPr lang="en-US" sz="2400">
                <a:latin typeface="Times New Roman" charset="0"/>
              </a:rPr>
              <a:t> N</a:t>
            </a:r>
            <a:r>
              <a:rPr lang="en-US" sz="2400" i="0">
                <a:latin typeface="Times New Roman" charset="0"/>
              </a:rPr>
              <a:t> dinotasikan </a:t>
            </a:r>
            <a:r>
              <a:rPr lang="en-US" sz="2400">
                <a:latin typeface="Times New Roman" charset="0"/>
              </a:rPr>
              <a:t>N</a:t>
            </a:r>
            <a:r>
              <a:rPr lang="en-US" sz="2400" i="0">
                <a:latin typeface="Times New Roman" charset="0"/>
              </a:rPr>
              <a:t>*, meminimalkan biaya total.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effectLst/>
                <a:latin typeface="Ravie" pitchFamily="82" charset="0"/>
              </a:rPr>
              <a:t>Uang</a:t>
            </a:r>
            <a:r>
              <a:rPr lang="en-US" dirty="0" smtClean="0">
                <a:solidFill>
                  <a:srgbClr val="FF0000"/>
                </a:solidFill>
                <a:effectLst/>
                <a:latin typeface="Ravie" pitchFamily="8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ffectLst/>
                <a:latin typeface="Ravie" pitchFamily="82" charset="0"/>
              </a:rPr>
              <a:t>Beredar</a:t>
            </a:r>
            <a:endParaRPr lang="en-US" dirty="0" smtClean="0">
              <a:solidFill>
                <a:srgbClr val="FF0000"/>
              </a:solidFill>
              <a:effectLst/>
              <a:latin typeface="Ravie" pitchFamily="82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pPr>
              <a:buFont typeface="Wingdings" pitchFamily="2" charset="2"/>
              <a:buChar char="&amp;"/>
            </a:pPr>
            <a:r>
              <a:rPr lang="en-US" sz="2800" dirty="0" err="1" smtClean="0">
                <a:latin typeface="Comic Sans MS" pitchFamily="66" charset="0"/>
              </a:rPr>
              <a:t>Jumlah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Uang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Beredar</a:t>
            </a:r>
            <a:r>
              <a:rPr lang="en-US" sz="2800" dirty="0" smtClean="0">
                <a:latin typeface="Comic Sans MS" pitchFamily="66" charset="0"/>
              </a:rPr>
              <a:t> (JUB) </a:t>
            </a:r>
            <a:r>
              <a:rPr lang="en-US" sz="2800" dirty="0" err="1" smtClean="0">
                <a:latin typeface="Comic Sans MS" pitchFamily="66" charset="0"/>
              </a:rPr>
              <a:t>tidak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seluruhnya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ditentukan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oleh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Pemerintah</a:t>
            </a:r>
            <a:r>
              <a:rPr lang="en-US" sz="2800" dirty="0" smtClean="0">
                <a:latin typeface="Comic Sans MS" pitchFamily="66" charset="0"/>
              </a:rPr>
              <a:t>. </a:t>
            </a:r>
            <a:r>
              <a:rPr lang="en-US" sz="2800" dirty="0" err="1" smtClean="0">
                <a:latin typeface="Comic Sans MS" pitchFamily="66" charset="0"/>
              </a:rPr>
              <a:t>Perilaku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u="sng" dirty="0" smtClean="0">
                <a:latin typeface="Comic Sans MS" pitchFamily="66" charset="0"/>
              </a:rPr>
              <a:t>bank-bank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u="sng" dirty="0" err="1" smtClean="0">
                <a:latin typeface="Comic Sans MS" pitchFamily="66" charset="0"/>
              </a:rPr>
              <a:t>masyarakat</a:t>
            </a:r>
            <a:r>
              <a:rPr lang="en-US" sz="2800" u="sng" dirty="0" smtClean="0">
                <a:latin typeface="Comic Sans MS" pitchFamily="66" charset="0"/>
              </a:rPr>
              <a:t> </a:t>
            </a:r>
            <a:r>
              <a:rPr lang="en-US" sz="2800" u="sng" dirty="0" err="1" smtClean="0">
                <a:latin typeface="Comic Sans MS" pitchFamily="66" charset="0"/>
              </a:rPr>
              <a:t>umum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ikut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menentukan</a:t>
            </a:r>
            <a:r>
              <a:rPr lang="en-US" sz="2800" dirty="0" smtClean="0">
                <a:latin typeface="Comic Sans MS" pitchFamily="66" charset="0"/>
              </a:rPr>
              <a:t> pula </a:t>
            </a:r>
            <a:r>
              <a:rPr lang="en-US" sz="2800" dirty="0" err="1" smtClean="0">
                <a:latin typeface="Comic Sans MS" pitchFamily="66" charset="0"/>
              </a:rPr>
              <a:t>proses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timbulnya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uang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beredar</a:t>
            </a:r>
            <a:r>
              <a:rPr lang="en-US" sz="2800" dirty="0" smtClean="0">
                <a:latin typeface="Comic Sans MS" pitchFamily="66" charset="0"/>
              </a:rPr>
              <a:t>, </a:t>
            </a:r>
            <a:r>
              <a:rPr lang="en-US" sz="2800" dirty="0" err="1" smtClean="0">
                <a:latin typeface="Comic Sans MS" pitchFamily="66" charset="0"/>
              </a:rPr>
              <a:t>meskipun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pemerintah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masih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tetap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merupakan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pelaku</a:t>
            </a:r>
            <a:r>
              <a:rPr lang="en-US" sz="2800" dirty="0" smtClean="0">
                <a:latin typeface="Comic Sans MS" pitchFamily="66" charset="0"/>
              </a:rPr>
              <a:t> yang paling </a:t>
            </a:r>
            <a:r>
              <a:rPr lang="en-US" sz="2800" dirty="0" err="1" smtClean="0">
                <a:latin typeface="Comic Sans MS" pitchFamily="66" charset="0"/>
              </a:rPr>
              <a:t>menentukan</a:t>
            </a:r>
            <a:r>
              <a:rPr lang="en-US" sz="2800" dirty="0" smtClean="0">
                <a:latin typeface="Comic Sans MS" pitchFamily="66" charset="0"/>
              </a:rPr>
              <a:t>.</a:t>
            </a:r>
          </a:p>
          <a:p>
            <a:pPr>
              <a:buFont typeface="Wingdings" pitchFamily="2" charset="2"/>
              <a:buChar char="&amp;"/>
            </a:pPr>
            <a:r>
              <a:rPr lang="en-US" sz="2800" dirty="0" err="1" smtClean="0">
                <a:latin typeface="Comic Sans MS" pitchFamily="66" charset="0"/>
              </a:rPr>
              <a:t>Dua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pengertian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tentang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uang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beredar</a:t>
            </a:r>
            <a:r>
              <a:rPr lang="en-US" sz="2800" dirty="0" smtClean="0">
                <a:latin typeface="Comic Sans MS" pitchFamily="66" charset="0"/>
              </a:rPr>
              <a:t>; 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i="1" dirty="0" smtClean="0">
                <a:latin typeface="Comic Sans MS" pitchFamily="66" charset="0"/>
              </a:rPr>
              <a:t>Narrow money,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uang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kartal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uang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giral</a:t>
            </a:r>
            <a:endParaRPr lang="en-US" sz="2400" dirty="0" smtClean="0">
              <a:latin typeface="Comic Sans MS" pitchFamily="66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i="1" dirty="0" smtClean="0">
                <a:latin typeface="Comic Sans MS" pitchFamily="66" charset="0"/>
              </a:rPr>
              <a:t>Broad money,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i="1" dirty="0" smtClean="0">
                <a:latin typeface="Comic Sans MS" pitchFamily="66" charset="0"/>
              </a:rPr>
              <a:t>narrow money </a:t>
            </a:r>
            <a:r>
              <a:rPr lang="en-US" sz="2400" dirty="0" err="1" smtClean="0">
                <a:latin typeface="Comic Sans MS" pitchFamily="66" charset="0"/>
              </a:rPr>
              <a:t>ditambah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i="1" dirty="0" err="1" smtClean="0">
                <a:latin typeface="Comic Sans MS" pitchFamily="66" charset="0"/>
              </a:rPr>
              <a:t>uang</a:t>
            </a:r>
            <a:r>
              <a:rPr lang="en-US" sz="2400" i="1" dirty="0" smtClean="0">
                <a:latin typeface="Comic Sans MS" pitchFamily="66" charset="0"/>
              </a:rPr>
              <a:t> quasi</a:t>
            </a:r>
          </a:p>
          <a:p>
            <a:pPr lvl="1">
              <a:buFont typeface="Monotype Sorts" pitchFamily="2" charset="2"/>
              <a:buNone/>
            </a:pPr>
            <a:r>
              <a:rPr lang="en-US" sz="2400" i="1" dirty="0" smtClean="0">
                <a:latin typeface="Comic Sans MS" pitchFamily="66" charset="0"/>
              </a:rPr>
              <a:t>Quasi money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mencakup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saldo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deposito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berjangka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simpanan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en-US" sz="2400" dirty="0" err="1" smtClean="0">
                <a:latin typeface="Comic Sans MS" pitchFamily="66" charset="0"/>
              </a:rPr>
              <a:t>tabungan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bank.  </a:t>
            </a:r>
            <a:endParaRPr lang="en-US" sz="2400" i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0" y="990600"/>
            <a:ext cx="93408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i="0" dirty="0" err="1">
                <a:latin typeface="Times New Roman" charset="0"/>
              </a:rPr>
              <a:t>Rumus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akar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kuadrat</a:t>
            </a:r>
            <a:r>
              <a:rPr lang="en-US" sz="2400" i="0" dirty="0">
                <a:latin typeface="Times New Roman" charset="0"/>
              </a:rPr>
              <a:t> model </a:t>
            </a:r>
            <a:r>
              <a:rPr lang="en-US" sz="2400" i="0" dirty="0" err="1">
                <a:latin typeface="Times New Roman" charset="0"/>
              </a:rPr>
              <a:t>Baumol</a:t>
            </a:r>
            <a:r>
              <a:rPr lang="en-US" sz="2400" i="0" dirty="0">
                <a:latin typeface="Times New Roman" charset="0"/>
              </a:rPr>
              <a:t>-Tobin </a:t>
            </a:r>
            <a:r>
              <a:rPr lang="en-US" sz="2400" i="0" dirty="0" err="1">
                <a:latin typeface="Times New Roman" charset="0"/>
              </a:rPr>
              <a:t>menandakan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solidFill>
                  <a:srgbClr val="990099"/>
                </a:solidFill>
                <a:latin typeface="Times New Roman" charset="0"/>
              </a:rPr>
              <a:t>elastisitas</a:t>
            </a:r>
            <a:r>
              <a:rPr lang="en-US" sz="2400" i="0" dirty="0">
                <a:solidFill>
                  <a:srgbClr val="990099"/>
                </a:solidFill>
                <a:latin typeface="Times New Roman" charset="0"/>
              </a:rPr>
              <a:t> </a:t>
            </a:r>
          </a:p>
          <a:p>
            <a:pPr eaLnBrk="1" hangingPunct="1"/>
            <a:r>
              <a:rPr lang="en-US" sz="2400" i="0" dirty="0" err="1">
                <a:solidFill>
                  <a:srgbClr val="990099"/>
                </a:solidFill>
                <a:latin typeface="Times New Roman" charset="0"/>
              </a:rPr>
              <a:t>pendapatan</a:t>
            </a:r>
            <a:r>
              <a:rPr lang="en-US" sz="2400" i="0" dirty="0">
                <a:solidFill>
                  <a:srgbClr val="990099"/>
                </a:solidFill>
                <a:latin typeface="Times New Roman" charset="0"/>
              </a:rPr>
              <a:t> </a:t>
            </a:r>
            <a:r>
              <a:rPr lang="en-US" sz="2400" i="0" dirty="0" err="1">
                <a:solidFill>
                  <a:srgbClr val="990099"/>
                </a:solidFill>
                <a:latin typeface="Times New Roman" charset="0"/>
              </a:rPr>
              <a:t>dari</a:t>
            </a:r>
            <a:r>
              <a:rPr lang="en-US" sz="2400" i="0" dirty="0">
                <a:solidFill>
                  <a:srgbClr val="990099"/>
                </a:solidFill>
                <a:latin typeface="Times New Roman" charset="0"/>
              </a:rPr>
              <a:t> </a:t>
            </a:r>
            <a:r>
              <a:rPr lang="en-US" sz="2400" i="0" dirty="0" err="1">
                <a:solidFill>
                  <a:srgbClr val="990099"/>
                </a:solidFill>
                <a:latin typeface="Times New Roman" charset="0"/>
              </a:rPr>
              <a:t>permintaan</a:t>
            </a:r>
            <a:r>
              <a:rPr lang="en-US" sz="2400" i="0" dirty="0">
                <a:solidFill>
                  <a:srgbClr val="990099"/>
                </a:solidFill>
                <a:latin typeface="Times New Roman" charset="0"/>
              </a:rPr>
              <a:t> </a:t>
            </a:r>
            <a:r>
              <a:rPr lang="en-US" sz="2400" i="0" dirty="0" err="1">
                <a:solidFill>
                  <a:srgbClr val="990099"/>
                </a:solidFill>
                <a:latin typeface="Times New Roman" charset="0"/>
              </a:rPr>
              <a:t>uang</a:t>
            </a:r>
            <a:r>
              <a:rPr lang="en-US" sz="2400" i="0" dirty="0">
                <a:solidFill>
                  <a:srgbClr val="990099"/>
                </a:solidFill>
                <a:latin typeface="Times New Roman" charset="0"/>
              </a:rPr>
              <a:t> = ½: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kenaikan</a:t>
            </a:r>
            <a:r>
              <a:rPr lang="en-US" sz="2400" i="0" dirty="0">
                <a:latin typeface="Times New Roman" charset="0"/>
              </a:rPr>
              <a:t> 10-persen </a:t>
            </a:r>
            <a:r>
              <a:rPr lang="en-US" sz="2400" i="0" dirty="0" err="1">
                <a:latin typeface="Times New Roman" charset="0"/>
              </a:rPr>
              <a:t>pendapatan</a:t>
            </a:r>
            <a:r>
              <a:rPr lang="en-US" sz="2400" i="0" dirty="0">
                <a:latin typeface="Times New Roman" charset="0"/>
              </a:rPr>
              <a:t> </a:t>
            </a:r>
          </a:p>
          <a:p>
            <a:pPr eaLnBrk="1" hangingPunct="1"/>
            <a:r>
              <a:rPr lang="en-US" sz="2400" i="0" dirty="0" err="1">
                <a:latin typeface="Times New Roman" charset="0"/>
              </a:rPr>
              <a:t>akan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menimbulkan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kenaikan</a:t>
            </a:r>
            <a:r>
              <a:rPr lang="en-US" sz="2400" i="0" dirty="0">
                <a:latin typeface="Times New Roman" charset="0"/>
              </a:rPr>
              <a:t> 5-persen </a:t>
            </a:r>
            <a:r>
              <a:rPr lang="en-US" sz="2400" i="0" dirty="0" err="1">
                <a:latin typeface="Times New Roman" charset="0"/>
              </a:rPr>
              <a:t>permintaan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keseimbangan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riil</a:t>
            </a:r>
            <a:r>
              <a:rPr lang="en-US" sz="2400" i="0" dirty="0">
                <a:latin typeface="Times New Roman" charset="0"/>
              </a:rPr>
              <a:t>.</a:t>
            </a:r>
          </a:p>
          <a:p>
            <a:pPr eaLnBrk="1" hangingPunct="1"/>
            <a:endParaRPr lang="en-US" sz="2400" i="0" dirty="0">
              <a:latin typeface="Times New Roman" charset="0"/>
            </a:endParaRPr>
          </a:p>
          <a:p>
            <a:pPr eaLnBrk="1" hangingPunct="1"/>
            <a:r>
              <a:rPr lang="en-US" sz="2400" i="0" dirty="0" err="1">
                <a:latin typeface="Times New Roman" charset="0"/>
              </a:rPr>
              <a:t>Nyatanya</a:t>
            </a:r>
            <a:r>
              <a:rPr lang="en-US" sz="2400" i="0" dirty="0">
                <a:latin typeface="Times New Roman" charset="0"/>
              </a:rPr>
              <a:t>, </a:t>
            </a:r>
            <a:r>
              <a:rPr lang="en-US" sz="2400" i="0" dirty="0" err="1">
                <a:latin typeface="Times New Roman" charset="0"/>
              </a:rPr>
              <a:t>sebagian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besar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orang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punya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elastisitas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pendapatan</a:t>
            </a:r>
            <a:r>
              <a:rPr lang="en-US" sz="2400" i="0" dirty="0">
                <a:latin typeface="Times New Roman" charset="0"/>
              </a:rPr>
              <a:t> yang </a:t>
            </a:r>
            <a:r>
              <a:rPr lang="en-US" sz="2400" i="0" dirty="0" err="1">
                <a:latin typeface="Times New Roman" charset="0"/>
              </a:rPr>
              <a:t>lebih</a:t>
            </a:r>
            <a:endParaRPr lang="en-US" sz="2400" i="0" dirty="0">
              <a:latin typeface="Times New Roman" charset="0"/>
            </a:endParaRPr>
          </a:p>
          <a:p>
            <a:pPr eaLnBrk="1" hangingPunct="1"/>
            <a:r>
              <a:rPr lang="en-US" sz="2400" i="0" dirty="0" err="1">
                <a:latin typeface="Times New Roman" charset="0"/>
              </a:rPr>
              <a:t>besar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dari</a:t>
            </a:r>
            <a:r>
              <a:rPr lang="en-US" sz="2400" i="0" dirty="0">
                <a:latin typeface="Times New Roman" charset="0"/>
              </a:rPr>
              <a:t> ½ </a:t>
            </a:r>
            <a:r>
              <a:rPr lang="en-US" sz="2400" i="0" dirty="0" err="1">
                <a:latin typeface="Times New Roman" charset="0"/>
              </a:rPr>
              <a:t>dan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elastisitas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bunga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lebih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kecil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dari</a:t>
            </a:r>
            <a:r>
              <a:rPr lang="en-US" sz="2400" i="0" dirty="0">
                <a:latin typeface="Times New Roman" charset="0"/>
              </a:rPr>
              <a:t> ½.</a:t>
            </a:r>
          </a:p>
          <a:p>
            <a:pPr eaLnBrk="1" hangingPunct="1"/>
            <a:endParaRPr lang="en-US" sz="2400" i="0" dirty="0">
              <a:latin typeface="Times New Roman" charset="0"/>
            </a:endParaRPr>
          </a:p>
          <a:p>
            <a:pPr eaLnBrk="1" hangingPunct="1"/>
            <a:r>
              <a:rPr lang="en-US" sz="2400" i="0" dirty="0" err="1">
                <a:latin typeface="Times New Roman" charset="0"/>
              </a:rPr>
              <a:t>Tapi</a:t>
            </a:r>
            <a:r>
              <a:rPr lang="en-US" sz="2400" i="0" dirty="0">
                <a:latin typeface="Times New Roman" charset="0"/>
              </a:rPr>
              <a:t>, </a:t>
            </a:r>
            <a:r>
              <a:rPr lang="en-US" sz="2400" i="0" dirty="0" err="1">
                <a:latin typeface="Times New Roman" charset="0"/>
              </a:rPr>
              <a:t>jika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Anda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bayangkan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dunia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dengan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dua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jenis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orang</a:t>
            </a:r>
            <a:r>
              <a:rPr lang="en-US" sz="2400" i="0" dirty="0">
                <a:latin typeface="Times New Roman" charset="0"/>
              </a:rPr>
              <a:t> : </a:t>
            </a:r>
            <a:r>
              <a:rPr lang="en-US" sz="2400" i="0" dirty="0" err="1">
                <a:latin typeface="Times New Roman" charset="0"/>
              </a:rPr>
              <a:t>pengikut</a:t>
            </a:r>
            <a:r>
              <a:rPr lang="en-US" sz="2400" i="0" dirty="0">
                <a:latin typeface="Times New Roman" charset="0"/>
              </a:rPr>
              <a:t> model </a:t>
            </a:r>
          </a:p>
          <a:p>
            <a:pPr eaLnBrk="1" hangingPunct="1"/>
            <a:r>
              <a:rPr lang="en-US" sz="2400" i="0" dirty="0" err="1">
                <a:latin typeface="Times New Roman" charset="0"/>
              </a:rPr>
              <a:t>Baumol-Tobins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dengan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elastisitas</a:t>
            </a:r>
            <a:r>
              <a:rPr lang="en-US" sz="2400" i="0" dirty="0">
                <a:latin typeface="Times New Roman" charset="0"/>
              </a:rPr>
              <a:t> ½. Yang lain </a:t>
            </a:r>
            <a:r>
              <a:rPr lang="en-US" sz="2400" i="0" dirty="0" err="1">
                <a:latin typeface="Times New Roman" charset="0"/>
              </a:rPr>
              <a:t>punya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dirty="0">
                <a:latin typeface="Times New Roman" charset="0"/>
              </a:rPr>
              <a:t>N </a:t>
            </a:r>
            <a:r>
              <a:rPr lang="en-US" sz="2400" i="0" dirty="0" err="1">
                <a:latin typeface="Times New Roman" charset="0"/>
              </a:rPr>
              <a:t>tertentu</a:t>
            </a:r>
            <a:r>
              <a:rPr lang="en-US" sz="2400" dirty="0">
                <a:latin typeface="Times New Roman" charset="0"/>
              </a:rPr>
              <a:t>,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jadi</a:t>
            </a:r>
            <a:r>
              <a:rPr lang="en-US" sz="2400" i="0" dirty="0">
                <a:latin typeface="Times New Roman" charset="0"/>
              </a:rPr>
              <a:t> </a:t>
            </a:r>
          </a:p>
          <a:p>
            <a:pPr eaLnBrk="1" hangingPunct="1"/>
            <a:r>
              <a:rPr lang="en-US" sz="2400" i="0" dirty="0" err="1">
                <a:latin typeface="Times New Roman" charset="0"/>
              </a:rPr>
              <a:t>mereka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punya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elastisitas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pendapatan</a:t>
            </a:r>
            <a:r>
              <a:rPr lang="en-US" sz="2400" i="0" dirty="0">
                <a:latin typeface="Times New Roman" charset="0"/>
              </a:rPr>
              <a:t> 1 </a:t>
            </a:r>
            <a:r>
              <a:rPr lang="en-US" sz="2400" i="0" dirty="0" err="1">
                <a:latin typeface="Times New Roman" charset="0"/>
              </a:rPr>
              <a:t>dan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elastisitas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bunga</a:t>
            </a:r>
            <a:r>
              <a:rPr lang="en-US" sz="2400" i="0" dirty="0">
                <a:latin typeface="Times New Roman" charset="0"/>
              </a:rPr>
              <a:t> 0. </a:t>
            </a:r>
            <a:r>
              <a:rPr lang="en-US" sz="2400" i="0" dirty="0" err="1">
                <a:latin typeface="Times New Roman" charset="0"/>
              </a:rPr>
              <a:t>Pada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kasus</a:t>
            </a:r>
            <a:endParaRPr lang="en-US" sz="2400" i="0" dirty="0">
              <a:latin typeface="Times New Roman" charset="0"/>
            </a:endParaRPr>
          </a:p>
          <a:p>
            <a:pPr eaLnBrk="1" hangingPunct="1"/>
            <a:r>
              <a:rPr lang="en-US" sz="2400" i="0" dirty="0" err="1">
                <a:latin typeface="Times New Roman" charset="0"/>
              </a:rPr>
              <a:t>ini</a:t>
            </a:r>
            <a:r>
              <a:rPr lang="en-US" sz="2400" i="0" dirty="0">
                <a:latin typeface="Times New Roman" charset="0"/>
              </a:rPr>
              <a:t>, </a:t>
            </a:r>
            <a:r>
              <a:rPr lang="en-US" sz="2400" i="0" dirty="0" err="1">
                <a:latin typeface="Times New Roman" charset="0"/>
              </a:rPr>
              <a:t>permintaan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keseluruhan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seperti</a:t>
            </a:r>
            <a:r>
              <a:rPr lang="en-US" sz="2400" i="0" dirty="0">
                <a:latin typeface="Times New Roman" charset="0"/>
              </a:rPr>
              <a:t> rata-rata </a:t>
            </a:r>
            <a:r>
              <a:rPr lang="en-US" sz="2400" i="0" dirty="0" err="1">
                <a:latin typeface="Times New Roman" charset="0"/>
              </a:rPr>
              <a:t>tertimbang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permintaan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kedua</a:t>
            </a:r>
            <a:endParaRPr lang="en-US" sz="2400" i="0" dirty="0">
              <a:latin typeface="Times New Roman" charset="0"/>
            </a:endParaRPr>
          </a:p>
          <a:p>
            <a:pPr eaLnBrk="1" hangingPunct="1"/>
            <a:r>
              <a:rPr lang="en-US" sz="2400" i="0" dirty="0" err="1">
                <a:latin typeface="Times New Roman" charset="0"/>
              </a:rPr>
              <a:t>kelompok</a:t>
            </a:r>
            <a:r>
              <a:rPr lang="en-US" sz="2400" i="0" dirty="0">
                <a:latin typeface="Times New Roman" charset="0"/>
              </a:rPr>
              <a:t>. </a:t>
            </a:r>
            <a:r>
              <a:rPr lang="en-US" sz="2400" i="0" dirty="0" err="1">
                <a:latin typeface="Times New Roman" charset="0"/>
              </a:rPr>
              <a:t>Elastisitas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pendapatan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antara</a:t>
            </a:r>
            <a:r>
              <a:rPr lang="en-US" sz="2400" i="0" dirty="0">
                <a:latin typeface="Times New Roman" charset="0"/>
              </a:rPr>
              <a:t> ½ </a:t>
            </a:r>
            <a:r>
              <a:rPr lang="en-US" sz="2400" i="0" dirty="0" err="1">
                <a:latin typeface="Times New Roman" charset="0"/>
              </a:rPr>
              <a:t>dan</a:t>
            </a:r>
            <a:r>
              <a:rPr lang="en-US" sz="2400" i="0" dirty="0">
                <a:latin typeface="Times New Roman" charset="0"/>
              </a:rPr>
              <a:t> 1, </a:t>
            </a:r>
            <a:r>
              <a:rPr lang="en-US" sz="2400" i="0" dirty="0" err="1">
                <a:latin typeface="Times New Roman" charset="0"/>
              </a:rPr>
              <a:t>dan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elastisitas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bunga</a:t>
            </a:r>
            <a:r>
              <a:rPr lang="en-US" sz="2400" i="0" dirty="0">
                <a:latin typeface="Times New Roman" charset="0"/>
              </a:rPr>
              <a:t> </a:t>
            </a:r>
          </a:p>
          <a:p>
            <a:pPr eaLnBrk="1" hangingPunct="1"/>
            <a:r>
              <a:rPr lang="en-US" sz="2400" i="0" dirty="0" err="1">
                <a:latin typeface="Times New Roman" charset="0"/>
              </a:rPr>
              <a:t>antara</a:t>
            </a:r>
            <a:r>
              <a:rPr lang="en-US" sz="2400" i="0" dirty="0">
                <a:latin typeface="Times New Roman" charset="0"/>
              </a:rPr>
              <a:t> ½ </a:t>
            </a:r>
            <a:r>
              <a:rPr lang="en-US" sz="2400" i="0" dirty="0" err="1">
                <a:latin typeface="Times New Roman" charset="0"/>
              </a:rPr>
              <a:t>dan</a:t>
            </a:r>
            <a:r>
              <a:rPr lang="en-US" sz="2400" i="0" dirty="0">
                <a:latin typeface="Times New Roman" charset="0"/>
              </a:rPr>
              <a:t> 0– </a:t>
            </a:r>
            <a:r>
              <a:rPr lang="en-US" sz="2400" i="0" dirty="0" err="1">
                <a:latin typeface="Times New Roman" charset="0"/>
              </a:rPr>
              <a:t>sebagaimana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bukti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empiris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tunjukkan</a:t>
            </a:r>
            <a:r>
              <a:rPr lang="en-US" sz="2400" i="0" dirty="0">
                <a:latin typeface="Times New Roman" charset="0"/>
              </a:rPr>
              <a:t>.</a:t>
            </a:r>
          </a:p>
        </p:txBody>
      </p:sp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6172200" cy="67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Elephant"/>
              </a:rPr>
              <a:t>Kesimpulan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7  0.075 -0.08267  0.125 -0.08267  C 0.175 -0.08267  0.22 -0.05067  0.25 0  C 0.22 0.05067  0.175 0.08267  0.125 0.08267  C 0.075 0.08267  0.03 0.05067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27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27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3500" y="762000"/>
            <a:ext cx="9050338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1" hangingPunct="1"/>
            <a:r>
              <a:rPr lang="en-US" sz="2400" i="0" dirty="0" err="1">
                <a:latin typeface="Times New Roman" charset="0"/>
              </a:rPr>
              <a:t>Aset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dikelompokkan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ke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dalam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dua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kategori</a:t>
            </a:r>
            <a:r>
              <a:rPr lang="en-US" sz="2400" i="0" dirty="0">
                <a:latin typeface="Times New Roman" charset="0"/>
              </a:rPr>
              <a:t> :</a:t>
            </a:r>
          </a:p>
          <a:p>
            <a:pPr marL="457200" indent="-457200" eaLnBrk="1" hangingPunct="1">
              <a:buFontTx/>
              <a:buAutoNum type="arabicParenR"/>
            </a:pPr>
            <a:r>
              <a:rPr lang="en-US" sz="2400" b="1" i="0" dirty="0">
                <a:latin typeface="Times New Roman" charset="0"/>
              </a:rPr>
              <a:t>UANG: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Aset</a:t>
            </a:r>
            <a:r>
              <a:rPr lang="en-US" sz="2400" i="0" dirty="0">
                <a:latin typeface="Times New Roman" charset="0"/>
              </a:rPr>
              <a:t> yang </a:t>
            </a:r>
            <a:r>
              <a:rPr lang="en-US" sz="2400" i="0" dirty="0" err="1">
                <a:latin typeface="Times New Roman" charset="0"/>
              </a:rPr>
              <a:t>digunakan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sebagai</a:t>
            </a:r>
            <a:r>
              <a:rPr lang="en-US" sz="2400" i="0" dirty="0">
                <a:latin typeface="Times New Roman" charset="0"/>
              </a:rPr>
              <a:t> media </a:t>
            </a:r>
            <a:r>
              <a:rPr lang="en-US" sz="2400" i="0" dirty="0" err="1">
                <a:latin typeface="Times New Roman" charset="0"/>
              </a:rPr>
              <a:t>pertukaran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dan</a:t>
            </a:r>
            <a:r>
              <a:rPr lang="en-US" sz="2400" i="0" dirty="0">
                <a:latin typeface="Times New Roman" charset="0"/>
              </a:rPr>
              <a:t> </a:t>
            </a:r>
          </a:p>
          <a:p>
            <a:pPr marL="457200" indent="-457200" eaLnBrk="1" hangingPunct="1"/>
            <a:r>
              <a:rPr lang="en-US" sz="2400" i="0" dirty="0">
                <a:latin typeface="Times New Roman" charset="0"/>
              </a:rPr>
              <a:t>      </a:t>
            </a:r>
            <a:r>
              <a:rPr lang="en-US" sz="2400" i="0" dirty="0" err="1">
                <a:latin typeface="Times New Roman" charset="0"/>
              </a:rPr>
              <a:t>penyimpan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nilai</a:t>
            </a:r>
            <a:r>
              <a:rPr lang="en-US" sz="2400" i="0" dirty="0">
                <a:latin typeface="Times New Roman" charset="0"/>
              </a:rPr>
              <a:t> (</a:t>
            </a:r>
            <a:r>
              <a:rPr lang="en-US" sz="2400" i="0" dirty="0" err="1">
                <a:latin typeface="Times New Roman" charset="0"/>
              </a:rPr>
              <a:t>mata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uang</a:t>
            </a:r>
            <a:r>
              <a:rPr lang="en-US" sz="2400" i="0" dirty="0">
                <a:latin typeface="Times New Roman" charset="0"/>
              </a:rPr>
              <a:t>, </a:t>
            </a:r>
            <a:r>
              <a:rPr lang="en-US" sz="2400" i="0" dirty="0" err="1">
                <a:latin typeface="Times New Roman" charset="0"/>
              </a:rPr>
              <a:t>rekening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cek</a:t>
            </a:r>
            <a:r>
              <a:rPr lang="en-US" sz="2400" i="0" dirty="0">
                <a:latin typeface="Times New Roman" charset="0"/>
              </a:rPr>
              <a:t>)</a:t>
            </a:r>
          </a:p>
          <a:p>
            <a:pPr marL="457200" indent="-457200" eaLnBrk="1" hangingPunct="1">
              <a:buFontTx/>
              <a:buAutoNum type="arabicParenR" startAt="2"/>
            </a:pPr>
            <a:r>
              <a:rPr lang="en-US" sz="2400" b="1" i="0" dirty="0" err="1">
                <a:latin typeface="Times New Roman" charset="0"/>
              </a:rPr>
              <a:t>Aktiva</a:t>
            </a:r>
            <a:r>
              <a:rPr lang="en-US" sz="2400" b="1" i="0" dirty="0">
                <a:latin typeface="Times New Roman" charset="0"/>
              </a:rPr>
              <a:t> yang </a:t>
            </a:r>
            <a:r>
              <a:rPr lang="en-US" sz="2400" b="1" i="0" dirty="0" err="1">
                <a:latin typeface="Times New Roman" charset="0"/>
              </a:rPr>
              <a:t>segera</a:t>
            </a:r>
            <a:r>
              <a:rPr lang="en-US" sz="2400" b="1" i="0" dirty="0">
                <a:latin typeface="Times New Roman" charset="0"/>
              </a:rPr>
              <a:t> </a:t>
            </a:r>
            <a:r>
              <a:rPr lang="en-US" sz="2400" b="1" i="0" dirty="0" err="1">
                <a:latin typeface="Times New Roman" charset="0"/>
              </a:rPr>
              <a:t>dapat</a:t>
            </a:r>
            <a:r>
              <a:rPr lang="en-US" sz="2400" b="1" i="0" dirty="0">
                <a:latin typeface="Times New Roman" charset="0"/>
              </a:rPr>
              <a:t> </a:t>
            </a:r>
            <a:r>
              <a:rPr lang="en-US" sz="2400" b="1" i="0" dirty="0" err="1">
                <a:latin typeface="Times New Roman" charset="0"/>
              </a:rPr>
              <a:t>diuangkan</a:t>
            </a:r>
            <a:r>
              <a:rPr lang="en-US" sz="2400" b="1" i="0" dirty="0">
                <a:latin typeface="Times New Roman" charset="0"/>
              </a:rPr>
              <a:t> </a:t>
            </a:r>
            <a:r>
              <a:rPr lang="en-US" sz="2400" i="0" dirty="0">
                <a:latin typeface="Times New Roman" charset="0"/>
              </a:rPr>
              <a:t>(</a:t>
            </a:r>
            <a:r>
              <a:rPr lang="en-US" sz="2400" dirty="0">
                <a:latin typeface="Times New Roman" charset="0"/>
              </a:rPr>
              <a:t>NEAR MONEY</a:t>
            </a:r>
            <a:r>
              <a:rPr lang="en-US" sz="2400" i="0" dirty="0">
                <a:latin typeface="Times New Roman" charset="0"/>
              </a:rPr>
              <a:t>)</a:t>
            </a:r>
            <a:r>
              <a:rPr lang="en-US" sz="2400" b="1" i="0" dirty="0">
                <a:latin typeface="Times New Roman" charset="0"/>
              </a:rPr>
              <a:t> :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Aset</a:t>
            </a:r>
            <a:r>
              <a:rPr lang="en-US" sz="2400" i="0" dirty="0">
                <a:latin typeface="Times New Roman" charset="0"/>
              </a:rPr>
              <a:t> yang</a:t>
            </a:r>
          </a:p>
          <a:p>
            <a:pPr marL="457200" indent="-457200" eaLnBrk="1" hangingPunct="1"/>
            <a:r>
              <a:rPr lang="en-US" sz="2400" i="0" dirty="0">
                <a:latin typeface="Times New Roman" charset="0"/>
              </a:rPr>
              <a:t>      </a:t>
            </a:r>
            <a:r>
              <a:rPr lang="en-US" sz="2400" i="0" dirty="0" err="1">
                <a:latin typeface="Times New Roman" charset="0"/>
              </a:rPr>
              <a:t>digunakan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sebagai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penyimpan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nilai</a:t>
            </a:r>
            <a:r>
              <a:rPr lang="en-US" sz="2400" i="0" dirty="0">
                <a:latin typeface="Times New Roman" charset="0"/>
              </a:rPr>
              <a:t> (</a:t>
            </a:r>
            <a:r>
              <a:rPr lang="en-US" sz="2400" i="0" dirty="0" err="1">
                <a:latin typeface="Times New Roman" charset="0"/>
              </a:rPr>
              <a:t>saham</a:t>
            </a:r>
            <a:r>
              <a:rPr lang="en-US" sz="2400" i="0" dirty="0">
                <a:latin typeface="Times New Roman" charset="0"/>
              </a:rPr>
              <a:t>, </a:t>
            </a:r>
            <a:r>
              <a:rPr lang="en-US" sz="2400" i="0" dirty="0" err="1">
                <a:latin typeface="Times New Roman" charset="0"/>
              </a:rPr>
              <a:t>obligasi</a:t>
            </a:r>
            <a:r>
              <a:rPr lang="en-US" sz="2400" i="0" dirty="0">
                <a:latin typeface="Times New Roman" charset="0"/>
              </a:rPr>
              <a:t>, </a:t>
            </a:r>
            <a:r>
              <a:rPr lang="en-US" sz="2400" i="0" dirty="0" err="1">
                <a:latin typeface="Times New Roman" charset="0"/>
              </a:rPr>
              <a:t>dan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rekening</a:t>
            </a:r>
            <a:r>
              <a:rPr lang="en-US" sz="2400" i="0" dirty="0">
                <a:latin typeface="Times New Roman" charset="0"/>
              </a:rPr>
              <a:t> </a:t>
            </a:r>
          </a:p>
          <a:p>
            <a:pPr marL="457200" indent="-457200" eaLnBrk="1" hangingPunct="1"/>
            <a:r>
              <a:rPr lang="en-US" sz="2400" i="0" dirty="0">
                <a:latin typeface="Times New Roman" charset="0"/>
              </a:rPr>
              <a:t>      </a:t>
            </a:r>
            <a:r>
              <a:rPr lang="en-US" sz="2400" i="0" dirty="0" err="1">
                <a:latin typeface="Times New Roman" charset="0"/>
              </a:rPr>
              <a:t>tabungan</a:t>
            </a:r>
            <a:r>
              <a:rPr lang="en-US" sz="2400" i="0" dirty="0">
                <a:latin typeface="Times New Roman" charset="0"/>
              </a:rPr>
              <a:t>).</a:t>
            </a:r>
          </a:p>
          <a:p>
            <a:pPr marL="457200" indent="-457200" eaLnBrk="1" hangingPunct="1"/>
            <a:endParaRPr lang="en-US" sz="2400" i="0" dirty="0">
              <a:latin typeface="Times New Roman" charset="0"/>
            </a:endParaRPr>
          </a:p>
          <a:p>
            <a:pPr marL="457200" indent="-457200" eaLnBrk="1" hangingPunct="1"/>
            <a:r>
              <a:rPr lang="en-US" sz="2400" dirty="0">
                <a:latin typeface="Times New Roman" charset="0"/>
              </a:rPr>
              <a:t>Near money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terdiri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dari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aset</a:t>
            </a:r>
            <a:r>
              <a:rPr lang="en-US" sz="2400" i="0" dirty="0">
                <a:latin typeface="Times New Roman" charset="0"/>
              </a:rPr>
              <a:t> yang </a:t>
            </a:r>
            <a:r>
              <a:rPr lang="en-US" sz="2400" i="0" dirty="0" err="1">
                <a:latin typeface="Times New Roman" charset="0"/>
              </a:rPr>
              <a:t>telah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memiliki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likuiditas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uang</a:t>
            </a:r>
            <a:r>
              <a:rPr lang="en-US" sz="2400" i="0" dirty="0">
                <a:latin typeface="Times New Roman" charset="0"/>
              </a:rPr>
              <a:t> (</a:t>
            </a:r>
            <a:r>
              <a:rPr lang="en-US" sz="2400" i="0" dirty="0" err="1">
                <a:latin typeface="Times New Roman" charset="0"/>
              </a:rPr>
              <a:t>contoh</a:t>
            </a:r>
            <a:r>
              <a:rPr lang="en-US" sz="2400" i="0" dirty="0">
                <a:latin typeface="Times New Roman" charset="0"/>
              </a:rPr>
              <a:t>,</a:t>
            </a:r>
          </a:p>
          <a:p>
            <a:pPr marL="457200" indent="-457200" eaLnBrk="1" hangingPunct="1"/>
            <a:r>
              <a:rPr lang="en-US" sz="2400" i="0" dirty="0" err="1">
                <a:latin typeface="Times New Roman" charset="0"/>
              </a:rPr>
              <a:t>cek</a:t>
            </a:r>
            <a:r>
              <a:rPr lang="en-US" sz="2400" i="0" dirty="0">
                <a:latin typeface="Times New Roman" charset="0"/>
              </a:rPr>
              <a:t> yang </a:t>
            </a:r>
            <a:r>
              <a:rPr lang="en-US" sz="2400" i="0" dirty="0" err="1">
                <a:latin typeface="Times New Roman" charset="0"/>
              </a:rPr>
              <a:t>bisa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ditulis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terhadap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rekening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reksa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dana</a:t>
            </a:r>
            <a:r>
              <a:rPr lang="en-US" sz="2400" i="0" dirty="0">
                <a:latin typeface="Times New Roman" charset="0"/>
              </a:rPr>
              <a:t>).</a:t>
            </a:r>
          </a:p>
          <a:p>
            <a:pPr marL="457200" indent="-457200" eaLnBrk="1" hangingPunct="1"/>
            <a:endParaRPr lang="en-US" sz="2400" i="0" dirty="0">
              <a:latin typeface="Times New Roman" charset="0"/>
            </a:endParaRPr>
          </a:p>
          <a:p>
            <a:pPr marL="457200" indent="-457200" eaLnBrk="1" hangingPunct="1"/>
            <a:r>
              <a:rPr lang="en-US" sz="2400" dirty="0">
                <a:latin typeface="Times New Roman" charset="0"/>
              </a:rPr>
              <a:t>Near money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menyebabkan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ketidakstabilan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permintaan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uang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bisa</a:t>
            </a:r>
            <a:r>
              <a:rPr lang="en-US" sz="2400" i="0" dirty="0">
                <a:latin typeface="Times New Roman" charset="0"/>
              </a:rPr>
              <a:t> </a:t>
            </a:r>
          </a:p>
          <a:p>
            <a:pPr marL="457200" indent="-457200" eaLnBrk="1" hangingPunct="1"/>
            <a:r>
              <a:rPr lang="en-US" sz="2400" i="0" dirty="0" err="1">
                <a:latin typeface="Times New Roman" charset="0"/>
              </a:rPr>
              <a:t>memberi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sinyal</a:t>
            </a:r>
            <a:r>
              <a:rPr lang="en-US" sz="2400" i="0" dirty="0">
                <a:latin typeface="Times New Roman" charset="0"/>
              </a:rPr>
              <a:t> yang </a:t>
            </a:r>
            <a:r>
              <a:rPr lang="en-US" sz="2400" i="0" dirty="0" err="1">
                <a:latin typeface="Times New Roman" charset="0"/>
              </a:rPr>
              <a:t>salah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tentang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permintaan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agregat</a:t>
            </a:r>
            <a:r>
              <a:rPr lang="en-US" sz="2400" i="0" dirty="0">
                <a:latin typeface="Times New Roman" charset="0"/>
              </a:rPr>
              <a:t>.</a:t>
            </a:r>
          </a:p>
          <a:p>
            <a:pPr marL="457200" indent="-457200" eaLnBrk="1" hangingPunct="1"/>
            <a:endParaRPr lang="en-US" sz="2400" i="0" dirty="0">
              <a:latin typeface="Times New Roman" charset="0"/>
            </a:endParaRPr>
          </a:p>
          <a:p>
            <a:pPr marL="457200" indent="-457200" eaLnBrk="1" hangingPunct="1"/>
            <a:r>
              <a:rPr lang="en-US" sz="2400" i="0" dirty="0" err="1">
                <a:latin typeface="Times New Roman" charset="0"/>
              </a:rPr>
              <a:t>Salah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satu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responsnya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adalah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menggunakan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definisi</a:t>
            </a:r>
            <a:r>
              <a:rPr lang="en-US" sz="2400" i="0" dirty="0">
                <a:latin typeface="Times New Roman" charset="0"/>
              </a:rPr>
              <a:t> yang </a:t>
            </a:r>
            <a:r>
              <a:rPr lang="en-US" sz="2400" i="0" dirty="0" err="1">
                <a:latin typeface="Times New Roman" charset="0"/>
              </a:rPr>
              <a:t>luas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tentang</a:t>
            </a:r>
            <a:r>
              <a:rPr lang="en-US" sz="2400" i="0" dirty="0">
                <a:latin typeface="Times New Roman" charset="0"/>
              </a:rPr>
              <a:t> </a:t>
            </a:r>
          </a:p>
          <a:p>
            <a:pPr marL="457200" indent="-457200" eaLnBrk="1" hangingPunct="1"/>
            <a:r>
              <a:rPr lang="en-US" sz="2400" i="0" dirty="0" err="1">
                <a:latin typeface="Times New Roman" charset="0"/>
              </a:rPr>
              <a:t>uang</a:t>
            </a:r>
            <a:r>
              <a:rPr lang="en-US" sz="2400" i="0" dirty="0">
                <a:latin typeface="Times New Roman" charset="0"/>
              </a:rPr>
              <a:t> yang </a:t>
            </a:r>
            <a:r>
              <a:rPr lang="en-US" sz="2400" i="0" dirty="0" err="1">
                <a:latin typeface="Times New Roman" charset="0"/>
              </a:rPr>
              <a:t>mencakup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dirty="0">
                <a:latin typeface="Times New Roman" charset="0"/>
              </a:rPr>
              <a:t>near money</a:t>
            </a:r>
            <a:r>
              <a:rPr lang="en-US" sz="2400" i="0" dirty="0">
                <a:latin typeface="Times New Roman" charset="0"/>
              </a:rPr>
              <a:t>, </a:t>
            </a:r>
            <a:r>
              <a:rPr lang="en-US" sz="2400" i="0" dirty="0" err="1">
                <a:latin typeface="Times New Roman" charset="0"/>
              </a:rPr>
              <a:t>tapi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sulit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memilih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jenis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aset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apa</a:t>
            </a:r>
            <a:r>
              <a:rPr lang="en-US" sz="2400" i="0" dirty="0">
                <a:latin typeface="Times New Roman" charset="0"/>
              </a:rPr>
              <a:t> yang</a:t>
            </a:r>
          </a:p>
          <a:p>
            <a:pPr marL="457200" indent="-457200" eaLnBrk="1" hangingPunct="1"/>
            <a:r>
              <a:rPr lang="en-US" sz="2400" i="0" dirty="0" err="1">
                <a:latin typeface="Times New Roman" charset="0"/>
              </a:rPr>
              <a:t>sebaiknya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dikelompokkan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bersama</a:t>
            </a:r>
            <a:r>
              <a:rPr lang="en-US" sz="2400" i="0" dirty="0">
                <a:latin typeface="Times New Roman" charset="0"/>
              </a:rPr>
              <a:t>.</a:t>
            </a:r>
          </a:p>
        </p:txBody>
      </p:sp>
      <p:sp>
        <p:nvSpPr>
          <p:cNvPr id="33795" name="WordArt 3"/>
          <p:cNvSpPr>
            <a:spLocks noChangeArrowheads="1" noChangeShapeType="1" noTextEdit="1"/>
          </p:cNvSpPr>
          <p:nvPr/>
        </p:nvSpPr>
        <p:spPr bwMode="auto">
          <a:xfrm>
            <a:off x="279400" y="228600"/>
            <a:ext cx="8610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Arial Narrow"/>
              </a:rPr>
              <a:t>Inovasi Keuangan, Near Money, dan Kematian Agregat Moneter</a:t>
            </a:r>
          </a:p>
        </p:txBody>
      </p:sp>
      <p:pic>
        <p:nvPicPr>
          <p:cNvPr id="33796" name="Picture 4" descr="PROGRES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667000"/>
            <a:ext cx="1346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7  0.075 -0.08267  0.125 -0.08267  C 0.175 -0.08267  0.22 -0.05067  0.25 0  C 0.22 0.05067  0.175 0.08267  0.125 0.08267  C 0.075 0.08267  0.03 0.05067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3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37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337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3379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685800" y="119063"/>
            <a:ext cx="7696200" cy="1184275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id-ID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Sylfaen"/>
              </a:rPr>
              <a:t>Ketidakstabilan Permintaan Uang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0" y="1208088"/>
            <a:ext cx="91344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i="0" dirty="0" err="1">
                <a:latin typeface="Times New Roman" charset="0"/>
              </a:rPr>
              <a:t>Ketidakstabilan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permintaan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uang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telah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menjadi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isu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politis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bagi</a:t>
            </a:r>
            <a:r>
              <a:rPr lang="en-US" sz="2400" i="0" dirty="0">
                <a:latin typeface="Times New Roman" charset="0"/>
              </a:rPr>
              <a:t> Fed. </a:t>
            </a:r>
            <a:r>
              <a:rPr lang="en-US" sz="2400" i="0" dirty="0" err="1">
                <a:latin typeface="Times New Roman" charset="0"/>
              </a:rPr>
              <a:t>Pada</a:t>
            </a:r>
            <a:r>
              <a:rPr lang="en-US" sz="2400" i="0" dirty="0">
                <a:latin typeface="Times New Roman" charset="0"/>
              </a:rPr>
              <a:t> 1993, </a:t>
            </a:r>
            <a:r>
              <a:rPr lang="en-US" sz="2400" i="0" dirty="0" err="1">
                <a:latin typeface="Times New Roman" charset="0"/>
              </a:rPr>
              <a:t>gubernur</a:t>
            </a:r>
            <a:r>
              <a:rPr lang="en-US" sz="2400" i="0" dirty="0">
                <a:latin typeface="Times New Roman" charset="0"/>
              </a:rPr>
              <a:t> Fed Alan Greenspan </a:t>
            </a:r>
            <a:r>
              <a:rPr lang="en-US" sz="2400" i="0" dirty="0" err="1">
                <a:latin typeface="Times New Roman" charset="0"/>
              </a:rPr>
              <a:t>mengatakan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agregat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ini</a:t>
            </a:r>
            <a:r>
              <a:rPr lang="en-US" sz="2400" i="0" dirty="0">
                <a:latin typeface="Times New Roman" charset="0"/>
              </a:rPr>
              <a:t> “</a:t>
            </a:r>
            <a:r>
              <a:rPr lang="en-US" sz="2400" i="0" dirty="0" err="1">
                <a:latin typeface="Times New Roman" charset="0"/>
              </a:rPr>
              <a:t>tidak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nampak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memberikan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indikasi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perkembangan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ekonomi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tekanan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harga</a:t>
            </a:r>
            <a:r>
              <a:rPr lang="en-US" sz="2400" i="0" dirty="0">
                <a:latin typeface="Times New Roman" charset="0"/>
              </a:rPr>
              <a:t> yang </a:t>
            </a:r>
            <a:r>
              <a:rPr lang="en-US" sz="2400" i="0" dirty="0" err="1">
                <a:latin typeface="Times New Roman" charset="0"/>
              </a:rPr>
              <a:t>dapat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diandalkan</a:t>
            </a:r>
            <a:r>
              <a:rPr lang="en-US" sz="2400" i="0" dirty="0">
                <a:latin typeface="Times New Roman" charset="0"/>
              </a:rPr>
              <a:t>”.</a:t>
            </a:r>
          </a:p>
          <a:p>
            <a:pPr eaLnBrk="1" hangingPunct="1"/>
            <a:endParaRPr lang="en-US" sz="2400" i="0" dirty="0">
              <a:latin typeface="Times New Roman" charset="0"/>
            </a:endParaRPr>
          </a:p>
          <a:p>
            <a:pPr eaLnBrk="1" hangingPunct="1"/>
            <a:r>
              <a:rPr lang="en-US" sz="2400" i="0" dirty="0" err="1">
                <a:latin typeface="Times New Roman" charset="0"/>
              </a:rPr>
              <a:t>Selama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tahun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sebelumnya</a:t>
            </a:r>
            <a:r>
              <a:rPr lang="en-US" sz="2400" i="0" dirty="0">
                <a:latin typeface="Times New Roman" charset="0"/>
              </a:rPr>
              <a:t>, </a:t>
            </a:r>
            <a:r>
              <a:rPr lang="en-US" sz="2400" dirty="0">
                <a:latin typeface="Times New Roman" charset="0"/>
              </a:rPr>
              <a:t>M</a:t>
            </a:r>
            <a:r>
              <a:rPr lang="en-US" sz="2400" i="0" dirty="0">
                <a:latin typeface="Times New Roman" charset="0"/>
              </a:rPr>
              <a:t>1 </a:t>
            </a:r>
            <a:r>
              <a:rPr lang="en-US" sz="2400" i="0" dirty="0" err="1">
                <a:latin typeface="Times New Roman" charset="0"/>
              </a:rPr>
              <a:t>tumbuh</a:t>
            </a:r>
            <a:r>
              <a:rPr lang="en-US" sz="2400" i="0" dirty="0">
                <a:latin typeface="Times New Roman" charset="0"/>
              </a:rPr>
              <a:t> 12 </a:t>
            </a:r>
            <a:r>
              <a:rPr lang="en-US" sz="2400" i="0" dirty="0" err="1">
                <a:latin typeface="Times New Roman" charset="0"/>
              </a:rPr>
              <a:t>persen</a:t>
            </a:r>
            <a:r>
              <a:rPr lang="en-US" sz="2400" i="0" dirty="0">
                <a:latin typeface="Times New Roman" charset="0"/>
              </a:rPr>
              <a:t>, </a:t>
            </a:r>
            <a:r>
              <a:rPr lang="en-US" sz="2400" dirty="0">
                <a:latin typeface="Times New Roman" charset="0"/>
              </a:rPr>
              <a:t>M</a:t>
            </a:r>
            <a:r>
              <a:rPr lang="en-US" sz="2400" i="0" dirty="0">
                <a:latin typeface="Times New Roman" charset="0"/>
              </a:rPr>
              <a:t>2 </a:t>
            </a:r>
            <a:r>
              <a:rPr lang="en-US" sz="2400" i="0" dirty="0" err="1">
                <a:latin typeface="Times New Roman" charset="0"/>
              </a:rPr>
              <a:t>tumbuh</a:t>
            </a:r>
            <a:r>
              <a:rPr lang="en-US" sz="2400" i="0" dirty="0">
                <a:latin typeface="Times New Roman" charset="0"/>
              </a:rPr>
              <a:t> 0,5 </a:t>
            </a:r>
            <a:r>
              <a:rPr lang="en-US" sz="2400" i="0" dirty="0" err="1">
                <a:latin typeface="Times New Roman" charset="0"/>
              </a:rPr>
              <a:t>persen</a:t>
            </a:r>
            <a:r>
              <a:rPr lang="en-US" sz="2400" i="0" dirty="0">
                <a:latin typeface="Times New Roman" charset="0"/>
              </a:rPr>
              <a:t>. </a:t>
            </a:r>
            <a:r>
              <a:rPr lang="en-US" sz="2400" i="0" dirty="0" err="1">
                <a:latin typeface="Times New Roman" charset="0"/>
              </a:rPr>
              <a:t>Bergantung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pada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bobot</a:t>
            </a:r>
            <a:r>
              <a:rPr lang="en-US" sz="2400" i="0" dirty="0">
                <a:latin typeface="Times New Roman" charset="0"/>
              </a:rPr>
              <a:t> yang </a:t>
            </a:r>
            <a:r>
              <a:rPr lang="en-US" sz="2400" i="0" dirty="0" err="1">
                <a:latin typeface="Times New Roman" charset="0"/>
              </a:rPr>
              <a:t>diberikan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pada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tiap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ukuran</a:t>
            </a:r>
            <a:r>
              <a:rPr lang="en-US" sz="2400" i="0" dirty="0">
                <a:latin typeface="Times New Roman" charset="0"/>
              </a:rPr>
              <a:t>, </a:t>
            </a:r>
            <a:r>
              <a:rPr lang="en-US" sz="2400" i="0" dirty="0" err="1">
                <a:latin typeface="Times New Roman" charset="0"/>
              </a:rPr>
              <a:t>kebijakan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moneter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dapat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sangat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longgar</a:t>
            </a:r>
            <a:r>
              <a:rPr lang="en-US" sz="2400" i="0" dirty="0">
                <a:latin typeface="Times New Roman" charset="0"/>
              </a:rPr>
              <a:t>, </a:t>
            </a:r>
            <a:r>
              <a:rPr lang="en-US" sz="2400" i="0" dirty="0" err="1">
                <a:latin typeface="Times New Roman" charset="0"/>
              </a:rPr>
              <a:t>sangat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ketat</a:t>
            </a:r>
            <a:r>
              <a:rPr lang="en-US" sz="2400" i="0" dirty="0">
                <a:latin typeface="Times New Roman" charset="0"/>
              </a:rPr>
              <a:t>, </a:t>
            </a:r>
            <a:r>
              <a:rPr lang="en-US" sz="2400" i="0" dirty="0" err="1">
                <a:latin typeface="Times New Roman" charset="0"/>
              </a:rPr>
              <a:t>atau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di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antaranya</a:t>
            </a:r>
            <a:r>
              <a:rPr lang="en-US" sz="2400" i="0" dirty="0">
                <a:latin typeface="Times New Roman" charset="0"/>
              </a:rPr>
              <a:t>. .</a:t>
            </a:r>
          </a:p>
          <a:p>
            <a:pPr eaLnBrk="1" hangingPunct="1"/>
            <a:endParaRPr lang="en-US" sz="2400" i="0" dirty="0">
              <a:latin typeface="Times New Roman" charset="0"/>
            </a:endParaRPr>
          </a:p>
          <a:p>
            <a:pPr eaLnBrk="1" hangingPunct="1"/>
            <a:r>
              <a:rPr lang="en-US" sz="2400" i="0" dirty="0" err="1">
                <a:latin typeface="Times New Roman" charset="0"/>
              </a:rPr>
              <a:t>Sejak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itu</a:t>
            </a:r>
            <a:r>
              <a:rPr lang="en-US" sz="2400" i="0" dirty="0">
                <a:latin typeface="Times New Roman" charset="0"/>
              </a:rPr>
              <a:t>, Fed </a:t>
            </a:r>
            <a:r>
              <a:rPr lang="en-US" sz="2400" i="0" dirty="0" err="1">
                <a:latin typeface="Times New Roman" charset="0"/>
              </a:rPr>
              <a:t>membuat</a:t>
            </a:r>
            <a:r>
              <a:rPr lang="en-US" sz="2400" i="0" dirty="0">
                <a:latin typeface="Times New Roman" charset="0"/>
              </a:rPr>
              <a:t> target </a:t>
            </a:r>
            <a:r>
              <a:rPr lang="en-US" sz="2400" i="0" dirty="0" err="1">
                <a:latin typeface="Times New Roman" charset="0"/>
              </a:rPr>
              <a:t>untuk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tingkat</a:t>
            </a:r>
            <a:r>
              <a:rPr lang="en-US" sz="2400" dirty="0">
                <a:latin typeface="Times New Roman" charset="0"/>
              </a:rPr>
              <a:t> </a:t>
            </a:r>
            <a:r>
              <a:rPr lang="en-US" sz="2400" dirty="0" err="1">
                <a:latin typeface="Times New Roman" charset="0"/>
              </a:rPr>
              <a:t>dana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dirty="0">
                <a:latin typeface="Times New Roman" charset="0"/>
              </a:rPr>
              <a:t>federal</a:t>
            </a:r>
            <a:r>
              <a:rPr lang="en-US" sz="2400" i="0" dirty="0">
                <a:latin typeface="Times New Roman" charset="0"/>
              </a:rPr>
              <a:t>, </a:t>
            </a:r>
            <a:r>
              <a:rPr lang="en-US" sz="2400" i="0" dirty="0" err="1">
                <a:latin typeface="Times New Roman" charset="0"/>
              </a:rPr>
              <a:t>tingkat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bunga</a:t>
            </a:r>
            <a:r>
              <a:rPr lang="en-US" sz="2400" i="0" dirty="0">
                <a:latin typeface="Times New Roman" charset="0"/>
              </a:rPr>
              <a:t> </a:t>
            </a:r>
          </a:p>
          <a:p>
            <a:pPr eaLnBrk="1" hangingPunct="1"/>
            <a:r>
              <a:rPr lang="en-US" sz="2400" i="0" dirty="0" err="1">
                <a:latin typeface="Times New Roman" charset="0"/>
              </a:rPr>
              <a:t>jangka-pendek</a:t>
            </a:r>
            <a:r>
              <a:rPr lang="en-US" sz="2400" i="0" dirty="0">
                <a:latin typeface="Times New Roman" charset="0"/>
              </a:rPr>
              <a:t> yang </a:t>
            </a:r>
            <a:r>
              <a:rPr lang="en-US" sz="2400" i="0" dirty="0" err="1">
                <a:latin typeface="Times New Roman" charset="0"/>
              </a:rPr>
              <a:t>dipinjamkan</a:t>
            </a:r>
            <a:r>
              <a:rPr lang="en-US" sz="2400" i="0" dirty="0">
                <a:latin typeface="Times New Roman" charset="0"/>
              </a:rPr>
              <a:t> bank </a:t>
            </a:r>
            <a:r>
              <a:rPr lang="en-US" sz="2400" i="0" dirty="0" err="1">
                <a:latin typeface="Times New Roman" charset="0"/>
              </a:rPr>
              <a:t>kepada</a:t>
            </a:r>
            <a:r>
              <a:rPr lang="en-US" sz="2400" i="0" dirty="0">
                <a:latin typeface="Times New Roman" charset="0"/>
              </a:rPr>
              <a:t> bank lain. Fed </a:t>
            </a:r>
            <a:r>
              <a:rPr lang="en-US" sz="2400" i="0" dirty="0" err="1">
                <a:latin typeface="Times New Roman" charset="0"/>
              </a:rPr>
              <a:t>akan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menyesuaikan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tingkat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bunga</a:t>
            </a:r>
            <a:r>
              <a:rPr lang="en-US" sz="2400" i="0" dirty="0">
                <a:latin typeface="Times New Roman" charset="0"/>
              </a:rPr>
              <a:t> yang </a:t>
            </a:r>
            <a:r>
              <a:rPr lang="en-US" sz="2400" i="0" dirty="0" err="1">
                <a:latin typeface="Times New Roman" charset="0"/>
              </a:rPr>
              <a:t>ditargetkan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sebagai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respons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terhadap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kondisi</a:t>
            </a:r>
            <a:r>
              <a:rPr lang="en-US" sz="2400" i="0" dirty="0">
                <a:latin typeface="Times New Roman" charset="0"/>
              </a:rPr>
              <a:t> </a:t>
            </a:r>
            <a:r>
              <a:rPr lang="en-US" sz="2400" i="0" dirty="0" err="1">
                <a:latin typeface="Times New Roman" charset="0"/>
              </a:rPr>
              <a:t>ekonomi</a:t>
            </a:r>
            <a:r>
              <a:rPr lang="en-US" sz="2400" i="0" dirty="0">
                <a:latin typeface="Times New Roman" charset="0"/>
              </a:rPr>
              <a:t> yang </a:t>
            </a:r>
            <a:r>
              <a:rPr lang="en-US" sz="2400" i="0" dirty="0" err="1">
                <a:latin typeface="Times New Roman" charset="0"/>
              </a:rPr>
              <a:t>berubah</a:t>
            </a:r>
            <a:r>
              <a:rPr lang="en-US" sz="2400" i="0" dirty="0">
                <a:latin typeface="Times New Roman" charset="0"/>
              </a:rPr>
              <a:t>.</a:t>
            </a:r>
            <a:endParaRPr lang="en-US" sz="2400" dirty="0">
              <a:latin typeface="Times New Roman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73 -0.09733  L 0.177 -0.09733  L 0.25 0  L 0.25 0.13867  L 0.177 0.236  L 0.073 0.236  L 0 0.13867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2478088" y="276225"/>
          <a:ext cx="4168775" cy="628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GALLERY Clipart" r:id="rId3" imgW="4176360" imgH="6295680" progId="">
                  <p:embed/>
                </p:oleObj>
              </mc:Choice>
              <mc:Fallback>
                <p:oleObj name="GALLERY Clipart" r:id="rId3" imgW="4176360" imgH="6295680" progId="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8" y="276225"/>
                        <a:ext cx="4168775" cy="628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203200" y="1854200"/>
            <a:ext cx="8763000" cy="1905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id-ID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107763" dir="2700000" algn="ctr" rotWithShape="0">
                    <a:srgbClr val="868686"/>
                  </a:outerShdw>
                </a:effectLst>
                <a:latin typeface="Gill Sans Ultra Bold Condensed"/>
              </a:rPr>
              <a:t>Jumlah Uang Beredar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52400" y="3917950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i="0" dirty="0" err="1">
                <a:latin typeface="Comic Sans MS" pitchFamily="66" charset="0"/>
              </a:rPr>
              <a:t>Untuk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memahami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jumlah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uang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beredar</a:t>
            </a:r>
            <a:r>
              <a:rPr lang="en-US" sz="2400" i="0" dirty="0">
                <a:latin typeface="Comic Sans MS" pitchFamily="66" charset="0"/>
              </a:rPr>
              <a:t>, </a:t>
            </a:r>
            <a:r>
              <a:rPr lang="en-US" sz="2400" i="0" dirty="0" err="1">
                <a:latin typeface="Comic Sans MS" pitchFamily="66" charset="0"/>
              </a:rPr>
              <a:t>kita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harus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memahami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interaksi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antara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solidFill>
                  <a:srgbClr val="006600"/>
                </a:solidFill>
                <a:latin typeface="Comic Sans MS" pitchFamily="66" charset="0"/>
              </a:rPr>
              <a:t>mata</a:t>
            </a:r>
            <a:r>
              <a:rPr lang="en-US" sz="2400" i="0" dirty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sz="2400" i="0" dirty="0" err="1">
                <a:solidFill>
                  <a:srgbClr val="006600"/>
                </a:solidFill>
                <a:latin typeface="Comic Sans MS" pitchFamily="66" charset="0"/>
              </a:rPr>
              <a:t>uang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dan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solidFill>
                  <a:srgbClr val="006600"/>
                </a:solidFill>
                <a:latin typeface="Comic Sans MS" pitchFamily="66" charset="0"/>
              </a:rPr>
              <a:t>rekening</a:t>
            </a:r>
            <a:r>
              <a:rPr lang="en-US" sz="2400" i="0" dirty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giro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dan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bagaimana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kebijakan</a:t>
            </a:r>
            <a:r>
              <a:rPr lang="en-US" sz="2400" i="0" dirty="0">
                <a:latin typeface="Comic Sans MS" pitchFamily="66" charset="0"/>
              </a:rPr>
              <a:t> Bank </a:t>
            </a:r>
            <a:r>
              <a:rPr lang="en-US" sz="2400" i="0" dirty="0" err="1">
                <a:latin typeface="Comic Sans MS" pitchFamily="66" charset="0"/>
              </a:rPr>
              <a:t>Sentral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mempengaruhi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dua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komponen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jumlah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uang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beredar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ini</a:t>
            </a:r>
            <a:r>
              <a:rPr lang="en-US" sz="2400" i="0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3810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2795588" y="1120775"/>
            <a:ext cx="5891212" cy="860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Jumlah Uang Beredar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524000" y="2422525"/>
            <a:ext cx="57912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5500">
                <a:latin typeface="Times New Roman" charset="0"/>
              </a:rPr>
              <a:t>M = C + D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08050" y="3276600"/>
            <a:ext cx="2840038" cy="1246188"/>
            <a:chOff x="720" y="1968"/>
            <a:chExt cx="1454" cy="834"/>
          </a:xfrm>
        </p:grpSpPr>
        <p:sp>
          <p:nvSpPr>
            <p:cNvPr id="18445" name="Line 6"/>
            <p:cNvSpPr>
              <a:spLocks noChangeShapeType="1"/>
            </p:cNvSpPr>
            <p:nvPr/>
          </p:nvSpPr>
          <p:spPr bwMode="auto">
            <a:xfrm flipV="1">
              <a:off x="1344" y="1968"/>
              <a:ext cx="38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46" name="Text Box 7"/>
            <p:cNvSpPr txBox="1">
              <a:spLocks noChangeArrowheads="1"/>
            </p:cNvSpPr>
            <p:nvPr/>
          </p:nvSpPr>
          <p:spPr bwMode="auto">
            <a:xfrm>
              <a:off x="720" y="2496"/>
              <a:ext cx="1454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i="0">
                  <a:latin typeface="Times New Roman" charset="0"/>
                </a:rPr>
                <a:t>Jumlah Uang Beredar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711575" y="3276600"/>
            <a:ext cx="1546225" cy="1344613"/>
            <a:chOff x="2592" y="2016"/>
            <a:chExt cx="974" cy="800"/>
          </a:xfrm>
        </p:grpSpPr>
        <p:sp>
          <p:nvSpPr>
            <p:cNvPr id="18443" name="Line 9"/>
            <p:cNvSpPr>
              <a:spLocks noChangeShapeType="1"/>
            </p:cNvSpPr>
            <p:nvPr/>
          </p:nvSpPr>
          <p:spPr bwMode="auto">
            <a:xfrm flipV="1">
              <a:off x="3024" y="201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44" name="Text Box 10"/>
            <p:cNvSpPr txBox="1">
              <a:spLocks noChangeArrowheads="1"/>
            </p:cNvSpPr>
            <p:nvPr/>
          </p:nvSpPr>
          <p:spPr bwMode="auto">
            <a:xfrm>
              <a:off x="2592" y="2544"/>
              <a:ext cx="974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i="0">
                  <a:latin typeface="Times New Roman" charset="0"/>
                </a:rPr>
                <a:t>Mata Uang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791200" y="3276600"/>
            <a:ext cx="1985963" cy="1295400"/>
            <a:chOff x="4032" y="2016"/>
            <a:chExt cx="1140" cy="816"/>
          </a:xfrm>
        </p:grpSpPr>
        <p:sp>
          <p:nvSpPr>
            <p:cNvPr id="18441" name="Line 12"/>
            <p:cNvSpPr>
              <a:spLocks noChangeShapeType="1"/>
            </p:cNvSpPr>
            <p:nvPr/>
          </p:nvSpPr>
          <p:spPr bwMode="auto">
            <a:xfrm flipH="1" flipV="1">
              <a:off x="4080" y="2016"/>
              <a:ext cx="43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42" name="Text Box 13"/>
            <p:cNvSpPr txBox="1">
              <a:spLocks noChangeArrowheads="1"/>
            </p:cNvSpPr>
            <p:nvPr/>
          </p:nvSpPr>
          <p:spPr bwMode="auto">
            <a:xfrm>
              <a:off x="4032" y="2544"/>
              <a:ext cx="11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i="0">
                  <a:latin typeface="Times New Roman" charset="0"/>
                </a:rPr>
                <a:t>Rekening Giro</a:t>
              </a:r>
            </a:p>
          </p:txBody>
        </p:sp>
      </p:grpSp>
      <p:sp>
        <p:nvSpPr>
          <p:cNvPr id="18440" name="Text Box 14"/>
          <p:cNvSpPr txBox="1">
            <a:spLocks noChangeArrowheads="1"/>
          </p:cNvSpPr>
          <p:nvPr/>
        </p:nvSpPr>
        <p:spPr bwMode="auto">
          <a:xfrm>
            <a:off x="152400" y="4724400"/>
            <a:ext cx="85772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i="0">
                <a:latin typeface="Times New Roman" charset="0"/>
              </a:rPr>
              <a:t>Pada bab ini, kita akan lihat bahwa jumlah uang beredar ditentukan </a:t>
            </a:r>
          </a:p>
          <a:p>
            <a:pPr eaLnBrk="1" hangingPunct="1"/>
            <a:r>
              <a:rPr lang="en-US" sz="2400" i="0">
                <a:latin typeface="Times New Roman" charset="0"/>
              </a:rPr>
              <a:t>Tidak hanya oleh Bank Sentral, tapi juga oleh perilaku rumah tangga</a:t>
            </a:r>
          </a:p>
          <a:p>
            <a:pPr eaLnBrk="1" hangingPunct="1"/>
            <a:r>
              <a:rPr lang="en-US" sz="2400" i="0">
                <a:latin typeface="Times New Roman" charset="0"/>
              </a:rPr>
              <a:t>(yang memegang uang) dan bank (di mana uang disimpan).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21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143000"/>
          </a:xfrm>
          <a:noFill/>
        </p:spPr>
        <p:txBody>
          <a:bodyPr/>
          <a:lstStyle/>
          <a:p>
            <a:r>
              <a:rPr lang="en-US" sz="4800" b="1" dirty="0" err="1" smtClean="0">
                <a:solidFill>
                  <a:srgbClr val="FF0000"/>
                </a:solidFill>
                <a:effectLst/>
                <a:latin typeface="Harrington" pitchFamily="82" charset="0"/>
              </a:rPr>
              <a:t>Uang</a:t>
            </a:r>
            <a:r>
              <a:rPr lang="en-US" sz="4800" b="1" dirty="0" smtClean="0">
                <a:solidFill>
                  <a:srgbClr val="FF0000"/>
                </a:solidFill>
                <a:effectLst/>
                <a:latin typeface="Harrington" pitchFamily="82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/>
                <a:latin typeface="Harrington" pitchFamily="82" charset="0"/>
              </a:rPr>
              <a:t>Inti</a:t>
            </a:r>
            <a:r>
              <a:rPr lang="en-US" sz="4800" b="1" dirty="0" smtClean="0">
                <a:solidFill>
                  <a:srgbClr val="FF0000"/>
                </a:solidFill>
                <a:effectLst/>
                <a:latin typeface="Harrington" pitchFamily="82" charset="0"/>
              </a:rPr>
              <a:t> (Reserve Money)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435975" cy="4968875"/>
          </a:xfrm>
        </p:spPr>
        <p:txBody>
          <a:bodyPr/>
          <a:lstStyle/>
          <a:p>
            <a:pPr>
              <a:lnSpc>
                <a:spcPct val="80000"/>
              </a:lnSpc>
              <a:buSzTx/>
              <a:buFont typeface="Wingdings" pitchFamily="2" charset="2"/>
              <a:buChar char="&amp;"/>
            </a:pP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penciptaan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beredar</a:t>
            </a:r>
            <a:r>
              <a:rPr lang="en-US" sz="2400" dirty="0" smtClean="0"/>
              <a:t> </a:t>
            </a:r>
            <a:r>
              <a:rPr lang="en-US" sz="2400" dirty="0" err="1" smtClean="0"/>
              <a:t>berawal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timbulnya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(reserve money),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dikeluarkan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(bank </a:t>
            </a:r>
            <a:r>
              <a:rPr lang="en-US" sz="2400" dirty="0" err="1" smtClean="0"/>
              <a:t>sentral</a:t>
            </a:r>
            <a:r>
              <a:rPr lang="en-US" sz="2400" dirty="0" smtClean="0"/>
              <a:t>) </a:t>
            </a:r>
            <a:r>
              <a:rPr lang="en-US" sz="2400" dirty="0" err="1" smtClean="0"/>
              <a:t>ditambah</a:t>
            </a:r>
            <a:r>
              <a:rPr lang="en-US" sz="2400" dirty="0" smtClean="0"/>
              <a:t> </a:t>
            </a:r>
            <a:r>
              <a:rPr lang="en-US" sz="2400" dirty="0" err="1" smtClean="0"/>
              <a:t>saldo</a:t>
            </a:r>
            <a:r>
              <a:rPr lang="en-US" sz="2400" dirty="0" smtClean="0"/>
              <a:t> </a:t>
            </a:r>
            <a:r>
              <a:rPr lang="en-US" sz="2400" dirty="0" err="1" smtClean="0"/>
              <a:t>rekening</a:t>
            </a:r>
            <a:r>
              <a:rPr lang="en-US" sz="2400" dirty="0" smtClean="0"/>
              <a:t> </a:t>
            </a:r>
            <a:r>
              <a:rPr lang="en-US" sz="2400" dirty="0" err="1" smtClean="0"/>
              <a:t>koran</a:t>
            </a:r>
            <a:r>
              <a:rPr lang="en-US" sz="2400" dirty="0" smtClean="0"/>
              <a:t> </a:t>
            </a:r>
            <a:r>
              <a:rPr lang="en-US" sz="2400" dirty="0" err="1" smtClean="0"/>
              <a:t>milik</a:t>
            </a:r>
            <a:r>
              <a:rPr lang="en-US" sz="2400" dirty="0" smtClean="0"/>
              <a:t> bank-bank (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) </a:t>
            </a:r>
            <a:r>
              <a:rPr lang="en-US" sz="2400" dirty="0" err="1" smtClean="0"/>
              <a:t>pada</a:t>
            </a:r>
            <a:r>
              <a:rPr lang="en-US" sz="2400" dirty="0" smtClean="0"/>
              <a:t> bank </a:t>
            </a:r>
            <a:r>
              <a:rPr lang="en-US" sz="2400" dirty="0" err="1" smtClean="0"/>
              <a:t>sentral</a:t>
            </a:r>
            <a:r>
              <a:rPr lang="en-US" sz="2400" dirty="0" smtClean="0"/>
              <a:t>.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pula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penjumlahan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kartal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cadangan</a:t>
            </a:r>
            <a:r>
              <a:rPr lang="en-US" sz="2400" dirty="0" smtClean="0"/>
              <a:t> bank (bank reserve).</a:t>
            </a:r>
          </a:p>
          <a:p>
            <a:pPr>
              <a:lnSpc>
                <a:spcPct val="80000"/>
              </a:lnSpc>
              <a:buSzTx/>
              <a:buFont typeface="Wingdings" pitchFamily="2" charset="2"/>
              <a:buChar char="&amp;"/>
            </a:pP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sebab-sebab</a:t>
            </a:r>
            <a:r>
              <a:rPr lang="en-US" sz="2400" dirty="0" smtClean="0"/>
              <a:t>;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300" dirty="0" smtClean="0"/>
              <a:t>Surplus </a:t>
            </a:r>
            <a:r>
              <a:rPr lang="en-US" sz="2300" dirty="0" err="1" smtClean="0"/>
              <a:t>neraca</a:t>
            </a:r>
            <a:r>
              <a:rPr lang="en-US" sz="2300" dirty="0" smtClean="0"/>
              <a:t> </a:t>
            </a:r>
            <a:r>
              <a:rPr lang="en-US" sz="2300" dirty="0" err="1" smtClean="0"/>
              <a:t>pembayaran</a:t>
            </a:r>
            <a:r>
              <a:rPr lang="en-US" sz="2300" dirty="0" smtClean="0"/>
              <a:t>,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300" dirty="0" err="1" smtClean="0"/>
              <a:t>Defisit</a:t>
            </a:r>
            <a:r>
              <a:rPr lang="en-US" sz="2300" dirty="0" smtClean="0"/>
              <a:t> APBN yang </a:t>
            </a:r>
            <a:r>
              <a:rPr lang="en-US" sz="2300" dirty="0" err="1" smtClean="0"/>
              <a:t>dibiayai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pencetakan</a:t>
            </a:r>
            <a:r>
              <a:rPr lang="en-US" sz="2300" dirty="0" smtClean="0"/>
              <a:t> </a:t>
            </a:r>
            <a:r>
              <a:rPr lang="en-US" sz="2300" dirty="0" err="1" smtClean="0"/>
              <a:t>uang</a:t>
            </a:r>
            <a:r>
              <a:rPr lang="en-US" sz="2300" dirty="0" smtClean="0"/>
              <a:t> </a:t>
            </a:r>
            <a:r>
              <a:rPr lang="en-US" sz="2300" dirty="0" err="1" smtClean="0"/>
              <a:t>baru</a:t>
            </a:r>
            <a:r>
              <a:rPr lang="en-US" sz="2300" dirty="0" smtClean="0"/>
              <a:t>,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300" dirty="0" err="1" smtClean="0"/>
              <a:t>Kenaikan</a:t>
            </a:r>
            <a:r>
              <a:rPr lang="en-US" sz="2300" dirty="0" smtClean="0"/>
              <a:t> </a:t>
            </a:r>
            <a:r>
              <a:rPr lang="en-US" sz="2300" dirty="0" err="1" smtClean="0"/>
              <a:t>kredit</a:t>
            </a:r>
            <a:r>
              <a:rPr lang="en-US" sz="2300" dirty="0" smtClean="0"/>
              <a:t> bank </a:t>
            </a:r>
            <a:r>
              <a:rPr lang="en-US" sz="2300" dirty="0" err="1" smtClean="0"/>
              <a:t>sentral</a:t>
            </a:r>
            <a:r>
              <a:rPr lang="en-US" sz="2300" dirty="0" smtClean="0"/>
              <a:t> </a:t>
            </a:r>
            <a:r>
              <a:rPr lang="en-US" sz="2300" dirty="0" err="1" smtClean="0"/>
              <a:t>kepada</a:t>
            </a:r>
            <a:r>
              <a:rPr lang="en-US" sz="2300" dirty="0" smtClean="0"/>
              <a:t> bank-bank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kepada</a:t>
            </a:r>
            <a:r>
              <a:rPr lang="en-US" sz="2300" dirty="0" smtClean="0"/>
              <a:t> </a:t>
            </a:r>
            <a:r>
              <a:rPr lang="en-US" sz="2300" dirty="0" err="1" smtClean="0"/>
              <a:t>lembaga-lembaga</a:t>
            </a:r>
            <a:r>
              <a:rPr lang="en-US" sz="2300" dirty="0" smtClean="0"/>
              <a:t> lain.  </a:t>
            </a:r>
            <a:r>
              <a:rPr lang="en-US" sz="2300" dirty="0" err="1" smtClean="0"/>
              <a:t>Keadaan</a:t>
            </a:r>
            <a:r>
              <a:rPr lang="en-US" sz="2300" dirty="0" smtClean="0"/>
              <a:t> </a:t>
            </a:r>
            <a:r>
              <a:rPr lang="en-US" sz="2300" dirty="0" err="1" smtClean="0"/>
              <a:t>sebaliknya</a:t>
            </a:r>
            <a:r>
              <a:rPr lang="en-US" sz="2300" dirty="0" smtClean="0"/>
              <a:t> </a:t>
            </a:r>
            <a:r>
              <a:rPr lang="en-US" sz="2300" dirty="0" err="1" smtClean="0"/>
              <a:t>menyebabkan</a:t>
            </a:r>
            <a:r>
              <a:rPr lang="en-US" sz="2300" dirty="0" smtClean="0"/>
              <a:t> </a:t>
            </a:r>
            <a:r>
              <a:rPr lang="en-US" sz="2300" dirty="0" err="1" smtClean="0"/>
              <a:t>kondisi</a:t>
            </a:r>
            <a:r>
              <a:rPr lang="en-US" sz="2300" dirty="0" smtClean="0"/>
              <a:t> </a:t>
            </a:r>
            <a:r>
              <a:rPr lang="en-US" sz="2300" dirty="0" err="1" smtClean="0"/>
              <a:t>jumlah</a:t>
            </a:r>
            <a:r>
              <a:rPr lang="en-US" sz="2300" dirty="0" smtClean="0"/>
              <a:t> </a:t>
            </a:r>
            <a:r>
              <a:rPr lang="en-US" sz="2300" dirty="0" err="1" smtClean="0"/>
              <a:t>uang</a:t>
            </a:r>
            <a:r>
              <a:rPr lang="en-US" sz="2300" dirty="0" smtClean="0"/>
              <a:t> </a:t>
            </a:r>
            <a:r>
              <a:rPr lang="en-US" sz="2300" dirty="0" err="1" smtClean="0"/>
              <a:t>inti</a:t>
            </a:r>
            <a:r>
              <a:rPr lang="en-US" sz="2300" dirty="0" smtClean="0"/>
              <a:t> </a:t>
            </a:r>
            <a:r>
              <a:rPr lang="en-US" sz="2300" dirty="0" err="1" smtClean="0"/>
              <a:t>berkurang</a:t>
            </a:r>
            <a:r>
              <a:rPr lang="en-US" sz="2300" dirty="0" smtClean="0"/>
              <a:t>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-0.112  L 0.25 0  L 0.125 0.112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143000"/>
          </a:xfrm>
          <a:noFill/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effectLst/>
                <a:latin typeface="Harrington" pitchFamily="82" charset="0"/>
              </a:rPr>
              <a:t>Uang</a:t>
            </a:r>
            <a:r>
              <a:rPr lang="en-US" b="1" dirty="0" smtClean="0">
                <a:solidFill>
                  <a:srgbClr val="FF0000"/>
                </a:solidFill>
                <a:effectLst/>
                <a:latin typeface="Harrington" pitchFamily="8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Harrington" pitchFamily="82" charset="0"/>
              </a:rPr>
              <a:t>Inti</a:t>
            </a:r>
            <a:r>
              <a:rPr lang="en-US" b="1" dirty="0" smtClean="0">
                <a:solidFill>
                  <a:srgbClr val="FF0000"/>
                </a:solidFill>
                <a:effectLst/>
                <a:latin typeface="Harrington" pitchFamily="82" charset="0"/>
              </a:rPr>
              <a:t> (Reserve Money)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002588" cy="4043363"/>
          </a:xfrm>
        </p:spPr>
        <p:txBody>
          <a:bodyPr/>
          <a:lstStyle/>
          <a:p>
            <a:pPr>
              <a:lnSpc>
                <a:spcPct val="80000"/>
              </a:lnSpc>
              <a:buSzTx/>
              <a:buFont typeface="Wingdings" pitchFamily="2" charset="2"/>
              <a:buChar char="&amp;"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penciptaan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,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dipegang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kartal</a:t>
            </a:r>
            <a:r>
              <a:rPr lang="en-US" sz="2400" dirty="0" smtClean="0"/>
              <a:t>,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sisanya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dipegang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bank-bank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cadangan</a:t>
            </a:r>
            <a:r>
              <a:rPr lang="en-US" sz="2400" dirty="0" smtClean="0"/>
              <a:t> bank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“</a:t>
            </a:r>
            <a:r>
              <a:rPr lang="en-US" sz="2400" dirty="0" err="1" smtClean="0"/>
              <a:t>melipatkan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”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giral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</a:pPr>
            <a:endParaRPr lang="en-US" sz="2300" dirty="0" smtClean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7  0.075 -0.08267  0.125 -0.08267  C 0.175 -0.08267  0.22 -0.05067  0.25 0  C 0.22 0.05067  0.175 0.08267  0.125 0.08267  C 0.075 0.08267  0.03 0.05067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0" y="460375"/>
            <a:ext cx="3709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i="0">
                <a:latin typeface="Arial" charset="0"/>
                <a:cs typeface="Arial" charset="0"/>
              </a:rPr>
              <a:t>Uang Inti (reserve money)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41325" y="1130300"/>
            <a:ext cx="3651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200" i="0">
                <a:latin typeface="Arial" charset="0"/>
                <a:cs typeface="Arial" charset="0"/>
              </a:rPr>
              <a:t>Uang yang dikeluarkan oleh</a:t>
            </a:r>
          </a:p>
          <a:p>
            <a:pPr eaLnBrk="1" hangingPunct="1"/>
            <a:r>
              <a:rPr lang="en-US" sz="2200" i="0">
                <a:latin typeface="Arial" charset="0"/>
                <a:cs typeface="Arial" charset="0"/>
              </a:rPr>
              <a:t>Bank Sentral (Pemerintah)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953000" y="1143000"/>
            <a:ext cx="3775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200" i="0">
                <a:latin typeface="Arial" charset="0"/>
                <a:cs typeface="Arial" charset="0"/>
              </a:rPr>
              <a:t>Saldo Rekening Koran (Giro)</a:t>
            </a:r>
          </a:p>
          <a:p>
            <a:pPr eaLnBrk="1" hangingPunct="1"/>
            <a:r>
              <a:rPr lang="en-US" sz="2200" i="0">
                <a:latin typeface="Arial" charset="0"/>
                <a:cs typeface="Arial" charset="0"/>
              </a:rPr>
              <a:t>Pada Bank Sentral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>
            <a:off x="2819400" y="838200"/>
            <a:ext cx="1828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4648200" y="838200"/>
            <a:ext cx="1828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17525" y="1992313"/>
            <a:ext cx="263366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i="0">
                <a:latin typeface="Arial" charset="0"/>
                <a:cs typeface="Arial" charset="0"/>
              </a:rPr>
              <a:t>Di Masyarakat Umum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657600" y="1981200"/>
            <a:ext cx="19018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i="0">
                <a:latin typeface="Arial" charset="0"/>
                <a:cs typeface="Arial" charset="0"/>
              </a:rPr>
              <a:t>Di Bank Umum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019800" y="1981200"/>
            <a:ext cx="20161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i="0">
                <a:latin typeface="Arial" charset="0"/>
                <a:cs typeface="Arial" charset="0"/>
              </a:rPr>
              <a:t>Milik Bank-Bank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822325" y="2882900"/>
            <a:ext cx="16605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200" i="0">
                <a:latin typeface="Arial" charset="0"/>
                <a:cs typeface="Arial" charset="0"/>
              </a:rPr>
              <a:t>Uang Kartal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16002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622925" y="1992313"/>
            <a:ext cx="331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i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800600" y="2895600"/>
            <a:ext cx="21891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200" i="0">
                <a:latin typeface="Arial" charset="0"/>
                <a:cs typeface="Arial" charset="0"/>
              </a:rPr>
              <a:t>Cadangan Bank</a:t>
            </a: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4876800" y="24384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5715000" y="24384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6003925" y="3592513"/>
            <a:ext cx="2147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i="0">
                <a:latin typeface="Arial" charset="0"/>
                <a:cs typeface="Arial" charset="0"/>
              </a:rPr>
              <a:t>Sebagai Jaminan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4572000" y="4267200"/>
            <a:ext cx="3395663" cy="77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200" i="0">
                <a:latin typeface="Arial" charset="0"/>
                <a:cs typeface="Arial" charset="0"/>
              </a:rPr>
              <a:t>Rekening Giro pada Bank</a:t>
            </a:r>
          </a:p>
          <a:p>
            <a:pPr algn="ctr" eaLnBrk="1" hangingPunct="1"/>
            <a:r>
              <a:rPr lang="en-US" sz="2200" i="0">
                <a:latin typeface="Arial" charset="0"/>
                <a:cs typeface="Arial" charset="0"/>
              </a:rPr>
              <a:t>Milik Masyarakat</a:t>
            </a: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5715000" y="3352800"/>
            <a:ext cx="0" cy="7620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762000" y="5410200"/>
            <a:ext cx="401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i="0">
                <a:latin typeface="Arial" charset="0"/>
                <a:cs typeface="Arial" charset="0"/>
              </a:rPr>
              <a:t>Jumlah Uang Beredar (JUB)</a:t>
            </a:r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1600200" y="3429000"/>
            <a:ext cx="0" cy="19050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5791200" y="5181600"/>
            <a:ext cx="0" cy="4572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 flipH="1">
            <a:off x="5029200" y="5638800"/>
            <a:ext cx="7620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4327525" y="1282700"/>
            <a:ext cx="3476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200" i="0">
                <a:latin typeface="Arial" charset="0"/>
                <a:cs typeface="Arial" charset="0"/>
              </a:rPr>
              <a:t>+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/>
                <a:latin typeface="Ravie" pitchFamily="82" charset="0"/>
              </a:rPr>
              <a:t>Money Multiplier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268413"/>
            <a:ext cx="7772400" cy="51847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&amp;"/>
            </a:pP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penciptaan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beredar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inti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diringkas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money multiplier yang </a:t>
            </a:r>
            <a:r>
              <a:rPr lang="en-US" sz="2800" dirty="0" err="1" smtClean="0"/>
              <a:t>menghubungkan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inti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beredar</a:t>
            </a:r>
            <a:r>
              <a:rPr lang="en-US" sz="2800" dirty="0" smtClean="0"/>
              <a:t>.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money multiplier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;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dirty="0" err="1" smtClean="0"/>
              <a:t>Kecenderungan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memegang</a:t>
            </a:r>
            <a:r>
              <a:rPr lang="en-US" sz="2400" dirty="0" smtClean="0"/>
              <a:t> </a:t>
            </a:r>
            <a:r>
              <a:rPr lang="en-US" sz="2400" dirty="0" err="1" smtClean="0"/>
              <a:t>uangnya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kartal</a:t>
            </a:r>
            <a:r>
              <a:rPr lang="en-US" sz="2400" dirty="0" smtClean="0"/>
              <a:t> (u = K/M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).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cadangan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dipegang</a:t>
            </a:r>
            <a:r>
              <a:rPr lang="en-US" sz="2400" dirty="0" smtClean="0"/>
              <a:t> bank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menjamin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giral</a:t>
            </a:r>
            <a:r>
              <a:rPr lang="en-US" sz="2400" dirty="0" smtClean="0"/>
              <a:t> (v = R/D).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u </a:t>
            </a:r>
            <a:r>
              <a:rPr lang="en-US" sz="2400" dirty="0" err="1" smtClean="0"/>
              <a:t>dan</a:t>
            </a:r>
            <a:r>
              <a:rPr lang="en-US" sz="2400" dirty="0" smtClean="0"/>
              <a:t> v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money multiplier. </a:t>
            </a:r>
            <a:r>
              <a:rPr lang="en-US" sz="2400" dirty="0" err="1" smtClean="0"/>
              <a:t>Nilai</a:t>
            </a:r>
            <a:r>
              <a:rPr lang="en-US" sz="2400" dirty="0" smtClean="0"/>
              <a:t> money multiplier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,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1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Rp.1 </a:t>
            </a:r>
            <a:r>
              <a:rPr lang="en-US" sz="2400" dirty="0" err="1" smtClean="0"/>
              <a:t>uang</a:t>
            </a:r>
            <a:r>
              <a:rPr lang="en-US" sz="2400" dirty="0" smtClean="0"/>
              <a:t> </a:t>
            </a:r>
            <a:r>
              <a:rPr lang="en-US" sz="2400" dirty="0" err="1" smtClean="0"/>
              <a:t>beredar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L 0.25 0.33333  L 0 0.33333  L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0" y="1676400"/>
            <a:ext cx="8815388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i="0" dirty="0" err="1">
                <a:latin typeface="Comic Sans MS" pitchFamily="66" charset="0"/>
              </a:rPr>
              <a:t>Deposito</a:t>
            </a:r>
            <a:r>
              <a:rPr lang="en-US" sz="2400" i="0" dirty="0">
                <a:latin typeface="Comic Sans MS" pitchFamily="66" charset="0"/>
              </a:rPr>
              <a:t> yang </a:t>
            </a:r>
            <a:r>
              <a:rPr lang="en-US" sz="2400" i="0" dirty="0" err="1">
                <a:latin typeface="Comic Sans MS" pitchFamily="66" charset="0"/>
              </a:rPr>
              <a:t>diterima</a:t>
            </a:r>
            <a:r>
              <a:rPr lang="en-US" sz="2400" i="0" dirty="0">
                <a:latin typeface="Comic Sans MS" pitchFamily="66" charset="0"/>
              </a:rPr>
              <a:t> bank </a:t>
            </a:r>
            <a:r>
              <a:rPr lang="en-US" sz="2400" i="0" dirty="0" err="1">
                <a:latin typeface="Comic Sans MS" pitchFamily="66" charset="0"/>
              </a:rPr>
              <a:t>tapi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belum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dipinjamkan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disebut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b="1" i="0" dirty="0" err="1">
                <a:latin typeface="Comic Sans MS" pitchFamily="66" charset="0"/>
              </a:rPr>
              <a:t>cadangan</a:t>
            </a:r>
            <a:r>
              <a:rPr lang="en-US" sz="2400" b="1" i="0" dirty="0">
                <a:latin typeface="Comic Sans MS" pitchFamily="66" charset="0"/>
              </a:rPr>
              <a:t> </a:t>
            </a:r>
            <a:r>
              <a:rPr lang="en-US" sz="2400" i="0" dirty="0">
                <a:latin typeface="Comic Sans MS" pitchFamily="66" charset="0"/>
              </a:rPr>
              <a:t>(</a:t>
            </a:r>
            <a:r>
              <a:rPr lang="en-US" sz="2400" dirty="0">
                <a:latin typeface="Comic Sans MS" pitchFamily="66" charset="0"/>
              </a:rPr>
              <a:t>reserves</a:t>
            </a:r>
            <a:r>
              <a:rPr lang="en-US" sz="2400" i="0" dirty="0">
                <a:latin typeface="Comic Sans MS" pitchFamily="66" charset="0"/>
              </a:rPr>
              <a:t>).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Misalkan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semua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deposito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disimpan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sebagai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cadangan</a:t>
            </a:r>
            <a:r>
              <a:rPr lang="en-US" sz="2400" i="0" dirty="0">
                <a:latin typeface="Comic Sans MS" pitchFamily="66" charset="0"/>
              </a:rPr>
              <a:t> : bank </a:t>
            </a:r>
            <a:r>
              <a:rPr lang="en-US" sz="2400" i="0" dirty="0" err="1">
                <a:latin typeface="Comic Sans MS" pitchFamily="66" charset="0"/>
              </a:rPr>
              <a:t>menerima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deposito</a:t>
            </a:r>
            <a:r>
              <a:rPr lang="en-US" sz="2400" i="0" dirty="0">
                <a:latin typeface="Comic Sans MS" pitchFamily="66" charset="0"/>
              </a:rPr>
              <a:t>, </a:t>
            </a:r>
            <a:r>
              <a:rPr lang="en-US" sz="2400" i="0" dirty="0" err="1">
                <a:latin typeface="Comic Sans MS" pitchFamily="66" charset="0"/>
              </a:rPr>
              <a:t>menempatkan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uang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dalam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cadangan</a:t>
            </a:r>
            <a:r>
              <a:rPr lang="en-US" sz="2400" i="0" dirty="0">
                <a:latin typeface="Comic Sans MS" pitchFamily="66" charset="0"/>
              </a:rPr>
              <a:t>, </a:t>
            </a:r>
            <a:r>
              <a:rPr lang="en-US" sz="2400" i="0" dirty="0" err="1">
                <a:latin typeface="Comic Sans MS" pitchFamily="66" charset="0"/>
              </a:rPr>
              <a:t>dan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meninggalkan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uang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sampai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deposan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melakukan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penarikan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atau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menulis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cek</a:t>
            </a:r>
            <a:r>
              <a:rPr lang="en-US" sz="2400" i="0" dirty="0">
                <a:latin typeface="Comic Sans MS" pitchFamily="66" charset="0"/>
              </a:rPr>
              <a:t>.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52400" y="3657600"/>
            <a:ext cx="88392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i="0" dirty="0" err="1">
                <a:latin typeface="Comic Sans MS" pitchFamily="66" charset="0"/>
              </a:rPr>
              <a:t>Dalam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sistem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perbankan</a:t>
            </a:r>
            <a:r>
              <a:rPr lang="en-US" sz="2400" i="0" dirty="0">
                <a:latin typeface="Comic Sans MS" pitchFamily="66" charset="0"/>
              </a:rPr>
              <a:t> cadangan-100-persen, </a:t>
            </a:r>
            <a:r>
              <a:rPr lang="en-US" sz="2400" i="0" dirty="0" err="1">
                <a:latin typeface="Comic Sans MS" pitchFamily="66" charset="0"/>
              </a:rPr>
              <a:t>semua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deposito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disimpan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dalam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cadangan</a:t>
            </a:r>
            <a:r>
              <a:rPr lang="en-US" sz="2400" i="0" dirty="0">
                <a:latin typeface="Comic Sans MS" pitchFamily="66" charset="0"/>
              </a:rPr>
              <a:t>; </a:t>
            </a:r>
            <a:r>
              <a:rPr lang="en-US" sz="2400" i="0" dirty="0" err="1">
                <a:latin typeface="Comic Sans MS" pitchFamily="66" charset="0"/>
              </a:rPr>
              <a:t>sehingga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sistem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perbankan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dirty="0" err="1">
                <a:latin typeface="Comic Sans MS" pitchFamily="66" charset="0"/>
              </a:rPr>
              <a:t>tidak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mempengaruhi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jumlah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uang</a:t>
            </a:r>
            <a:r>
              <a:rPr lang="en-US" sz="2400" i="0" dirty="0">
                <a:latin typeface="Comic Sans MS" pitchFamily="66" charset="0"/>
              </a:rPr>
              <a:t> </a:t>
            </a:r>
            <a:r>
              <a:rPr lang="en-US" sz="2400" i="0" dirty="0" err="1">
                <a:latin typeface="Comic Sans MS" pitchFamily="66" charset="0"/>
              </a:rPr>
              <a:t>beredar</a:t>
            </a:r>
            <a:r>
              <a:rPr lang="en-US" sz="2400" i="0" dirty="0">
                <a:latin typeface="Comic Sans MS" pitchFamily="66" charset="0"/>
              </a:rPr>
              <a:t>. </a:t>
            </a:r>
          </a:p>
        </p:txBody>
      </p:sp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 rot="-1062615">
            <a:off x="1533525" y="541338"/>
            <a:ext cx="8153400" cy="982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sv-SE" sz="3600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Perbankan dengan Cadangan 100 Persen</a:t>
            </a:r>
            <a:endParaRPr lang="id-ID" sz="3600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Impact"/>
            </a:endParaRPr>
          </a:p>
        </p:txBody>
      </p:sp>
      <p:pic>
        <p:nvPicPr>
          <p:cNvPr id="23557" name="Picture 5" descr="MCj039632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334000"/>
            <a:ext cx="1371600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600200" y="4876800"/>
            <a:ext cx="588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0">
                <a:latin typeface="Times New Roman" charset="0"/>
              </a:rPr>
              <a:t>Contoh Neraca Bank Cadangan-100-Persen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689225" y="5257800"/>
            <a:ext cx="1057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i="0" u="sng">
                <a:latin typeface="Times New Roman" charset="0"/>
              </a:rPr>
              <a:t>Aset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910138" y="5257800"/>
            <a:ext cx="1503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i="0" u="sng">
                <a:latin typeface="Times New Roman" charset="0"/>
              </a:rPr>
              <a:t>Kewajiban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3562350" y="563403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4629150" y="563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2635250" y="5672138"/>
            <a:ext cx="167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i="0">
                <a:latin typeface="Times New Roman" charset="0"/>
              </a:rPr>
              <a:t>Cadangan   $1,000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4648200" y="5715000"/>
            <a:ext cx="13604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i="0">
                <a:latin typeface="Times New Roman" charset="0"/>
              </a:rPr>
              <a:t>Deposito </a:t>
            </a:r>
          </a:p>
          <a:p>
            <a:pPr eaLnBrk="1" hangingPunct="1"/>
            <a:r>
              <a:rPr lang="en-US" sz="2400" i="0">
                <a:latin typeface="Times New Roman" charset="0"/>
              </a:rPr>
              <a:t>$1,000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Pages>64</Pages>
  <Words>1786</Words>
  <Application>Microsoft Office PowerPoint</Application>
  <PresentationFormat>On-screen Show (4:3)</PresentationFormat>
  <Paragraphs>225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42" baseType="lpstr">
      <vt:lpstr>Arial</vt:lpstr>
      <vt:lpstr>Arial Black</vt:lpstr>
      <vt:lpstr>Arial Narrow</vt:lpstr>
      <vt:lpstr>Comic Sans MS</vt:lpstr>
      <vt:lpstr>Elephant</vt:lpstr>
      <vt:lpstr>Eurostile</vt:lpstr>
      <vt:lpstr>Gill Sans Ultra Bold Condensed</vt:lpstr>
      <vt:lpstr>Harrington</vt:lpstr>
      <vt:lpstr>Impact</vt:lpstr>
      <vt:lpstr>Monotype Sorts</vt:lpstr>
      <vt:lpstr>Ravie</vt:lpstr>
      <vt:lpstr>Snap ITC</vt:lpstr>
      <vt:lpstr>Sylfaen</vt:lpstr>
      <vt:lpstr>Symbol</vt:lpstr>
      <vt:lpstr>Tahoma</vt:lpstr>
      <vt:lpstr>Times New Roman</vt:lpstr>
      <vt:lpstr>Wingdings</vt:lpstr>
      <vt:lpstr>Modèle par défaut</vt:lpstr>
      <vt:lpstr>GALLERY Clipart</vt:lpstr>
      <vt:lpstr>GALLERY</vt:lpstr>
      <vt:lpstr>Permintaan Uang dan Tingkat Bunga Ekuilibrium</vt:lpstr>
      <vt:lpstr>Uang Beredar</vt:lpstr>
      <vt:lpstr>PowerPoint Presentation</vt:lpstr>
      <vt:lpstr>PowerPoint Presentation</vt:lpstr>
      <vt:lpstr>Uang Inti (Reserve Money)</vt:lpstr>
      <vt:lpstr>Uang Inti (Reserve Money)</vt:lpstr>
      <vt:lpstr>PowerPoint Presentation</vt:lpstr>
      <vt:lpstr>Money Multiplier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Mangukur Aktivitas Ekonomi</dc:title>
  <dc:subject>PE</dc:subject>
  <dc:creator>Asus</dc:creator>
  <cp:keywords>price elasticity</cp:keywords>
  <cp:lastModifiedBy>Asus</cp:lastModifiedBy>
  <cp:revision>437</cp:revision>
  <cp:lastPrinted>1997-07-28T16:10:48Z</cp:lastPrinted>
  <dcterms:created xsi:type="dcterms:W3CDTF">1998-06-22T00:04:04Z</dcterms:created>
  <dcterms:modified xsi:type="dcterms:W3CDTF">2020-11-15T08:29:25Z</dcterms:modified>
</cp:coreProperties>
</file>