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61" r:id="rId3"/>
    <p:sldId id="498" r:id="rId4"/>
    <p:sldId id="500" r:id="rId5"/>
    <p:sldId id="509" r:id="rId6"/>
    <p:sldId id="278" r:id="rId7"/>
    <p:sldId id="312" r:id="rId8"/>
    <p:sldId id="273" r:id="rId9"/>
    <p:sldId id="510" r:id="rId10"/>
    <p:sldId id="317" r:id="rId11"/>
    <p:sldId id="315" r:id="rId12"/>
    <p:sldId id="319" r:id="rId13"/>
    <p:sldId id="341" r:id="rId14"/>
    <p:sldId id="516" r:id="rId15"/>
    <p:sldId id="513" r:id="rId16"/>
    <p:sldId id="517" r:id="rId17"/>
    <p:sldId id="505" r:id="rId18"/>
    <p:sldId id="349" r:id="rId19"/>
    <p:sldId id="497" r:id="rId20"/>
    <p:sldId id="275" r:id="rId21"/>
    <p:sldId id="310" r:id="rId22"/>
    <p:sldId id="324" r:id="rId23"/>
    <p:sldId id="276" r:id="rId24"/>
    <p:sldId id="327" r:id="rId25"/>
    <p:sldId id="328" r:id="rId26"/>
    <p:sldId id="331" r:id="rId27"/>
    <p:sldId id="333" r:id="rId28"/>
    <p:sldId id="334" r:id="rId29"/>
    <p:sldId id="335" r:id="rId30"/>
    <p:sldId id="350" r:id="rId31"/>
    <p:sldId id="339" r:id="rId32"/>
    <p:sldId id="507" r:id="rId33"/>
    <p:sldId id="352" r:id="rId34"/>
    <p:sldId id="353" r:id="rId35"/>
    <p:sldId id="30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71" autoAdjust="0"/>
  </p:normalViewPr>
  <p:slideViewPr>
    <p:cSldViewPr snapToGrid="0">
      <p:cViewPr>
        <p:scale>
          <a:sx n="50" d="100"/>
          <a:sy n="50" d="100"/>
        </p:scale>
        <p:origin x="1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DF5F3-CAE6-472C-BFC3-23392458903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62F2C8-8B0C-4807-B4F7-0B96DDAD8CE8}">
      <dgm:prSet phldrT="[Text]" custT="1"/>
      <dgm:spPr/>
      <dgm:t>
        <a:bodyPr/>
        <a:lstStyle/>
        <a:p>
          <a:r>
            <a:rPr lang="en-US" sz="4000" b="1" dirty="0"/>
            <a:t>RISET SA</a:t>
          </a:r>
        </a:p>
      </dgm:t>
    </dgm:pt>
    <dgm:pt modelId="{44505F06-4271-474E-AA27-401B4DE363DA}" type="parTrans" cxnId="{0F8ED291-C3A7-4212-8066-3FFC0BEFABFA}">
      <dgm:prSet/>
      <dgm:spPr/>
      <dgm:t>
        <a:bodyPr/>
        <a:lstStyle/>
        <a:p>
          <a:endParaRPr lang="en-US"/>
        </a:p>
      </dgm:t>
    </dgm:pt>
    <dgm:pt modelId="{BD96E740-6BBF-43F4-BD2B-1816EB7C0B9A}" type="sibTrans" cxnId="{0F8ED291-C3A7-4212-8066-3FFC0BEFABFA}">
      <dgm:prSet/>
      <dgm:spPr/>
      <dgm:t>
        <a:bodyPr/>
        <a:lstStyle/>
        <a:p>
          <a:endParaRPr lang="en-US"/>
        </a:p>
      </dgm:t>
    </dgm:pt>
    <dgm:pt modelId="{D8FD131B-6FF9-4135-A116-18240A6A5C6F}">
      <dgm:prSet phldrT="[Text]"/>
      <dgm:spPr/>
      <dgm:t>
        <a:bodyPr/>
        <a:lstStyle/>
        <a:p>
          <a:r>
            <a:rPr lang="en-US" b="1" dirty="0"/>
            <a:t>BAGIAN PENDUKUNG (Bagian Dari </a:t>
          </a:r>
          <a:r>
            <a:rPr lang="en-US" b="1" dirty="0" err="1"/>
            <a:t>Tujuan</a:t>
          </a:r>
          <a:r>
            <a:rPr lang="en-US" b="1" dirty="0"/>
            <a:t> </a:t>
          </a:r>
          <a:r>
            <a:rPr lang="en-US" b="1" dirty="0" err="1"/>
            <a:t>Riset</a:t>
          </a:r>
          <a:r>
            <a:rPr lang="en-US" b="1" dirty="0"/>
            <a:t> )</a:t>
          </a:r>
        </a:p>
      </dgm:t>
    </dgm:pt>
    <dgm:pt modelId="{2443F361-F2CB-466E-B58C-0ABD1E10CDC5}" type="parTrans" cxnId="{78B17EA3-7D9F-4574-88E4-7FB942F22F67}">
      <dgm:prSet/>
      <dgm:spPr/>
      <dgm:t>
        <a:bodyPr/>
        <a:lstStyle/>
        <a:p>
          <a:endParaRPr lang="en-US"/>
        </a:p>
      </dgm:t>
    </dgm:pt>
    <dgm:pt modelId="{2A3C0C4A-D8D6-4054-9B85-95B91776E681}" type="sibTrans" cxnId="{78B17EA3-7D9F-4574-88E4-7FB942F22F67}">
      <dgm:prSet/>
      <dgm:spPr/>
      <dgm:t>
        <a:bodyPr/>
        <a:lstStyle/>
        <a:p>
          <a:endParaRPr lang="en-US"/>
        </a:p>
      </dgm:t>
    </dgm:pt>
    <dgm:pt modelId="{0D60471C-07F0-4B58-B007-FBF9547F7F4E}">
      <dgm:prSet phldrT="[Text]" custT="1"/>
      <dgm:spPr/>
      <dgm:t>
        <a:bodyPr/>
        <a:lstStyle/>
        <a:p>
          <a:r>
            <a:rPr lang="en-US" sz="2800" b="1" dirty="0"/>
            <a:t>BAGIAN UTAMA</a:t>
          </a:r>
        </a:p>
        <a:p>
          <a:r>
            <a:rPr lang="en-US" sz="2800" b="1" dirty="0"/>
            <a:t>(</a:t>
          </a:r>
          <a:r>
            <a:rPr lang="en-US" sz="2800" b="1" dirty="0" err="1"/>
            <a:t>Riset</a:t>
          </a:r>
          <a:r>
            <a:rPr lang="en-US" sz="2800" b="1" dirty="0"/>
            <a:t> </a:t>
          </a:r>
          <a:r>
            <a:rPr lang="en-US" sz="2800" b="1" dirty="0" err="1"/>
            <a:t>khusus</a:t>
          </a:r>
          <a:r>
            <a:rPr lang="en-US" sz="2800" b="1" dirty="0"/>
            <a:t> SA)</a:t>
          </a:r>
        </a:p>
      </dgm:t>
    </dgm:pt>
    <dgm:pt modelId="{D095F7F8-90D2-46BF-B9B8-F1D4BF1C4136}" type="parTrans" cxnId="{4D27752B-0595-4521-A66D-D1AE1615D370}">
      <dgm:prSet/>
      <dgm:spPr/>
      <dgm:t>
        <a:bodyPr/>
        <a:lstStyle/>
        <a:p>
          <a:endParaRPr lang="en-US"/>
        </a:p>
      </dgm:t>
    </dgm:pt>
    <dgm:pt modelId="{6505C41D-45A4-4E64-BE6D-2400CDE9932E}" type="sibTrans" cxnId="{4D27752B-0595-4521-A66D-D1AE1615D370}">
      <dgm:prSet/>
      <dgm:spPr/>
      <dgm:t>
        <a:bodyPr/>
        <a:lstStyle/>
        <a:p>
          <a:endParaRPr lang="en-US"/>
        </a:p>
      </dgm:t>
    </dgm:pt>
    <dgm:pt modelId="{BA28FF0A-88C0-4735-98D6-D69F568BC0D0}" type="pres">
      <dgm:prSet presAssocID="{9D6DF5F3-CAE6-472C-BFC3-233924589039}" presName="Name0" presStyleCnt="0">
        <dgm:presLayoutVars>
          <dgm:dir/>
          <dgm:resizeHandles val="exact"/>
        </dgm:presLayoutVars>
      </dgm:prSet>
      <dgm:spPr/>
    </dgm:pt>
    <dgm:pt modelId="{B7C09253-7A7B-4BD4-B719-5FCD07FA4192}" type="pres">
      <dgm:prSet presAssocID="{6462F2C8-8B0C-4807-B4F7-0B96DDAD8CE8}" presName="node" presStyleLbl="node1" presStyleIdx="0" presStyleCnt="3">
        <dgm:presLayoutVars>
          <dgm:bulletEnabled val="1"/>
        </dgm:presLayoutVars>
      </dgm:prSet>
      <dgm:spPr/>
    </dgm:pt>
    <dgm:pt modelId="{C16A2BD5-0645-4E15-BCD3-6A045CEB5A66}" type="pres">
      <dgm:prSet presAssocID="{BD96E740-6BBF-43F4-BD2B-1816EB7C0B9A}" presName="sibTrans" presStyleLbl="sibTrans2D1" presStyleIdx="0" presStyleCnt="3"/>
      <dgm:spPr/>
    </dgm:pt>
    <dgm:pt modelId="{DD36A278-4D0E-4B7F-848F-F5342D3B36FB}" type="pres">
      <dgm:prSet presAssocID="{BD96E740-6BBF-43F4-BD2B-1816EB7C0B9A}" presName="connectorText" presStyleLbl="sibTrans2D1" presStyleIdx="0" presStyleCnt="3"/>
      <dgm:spPr/>
    </dgm:pt>
    <dgm:pt modelId="{07EBA9A0-8AF5-4C12-8BA0-8C3540933DA8}" type="pres">
      <dgm:prSet presAssocID="{D8FD131B-6FF9-4135-A116-18240A6A5C6F}" presName="node" presStyleLbl="node1" presStyleIdx="1" presStyleCnt="3" custScaleX="122518">
        <dgm:presLayoutVars>
          <dgm:bulletEnabled val="1"/>
        </dgm:presLayoutVars>
      </dgm:prSet>
      <dgm:spPr/>
    </dgm:pt>
    <dgm:pt modelId="{191536CC-72A3-4793-8542-F4F9024FD0DE}" type="pres">
      <dgm:prSet presAssocID="{2A3C0C4A-D8D6-4054-9B85-95B91776E681}" presName="sibTrans" presStyleLbl="sibTrans2D1" presStyleIdx="1" presStyleCnt="3"/>
      <dgm:spPr/>
    </dgm:pt>
    <dgm:pt modelId="{72040584-F3D4-4129-8321-5FFF3D61622F}" type="pres">
      <dgm:prSet presAssocID="{2A3C0C4A-D8D6-4054-9B85-95B91776E681}" presName="connectorText" presStyleLbl="sibTrans2D1" presStyleIdx="1" presStyleCnt="3"/>
      <dgm:spPr/>
    </dgm:pt>
    <dgm:pt modelId="{9B56865F-6060-4AA1-B1D9-2CB602CACBB7}" type="pres">
      <dgm:prSet presAssocID="{0D60471C-07F0-4B58-B007-FBF9547F7F4E}" presName="node" presStyleLbl="node1" presStyleIdx="2" presStyleCnt="3" custScaleX="111761">
        <dgm:presLayoutVars>
          <dgm:bulletEnabled val="1"/>
        </dgm:presLayoutVars>
      </dgm:prSet>
      <dgm:spPr/>
    </dgm:pt>
    <dgm:pt modelId="{511DFD3C-CC36-4613-A5C8-87EED7E14ADC}" type="pres">
      <dgm:prSet presAssocID="{6505C41D-45A4-4E64-BE6D-2400CDE9932E}" presName="sibTrans" presStyleLbl="sibTrans2D1" presStyleIdx="2" presStyleCnt="3"/>
      <dgm:spPr/>
    </dgm:pt>
    <dgm:pt modelId="{E132DE8E-EC86-4499-B80D-793B0633CA69}" type="pres">
      <dgm:prSet presAssocID="{6505C41D-45A4-4E64-BE6D-2400CDE9932E}" presName="connectorText" presStyleLbl="sibTrans2D1" presStyleIdx="2" presStyleCnt="3"/>
      <dgm:spPr/>
    </dgm:pt>
  </dgm:ptLst>
  <dgm:cxnLst>
    <dgm:cxn modelId="{6B76E903-1582-4D03-993A-D7223A84490F}" type="presOf" srcId="{0D60471C-07F0-4B58-B007-FBF9547F7F4E}" destId="{9B56865F-6060-4AA1-B1D9-2CB602CACBB7}" srcOrd="0" destOrd="0" presId="urn:microsoft.com/office/officeart/2005/8/layout/cycle7"/>
    <dgm:cxn modelId="{967DA517-D82C-4238-9AF9-E471D7500923}" type="presOf" srcId="{6462F2C8-8B0C-4807-B4F7-0B96DDAD8CE8}" destId="{B7C09253-7A7B-4BD4-B719-5FCD07FA4192}" srcOrd="0" destOrd="0" presId="urn:microsoft.com/office/officeart/2005/8/layout/cycle7"/>
    <dgm:cxn modelId="{4D27752B-0595-4521-A66D-D1AE1615D370}" srcId="{9D6DF5F3-CAE6-472C-BFC3-233924589039}" destId="{0D60471C-07F0-4B58-B007-FBF9547F7F4E}" srcOrd="2" destOrd="0" parTransId="{D095F7F8-90D2-46BF-B9B8-F1D4BF1C4136}" sibTransId="{6505C41D-45A4-4E64-BE6D-2400CDE9932E}"/>
    <dgm:cxn modelId="{89D35131-6C5B-4070-8C51-9492AA7FB38E}" type="presOf" srcId="{BD96E740-6BBF-43F4-BD2B-1816EB7C0B9A}" destId="{C16A2BD5-0645-4E15-BCD3-6A045CEB5A66}" srcOrd="0" destOrd="0" presId="urn:microsoft.com/office/officeart/2005/8/layout/cycle7"/>
    <dgm:cxn modelId="{3FEECC34-896D-46BF-987E-326A0ACBD5F6}" type="presOf" srcId="{6505C41D-45A4-4E64-BE6D-2400CDE9932E}" destId="{511DFD3C-CC36-4613-A5C8-87EED7E14ADC}" srcOrd="0" destOrd="0" presId="urn:microsoft.com/office/officeart/2005/8/layout/cycle7"/>
    <dgm:cxn modelId="{1221C455-19C0-4427-95A1-E0BCF8011B55}" type="presOf" srcId="{BD96E740-6BBF-43F4-BD2B-1816EB7C0B9A}" destId="{DD36A278-4D0E-4B7F-848F-F5342D3B36FB}" srcOrd="1" destOrd="0" presId="urn:microsoft.com/office/officeart/2005/8/layout/cycle7"/>
    <dgm:cxn modelId="{0F8ED291-C3A7-4212-8066-3FFC0BEFABFA}" srcId="{9D6DF5F3-CAE6-472C-BFC3-233924589039}" destId="{6462F2C8-8B0C-4807-B4F7-0B96DDAD8CE8}" srcOrd="0" destOrd="0" parTransId="{44505F06-4271-474E-AA27-401B4DE363DA}" sibTransId="{BD96E740-6BBF-43F4-BD2B-1816EB7C0B9A}"/>
    <dgm:cxn modelId="{FA9F269F-F874-4CB1-AAC3-301154DF42EC}" type="presOf" srcId="{6505C41D-45A4-4E64-BE6D-2400CDE9932E}" destId="{E132DE8E-EC86-4499-B80D-793B0633CA69}" srcOrd="1" destOrd="0" presId="urn:microsoft.com/office/officeart/2005/8/layout/cycle7"/>
    <dgm:cxn modelId="{78B17EA3-7D9F-4574-88E4-7FB942F22F67}" srcId="{9D6DF5F3-CAE6-472C-BFC3-233924589039}" destId="{D8FD131B-6FF9-4135-A116-18240A6A5C6F}" srcOrd="1" destOrd="0" parTransId="{2443F361-F2CB-466E-B58C-0ABD1E10CDC5}" sibTransId="{2A3C0C4A-D8D6-4054-9B85-95B91776E681}"/>
    <dgm:cxn modelId="{FA8A51A6-EAA8-4F67-8BB5-FEA860D75B43}" type="presOf" srcId="{9D6DF5F3-CAE6-472C-BFC3-233924589039}" destId="{BA28FF0A-88C0-4735-98D6-D69F568BC0D0}" srcOrd="0" destOrd="0" presId="urn:microsoft.com/office/officeart/2005/8/layout/cycle7"/>
    <dgm:cxn modelId="{3BD980B8-DCB0-48DA-A4B9-4590ED5397CC}" type="presOf" srcId="{D8FD131B-6FF9-4135-A116-18240A6A5C6F}" destId="{07EBA9A0-8AF5-4C12-8BA0-8C3540933DA8}" srcOrd="0" destOrd="0" presId="urn:microsoft.com/office/officeart/2005/8/layout/cycle7"/>
    <dgm:cxn modelId="{8440A6BA-FDA8-41E2-9592-3EF98BC62678}" type="presOf" srcId="{2A3C0C4A-D8D6-4054-9B85-95B91776E681}" destId="{191536CC-72A3-4793-8542-F4F9024FD0DE}" srcOrd="0" destOrd="0" presId="urn:microsoft.com/office/officeart/2005/8/layout/cycle7"/>
    <dgm:cxn modelId="{03441AEC-C298-4B32-A358-7FB341CA8C54}" type="presOf" srcId="{2A3C0C4A-D8D6-4054-9B85-95B91776E681}" destId="{72040584-F3D4-4129-8321-5FFF3D61622F}" srcOrd="1" destOrd="0" presId="urn:microsoft.com/office/officeart/2005/8/layout/cycle7"/>
    <dgm:cxn modelId="{FACDC08A-320E-4F8A-AC36-2490F981D3C3}" type="presParOf" srcId="{BA28FF0A-88C0-4735-98D6-D69F568BC0D0}" destId="{B7C09253-7A7B-4BD4-B719-5FCD07FA4192}" srcOrd="0" destOrd="0" presId="urn:microsoft.com/office/officeart/2005/8/layout/cycle7"/>
    <dgm:cxn modelId="{7AF666E8-649E-4905-9645-685F48F89E87}" type="presParOf" srcId="{BA28FF0A-88C0-4735-98D6-D69F568BC0D0}" destId="{C16A2BD5-0645-4E15-BCD3-6A045CEB5A66}" srcOrd="1" destOrd="0" presId="urn:microsoft.com/office/officeart/2005/8/layout/cycle7"/>
    <dgm:cxn modelId="{B7CC5B45-6520-47F0-B9F6-1354807DD9DC}" type="presParOf" srcId="{C16A2BD5-0645-4E15-BCD3-6A045CEB5A66}" destId="{DD36A278-4D0E-4B7F-848F-F5342D3B36FB}" srcOrd="0" destOrd="0" presId="urn:microsoft.com/office/officeart/2005/8/layout/cycle7"/>
    <dgm:cxn modelId="{3169C647-4D04-4504-ABF8-AF9E27BE5217}" type="presParOf" srcId="{BA28FF0A-88C0-4735-98D6-D69F568BC0D0}" destId="{07EBA9A0-8AF5-4C12-8BA0-8C3540933DA8}" srcOrd="2" destOrd="0" presId="urn:microsoft.com/office/officeart/2005/8/layout/cycle7"/>
    <dgm:cxn modelId="{A8D39860-C5BC-47F4-B918-FB8BBA56C8EE}" type="presParOf" srcId="{BA28FF0A-88C0-4735-98D6-D69F568BC0D0}" destId="{191536CC-72A3-4793-8542-F4F9024FD0DE}" srcOrd="3" destOrd="0" presId="urn:microsoft.com/office/officeart/2005/8/layout/cycle7"/>
    <dgm:cxn modelId="{A9C958E9-C6AF-4AF3-BA1A-3E9FE8596739}" type="presParOf" srcId="{191536CC-72A3-4793-8542-F4F9024FD0DE}" destId="{72040584-F3D4-4129-8321-5FFF3D61622F}" srcOrd="0" destOrd="0" presId="urn:microsoft.com/office/officeart/2005/8/layout/cycle7"/>
    <dgm:cxn modelId="{14B59C4A-F16F-4AE5-9379-7706FB309B06}" type="presParOf" srcId="{BA28FF0A-88C0-4735-98D6-D69F568BC0D0}" destId="{9B56865F-6060-4AA1-B1D9-2CB602CACBB7}" srcOrd="4" destOrd="0" presId="urn:microsoft.com/office/officeart/2005/8/layout/cycle7"/>
    <dgm:cxn modelId="{E71F2206-AA6E-4DE3-97FA-3D5BB3832E1C}" type="presParOf" srcId="{BA28FF0A-88C0-4735-98D6-D69F568BC0D0}" destId="{511DFD3C-CC36-4613-A5C8-87EED7E14ADC}" srcOrd="5" destOrd="0" presId="urn:microsoft.com/office/officeart/2005/8/layout/cycle7"/>
    <dgm:cxn modelId="{5A1E00F7-6D92-43C3-9400-FF90CF6888DC}" type="presParOf" srcId="{511DFD3C-CC36-4613-A5C8-87EED7E14ADC}" destId="{E132DE8E-EC86-4499-B80D-793B0633CA6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9253-7A7B-4BD4-B719-5FCD07FA4192}">
      <dsp:nvSpPr>
        <dsp:cNvPr id="0" name=""/>
        <dsp:cNvSpPr/>
      </dsp:nvSpPr>
      <dsp:spPr>
        <a:xfrm>
          <a:off x="4009944" y="2081"/>
          <a:ext cx="3019127" cy="1509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RISET SA</a:t>
          </a:r>
        </a:p>
      </dsp:txBody>
      <dsp:txXfrm>
        <a:off x="4054158" y="46295"/>
        <a:ext cx="2930699" cy="1421135"/>
      </dsp:txXfrm>
    </dsp:sp>
    <dsp:sp modelId="{C16A2BD5-0645-4E15-BCD3-6A045CEB5A66}">
      <dsp:nvSpPr>
        <dsp:cNvPr id="0" name=""/>
        <dsp:cNvSpPr/>
      </dsp:nvSpPr>
      <dsp:spPr>
        <a:xfrm rot="3600000">
          <a:off x="6185931" y="2652593"/>
          <a:ext cx="1161193" cy="5283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44435" y="2758262"/>
        <a:ext cx="844185" cy="317009"/>
      </dsp:txXfrm>
    </dsp:sp>
    <dsp:sp modelId="{07EBA9A0-8AF5-4C12-8BA0-8C3540933DA8}">
      <dsp:nvSpPr>
        <dsp:cNvPr id="0" name=""/>
        <dsp:cNvSpPr/>
      </dsp:nvSpPr>
      <dsp:spPr>
        <a:xfrm>
          <a:off x="6164062" y="4321888"/>
          <a:ext cx="3698974" cy="1509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BAGIAN PENDUKUNG (Bagian Dari </a:t>
          </a:r>
          <a:r>
            <a:rPr lang="en-US" sz="2600" b="1" kern="1200" dirty="0" err="1"/>
            <a:t>Tujuan</a:t>
          </a:r>
          <a:r>
            <a:rPr lang="en-US" sz="2600" b="1" kern="1200" dirty="0"/>
            <a:t> </a:t>
          </a:r>
          <a:r>
            <a:rPr lang="en-US" sz="2600" b="1" kern="1200" dirty="0" err="1"/>
            <a:t>Riset</a:t>
          </a:r>
          <a:r>
            <a:rPr lang="en-US" sz="2600" b="1" kern="1200" dirty="0"/>
            <a:t> )</a:t>
          </a:r>
        </a:p>
      </dsp:txBody>
      <dsp:txXfrm>
        <a:off x="6208276" y="4366102"/>
        <a:ext cx="3610546" cy="1421135"/>
      </dsp:txXfrm>
    </dsp:sp>
    <dsp:sp modelId="{191536CC-72A3-4793-8542-F4F9024FD0DE}">
      <dsp:nvSpPr>
        <dsp:cNvPr id="0" name=""/>
        <dsp:cNvSpPr/>
      </dsp:nvSpPr>
      <dsp:spPr>
        <a:xfrm rot="10800000">
          <a:off x="4857719" y="4812496"/>
          <a:ext cx="1161193" cy="5283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5016223" y="4918165"/>
        <a:ext cx="844185" cy="317009"/>
      </dsp:txXfrm>
    </dsp:sp>
    <dsp:sp modelId="{9B56865F-6060-4AA1-B1D9-2CB602CACBB7}">
      <dsp:nvSpPr>
        <dsp:cNvPr id="0" name=""/>
        <dsp:cNvSpPr/>
      </dsp:nvSpPr>
      <dsp:spPr>
        <a:xfrm>
          <a:off x="1338363" y="4321888"/>
          <a:ext cx="3374206" cy="1509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BAGIAN UTAMA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(</a:t>
          </a:r>
          <a:r>
            <a:rPr lang="en-US" sz="2800" b="1" kern="1200" dirty="0" err="1"/>
            <a:t>Riset</a:t>
          </a:r>
          <a:r>
            <a:rPr lang="en-US" sz="2800" b="1" kern="1200" dirty="0"/>
            <a:t> </a:t>
          </a:r>
          <a:r>
            <a:rPr lang="en-US" sz="2800" b="1" kern="1200" dirty="0" err="1"/>
            <a:t>khusus</a:t>
          </a:r>
          <a:r>
            <a:rPr lang="en-US" sz="2800" b="1" kern="1200" dirty="0"/>
            <a:t> SA)</a:t>
          </a:r>
        </a:p>
      </dsp:txBody>
      <dsp:txXfrm>
        <a:off x="1382577" y="4366102"/>
        <a:ext cx="3285778" cy="1421135"/>
      </dsp:txXfrm>
    </dsp:sp>
    <dsp:sp modelId="{511DFD3C-CC36-4613-A5C8-87EED7E14ADC}">
      <dsp:nvSpPr>
        <dsp:cNvPr id="0" name=""/>
        <dsp:cNvSpPr/>
      </dsp:nvSpPr>
      <dsp:spPr>
        <a:xfrm rot="18000000">
          <a:off x="3691890" y="2652593"/>
          <a:ext cx="1161193" cy="5283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850394" y="2758262"/>
        <a:ext cx="844185" cy="31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01:33.18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01:36.4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9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0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04D351-B682-48B7-AD1B-48F98607ABC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customXml" Target="../ink/ink2.xml"/><Relationship Id="rId4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C93A-48C6-31A7-0BD7-700FF8BF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508760"/>
            <a:ext cx="9497805" cy="3268621"/>
          </a:xfrm>
        </p:spPr>
        <p:txBody>
          <a:bodyPr>
            <a:normAutofit/>
          </a:bodyPr>
          <a:lstStyle/>
          <a:p>
            <a:r>
              <a:rPr lang="en-US" b="1" dirty="0"/>
              <a:t>PENELITIAN MENGGUNAKAN ANALISIS STAKEHOLDERS (SA)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C83F8-82E3-455C-BDA6-0C254FA6F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Novita Tresiana</a:t>
            </a:r>
          </a:p>
        </p:txBody>
      </p:sp>
    </p:spTree>
    <p:extLst>
      <p:ext uri="{BB962C8B-B14F-4D97-AF65-F5344CB8AC3E}">
        <p14:creationId xmlns:p14="http://schemas.microsoft.com/office/powerpoint/2010/main" val="277027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919B-C2CB-7229-4CD3-8268C5B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1390864"/>
          </a:xfrm>
        </p:spPr>
        <p:txBody>
          <a:bodyPr>
            <a:normAutofit fontScale="90000"/>
          </a:bodyPr>
          <a:lstStyle/>
          <a:p>
            <a:b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</a:br>
            <a: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  <a:t>2. </a:t>
            </a:r>
            <a:r>
              <a:rPr lang="en-US" sz="3100" b="1" i="1" u="none" strike="noStrike" baseline="0" dirty="0" err="1">
                <a:solidFill>
                  <a:srgbClr val="FF0000"/>
                </a:solidFill>
                <a:latin typeface="Aller"/>
              </a:rPr>
              <a:t>Siapa</a:t>
            </a:r>
            <a: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sv-SE" sz="3100" b="1" i="1" u="none" strike="noStrike" baseline="0" dirty="0">
                <a:solidFill>
                  <a:srgbClr val="FF0000"/>
                </a:solidFill>
                <a:latin typeface="Aller"/>
              </a:rPr>
              <a:t>terlibat?:</a:t>
            </a:r>
            <a:r>
              <a:rPr lang="en-US" sz="3100" b="0" i="0" u="none" strike="noStrike" baseline="0" dirty="0" err="1">
                <a:latin typeface="Aller"/>
              </a:rPr>
              <a:t>Diperlukan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adanya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klasifikasi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jenis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1" u="none" strike="noStrike" baseline="0" dirty="0">
                <a:latin typeface="Aller-Italic"/>
              </a:rPr>
              <a:t>stakeholder </a:t>
            </a:r>
            <a:r>
              <a:rPr lang="en-US" sz="3100" b="0" i="0" u="none" strike="noStrike" baseline="0" dirty="0" err="1">
                <a:latin typeface="Aller"/>
              </a:rPr>
              <a:t>misalnya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instansi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pemerintah</a:t>
            </a:r>
            <a:r>
              <a:rPr lang="en-US" sz="3100" b="0" i="0" u="none" strike="noStrike" baseline="0" dirty="0">
                <a:latin typeface="Aller"/>
              </a:rPr>
              <a:t>, </a:t>
            </a:r>
            <a:r>
              <a:rPr lang="fi-FI" sz="3100" b="0" i="0" u="none" strike="noStrike" baseline="0" dirty="0">
                <a:latin typeface="Aller"/>
              </a:rPr>
              <a:t>organisasi kemasyarakatan, organisasi swasta, organisasi donor, </a:t>
            </a:r>
            <a:r>
              <a:rPr lang="en-US" sz="3100" b="0" i="0" u="none" strike="noStrike" baseline="0" dirty="0" err="1">
                <a:latin typeface="Aller"/>
              </a:rPr>
              <a:t>dsb</a:t>
            </a:r>
            <a:r>
              <a:rPr lang="en-US" sz="3100" b="0" i="0" u="none" strike="noStrike" baseline="0" dirty="0">
                <a:latin typeface="Aller"/>
              </a:rPr>
              <a:t>. </a:t>
            </a:r>
            <a:r>
              <a:rPr lang="en-US" sz="3100" b="0" i="0" u="none" strike="noStrike" baseline="0" dirty="0" err="1">
                <a:latin typeface="Aller"/>
              </a:rPr>
              <a:t>Setiap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jenis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atau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klasifikasi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1" u="none" strike="noStrike" baseline="0" dirty="0">
                <a:latin typeface="Aller-Italic"/>
              </a:rPr>
              <a:t>stakeholder </a:t>
            </a:r>
            <a:r>
              <a:rPr lang="en-US" sz="3100" b="0" i="0" u="none" strike="noStrike" baseline="0" dirty="0" err="1">
                <a:latin typeface="Aller"/>
              </a:rPr>
              <a:t>diberikan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warna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tersendiri</a:t>
            </a:r>
            <a:r>
              <a:rPr lang="en-US" sz="3100" b="0" i="0" u="none" strike="noStrike" baseline="0" dirty="0">
                <a:latin typeface="Aller"/>
              </a:rPr>
              <a:t>.;</a:t>
            </a:r>
            <a:br>
              <a:rPr lang="en-US" sz="4400" b="0" i="0" u="none" strike="noStrike" baseline="0" dirty="0">
                <a:latin typeface="All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7054-E5CA-1510-AD12-74EEFFA7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800" b="0" i="0" u="none" strike="noStrike" baseline="0" dirty="0">
              <a:latin typeface="All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75BA9-D932-5B03-12F8-22D2D3B5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133600"/>
            <a:ext cx="11988799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919B-C2CB-7229-4CD3-8268C5B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510"/>
            <a:ext cx="10515600" cy="1310854"/>
          </a:xfrm>
        </p:spPr>
        <p:txBody>
          <a:bodyPr>
            <a:normAutofit fontScale="90000"/>
          </a:bodyPr>
          <a:lstStyle/>
          <a:p>
            <a:b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</a:br>
            <a: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  <a:t>3. </a:t>
            </a:r>
            <a:r>
              <a:rPr lang="fi-FI" sz="3200" b="1" i="1" u="none" strike="noStrike" baseline="0" dirty="0">
                <a:solidFill>
                  <a:srgbClr val="FF0000"/>
                </a:solidFill>
                <a:latin typeface="Aller"/>
              </a:rPr>
              <a:t>Bagaimana keterkaitan mereka</a:t>
            </a:r>
            <a:r>
              <a:rPr lang="fi-FI" sz="3200" b="0" i="0" u="none" strike="noStrike" baseline="0" dirty="0">
                <a:latin typeface="Aller"/>
              </a:rPr>
              <a:t>?; </a:t>
            </a:r>
            <a:r>
              <a:rPr lang="en-US" sz="3200" b="0" i="0" u="none" strike="noStrike" baseline="0" dirty="0" err="1">
                <a:latin typeface="Aller"/>
              </a:rPr>
              <a:t>perlu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mendifinisikan</a:t>
            </a:r>
            <a:r>
              <a:rPr lang="en-US" sz="3200" b="0" i="0" u="none" strike="noStrike" baseline="0" dirty="0">
                <a:latin typeface="Aller"/>
              </a:rPr>
              <a:t> dengan </a:t>
            </a:r>
            <a:r>
              <a:rPr lang="en-US" sz="3200" b="0" i="0" u="none" strike="noStrike" baseline="0" dirty="0" err="1">
                <a:latin typeface="Aller"/>
              </a:rPr>
              <a:t>jelas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hubungan</a:t>
            </a:r>
            <a:r>
              <a:rPr lang="en-US" sz="3200" b="0" i="0" u="none" strike="noStrike" baseline="0" dirty="0">
                <a:latin typeface="Aller"/>
              </a:rPr>
              <a:t> yang </a:t>
            </a:r>
            <a:r>
              <a:rPr lang="en-US" sz="3200" b="0" i="0" u="none" strike="noStrike" baseline="0" dirty="0" err="1">
                <a:latin typeface="Aller"/>
              </a:rPr>
              <a:t>dimaksud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misalya</a:t>
            </a:r>
            <a:r>
              <a:rPr lang="en-US" sz="3200" b="0" i="0" u="none" strike="noStrike" baseline="0" dirty="0">
                <a:latin typeface="Aller"/>
              </a:rPr>
              <a:t> garis </a:t>
            </a:r>
            <a:r>
              <a:rPr lang="en-US" sz="3200" b="0" i="0" u="none" strike="noStrike" baseline="0" dirty="0" err="1">
                <a:latin typeface="Aller"/>
              </a:rPr>
              <a:t>komando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atau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perintah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arus</a:t>
            </a:r>
            <a:r>
              <a:rPr lang="en-US" sz="3200" b="0" i="0" u="none" strike="noStrike" baseline="0" dirty="0">
                <a:latin typeface="Aller"/>
              </a:rPr>
              <a:t> dana, </a:t>
            </a:r>
            <a:r>
              <a:rPr lang="en-US" sz="3200" b="0" i="0" u="none" strike="noStrike" baseline="0" dirty="0" err="1">
                <a:latin typeface="Aller"/>
              </a:rPr>
              <a:t>pemberian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advice, </a:t>
            </a:r>
            <a:r>
              <a:rPr lang="en-US" sz="3200" b="0" i="0" u="none" strike="noStrike" baseline="0" dirty="0" err="1">
                <a:latin typeface="Aller"/>
              </a:rPr>
              <a:t>serta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arus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informasi</a:t>
            </a:r>
            <a:r>
              <a:rPr lang="en-US" sz="3200" b="0" i="0" u="none" strike="noStrike" baseline="0" dirty="0">
                <a:latin typeface="Aller"/>
              </a:rPr>
              <a:t>. </a:t>
            </a:r>
            <a:r>
              <a:rPr lang="en-US" sz="3200" b="0" i="0" u="none" strike="noStrike" baseline="0" dirty="0" err="1">
                <a:latin typeface="Aller"/>
              </a:rPr>
              <a:t>Setiap</a:t>
            </a:r>
            <a:r>
              <a:rPr lang="en-US" sz="3200" b="0" i="0" u="none" strike="noStrike" baseline="0" dirty="0">
                <a:latin typeface="Aller"/>
              </a:rPr>
              <a:t> garis </a:t>
            </a:r>
            <a:r>
              <a:rPr lang="en-US" sz="3200" b="0" i="0" u="none" strike="noStrike" baseline="0" dirty="0" err="1">
                <a:latin typeface="Aller"/>
              </a:rPr>
              <a:t>tersebut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diberikan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warna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sendiri</a:t>
            </a:r>
            <a:r>
              <a:rPr lang="en-US" sz="3100" b="0" i="0" u="none" strike="noStrike" baseline="0" dirty="0">
                <a:latin typeface="Aller"/>
              </a:rPr>
              <a:t>.; </a:t>
            </a:r>
            <a:br>
              <a:rPr lang="en-US" sz="4400" b="0" i="0" u="none" strike="noStrike" baseline="0" dirty="0">
                <a:latin typeface="All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7054-E5CA-1510-AD12-74EEFFA7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800" b="0" i="0" u="none" strike="noStrike" baseline="0" dirty="0">
              <a:latin typeface="All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B99F0-DD99-9F58-7335-3115C72C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2192000" cy="425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F2F69-1A01-D1D2-D922-2E68F1D3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2376"/>
            <a:ext cx="11239499" cy="5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FED6-D1EF-A866-86AF-8207B6AA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445771"/>
            <a:ext cx="11599524" cy="1751329"/>
          </a:xfrm>
        </p:spPr>
        <p:txBody>
          <a:bodyPr>
            <a:no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ller"/>
              </a:rPr>
              <a:t>4. </a:t>
            </a:r>
            <a:r>
              <a:rPr lang="en-US" sz="2400" b="1" i="1" dirty="0" err="1">
                <a:solidFill>
                  <a:srgbClr val="FF0000"/>
                </a:solidFill>
                <a:latin typeface="Aller"/>
              </a:rPr>
              <a:t>A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pa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tujuan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mereka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?. </a:t>
            </a:r>
            <a:r>
              <a:rPr lang="en-US" sz="2400" b="0" i="0" u="none" strike="noStrike" baseline="0" dirty="0" err="1">
                <a:latin typeface="Aller"/>
              </a:rPr>
              <a:t>seorang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analis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sudah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mengetahui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siapa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aktor</a:t>
            </a:r>
            <a:r>
              <a:rPr lang="en-US" sz="2400" b="0" i="0" u="none" strike="noStrike" baseline="0" dirty="0">
                <a:latin typeface="Aller"/>
              </a:rPr>
              <a:t> yang </a:t>
            </a:r>
            <a:r>
              <a:rPr lang="en-US" sz="2400" b="0" i="0" u="none" strike="noStrike" baseline="0" dirty="0" err="1">
                <a:latin typeface="Aller"/>
              </a:rPr>
              <a:t>terlibat</a:t>
            </a:r>
            <a:r>
              <a:rPr lang="en-US" sz="2400" b="0" i="0" u="none" strike="noStrike" baseline="0" dirty="0">
                <a:latin typeface="Aller"/>
              </a:rPr>
              <a:t>, </a:t>
            </a:r>
            <a:r>
              <a:rPr lang="en-US" sz="2400" b="0" i="0" u="none" strike="noStrike" baseline="0" dirty="0" err="1">
                <a:latin typeface="Aller"/>
              </a:rPr>
              <a:t>bagaimana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mereka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berhubungan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serta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seberapa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besar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pengaruh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mereka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melalui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pertanyaan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sebelumnya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melalui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pengelompokan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aktor</a:t>
            </a:r>
            <a:r>
              <a:rPr lang="en-US" sz="2400" b="0" i="0" u="none" strike="noStrike" baseline="0" dirty="0">
                <a:latin typeface="Aller"/>
              </a:rPr>
              <a:t> dalam: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(P=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protection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) dan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development oriented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(D=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development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). </a:t>
            </a:r>
            <a:r>
              <a:rPr lang="en-US" sz="2400" b="0" i="0" u="none" strike="noStrike" baseline="0" dirty="0">
                <a:latin typeface="Aller"/>
              </a:rPr>
              <a:t> 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Pertanyaan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ini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sangat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bermanfaat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terutama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untuk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melakukan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1" u="none" strike="noStrike" baseline="0" dirty="0">
                <a:solidFill>
                  <a:schemeClr val="bg1"/>
                </a:solidFill>
                <a:latin typeface="Aller-Italic"/>
              </a:rPr>
              <a:t>forecasting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terhadap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arah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tindakan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atau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ller"/>
              </a:rPr>
              <a:t>keputusan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ller"/>
              </a:rPr>
              <a:t> </a:t>
            </a:r>
            <a:r>
              <a:rPr lang="en-US" sz="2400" b="0" i="1" u="none" strike="noStrike" baseline="0" dirty="0">
                <a:solidFill>
                  <a:schemeClr val="bg1"/>
                </a:solidFill>
                <a:latin typeface="Aller-Italic"/>
              </a:rPr>
              <a:t>stakeholder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F72CC-DD24-68E5-CD54-9FDB41CA8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86C33-DD3B-CD30-2702-EA09F4F1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603500"/>
            <a:ext cx="11391899" cy="40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EBF5-AAF2-703B-3F4B-33420CC5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973668"/>
            <a:ext cx="10184130" cy="706964"/>
          </a:xfrm>
        </p:spPr>
        <p:txBody>
          <a:bodyPr>
            <a:noAutofit/>
          </a:bodyPr>
          <a:lstStyle/>
          <a:p>
            <a:pPr algn="ctr"/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kekuatan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posisi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penting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, dan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suatu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isu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32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dapat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diketegorikan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ke</a:t>
            </a:r>
            <a:r>
              <a:rPr lang="en-US" sz="3200" b="0" i="0" u="none" strike="noStrike" baseline="0" dirty="0">
                <a:latin typeface="Abadi" panose="020B0604020104020204" pitchFamily="34" charset="0"/>
              </a:rPr>
              <a:t> dalam beberapa </a:t>
            </a:r>
            <a:r>
              <a:rPr lang="en-US" sz="3200" b="0" i="0" u="none" strike="noStrike" baseline="0" dirty="0" err="1">
                <a:latin typeface="Abadi" panose="020B0604020104020204" pitchFamily="34" charset="0"/>
              </a:rPr>
              <a:t>kelompok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7FDAF-ED33-BDA5-A844-50A68DA6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274570"/>
            <a:ext cx="11917680" cy="4377689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en-US" sz="24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GaramondPro-Regular"/>
              </a:rPr>
              <a:t>utama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merupakan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>
                <a:latin typeface="AGaramondPro-Regular"/>
              </a:rPr>
              <a:t>yang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kaitan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kepentingan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 dengan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kebijakan</a:t>
            </a:r>
            <a:r>
              <a:rPr lang="en-US" sz="2400" b="0" i="0" u="none" strike="noStrike" baseline="0" dirty="0">
                <a:latin typeface="AGaramondPro-Regular"/>
              </a:rPr>
              <a:t>, program, dan </a:t>
            </a:r>
            <a:r>
              <a:rPr lang="en-US" sz="2400" b="0" i="0" u="none" strike="noStrike" baseline="0" dirty="0" err="1">
                <a:latin typeface="AGaramondPro-Regular"/>
              </a:rPr>
              <a:t>proyek</a:t>
            </a:r>
            <a:r>
              <a:rPr lang="en-US" sz="2400" b="0" i="0" u="none" strike="noStrike" baseline="0" dirty="0">
                <a:latin typeface="AGaramondPro-Regular"/>
              </a:rPr>
              <a:t>. </a:t>
            </a:r>
            <a:r>
              <a:rPr lang="en-US" sz="2400" b="0" i="0" u="none" strike="noStrike" baseline="0" dirty="0" err="1">
                <a:latin typeface="AGaramondPro-Regular"/>
              </a:rPr>
              <a:t>Mereka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harus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ditempatkan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sebagai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penentu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utama</a:t>
            </a:r>
            <a:r>
              <a:rPr lang="en-US" sz="2400" b="0" i="0" u="none" strike="noStrike" baseline="0" dirty="0">
                <a:latin typeface="AGaramondPro-Regular"/>
              </a:rPr>
              <a:t> dalam proses </a:t>
            </a:r>
            <a:r>
              <a:rPr lang="en-US" sz="2400" b="0" i="0" u="none" strike="noStrike" baseline="0" dirty="0" err="1">
                <a:latin typeface="AGaramondPro-Regular"/>
              </a:rPr>
              <a:t>pengambilan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misalnya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masyarakat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tokoh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masyarakat</a:t>
            </a:r>
            <a:r>
              <a:rPr lang="en-US" sz="2400" b="0" i="0" u="none" strike="noStrike" baseline="0" dirty="0">
                <a:latin typeface="AGaramondPro-Regular"/>
              </a:rPr>
              <a:t>, dan </a:t>
            </a:r>
            <a:r>
              <a:rPr lang="en-US" sz="2400" b="0" i="0" u="none" strike="noStrike" baseline="0" dirty="0" err="1">
                <a:latin typeface="AGaramondPro-Regular"/>
              </a:rPr>
              <a:t>manajer</a:t>
            </a:r>
            <a:r>
              <a:rPr lang="en-US" sz="2400" b="0" i="0" u="none" strike="noStrike" baseline="0" dirty="0">
                <a:latin typeface="AGaramondPro-Regular"/>
              </a:rPr>
              <a:t> public</a:t>
            </a:r>
            <a:r>
              <a:rPr lang="en-US" sz="2400" dirty="0">
                <a:latin typeface="AGaramondPro-Regular"/>
              </a:rPr>
              <a:t>;</a:t>
            </a:r>
          </a:p>
          <a:p>
            <a:pPr marL="457200" indent="-457200" algn="l">
              <a:buFont typeface="+mj-lt"/>
              <a:buAutoNum type="arabicParenR"/>
            </a:pPr>
            <a:r>
              <a:rPr lang="nb-NO" sz="24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nb-NO" sz="2400" b="1" i="0" u="none" strike="noStrike" baseline="0" dirty="0">
                <a:solidFill>
                  <a:srgbClr val="FF0000"/>
                </a:solidFill>
                <a:latin typeface="AGaramondPro-Regular"/>
              </a:rPr>
              <a:t>pendukung (sekunder) </a:t>
            </a:r>
            <a:r>
              <a:rPr lang="nb-NO" sz="2400" b="0" i="0" u="none" strike="noStrike" baseline="0" dirty="0">
                <a:latin typeface="AGaramondPro-Regular"/>
              </a:rPr>
              <a:t>adalah </a:t>
            </a:r>
            <a:r>
              <a:rPr lang="nb-NO" sz="2400" b="0" i="1" u="none" strike="noStrike" baseline="0" dirty="0">
                <a:latin typeface="AGaramondPro-Italic"/>
              </a:rPr>
              <a:t>stakeholder </a:t>
            </a:r>
            <a:r>
              <a:rPr lang="nb-NO" sz="2400" b="0" i="0" u="none" strike="noStrike" baseline="0" dirty="0">
                <a:latin typeface="AGaramondPro-Regular"/>
              </a:rPr>
              <a:t>yang tidak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kaitan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kepentingan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terhadap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kebijakan</a:t>
            </a:r>
            <a:r>
              <a:rPr lang="en-US" sz="2400" b="0" i="0" u="none" strike="noStrike" baseline="0" dirty="0">
                <a:latin typeface="AGaramondPro-Regular"/>
              </a:rPr>
              <a:t>, program, dan </a:t>
            </a:r>
            <a:r>
              <a:rPr lang="en-US" sz="2400" b="0" i="0" u="none" strike="noStrike" baseline="0" dirty="0" err="1">
                <a:latin typeface="AGaramondPro-Regular"/>
              </a:rPr>
              <a:t>proyek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tetapi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kepedulian</a:t>
            </a:r>
            <a:r>
              <a:rPr lang="en-US" sz="2400" b="0" i="0" u="none" strike="noStrike" baseline="0" dirty="0">
                <a:latin typeface="AGaramondPro-Regular"/>
              </a:rPr>
              <a:t> (</a:t>
            </a:r>
            <a:r>
              <a:rPr lang="en-US" sz="2400" b="0" i="1" u="none" strike="noStrike" baseline="0" dirty="0">
                <a:latin typeface="AGaramondPro-Italic"/>
              </a:rPr>
              <a:t>concern</a:t>
            </a:r>
            <a:r>
              <a:rPr lang="en-US" sz="2400" b="0" i="0" u="none" strike="noStrike" baseline="0" dirty="0">
                <a:latin typeface="AGaramondPro-Regular"/>
              </a:rPr>
              <a:t>) dan </a:t>
            </a:r>
            <a:r>
              <a:rPr lang="en-US" sz="2400" b="0" i="0" u="none" strike="noStrike" baseline="0" dirty="0" err="1">
                <a:latin typeface="AGaramondPro-Regular"/>
              </a:rPr>
              <a:t>keprihatinan</a:t>
            </a:r>
            <a:r>
              <a:rPr lang="en-US" sz="2400" b="0" i="0" u="none" strike="noStrike" baseline="0" dirty="0">
                <a:latin typeface="AGaramondPro-Regular"/>
              </a:rPr>
              <a:t>, </a:t>
            </a:r>
            <a:r>
              <a:rPr lang="en-US" sz="2400" b="0" i="0" u="none" strike="noStrike" baseline="0" dirty="0" err="1">
                <a:latin typeface="AGaramondPro-Regular"/>
              </a:rPr>
              <a:t>sehingga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mereka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turut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bersuara</a:t>
            </a:r>
            <a:r>
              <a:rPr lang="en-US" sz="2400" b="0" i="0" u="none" strike="noStrike" baseline="0" dirty="0">
                <a:latin typeface="AGaramondPro-Regular"/>
              </a:rPr>
              <a:t> dan </a:t>
            </a:r>
            <a:r>
              <a:rPr lang="en-US" sz="2400" b="0" i="0" u="none" strike="noStrike" baseline="0" dirty="0" err="1">
                <a:latin typeface="AGaramondPro-Regular"/>
              </a:rPr>
              <a:t>berpengaruh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terhadap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sikap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masyarakat</a:t>
            </a:r>
            <a:r>
              <a:rPr lang="en-US" sz="2400" b="0" i="0" u="none" strike="noStrike" baseline="0" dirty="0">
                <a:latin typeface="AGaramondPro-Regular"/>
              </a:rPr>
              <a:t> dan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 legal </a:t>
            </a:r>
            <a:r>
              <a:rPr lang="en-US" sz="2400" b="0" i="0" u="none" strike="noStrike" baseline="0" dirty="0" err="1">
                <a:latin typeface="AGaramondPro-Regular"/>
              </a:rPr>
              <a:t>pemerintah</a:t>
            </a:r>
            <a:r>
              <a:rPr lang="en-US" sz="2400" b="0" i="0" u="none" strike="noStrike" baseline="0" dirty="0">
                <a:latin typeface="AGaramondPro-Regular"/>
              </a:rPr>
              <a:t>. </a:t>
            </a:r>
            <a:r>
              <a:rPr lang="en-US" sz="2400" b="0" i="0" u="none" strike="noStrike" baseline="0" dirty="0" err="1">
                <a:latin typeface="AGaramondPro-Regular"/>
              </a:rPr>
              <a:t>Misalnya</a:t>
            </a:r>
            <a:r>
              <a:rPr lang="en-US" sz="2400" b="0" i="0" u="none" strike="noStrike" baseline="0" dirty="0">
                <a:latin typeface="AGaramondPro-Regular"/>
              </a:rPr>
              <a:t>, Lembaga </a:t>
            </a:r>
            <a:r>
              <a:rPr lang="en-US" sz="2400" b="0" i="0" u="none" strike="noStrike" baseline="0" dirty="0" err="1">
                <a:latin typeface="AGaramondPro-Regular"/>
              </a:rPr>
              <a:t>pemerintah</a:t>
            </a:r>
            <a:r>
              <a:rPr lang="en-US" sz="2400" b="0" i="0" u="none" strike="noStrike" baseline="0" dirty="0">
                <a:latin typeface="AGaramondPro-Regular"/>
              </a:rPr>
              <a:t> dalam </a:t>
            </a:r>
            <a:r>
              <a:rPr lang="en-US" sz="2400" b="0" i="0" u="none" strike="noStrike" baseline="0" dirty="0" err="1">
                <a:latin typeface="AGaramondPro-Regular"/>
              </a:rPr>
              <a:t>suatu</a:t>
            </a:r>
            <a:r>
              <a:rPr lang="en-US" sz="2400" b="0" i="0" u="none" strike="noStrike" baseline="0" dirty="0">
                <a:latin typeface="AGaramondPro-Regular"/>
              </a:rPr>
              <a:t> wilayah </a:t>
            </a:r>
            <a:r>
              <a:rPr lang="en-US" sz="2400" b="0" i="0" u="none" strike="noStrike" baseline="0" dirty="0" err="1">
                <a:latin typeface="AGaramondPro-Regular"/>
              </a:rPr>
              <a:t>tetapi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tidak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tanggung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jawab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; </a:t>
            </a:r>
            <a:r>
              <a:rPr lang="en-US" sz="2400" b="0" i="0" u="none" strike="noStrike" baseline="0" dirty="0" err="1">
                <a:latin typeface="AGaramondPro-Regular"/>
              </a:rPr>
              <a:t>lembaga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pemerintah</a:t>
            </a:r>
            <a:r>
              <a:rPr lang="en-US" sz="2400" b="0" i="0" u="none" strike="noStrike" baseline="0" dirty="0">
                <a:latin typeface="AGaramondPro-Regular"/>
              </a:rPr>
              <a:t> yang </a:t>
            </a:r>
            <a:r>
              <a:rPr lang="en-US" sz="2400" b="0" i="0" u="none" strike="noStrike" baseline="0" dirty="0" err="1">
                <a:latin typeface="AGaramondPro-Regular"/>
              </a:rPr>
              <a:t>terkait</a:t>
            </a:r>
            <a:r>
              <a:rPr lang="en-US" sz="2400" b="0" i="0" u="none" strike="noStrike" baseline="0" dirty="0">
                <a:latin typeface="AGaramondPro-Regular"/>
              </a:rPr>
              <a:t> dengan </a:t>
            </a:r>
            <a:r>
              <a:rPr lang="en-US" sz="2400" b="0" i="0" u="none" strike="noStrike" baseline="0" dirty="0" err="1">
                <a:latin typeface="AGaramondPro-Regular"/>
              </a:rPr>
              <a:t>isu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tetapi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tidak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kewenangan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langsung</a:t>
            </a:r>
            <a:r>
              <a:rPr lang="en-US" sz="2400" b="0" i="0" u="none" strike="noStrike" baseline="0" dirty="0">
                <a:latin typeface="AGaramondPro-Regular"/>
              </a:rPr>
              <a:t> dalam </a:t>
            </a:r>
            <a:r>
              <a:rPr lang="en-US" sz="2400" b="0" i="0" u="none" strike="noStrike" baseline="0" dirty="0" err="1">
                <a:latin typeface="AGaramondPro-Regular"/>
              </a:rPr>
              <a:t>pengambilan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; </a:t>
            </a:r>
            <a:r>
              <a:rPr lang="sv-SE" sz="2400" b="0" i="0" u="none" strike="noStrike" baseline="0" dirty="0">
                <a:latin typeface="AGaramondPro-Regular"/>
              </a:rPr>
              <a:t>lembaga swadaya masyarakat (LSM) setempat; perguruan tinggi; dan </a:t>
            </a:r>
            <a:r>
              <a:rPr lang="en-US" sz="2400" b="0" i="0" u="none" strike="noStrike" baseline="0" dirty="0" err="1">
                <a:latin typeface="AGaramondPro-Regular"/>
              </a:rPr>
              <a:t>pengusaha</a:t>
            </a:r>
            <a:r>
              <a:rPr lang="en-US" sz="2400" b="0" i="0" u="none" strike="noStrike" baseline="0" dirty="0">
                <a:latin typeface="AGaramondPro-Regular"/>
              </a:rPr>
              <a:t> (badan </a:t>
            </a:r>
            <a:r>
              <a:rPr lang="en-US" sz="2400" b="0" i="0" u="none" strike="noStrike" baseline="0" dirty="0" err="1">
                <a:latin typeface="AGaramondPro-Regular"/>
              </a:rPr>
              <a:t>usaha</a:t>
            </a:r>
            <a:r>
              <a:rPr lang="en-US" sz="2400" b="0" i="0" u="none" strike="noStrike" baseline="0" dirty="0">
                <a:latin typeface="AGaramondPro-Regular"/>
              </a:rPr>
              <a:t>) yang </a:t>
            </a:r>
            <a:r>
              <a:rPr lang="en-US" sz="2400" b="0" i="0" u="none" strike="noStrike" baseline="0" dirty="0" err="1">
                <a:latin typeface="AGaramondPro-Regular"/>
              </a:rPr>
              <a:t>terkait</a:t>
            </a:r>
            <a:r>
              <a:rPr lang="en-US" sz="2400" dirty="0">
                <a:latin typeface="AGaramondPro-Regular"/>
              </a:rPr>
              <a:t>;</a:t>
            </a:r>
          </a:p>
          <a:p>
            <a:pPr marL="457200" indent="-457200" algn="l">
              <a:buFont typeface="+mj-lt"/>
              <a:buAutoNum type="arabicParenR"/>
            </a:pPr>
            <a:r>
              <a:rPr lang="en-US" sz="24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GaramondPro-Regular"/>
              </a:rPr>
              <a:t>kunci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merupakan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>
                <a:latin typeface="AGaramondPro-Regular"/>
              </a:rPr>
              <a:t>yang </a:t>
            </a:r>
            <a:r>
              <a:rPr lang="en-US" sz="2400" b="0" i="0" u="none" strike="noStrike" baseline="0" dirty="0" err="1">
                <a:latin typeface="AGaramondPro-Regular"/>
              </a:rPr>
              <a:t>memiliki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kewenangan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secara</a:t>
            </a:r>
            <a:r>
              <a:rPr lang="en-US" sz="2400" b="0" i="0" u="none" strike="noStrike" baseline="0" dirty="0">
                <a:latin typeface="AGaramondPro-Regular"/>
              </a:rPr>
              <a:t> legal dalam </a:t>
            </a:r>
            <a:r>
              <a:rPr lang="en-US" sz="2400" b="0" i="0" u="none" strike="noStrike" baseline="0" dirty="0" err="1">
                <a:latin typeface="AGaramondPro-Regular"/>
              </a:rPr>
              <a:t>hal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pengambilan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keputusan</a:t>
            </a:r>
            <a:r>
              <a:rPr lang="en-US" sz="2400" b="0" i="0" u="none" strike="noStrike" baseline="0" dirty="0">
                <a:latin typeface="AGaramondPro-Regular"/>
              </a:rPr>
              <a:t>. </a:t>
            </a:r>
            <a:r>
              <a:rPr lang="en-US" sz="2400" b="0" i="1" u="none" strike="noStrike" baseline="0" dirty="0">
                <a:latin typeface="AGaramondPro-Italic"/>
              </a:rPr>
              <a:t>Stakeholder </a:t>
            </a:r>
            <a:r>
              <a:rPr lang="en-US" sz="2400" b="0" i="0" u="none" strike="noStrike" baseline="0" dirty="0" err="1">
                <a:latin typeface="AGaramondPro-Regular"/>
              </a:rPr>
              <a:t>kunci</a:t>
            </a:r>
            <a:r>
              <a:rPr lang="en-US" sz="2400" b="0" i="0" u="none" strike="noStrike" baseline="0" dirty="0">
                <a:latin typeface="AGaramondPro-Regular"/>
              </a:rPr>
              <a:t> yang </a:t>
            </a:r>
            <a:r>
              <a:rPr lang="en-US" sz="2400" b="0" i="0" u="none" strike="noStrike" baseline="0" dirty="0" err="1">
                <a:latin typeface="AGaramondPro-Regular"/>
              </a:rPr>
              <a:t>dimaksud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adalah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unsur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eksekutif</a:t>
            </a:r>
            <a:r>
              <a:rPr lang="en-US" sz="2400" b="0" i="0" u="none" strike="noStrike" baseline="0" dirty="0">
                <a:latin typeface="AGaramondPro-Regular"/>
              </a:rPr>
              <a:t> </a:t>
            </a:r>
            <a:r>
              <a:rPr lang="en-US" sz="2400" b="0" i="0" u="none" strike="noStrike" baseline="0" dirty="0" err="1">
                <a:latin typeface="AGaramondPro-Regular"/>
              </a:rPr>
              <a:t>sesuai</a:t>
            </a:r>
            <a:r>
              <a:rPr lang="en-US" sz="2400" b="0" i="0" u="none" strike="noStrike" baseline="0" dirty="0">
                <a:latin typeface="AGaramondPro-Regular"/>
              </a:rPr>
              <a:t> level, </a:t>
            </a:r>
            <a:r>
              <a:rPr lang="en-US" sz="2400" b="0" i="0" u="none" strike="noStrike" baseline="0" dirty="0" err="1">
                <a:latin typeface="AGaramondPro-Regular"/>
              </a:rPr>
              <a:t>legislatif</a:t>
            </a:r>
            <a:r>
              <a:rPr lang="en-US" sz="2400" b="0" i="0" u="none" strike="noStrike" baseline="0" dirty="0">
                <a:latin typeface="AGaramondPro-Regular"/>
              </a:rPr>
              <a:t>, dan </a:t>
            </a:r>
            <a:r>
              <a:rPr lang="en-US" sz="2400" b="0" i="0" u="none" strike="noStrike" baseline="0" dirty="0" err="1">
                <a:latin typeface="AGaramondPro-Regular"/>
              </a:rPr>
              <a:t>instansi</a:t>
            </a:r>
            <a:endParaRPr lang="en-US" sz="2400" dirty="0">
              <a:latin typeface="AGaramondPro-Regula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1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953-6D03-822D-F2E6-1C7DA99D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Stakeholders dalam </a:t>
            </a:r>
            <a:r>
              <a:rPr lang="en-US" sz="4800" b="1" dirty="0" err="1"/>
              <a:t>Studi</a:t>
            </a:r>
            <a:r>
              <a:rPr lang="en-US" sz="4800" b="1" dirty="0"/>
              <a:t>/</a:t>
            </a:r>
            <a:r>
              <a:rPr lang="en-US" sz="4800" b="1" dirty="0" err="1"/>
              <a:t>Riset</a:t>
            </a:r>
            <a:endParaRPr lang="en-US" sz="4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E7F2D-3BC1-EA95-1245-D1B69202B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418012" cy="6162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F0ADC-682C-4142-92F7-1D5BC0CAF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600892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bagian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yang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secara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langsung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terkait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dengan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hasil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kajian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Mereka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menjadi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pengguna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di masa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depan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dari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suatu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hasil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kajian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AGaramondPro-Regular"/>
                <a:ea typeface="Calibri" panose="020F0502020204030204" pitchFamily="34" charset="0"/>
                <a:cs typeface="AGaramondPro-Regular"/>
              </a:rPr>
              <a:t>Mereka</a:t>
            </a:r>
            <a:r>
              <a:rPr lang="en-US" sz="2400" b="1" dirty="0"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latin typeface="AGaramondPro-Regular"/>
                <a:ea typeface="Calibri" panose="020F0502020204030204" pitchFamily="34" charset="0"/>
                <a:cs typeface="AGaramondPro-Regular"/>
              </a:rPr>
              <a:t>memiliki</a:t>
            </a:r>
            <a:r>
              <a:rPr lang="en-US" sz="2400" b="1" dirty="0">
                <a:latin typeface="AGaramondPro-Regular"/>
                <a:ea typeface="Calibri" panose="020F0502020204030204" pitchFamily="34" charset="0"/>
                <a:cs typeface="AGaramondPro-Regular"/>
              </a:rPr>
              <a:t> PENGARUH dan KEPENTINGAN</a:t>
            </a:r>
            <a:endParaRPr lang="en-US" sz="2400" b="1" dirty="0">
              <a:effectLst/>
              <a:latin typeface="AGaramondPro-Regular"/>
              <a:ea typeface="Calibri" panose="020F0502020204030204" pitchFamily="34" charset="0"/>
              <a:cs typeface="AGaramondPro-Regular"/>
            </a:endParaRPr>
          </a:p>
          <a:p>
            <a:pPr marL="0" indent="0">
              <a:buNone/>
            </a:pPr>
            <a:endParaRPr lang="en-US" sz="1800" dirty="0">
              <a:latin typeface="AGaramondPro-Regular"/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934E4-1F21-8A41-0443-7A9CB530A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183130"/>
            <a:ext cx="5539739" cy="996632"/>
          </a:xfrm>
        </p:spPr>
        <p:txBody>
          <a:bodyPr>
            <a:noAutofit/>
          </a:bodyPr>
          <a:lstStyle/>
          <a:p>
            <a:pPr algn="ctr"/>
            <a:r>
              <a:rPr lang="en-US" sz="1800" i="0" u="none" strike="noStrike" baseline="0" dirty="0" err="1">
                <a:latin typeface="Abadi" panose="020B0604020104020204" pitchFamily="34" charset="0"/>
              </a:rPr>
              <a:t>Kategori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tingkat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da-DK" sz="1800" i="0" u="none" strike="noStrike" baseline="0" dirty="0">
                <a:latin typeface="Abadi" panose="020B0604020104020204" pitchFamily="34" charset="0"/>
              </a:rPr>
              <a:t>Sumber: Brown </a:t>
            </a:r>
            <a:r>
              <a:rPr lang="da-DK" sz="1800" i="1" u="none" strike="noStrike" baseline="0" dirty="0">
                <a:latin typeface="Abadi" panose="020B0604020104020204" pitchFamily="34" charset="0"/>
              </a:rPr>
              <a:t>et al</a:t>
            </a:r>
            <a:r>
              <a:rPr lang="da-DK" sz="1800" i="0" u="none" strike="noStrike" baseline="0" dirty="0">
                <a:latin typeface="Abadi" panose="020B0604020104020204" pitchFamily="34" charset="0"/>
              </a:rPr>
              <a:t>. (2001)</a:t>
            </a:r>
            <a:endParaRPr lang="en-US" sz="1800" dirty="0">
              <a:latin typeface="Abadi" panose="020B0604020104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3F7189-7413-9C94-72EB-32C5A7609A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57802" y="3179763"/>
            <a:ext cx="6377938" cy="3472497"/>
          </a:xfrm>
        </p:spPr>
      </p:pic>
    </p:spTree>
    <p:extLst>
      <p:ext uri="{BB962C8B-B14F-4D97-AF65-F5344CB8AC3E}">
        <p14:creationId xmlns:p14="http://schemas.microsoft.com/office/powerpoint/2010/main" val="305162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CAC5-3916-AE05-FB78-E3B993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Aktor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dan Tingkat </a:t>
            </a:r>
            <a:r>
              <a:rPr lang="en-US" dirty="0" err="1"/>
              <a:t>Kepentingannya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BA79-B069-DB15-3D6A-B3085DFD4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746EA-1298-962E-DCE2-CED98265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17700"/>
            <a:ext cx="11557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1D7C-820E-ABDF-37FA-49DFAF6C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75C2-B588-EF5D-D27C-723C4DB5D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5. SILAHKAN ANALISIS…….</a:t>
            </a:r>
          </a:p>
        </p:txBody>
      </p:sp>
    </p:spTree>
    <p:extLst>
      <p:ext uri="{BB962C8B-B14F-4D97-AF65-F5344CB8AC3E}">
        <p14:creationId xmlns:p14="http://schemas.microsoft.com/office/powerpoint/2010/main" val="71633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E621-37F2-646C-6A27-7FEAA14E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97146" cy="1032932"/>
          </a:xfrm>
        </p:spPr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SA BAGIAN PENDUKUNG RISET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B186-D8F1-EE33-6B33-AC643112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33600"/>
            <a:ext cx="10414746" cy="36819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latin typeface="Abadi" panose="020B0604020104020204" pitchFamily="34" charset="0"/>
              </a:rPr>
              <a:t>1) MENJADI SALAH SATU TUJUAN RISET</a:t>
            </a:r>
          </a:p>
          <a:p>
            <a:pPr marL="0" indent="0" algn="ctr">
              <a:buNone/>
            </a:pPr>
            <a:r>
              <a:rPr lang="en-US" sz="3600" b="1" dirty="0">
                <a:latin typeface="Abadi" panose="020B0604020104020204" pitchFamily="34" charset="0"/>
              </a:rPr>
              <a:t>2) DASAR PENGAMBILAN KEPUTUSAN RISET UNTUK TUJUAN PENGEMBANGAN KEBIJAKAN</a:t>
            </a:r>
          </a:p>
        </p:txBody>
      </p:sp>
    </p:spTree>
    <p:extLst>
      <p:ext uri="{BB962C8B-B14F-4D97-AF65-F5344CB8AC3E}">
        <p14:creationId xmlns:p14="http://schemas.microsoft.com/office/powerpoint/2010/main" val="135790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20EF-CB55-A19B-9430-7A238E19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78917" cy="1095162"/>
          </a:xfrm>
        </p:spPr>
        <p:txBody>
          <a:bodyPr>
            <a:noAutofit/>
          </a:bodyPr>
          <a:lstStyle/>
          <a:p>
            <a:pPr algn="ctr"/>
            <a:r>
              <a:rPr lang="en-US" sz="3200" b="1" i="0" u="none" strike="noStrike" baseline="0" dirty="0">
                <a:latin typeface="AGaramondPro-Regular"/>
              </a:rPr>
              <a:t>CONTOH: </a:t>
            </a:r>
            <a:br>
              <a:rPr lang="en-US" sz="3200" b="1" i="0" u="none" strike="noStrike" baseline="0" dirty="0">
                <a:latin typeface="AGaramondPro-Regular"/>
              </a:rPr>
            </a:br>
            <a:r>
              <a:rPr lang="en-US" sz="3200" b="1" i="0" u="none" strike="noStrike" baseline="0" dirty="0">
                <a:latin typeface="AGaramondPro-Regular"/>
              </a:rPr>
              <a:t>Desain </a:t>
            </a:r>
            <a:r>
              <a:rPr lang="en-US" sz="3200" b="1" i="0" u="none" strike="noStrike" baseline="0" dirty="0" err="1">
                <a:latin typeface="AGaramondPro-Regular"/>
              </a:rPr>
              <a:t>Kebijakan</a:t>
            </a:r>
            <a:r>
              <a:rPr lang="en-US" sz="3200" b="1" i="0" u="none" strike="noStrike" baseline="0" dirty="0">
                <a:latin typeface="AGaramondPro-Regular"/>
              </a:rPr>
              <a:t> Pembangunan Wilayah</a:t>
            </a:r>
            <a:br>
              <a:rPr lang="en-US" sz="3200" b="1" i="0" u="none" strike="noStrike" baseline="0" dirty="0">
                <a:latin typeface="AGaramondPro-Regular"/>
              </a:rPr>
            </a:br>
            <a:r>
              <a:rPr lang="en-US" sz="3200" b="1" i="0" u="none" strike="noStrike" baseline="0" dirty="0" err="1">
                <a:latin typeface="AGaramondPro-Regular"/>
              </a:rPr>
              <a:t>Pesisir</a:t>
            </a:r>
            <a:r>
              <a:rPr lang="en-US" sz="3200" b="1" i="0" u="none" strike="noStrike" baseline="0" dirty="0">
                <a:latin typeface="AGaramondPro-Regular"/>
              </a:rPr>
              <a:t> </a:t>
            </a:r>
            <a:r>
              <a:rPr lang="en-US" sz="3200" b="1" i="0" u="none" strike="noStrike" baseline="0" dirty="0" err="1">
                <a:latin typeface="AGaramondPro-Regular"/>
              </a:rPr>
              <a:t>Kabupaten</a:t>
            </a:r>
            <a:r>
              <a:rPr lang="en-US" sz="3200" b="1" i="0" u="none" strike="noStrike" baseline="0" dirty="0">
                <a:latin typeface="AGaramondPro-Regular"/>
              </a:rPr>
              <a:t> Subang</a:t>
            </a:r>
            <a:endParaRPr lang="en-US" sz="32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38175-15D6-8453-8363-A0F8014D5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PERMASALAHAN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34BB8-30D6-AF2E-DFC4-BC43C297A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9395" y="3179761"/>
            <a:ext cx="4965253" cy="342677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70BF18-8461-6CB3-EBFF-37EE0C866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FOKUS STUDI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1DCE03-16E4-70B4-CE30-51418D810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3200" y="3179761"/>
            <a:ext cx="6649720" cy="3426778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AutoNum type="arabicPeriod"/>
            </a:pPr>
            <a:r>
              <a:rPr lang="en-US" sz="2800" b="0" i="0" u="none" strike="noStrike" baseline="0" dirty="0" err="1">
                <a:latin typeface="AGaramondPro-Regular"/>
              </a:rPr>
              <a:t>Penelitian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ini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difokuskan</a:t>
            </a:r>
            <a:r>
              <a:rPr lang="en-US" sz="2800" b="0" i="0" u="none" strike="noStrike" baseline="0" dirty="0">
                <a:latin typeface="AGaramondPro-Regular"/>
              </a:rPr>
              <a:t> pada </a:t>
            </a:r>
            <a:r>
              <a:rPr lang="en-US" sz="2800" b="0" i="0" u="none" strike="noStrike" baseline="0" dirty="0" err="1">
                <a:latin typeface="AGaramondPro-Regular"/>
              </a:rPr>
              <a:t>sistem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rancang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bangun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kebijakan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pembangunan</a:t>
            </a:r>
            <a:r>
              <a:rPr lang="en-US" sz="2800" b="0" i="0" u="none" strike="noStrike" baseline="0" dirty="0">
                <a:latin typeface="AGaramondPro-Regular"/>
              </a:rPr>
              <a:t> wilayah </a:t>
            </a:r>
            <a:r>
              <a:rPr lang="en-US" sz="2800" b="0" i="0" u="none" strike="noStrike" baseline="0" dirty="0" err="1">
                <a:latin typeface="AGaramondPro-Regular"/>
              </a:rPr>
              <a:t>pesisir</a:t>
            </a:r>
            <a:r>
              <a:rPr lang="en-US" sz="2800" b="0" i="0" u="none" strike="noStrike" baseline="0" dirty="0">
                <a:latin typeface="AGaramondPro-Regular"/>
              </a:rPr>
              <a:t> dengan </a:t>
            </a:r>
            <a:r>
              <a:rPr lang="en-US" sz="2800" b="0" i="0" u="none" strike="noStrike" baseline="0" dirty="0" err="1">
                <a:latin typeface="AGaramondPro-Regular"/>
              </a:rPr>
              <a:t>mencari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jawaban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terhadap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dua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masalah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utama</a:t>
            </a:r>
            <a:r>
              <a:rPr lang="en-US" sz="2800" b="0" i="0" u="none" strike="noStrike" baseline="0" dirty="0">
                <a:latin typeface="AGaramondPro-Regular"/>
              </a:rPr>
              <a:t>, </a:t>
            </a:r>
            <a:r>
              <a:rPr lang="en-US" sz="2800" b="0" i="0" u="none" strike="noStrike" baseline="0" dirty="0" err="1">
                <a:latin typeface="AGaramondPro-Regular"/>
              </a:rPr>
              <a:t>yakni</a:t>
            </a:r>
            <a:r>
              <a:rPr lang="en-US" sz="2800" b="0" i="0" u="none" strike="noStrike" baseline="0" dirty="0">
                <a:latin typeface="AGaramondPro-Regular"/>
              </a:rPr>
              <a:t> : </a:t>
            </a:r>
          </a:p>
          <a:p>
            <a:pPr marL="514350" indent="-514350" algn="l">
              <a:buAutoNum type="alphaUcParenR"/>
            </a:pPr>
            <a:r>
              <a:rPr lang="sv-SE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bagaimana mekanisme pelibatan </a:t>
            </a:r>
            <a:r>
              <a:rPr lang="sv-SE" sz="28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sv-SE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dalam pengambilan keputusan </a:t>
            </a:r>
            <a:endParaRPr lang="sv-SE" sz="2800" b="1" i="1" dirty="0">
              <a:solidFill>
                <a:srgbClr val="FF0000"/>
              </a:solidFill>
              <a:latin typeface="AGaramondPro-Regular"/>
            </a:endParaRPr>
          </a:p>
          <a:p>
            <a:pPr marL="514350" indent="-514350" algn="l">
              <a:buAutoNum type="alphaUcParenR"/>
            </a:pPr>
            <a:r>
              <a:rPr lang="en-US" sz="2800" b="0" i="0" u="none" strike="noStrike" baseline="0" dirty="0" err="1">
                <a:solidFill>
                  <a:srgbClr val="FF0000"/>
                </a:solidFill>
                <a:latin typeface="AGaramondPro-Regular"/>
              </a:rPr>
              <a:t>perumusan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AGaramondPro-Regular"/>
              </a:rPr>
              <a:t>kebijakan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AGaramondPro-Regular"/>
              </a:rPr>
              <a:t> yang 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AGaramondPro-Regular"/>
              </a:rPr>
              <a:t>partisipatif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</a:p>
          <a:p>
            <a:pPr marL="514350" indent="-514350" algn="l">
              <a:buAutoNum type="alphaUcParenR"/>
            </a:pPr>
            <a:r>
              <a:rPr lang="en-US" sz="2800" b="0" i="0" u="none" strike="noStrike" baseline="0" dirty="0" err="1">
                <a:latin typeface="AGaramondPro-Regular"/>
              </a:rPr>
              <a:t>bagaimana</a:t>
            </a:r>
            <a:r>
              <a:rPr lang="en-US" sz="2800" b="0" i="0" u="none" strike="noStrike" baseline="0" dirty="0">
                <a:latin typeface="AGaramondPro-Regular"/>
              </a:rPr>
              <a:t> strategi </a:t>
            </a:r>
            <a:r>
              <a:rPr lang="en-US" sz="2800" b="0" i="0" u="none" strike="noStrike" baseline="0" dirty="0" err="1">
                <a:latin typeface="AGaramondPro-Regular"/>
              </a:rPr>
              <a:t>implementasi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kebijakan</a:t>
            </a:r>
            <a:r>
              <a:rPr lang="en-US" sz="2800" b="0" i="0" u="none" strike="noStrike" baseline="0" dirty="0">
                <a:latin typeface="AGaramondPro-Regular"/>
              </a:rPr>
              <a:t> </a:t>
            </a:r>
            <a:r>
              <a:rPr lang="en-US" sz="2800" b="0" i="0" u="none" strike="noStrike" baseline="0" dirty="0" err="1">
                <a:latin typeface="AGaramondPro-Regular"/>
              </a:rPr>
              <a:t>pembangunan</a:t>
            </a:r>
            <a:r>
              <a:rPr lang="en-US" sz="2800" b="0" i="0" u="none" strike="noStrike" baseline="0" dirty="0">
                <a:latin typeface="AGaramondPro-Regular"/>
              </a:rPr>
              <a:t> wilayah </a:t>
            </a:r>
            <a:r>
              <a:rPr lang="en-US" sz="2800" b="0" i="0" u="none" strike="noStrike" baseline="0" dirty="0" err="1">
                <a:latin typeface="AGaramondPro-Regular"/>
              </a:rPr>
              <a:t>pesisir</a:t>
            </a:r>
            <a:r>
              <a:rPr lang="en-US" sz="2800" b="0" i="0" u="none" strike="noStrike" baseline="0" dirty="0">
                <a:latin typeface="AGaramondPro-Regular"/>
              </a:rPr>
              <a:t> yang </a:t>
            </a:r>
            <a:r>
              <a:rPr lang="en-US" sz="2800" b="0" i="0" u="none" strike="noStrike" baseline="0" dirty="0" err="1">
                <a:latin typeface="AGaramondPro-Regular"/>
              </a:rPr>
              <a:t>berkelanjutan</a:t>
            </a:r>
            <a:r>
              <a:rPr lang="en-US" sz="2800" b="0" i="0" u="none" strike="noStrike" baseline="0" dirty="0">
                <a:latin typeface="AGaramondPro-Regular"/>
              </a:rPr>
              <a:t>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AGaramondPro-Regular"/>
              </a:rPr>
              <a:t>2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AGaramondPro-Regular"/>
              </a:rPr>
              <a:t>.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Penelitian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melibatkan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Italic"/>
              </a:rPr>
              <a:t>stakeholder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secara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substansial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 dalam proses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pengambilan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keputusan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pembangunan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GaramondPro-Regular"/>
              </a:rPr>
              <a:t> wilayah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GaramondPro-Regular"/>
              </a:rPr>
              <a:t>pesisir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8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F8CF02-2165-C903-0938-A28509C3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8E3513-D4B7-72C2-CBC4-06C0E991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2603500"/>
            <a:ext cx="1121079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badi" panose="020B0604020104020204" pitchFamily="34" charset="0"/>
              </a:rPr>
              <a:t>SIAPA STAKEHOLDERS </a:t>
            </a:r>
            <a:r>
              <a:rPr lang="en-US" sz="4400" b="1" i="1" dirty="0">
                <a:solidFill>
                  <a:srgbClr val="FF0000"/>
                </a:solidFill>
                <a:latin typeface="Abadi" panose="020B0604020104020204" pitchFamily="34" charset="0"/>
              </a:rPr>
              <a:t>PRIMER</a:t>
            </a:r>
            <a:r>
              <a:rPr lang="en-US" sz="4400" b="1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400" b="1" dirty="0">
                <a:latin typeface="Abadi" panose="020B0604020104020204" pitchFamily="34" charset="0"/>
              </a:rPr>
              <a:t>SIAPA STAKEHOLDERS </a:t>
            </a:r>
            <a:r>
              <a:rPr lang="en-US" sz="4400" i="1" dirty="0">
                <a:solidFill>
                  <a:srgbClr val="FF0000"/>
                </a:solidFill>
                <a:latin typeface="Abadi" panose="020B0604020104020204" pitchFamily="34" charset="0"/>
              </a:rPr>
              <a:t>SEKUNDER</a:t>
            </a:r>
            <a:r>
              <a:rPr lang="en-US" sz="4400" b="1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400" b="1" dirty="0">
                <a:latin typeface="Abadi" panose="020B0604020104020204" pitchFamily="34" charset="0"/>
              </a:rPr>
              <a:t>SIAPA STAKEHOLDERS </a:t>
            </a:r>
            <a:r>
              <a:rPr lang="en-US" sz="4400" b="1" i="1" dirty="0">
                <a:solidFill>
                  <a:srgbClr val="FF0000"/>
                </a:solidFill>
                <a:latin typeface="Abadi" panose="020B0604020104020204" pitchFamily="34" charset="0"/>
              </a:rPr>
              <a:t>KUNCI</a:t>
            </a:r>
            <a:r>
              <a:rPr lang="en-US" sz="4400" b="1" dirty="0">
                <a:latin typeface="Abadi" panose="020B06040201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249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3D72-BA8E-B656-9F34-D6E70E95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0DA-E530-AA45-7860-E45C40AA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nn-NO" sz="5400" b="1" dirty="0">
                <a:latin typeface="Arial Narrow" panose="020B0606020202030204" pitchFamily="34" charset="0"/>
              </a:rPr>
              <a:t>Bagaimana cara melakukan Stakeholder Mapping</a:t>
            </a:r>
            <a:endParaRPr lang="en-US" sz="5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6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D58B-FE5D-0C9C-BD1E-ADC7EEAB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1. Policy Implementation Mapping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C2F39-B1E8-38E9-E0A4-0BB80D438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4" y="2183130"/>
            <a:ext cx="11568701" cy="4577266"/>
          </a:xfrm>
        </p:spPr>
      </p:pic>
    </p:spTree>
    <p:extLst>
      <p:ext uri="{BB962C8B-B14F-4D97-AF65-F5344CB8AC3E}">
        <p14:creationId xmlns:p14="http://schemas.microsoft.com/office/powerpoint/2010/main" val="79222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45484-024B-178B-1F11-44E57505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PENJELASAN KOLOM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2297430"/>
            <a:ext cx="11852910" cy="4331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: </a:t>
            </a:r>
            <a:r>
              <a:rPr lang="en-US" sz="2400" dirty="0" err="1">
                <a:latin typeface="Abadi" panose="020B0604020104020204" pitchFamily="34" charset="0"/>
              </a:rPr>
              <a:t>hal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hal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diperjuangkan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dianggap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penting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oleh</a:t>
            </a:r>
            <a:r>
              <a:rPr lang="en-US" sz="2400" dirty="0">
                <a:latin typeface="Abadi" panose="020B0604020104020204" pitchFamily="34" charset="0"/>
              </a:rPr>
              <a:t> stakeholder.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SUMBERDAYA </a:t>
            </a:r>
            <a:r>
              <a:rPr lang="en-US" sz="2400" b="1" u="sng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sumber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apa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digunakan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oleh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guna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memperjuangkan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CHANNEL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saluran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melalui</a:t>
            </a:r>
            <a:r>
              <a:rPr lang="en-US" sz="2400" dirty="0">
                <a:latin typeface="Abadi" panose="020B0604020104020204" pitchFamily="34" charset="0"/>
              </a:rPr>
              <a:t> mana para stakeholder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bertindak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dalam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memperjuangkan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KEMUNGKINAN PARTISIPASI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besarnya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kemungkinan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berpartisipasi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bersikap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terkait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dengan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TINGKAT PENGARUH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didapat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dari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penguasaan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sumber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partisipasi</a:t>
            </a:r>
            <a:r>
              <a:rPr lang="en-US" sz="2400" dirty="0">
                <a:latin typeface="Abadi" panose="020B0604020104020204" pitchFamily="34" charset="0"/>
              </a:rPr>
              <a:t> stakeholder.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IMPLIKASI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implikasi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terhadap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strategi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implementasi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kebijakan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ACTION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 :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tindakan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perlu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kita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lakukan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mensikapi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mengantisipasi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dengan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miliki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94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57B7-6B5F-4817-1AED-A72AFE1E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badi" panose="020B0604020104020204" pitchFamily="34" charset="0"/>
              </a:rPr>
              <a:t>TEHNIK BERTUJUAN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5F51B-27A7-DDD2-C426-DACB31BE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55573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Keberhasilan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implementasi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sebuah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kebijakan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ditentukan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dari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pemahaman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atas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 stakeholder yang </a:t>
            </a:r>
            <a:r>
              <a:rPr lang="en-US" sz="2800" b="1" u="sng" dirty="0" err="1">
                <a:solidFill>
                  <a:srgbClr val="FFC000"/>
                </a:solidFill>
                <a:latin typeface="Abadi" panose="020B0604020104020204" pitchFamily="34" charset="0"/>
              </a:rPr>
              <a:t>mendukung</a:t>
            </a:r>
            <a:r>
              <a:rPr lang="en-US" sz="2800" b="1" u="sng" dirty="0">
                <a:solidFill>
                  <a:srgbClr val="FFC000"/>
                </a:solidFill>
                <a:latin typeface="Abadi" panose="020B0604020104020204" pitchFamily="34" charset="0"/>
              </a:rPr>
              <a:t> dan yang </a:t>
            </a:r>
            <a:r>
              <a:rPr lang="en-US" sz="2800" b="1" u="sng" dirty="0" err="1">
                <a:solidFill>
                  <a:srgbClr val="FFC000"/>
                </a:solidFill>
                <a:latin typeface="Abadi" panose="020B0604020104020204" pitchFamily="34" charset="0"/>
              </a:rPr>
              <a:t>menentang</a:t>
            </a:r>
            <a:r>
              <a:rPr lang="en-US" sz="2800" b="1" u="sng" dirty="0">
                <a:solidFill>
                  <a:srgbClr val="FF0000"/>
                </a:solidFill>
                <a:latin typeface="Abadi" panose="020B0604020104020204" pitchFamily="34" charset="0"/>
              </a:rPr>
              <a:t>.; </a:t>
            </a:r>
          </a:p>
          <a:p>
            <a:pPr marL="514350" indent="-514350" algn="just">
              <a:buAutoNum type="arabicPeriod"/>
            </a:pPr>
            <a:r>
              <a:rPr lang="en-US" sz="2800" b="0" i="0" u="none" strike="noStrike" baseline="0" dirty="0">
                <a:latin typeface="Abadi" panose="020B0604020104020204" pitchFamily="34" charset="0"/>
              </a:rPr>
              <a:t>Teknik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digunakan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menjelaskan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cepat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tentang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siapa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apa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dinilai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secara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etika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dianggap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etis</a:t>
            </a:r>
            <a:r>
              <a:rPr lang="en-US" sz="2800" dirty="0">
                <a:latin typeface="Abadi" panose="020B0604020104020204" pitchFamily="34" charset="0"/>
              </a:rPr>
              <a:t>; </a:t>
            </a:r>
          </a:p>
          <a:p>
            <a:pPr marL="514350" indent="-514350" algn="just">
              <a:buAutoNum type="arabicPeriod"/>
            </a:pP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Penggunaan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teknik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memenuhi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aspek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deontological 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(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duty based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) dan 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teleological 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(</a:t>
            </a:r>
            <a:r>
              <a:rPr lang="en-US" sz="2800" b="0" i="1" u="none" strike="noStrike" baseline="0" dirty="0">
                <a:latin typeface="Abadi" panose="020B0604020104020204" pitchFamily="34" charset="0"/>
              </a:rPr>
              <a:t>results-oriented obligations). </a:t>
            </a:r>
          </a:p>
          <a:p>
            <a:pPr marL="514350" indent="-514350" algn="just">
              <a:buAutoNum type="arabicPeriod"/>
            </a:pPr>
            <a:r>
              <a:rPr lang="en-US" sz="2800" b="0" i="1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Hasil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penggunaan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teknik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menunjukkan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proposal dan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pilihan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harus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dieliminasi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pertimbangan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800" b="0" i="0" u="none" strike="noStrike" baseline="0" dirty="0" err="1">
                <a:latin typeface="Abadi" panose="020B0604020104020204" pitchFamily="34" charset="0"/>
              </a:rPr>
              <a:t>etis</a:t>
            </a:r>
            <a:r>
              <a:rPr lang="en-US" sz="28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2800" b="1" u="sng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11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C4FF-F62C-C2DD-46D6-5651D63A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2. Power Versus Interest Grid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3EEF5-F7B7-75BB-89F6-FB7BD6411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1" y="2148840"/>
            <a:ext cx="11750040" cy="4709160"/>
          </a:xfrm>
        </p:spPr>
      </p:pic>
    </p:spTree>
    <p:extLst>
      <p:ext uri="{BB962C8B-B14F-4D97-AF65-F5344CB8AC3E}">
        <p14:creationId xmlns:p14="http://schemas.microsoft.com/office/powerpoint/2010/main" val="2051426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F16-F583-B116-FA3C-56D6C05E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/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LANGKAH-LANGKAH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4100-C753-5485-C95A-C424DC91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30" y="2308860"/>
            <a:ext cx="5989320" cy="42414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u="sng" dirty="0">
                <a:solidFill>
                  <a:srgbClr val="00B050"/>
                </a:solidFill>
              </a:rPr>
              <a:t>MENYUSUN MODEL GRID </a:t>
            </a:r>
            <a:r>
              <a:rPr lang="en-US" sz="2800" b="1" dirty="0">
                <a:solidFill>
                  <a:srgbClr val="00B050"/>
                </a:solidFill>
              </a:rPr>
              <a:t>: Power </a:t>
            </a:r>
            <a:r>
              <a:rPr lang="en-US" sz="2800" dirty="0" err="1">
                <a:solidFill>
                  <a:srgbClr val="00B050"/>
                </a:solidFill>
              </a:rPr>
              <a:t>serta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interest </a:t>
            </a:r>
            <a:r>
              <a:rPr lang="en-US" sz="2800" dirty="0" err="1">
                <a:solidFill>
                  <a:srgbClr val="00B050"/>
                </a:solidFill>
              </a:rPr>
              <a:t>menjadi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fokus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utama</a:t>
            </a:r>
            <a:r>
              <a:rPr lang="en-US" sz="2800" dirty="0">
                <a:solidFill>
                  <a:srgbClr val="00B050"/>
                </a:solidFill>
              </a:rPr>
              <a:t> dalam </a:t>
            </a:r>
            <a:r>
              <a:rPr lang="en-US" sz="2800" dirty="0" err="1">
                <a:solidFill>
                  <a:srgbClr val="00B050"/>
                </a:solidFill>
              </a:rPr>
              <a:t>teknik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analisis</a:t>
            </a:r>
            <a:r>
              <a:rPr lang="en-US" sz="2800" dirty="0">
                <a:solidFill>
                  <a:srgbClr val="00B050"/>
                </a:solidFill>
              </a:rPr>
              <a:t> model grid</a:t>
            </a:r>
          </a:p>
          <a:p>
            <a:pPr marL="0" indent="0" algn="l">
              <a:buNone/>
            </a:pPr>
            <a:endParaRPr lang="en-US" sz="1800" b="0" i="1" u="none" strike="noStrike" baseline="0" dirty="0">
              <a:latin typeface="Aller-Italic"/>
            </a:endParaRPr>
          </a:p>
          <a:p>
            <a:pPr marL="0" indent="0" algn="l">
              <a:buNone/>
            </a:pPr>
            <a:r>
              <a:rPr lang="en-US" sz="2200" b="1" i="1" u="none" strike="noStrike" baseline="0" dirty="0">
                <a:solidFill>
                  <a:srgbClr val="FF0000"/>
                </a:solidFill>
                <a:latin typeface="Aller-Italic"/>
              </a:rPr>
              <a:t>Power</a:t>
            </a:r>
            <a:r>
              <a:rPr lang="en-US" sz="2200" b="0" i="1" u="none" strike="noStrike" baseline="0" dirty="0">
                <a:latin typeface="Aller-Italic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bisa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potensi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1" u="none" strike="noStrike" baseline="0" dirty="0">
                <a:latin typeface="Aller-Italic"/>
              </a:rPr>
              <a:t>stakeholder </a:t>
            </a:r>
            <a:r>
              <a:rPr lang="en-US" sz="2200" b="0" i="0" u="none" strike="noStrike" baseline="0" dirty="0" err="1">
                <a:latin typeface="Aller"/>
              </a:rPr>
              <a:t>untuk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mempengaruhi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kebijakan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organisasi</a:t>
            </a:r>
            <a:r>
              <a:rPr lang="en-US" sz="2200" b="0" i="0" u="none" strike="noStrike" baseline="0" dirty="0">
                <a:latin typeface="Aller"/>
              </a:rPr>
              <a:t> yang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kekuasaan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berbasis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kedudukan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sumber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daya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dalam </a:t>
            </a:r>
            <a:r>
              <a:rPr lang="en-US" sz="2200" b="0" i="0" u="none" strike="noStrike" baseline="0" dirty="0" err="1">
                <a:latin typeface="Aller"/>
              </a:rPr>
              <a:t>organisasi</a:t>
            </a:r>
            <a:r>
              <a:rPr lang="en-US" sz="2200" b="0" i="0" u="none" strike="noStrike" baseline="0" dirty="0">
                <a:latin typeface="Aller"/>
              </a:rPr>
              <a:t>,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mungkin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pengaruh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yang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kredibilitas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sebagai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pemimpin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ahli</a:t>
            </a:r>
            <a:r>
              <a:rPr lang="en-US" sz="2200" b="0" i="0" u="none" strike="noStrike" baseline="0" dirty="0">
                <a:latin typeface="Aller"/>
              </a:rPr>
              <a:t>.</a:t>
            </a:r>
          </a:p>
          <a:p>
            <a:pPr marL="0" indent="0" algn="l">
              <a:buNone/>
            </a:pPr>
            <a:endParaRPr lang="en-US" sz="2200" dirty="0">
              <a:latin typeface="Aller"/>
            </a:endParaRPr>
          </a:p>
          <a:p>
            <a:pPr marL="0" indent="0" algn="l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Interest</a:t>
            </a:r>
            <a:r>
              <a:rPr lang="en-US" sz="2200" b="1" dirty="0"/>
              <a:t> </a:t>
            </a:r>
            <a:r>
              <a:rPr lang="en-US" sz="2200" b="0" i="0" u="none" strike="noStrike" baseline="0" dirty="0" err="1">
                <a:latin typeface="Aller"/>
              </a:rPr>
              <a:t>seorang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1" u="none" strike="noStrike" baseline="0" dirty="0">
                <a:latin typeface="Aller-Italic"/>
              </a:rPr>
              <a:t>stakeholder </a:t>
            </a:r>
            <a:r>
              <a:rPr lang="en-US" sz="2200" b="0" i="0" u="none" strike="noStrike" baseline="0" dirty="0" err="1">
                <a:latin typeface="Aller"/>
              </a:rPr>
              <a:t>terhadap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sebuah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kebijakan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proyek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tertentu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diukur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melalui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tingkat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keaktifannya</a:t>
            </a:r>
            <a:endParaRPr lang="en-US" sz="22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457DCEC-7109-5D5B-8648-9D61D2D60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356" y="2091690"/>
            <a:ext cx="5892324" cy="47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9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6160-5643-CAEA-EAB2-734269CA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TABEL </a:t>
            </a:r>
            <a:r>
              <a:rPr lang="en-US" sz="4000" b="1" i="0" u="none" strike="noStrike" baseline="0" dirty="0">
                <a:solidFill>
                  <a:schemeClr val="bg1"/>
                </a:solidFill>
                <a:latin typeface="Abadi" panose="020B0604020104020204" pitchFamily="34" charset="0"/>
              </a:rPr>
              <a:t>Power Versus Interest Grid</a:t>
            </a:r>
            <a:endParaRPr lang="en-US" sz="4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4B9A13-29EF-A9DB-E36A-9037E4D5CF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" y="2603500"/>
          <a:ext cx="11784329" cy="449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45">
                  <a:extLst>
                    <a:ext uri="{9D8B030D-6E8A-4147-A177-3AD203B41FA5}">
                      <a16:colId xmlns:a16="http://schemas.microsoft.com/office/drawing/2014/main" val="4169487725"/>
                    </a:ext>
                  </a:extLst>
                </a:gridCol>
                <a:gridCol w="3706086">
                  <a:extLst>
                    <a:ext uri="{9D8B030D-6E8A-4147-A177-3AD203B41FA5}">
                      <a16:colId xmlns:a16="http://schemas.microsoft.com/office/drawing/2014/main" val="1804440288"/>
                    </a:ext>
                  </a:extLst>
                </a:gridCol>
                <a:gridCol w="2356866">
                  <a:extLst>
                    <a:ext uri="{9D8B030D-6E8A-4147-A177-3AD203B41FA5}">
                      <a16:colId xmlns:a16="http://schemas.microsoft.com/office/drawing/2014/main" val="3138909429"/>
                    </a:ext>
                  </a:extLst>
                </a:gridCol>
                <a:gridCol w="2356866">
                  <a:extLst>
                    <a:ext uri="{9D8B030D-6E8A-4147-A177-3AD203B41FA5}">
                      <a16:colId xmlns:a16="http://schemas.microsoft.com/office/drawing/2014/main" val="2160217408"/>
                    </a:ext>
                  </a:extLst>
                </a:gridCol>
                <a:gridCol w="2356866">
                  <a:extLst>
                    <a:ext uri="{9D8B030D-6E8A-4147-A177-3AD203B41FA5}">
                      <a16:colId xmlns:a16="http://schemas.microsoft.com/office/drawing/2014/main" val="3531766367"/>
                    </a:ext>
                  </a:extLst>
                </a:gridCol>
              </a:tblGrid>
              <a:tr h="875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NO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STAKEHOLDERS 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(AKTOR)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POWER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INTEREST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KETERANGAN</a:t>
                      </a: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30469957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395786718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2037897627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642060317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04869443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marL="76739" marR="76739"/>
                </a:tc>
                <a:extLst>
                  <a:ext uri="{0D108BD9-81ED-4DB2-BD59-A6C34878D82A}">
                    <a16:rowId xmlns:a16="http://schemas.microsoft.com/office/drawing/2014/main" val="142470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13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F16-F583-B116-FA3C-56D6C05E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LANGKAH-LANGKAH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4100-C753-5485-C95A-C424DC91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310" y="2292263"/>
            <a:ext cx="6480810" cy="44742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menentukan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intervensi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serta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langkah-langkah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yang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perlu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00B050"/>
                </a:solidFill>
                <a:latin typeface="Aller"/>
              </a:rPr>
              <a:t>dilakukan</a:t>
            </a:r>
            <a:endParaRPr lang="en-US" sz="2400" b="1" i="0" u="none" strike="noStrike" baseline="0" dirty="0">
              <a:solidFill>
                <a:srgbClr val="00B050"/>
              </a:solidFill>
              <a:latin typeface="Aller"/>
            </a:endParaRPr>
          </a:p>
          <a:p>
            <a:pPr marL="0" indent="0" algn="l">
              <a:buNone/>
            </a:pPr>
            <a:r>
              <a:rPr lang="en-US" sz="2400" b="1" i="0" u="sng" strike="noStrike" baseline="0" dirty="0" err="1">
                <a:latin typeface="Aller"/>
              </a:rPr>
              <a:t>Keterangan</a:t>
            </a:r>
            <a:r>
              <a:rPr lang="en-US" sz="2400" b="1" i="0" u="sng" strike="noStrike" baseline="0" dirty="0">
                <a:latin typeface="Aller"/>
              </a:rPr>
              <a:t>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A.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crowd </a:t>
            </a:r>
            <a:r>
              <a:rPr lang="en-US" sz="2400" b="0" i="0" u="none" strike="noStrike" baseline="0" dirty="0">
                <a:latin typeface="Aller"/>
              </a:rPr>
              <a:t>(</a:t>
            </a:r>
            <a:r>
              <a:rPr lang="en-US" sz="2400" b="0" i="0" u="none" strike="noStrike" baseline="0" dirty="0" err="1">
                <a:latin typeface="Aller"/>
              </a:rPr>
              <a:t>lemah</a:t>
            </a:r>
            <a:r>
              <a:rPr lang="en-US" sz="2400" b="0" i="0" u="none" strike="noStrike" baseline="0" dirty="0">
                <a:latin typeface="Aller"/>
              </a:rPr>
              <a:t> dalam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 err="1">
                <a:latin typeface="Aller"/>
              </a:rPr>
              <a:t>serta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interest).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B.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context setters </a:t>
            </a:r>
            <a:r>
              <a:rPr lang="en-US" sz="2400" b="0" i="0" u="none" strike="noStrike" baseline="0" dirty="0">
                <a:latin typeface="Aller"/>
              </a:rPr>
              <a:t>(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 err="1">
                <a:latin typeface="Aller"/>
              </a:rPr>
              <a:t>akan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tetapi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hanya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direct interest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kecil</a:t>
            </a:r>
            <a:r>
              <a:rPr lang="en-US" sz="2400" b="0" i="0" u="none" strike="noStrike" baseline="0" dirty="0">
                <a:latin typeface="Aller"/>
              </a:rPr>
              <a:t>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C.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-Italic"/>
              </a:rPr>
              <a:t>subjek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yaitu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stakeholder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interest </a:t>
            </a:r>
            <a:r>
              <a:rPr lang="en-US" sz="2400" b="0" i="0" u="none" strike="noStrike" baseline="0" dirty="0" err="1">
                <a:latin typeface="Aller"/>
              </a:rPr>
              <a:t>tapi</a:t>
            </a:r>
            <a:r>
              <a:rPr lang="en-US" sz="2400" b="0" i="0" u="none" strike="noStrike" baseline="0" dirty="0">
                <a:latin typeface="Aller"/>
              </a:rPr>
              <a:t> dengan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kecil</a:t>
            </a:r>
            <a:r>
              <a:rPr lang="en-US" sz="2400" b="0" i="0" u="none" strike="noStrike" baseline="0" dirty="0">
                <a:latin typeface="Aller"/>
              </a:rPr>
              <a:t>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D.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player </a:t>
            </a:r>
            <a:r>
              <a:rPr lang="en-US" sz="2400" b="0" i="0" u="none" strike="noStrike" baseline="0" dirty="0" err="1">
                <a:latin typeface="Aller"/>
              </a:rPr>
              <a:t>yaitu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stakeholder </a:t>
            </a:r>
            <a:r>
              <a:rPr lang="en-US" sz="2400" b="0" i="0" u="none" strike="noStrike" baseline="0" dirty="0">
                <a:latin typeface="Aller"/>
              </a:rPr>
              <a:t>yang </a:t>
            </a:r>
            <a:r>
              <a:rPr lang="en-US" sz="2400" b="0" i="0" u="none" strike="noStrike" baseline="0" dirty="0" err="1">
                <a:latin typeface="Aller"/>
              </a:rPr>
              <a:t>memiliki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power </a:t>
            </a:r>
            <a:r>
              <a:rPr lang="en-US" sz="2400" b="0" i="0" u="none" strike="noStrike" baseline="0" dirty="0">
                <a:latin typeface="Aller"/>
              </a:rPr>
              <a:t>dan </a:t>
            </a:r>
            <a:r>
              <a:rPr lang="en-US" sz="2400" b="0" i="1" u="none" strike="noStrike" baseline="0" dirty="0">
                <a:latin typeface="Aller-Italic"/>
              </a:rPr>
              <a:t>interest </a:t>
            </a:r>
            <a:r>
              <a:rPr lang="en-US" sz="2400" b="0" i="0" u="none" strike="noStrike" baseline="0" dirty="0" err="1">
                <a:latin typeface="Aller"/>
              </a:rPr>
              <a:t>secara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signifikan</a:t>
            </a:r>
            <a:r>
              <a:rPr lang="en-US" sz="2400" b="0" i="0" u="none" strike="noStrike" baseline="0" dirty="0">
                <a:latin typeface="Aller"/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EB14F9-B819-D3F3-0B30-888D55845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1737" y="2787571"/>
            <a:ext cx="5235878" cy="3978988"/>
          </a:xfrm>
        </p:spPr>
      </p:pic>
    </p:spTree>
    <p:extLst>
      <p:ext uri="{BB962C8B-B14F-4D97-AF65-F5344CB8AC3E}">
        <p14:creationId xmlns:p14="http://schemas.microsoft.com/office/powerpoint/2010/main" val="3968737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2654" indent="-272654"/>
            <a:r>
              <a:rPr lang="en-US" b="1" dirty="0">
                <a:solidFill>
                  <a:srgbClr val="FF0000"/>
                </a:solidFill>
              </a:rPr>
              <a:t>DATA 1.  ANALISIS </a:t>
            </a:r>
            <a:r>
              <a:rPr lang="id-ID" b="1" dirty="0">
                <a:solidFill>
                  <a:srgbClr val="FF0000"/>
                </a:solidFill>
              </a:rPr>
              <a:t>Power </a:t>
            </a:r>
            <a:r>
              <a:rPr lang="en-US" b="1" dirty="0">
                <a:solidFill>
                  <a:srgbClr val="FF0000"/>
                </a:solidFill>
              </a:rPr>
              <a:t>vs</a:t>
            </a:r>
            <a:r>
              <a:rPr lang="id-ID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id-ID" b="1" dirty="0">
                <a:solidFill>
                  <a:srgbClr val="FF0000"/>
                </a:solidFill>
              </a:rPr>
              <a:t>nterest Grid</a:t>
            </a:r>
            <a:br>
              <a:rPr lang="en-US" dirty="0"/>
            </a:br>
            <a:r>
              <a:rPr lang="en-US" sz="2325" b="1" dirty="0"/>
              <a:t>1. </a:t>
            </a:r>
            <a:r>
              <a:rPr lang="id-ID" sz="2325" b="1" dirty="0"/>
              <a:t>Matrik Analisis  Peran Stakeholder  dalam Kebijakan Pelarangan Cantrang</a:t>
            </a:r>
            <a:endParaRPr lang="en-US" sz="2325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876" y="2226468"/>
            <a:ext cx="11109865" cy="4631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DA9DF3-4C19-7312-A832-B37C724B6AA3}"/>
                  </a:ext>
                </a:extLst>
              </p14:cNvPr>
              <p14:cNvContentPartPr/>
              <p14:nvPr/>
            </p14:nvContentPartPr>
            <p14:xfrm>
              <a:off x="5334240" y="304774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DA9DF3-4C19-7312-A832-B37C724B6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6240" y="293974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49F9B3-0359-CDA1-3A67-331C09849DB9}"/>
                  </a:ext>
                </a:extLst>
              </p14:cNvPr>
              <p14:cNvContentPartPr/>
              <p14:nvPr/>
            </p14:nvContentPartPr>
            <p14:xfrm>
              <a:off x="2688240" y="174166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49F9B3-0359-CDA1-3A67-331C09849D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0240" y="163366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789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FC6B-4BF3-A644-78E1-EB2A4C2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DATA 2. MEMBERIKAN REKOMENDASI/STRATEGI 4 SEKTOR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CE73-BA78-81AF-8D3C-66254B597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141950"/>
            <a:ext cx="7143750" cy="48646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STAKEHOLDERS SEKTOR A: </a:t>
            </a:r>
          </a:p>
          <a:p>
            <a:pPr marL="0" indent="0">
              <a:buNone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interest yang </a:t>
            </a:r>
            <a:r>
              <a:rPr lang="en-US" sz="2800" dirty="0" err="1"/>
              <a:t>tinggi</a:t>
            </a:r>
            <a:r>
              <a:rPr lang="en-US" sz="2800" dirty="0"/>
              <a:t> dalam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juga power yang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dan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yang </a:t>
            </a:r>
            <a:r>
              <a:rPr lang="en-US" sz="2800" dirty="0" err="1"/>
              <a:t>besar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</a:t>
            </a:r>
            <a:r>
              <a:rPr lang="en-US" sz="2800" dirty="0"/>
              <a:t> ,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dalam </a:t>
            </a:r>
            <a:r>
              <a:rPr lang="en-US" sz="2800" dirty="0" err="1"/>
              <a:t>batas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berinvestasi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STAKEHOLDERS SEKTOR B: </a:t>
            </a:r>
          </a:p>
          <a:p>
            <a:pPr marL="0" indent="0">
              <a:buNone/>
            </a:pPr>
            <a:r>
              <a:rPr lang="en-US" sz="2800" dirty="0" err="1"/>
              <a:t>memiliki</a:t>
            </a:r>
            <a:r>
              <a:rPr lang="en-US" sz="2800" dirty="0"/>
              <a:t> interest yang </a:t>
            </a:r>
            <a:r>
              <a:rPr lang="en-US" sz="2800" dirty="0" err="1"/>
              <a:t>tinggi</a:t>
            </a:r>
            <a:r>
              <a:rPr lang="en-US" sz="2800" dirty="0"/>
              <a:t> dalam </a:t>
            </a:r>
            <a:r>
              <a:rPr lang="en-US" sz="2800" dirty="0" err="1"/>
              <a:t>merespon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sebenarnya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power yang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 </a:t>
            </a:r>
            <a:r>
              <a:rPr lang="en-US" sz="2800" dirty="0"/>
              <a:t>: Stakeholder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sekutu</a:t>
            </a:r>
            <a:r>
              <a:rPr lang="en-US" sz="2800" dirty="0"/>
              <a:t> dalam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Oleh </a:t>
            </a:r>
            <a:r>
              <a:rPr lang="en-US" sz="2800" dirty="0" err="1"/>
              <a:t>karenanya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menginformasikan</a:t>
            </a:r>
            <a:r>
              <a:rPr lang="en-US" sz="2800" dirty="0"/>
              <a:t> </a:t>
            </a:r>
            <a:r>
              <a:rPr lang="en-US" sz="2800" dirty="0" err="1"/>
              <a:t>isu-isu</a:t>
            </a:r>
            <a:r>
              <a:rPr lang="en-US" sz="2800" dirty="0"/>
              <a:t> yang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minati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D6BA2E5-6B05-8CAC-1B10-97CF1C701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520" y="1825625"/>
            <a:ext cx="5181600" cy="5032375"/>
          </a:xfrm>
        </p:spPr>
      </p:pic>
    </p:spTree>
    <p:extLst>
      <p:ext uri="{BB962C8B-B14F-4D97-AF65-F5344CB8AC3E}">
        <p14:creationId xmlns:p14="http://schemas.microsoft.com/office/powerpoint/2010/main" val="2896034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FC6B-4BF3-A644-78E1-EB2A4C2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LANJUTAN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CE73-BA78-81AF-8D3C-66254B597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" y="2179529"/>
            <a:ext cx="7059930" cy="48600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</a:rPr>
              <a:t>STAKEHOLDERS SEKTOR C: </a:t>
            </a:r>
          </a:p>
          <a:p>
            <a:pPr marL="0" indent="0">
              <a:buNone/>
            </a:pPr>
            <a:r>
              <a:rPr lang="en-US" sz="3300" dirty="0" err="1"/>
              <a:t>biasanya</a:t>
            </a:r>
            <a:r>
              <a:rPr lang="en-US" sz="3300" dirty="0"/>
              <a:t> </a:t>
            </a:r>
            <a:r>
              <a:rPr lang="en-US" sz="3300" dirty="0" err="1"/>
              <a:t>adalah</a:t>
            </a:r>
            <a:r>
              <a:rPr lang="en-US" sz="3300" dirty="0"/>
              <a:t> investor </a:t>
            </a:r>
            <a:r>
              <a:rPr lang="en-US" sz="3300" dirty="0" err="1"/>
              <a:t>atau</a:t>
            </a:r>
            <a:r>
              <a:rPr lang="en-US" sz="3300" dirty="0"/>
              <a:t> </a:t>
            </a:r>
            <a:r>
              <a:rPr lang="en-US" sz="3300" dirty="0" err="1"/>
              <a:t>legislatif</a:t>
            </a:r>
            <a:r>
              <a:rPr lang="en-US" sz="3300" dirty="0"/>
              <a:t>. </a:t>
            </a:r>
            <a:r>
              <a:rPr lang="en-US" sz="3300" dirty="0" err="1"/>
              <a:t>Mereka</a:t>
            </a:r>
            <a:r>
              <a:rPr lang="en-US" sz="3300" dirty="0"/>
              <a:t> </a:t>
            </a:r>
            <a:r>
              <a:rPr lang="en-US" sz="3300" dirty="0" err="1"/>
              <a:t>berperilaku</a:t>
            </a:r>
            <a:r>
              <a:rPr lang="en-US" sz="3300" dirty="0"/>
              <a:t> </a:t>
            </a:r>
            <a:r>
              <a:rPr lang="en-US" sz="3300" dirty="0" err="1"/>
              <a:t>pasif</a:t>
            </a:r>
            <a:r>
              <a:rPr lang="en-US" sz="3300" dirty="0"/>
              <a:t> dan </a:t>
            </a:r>
            <a:r>
              <a:rPr lang="en-US" sz="3300" dirty="0" err="1"/>
              <a:t>menunjukkan</a:t>
            </a:r>
            <a:r>
              <a:rPr lang="en-US" sz="3300" dirty="0"/>
              <a:t> </a:t>
            </a:r>
            <a:r>
              <a:rPr lang="en-US" sz="3300" dirty="0" err="1"/>
              <a:t>rendahnya</a:t>
            </a:r>
            <a:r>
              <a:rPr lang="en-US" sz="3300" dirty="0"/>
              <a:t> interest dalam </a:t>
            </a:r>
            <a:r>
              <a:rPr lang="en-US" sz="3300" dirty="0" err="1"/>
              <a:t>urusan</a:t>
            </a:r>
            <a:r>
              <a:rPr lang="en-US" sz="3300" dirty="0"/>
              <a:t> </a:t>
            </a:r>
            <a:r>
              <a:rPr lang="en-US" sz="3300" dirty="0" err="1"/>
              <a:t>perusahaan</a:t>
            </a:r>
            <a:r>
              <a:rPr lang="en-US" sz="3300" dirty="0"/>
              <a:t>.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C000"/>
                </a:solidFill>
              </a:rPr>
              <a:t>REKOMENDASI </a:t>
            </a:r>
            <a:r>
              <a:rPr lang="en-US" sz="3300" dirty="0" err="1"/>
              <a:t>Menghadapi</a:t>
            </a:r>
            <a:r>
              <a:rPr lang="en-US" sz="3300" dirty="0"/>
              <a:t> </a:t>
            </a:r>
            <a:r>
              <a:rPr lang="en-US" sz="3300" dirty="0" err="1"/>
              <a:t>tipe</a:t>
            </a:r>
            <a:r>
              <a:rPr lang="en-US" sz="3300" dirty="0"/>
              <a:t> stakeholder </a:t>
            </a:r>
            <a:r>
              <a:rPr lang="en-US" sz="3300" dirty="0" err="1"/>
              <a:t>seperti</a:t>
            </a:r>
            <a:r>
              <a:rPr lang="en-US" sz="3300" dirty="0"/>
              <a:t> </a:t>
            </a:r>
            <a:r>
              <a:rPr lang="en-US" sz="3300" dirty="0" err="1"/>
              <a:t>ini</a:t>
            </a:r>
            <a:r>
              <a:rPr lang="en-US" sz="3300" dirty="0"/>
              <a:t> </a:t>
            </a:r>
            <a:r>
              <a:rPr lang="en-US" sz="3300" dirty="0" err="1"/>
              <a:t>perlu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menganalisis</a:t>
            </a:r>
            <a:r>
              <a:rPr lang="en-US" sz="3300" dirty="0"/>
              <a:t> </a:t>
            </a:r>
            <a:r>
              <a:rPr lang="en-US" sz="3300" dirty="0" err="1"/>
              <a:t>potensi</a:t>
            </a:r>
            <a:r>
              <a:rPr lang="en-US" sz="3300" dirty="0"/>
              <a:t> </a:t>
            </a:r>
            <a:r>
              <a:rPr lang="en-US" sz="3300" dirty="0" err="1"/>
              <a:t>minat</a:t>
            </a:r>
            <a:r>
              <a:rPr lang="en-US" sz="3300" dirty="0"/>
              <a:t> dan </a:t>
            </a:r>
            <a:r>
              <a:rPr lang="en-US" sz="3300" dirty="0" err="1"/>
              <a:t>reaksi</a:t>
            </a:r>
            <a:r>
              <a:rPr lang="en-US" sz="3300" dirty="0"/>
              <a:t> </a:t>
            </a:r>
            <a:r>
              <a:rPr lang="en-US" sz="3300" dirty="0" err="1"/>
              <a:t>kelompok-kelompok</a:t>
            </a:r>
            <a:r>
              <a:rPr lang="en-US" sz="3300" dirty="0"/>
              <a:t> </a:t>
            </a:r>
            <a:r>
              <a:rPr lang="en-US" sz="3300" dirty="0" err="1"/>
              <a:t>ini</a:t>
            </a:r>
            <a:r>
              <a:rPr lang="en-US" sz="3300" dirty="0"/>
              <a:t> dalam </a:t>
            </a:r>
            <a:r>
              <a:rPr lang="en-US" sz="3300" dirty="0" err="1"/>
              <a:t>semua</a:t>
            </a:r>
            <a:r>
              <a:rPr lang="en-US" sz="3300" dirty="0"/>
              <a:t> </a:t>
            </a:r>
            <a:r>
              <a:rPr lang="en-US" sz="3300" dirty="0" err="1"/>
              <a:t>perkembangan</a:t>
            </a:r>
            <a:r>
              <a:rPr lang="en-US" sz="3300" dirty="0"/>
              <a:t> </a:t>
            </a:r>
            <a:r>
              <a:rPr lang="en-US" sz="3300" dirty="0" err="1"/>
              <a:t>penting</a:t>
            </a:r>
            <a:r>
              <a:rPr lang="en-US" sz="3300" dirty="0"/>
              <a:t> dalam </a:t>
            </a:r>
            <a:r>
              <a:rPr lang="en-US" sz="3300" dirty="0" err="1"/>
              <a:t>organisasi</a:t>
            </a:r>
            <a:r>
              <a:rPr lang="en-US" sz="3300" dirty="0"/>
              <a:t>, dan </a:t>
            </a:r>
            <a:r>
              <a:rPr lang="en-US" sz="3300" dirty="0" err="1"/>
              <a:t>melibatkan</a:t>
            </a:r>
            <a:r>
              <a:rPr lang="en-US" sz="3300" dirty="0"/>
              <a:t> </a:t>
            </a:r>
            <a:r>
              <a:rPr lang="en-US" sz="3300" dirty="0" err="1"/>
              <a:t>mereka</a:t>
            </a:r>
            <a:r>
              <a:rPr lang="en-US" sz="3300" dirty="0"/>
              <a:t> </a:t>
            </a:r>
            <a:r>
              <a:rPr lang="en-US" sz="3300" dirty="0" err="1"/>
              <a:t>sesuai</a:t>
            </a:r>
            <a:r>
              <a:rPr lang="en-US" sz="3300" dirty="0"/>
              <a:t> dengan </a:t>
            </a:r>
            <a:r>
              <a:rPr lang="en-US" sz="3300" dirty="0" err="1"/>
              <a:t>kepentingan</a:t>
            </a:r>
            <a:r>
              <a:rPr lang="en-US" sz="3300" dirty="0"/>
              <a:t> </a:t>
            </a:r>
            <a:r>
              <a:rPr lang="en-US" sz="3300" dirty="0" err="1"/>
              <a:t>mereka</a:t>
            </a:r>
            <a:r>
              <a:rPr lang="en-US" sz="3300" dirty="0"/>
              <a:t>. 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</a:rPr>
              <a:t>STAKEHOLDERS SEKTOR D: </a:t>
            </a:r>
          </a:p>
          <a:p>
            <a:pPr marL="0" indent="0">
              <a:buNone/>
            </a:pPr>
            <a:r>
              <a:rPr lang="en-US" sz="3300" dirty="0" err="1"/>
              <a:t>memiliki</a:t>
            </a:r>
            <a:r>
              <a:rPr lang="en-US" sz="3300" dirty="0"/>
              <a:t> interest yang </a:t>
            </a:r>
            <a:r>
              <a:rPr lang="en-US" sz="3300" dirty="0" err="1"/>
              <a:t>tinggi</a:t>
            </a:r>
            <a:r>
              <a:rPr lang="en-US" sz="3300" dirty="0"/>
              <a:t> dalam </a:t>
            </a:r>
            <a:r>
              <a:rPr lang="en-US" sz="3300" dirty="0" err="1"/>
              <a:t>merespon</a:t>
            </a:r>
            <a:r>
              <a:rPr lang="en-US" sz="3300" dirty="0"/>
              <a:t> </a:t>
            </a:r>
            <a:r>
              <a:rPr lang="en-US" sz="3300" dirty="0" err="1"/>
              <a:t>semua</a:t>
            </a:r>
            <a:r>
              <a:rPr lang="en-US" sz="3300" dirty="0"/>
              <a:t> </a:t>
            </a:r>
            <a:r>
              <a:rPr lang="en-US" sz="3300" dirty="0" err="1"/>
              <a:t>keputusan</a:t>
            </a:r>
            <a:r>
              <a:rPr lang="en-US" sz="3300" dirty="0"/>
              <a:t> </a:t>
            </a:r>
            <a:r>
              <a:rPr lang="en-US" sz="3300" dirty="0" err="1"/>
              <a:t>organisasi</a:t>
            </a:r>
            <a:r>
              <a:rPr lang="en-US" sz="3300" dirty="0"/>
              <a:t>,  </a:t>
            </a:r>
            <a:r>
              <a:rPr lang="en-US" sz="3300" dirty="0" err="1"/>
              <a:t>memiliki</a:t>
            </a:r>
            <a:r>
              <a:rPr lang="en-US" sz="3300" dirty="0"/>
              <a:t> power yang </a:t>
            </a:r>
            <a:r>
              <a:rPr lang="en-US" sz="3300" dirty="0" err="1"/>
              <a:t>besar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mempengaruhi</a:t>
            </a:r>
            <a:r>
              <a:rPr lang="en-US" sz="3300" dirty="0"/>
              <a:t>. Stakeholder yang </a:t>
            </a:r>
            <a:r>
              <a:rPr lang="en-US" sz="3300" dirty="0" err="1"/>
              <a:t>terpenting</a:t>
            </a:r>
            <a:r>
              <a:rPr lang="en-US" sz="3300" dirty="0"/>
              <a:t> dan </a:t>
            </a:r>
            <a:r>
              <a:rPr lang="en-US" sz="3300" dirty="0" err="1"/>
              <a:t>berapa</a:t>
            </a:r>
            <a:r>
              <a:rPr lang="en-US" sz="3300" dirty="0"/>
              <a:t> pada </a:t>
            </a:r>
            <a:r>
              <a:rPr lang="en-US" sz="3300" dirty="0" err="1"/>
              <a:t>sektor</a:t>
            </a:r>
            <a:r>
              <a:rPr lang="en-US" sz="3300" dirty="0"/>
              <a:t> D </a:t>
            </a:r>
            <a:r>
              <a:rPr lang="en-US" sz="3300" dirty="0" err="1"/>
              <a:t>sebagai</a:t>
            </a:r>
            <a:r>
              <a:rPr lang="en-US" sz="3300" dirty="0"/>
              <a:t> key player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FFC000"/>
                </a:solidFill>
              </a:rPr>
              <a:t>REKOMENDASI </a:t>
            </a:r>
            <a:r>
              <a:rPr lang="en-US" sz="3300" dirty="0"/>
              <a:t>: </a:t>
            </a:r>
            <a:r>
              <a:rPr lang="en-US" sz="3300" dirty="0" err="1"/>
              <a:t>harus</a:t>
            </a:r>
            <a:r>
              <a:rPr lang="en-US" sz="3300" dirty="0"/>
              <a:t> </a:t>
            </a:r>
            <a:r>
              <a:rPr lang="en-US" sz="3300" dirty="0" err="1"/>
              <a:t>dilibatkan</a:t>
            </a:r>
            <a:r>
              <a:rPr lang="en-US" sz="3300" dirty="0"/>
              <a:t> dalam </a:t>
            </a:r>
            <a:r>
              <a:rPr lang="en-US" sz="3300" dirty="0" err="1"/>
              <a:t>semua</a:t>
            </a:r>
            <a:r>
              <a:rPr lang="en-US" sz="3300" dirty="0"/>
              <a:t> </a:t>
            </a:r>
            <a:r>
              <a:rPr lang="en-US" sz="3300" dirty="0" err="1"/>
              <a:t>perkembangan</a:t>
            </a:r>
            <a:r>
              <a:rPr lang="en-US" sz="3300" dirty="0"/>
              <a:t> </a:t>
            </a:r>
            <a:r>
              <a:rPr lang="en-US" sz="3300" dirty="0" err="1"/>
              <a:t>organisasi</a:t>
            </a:r>
            <a:endParaRPr lang="en-US" sz="3300" dirty="0"/>
          </a:p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D6BA2E5-6B05-8CAC-1B10-97CF1C701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520" y="2379945"/>
            <a:ext cx="4834890" cy="4384110"/>
          </a:xfrm>
        </p:spPr>
      </p:pic>
    </p:spTree>
    <p:extLst>
      <p:ext uri="{BB962C8B-B14F-4D97-AF65-F5344CB8AC3E}">
        <p14:creationId xmlns:p14="http://schemas.microsoft.com/office/powerpoint/2010/main" val="42694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5E97-DF4E-5DFE-1396-673C7F66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CF6B-A181-6661-2A2D-69712ED4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03FDE8-9160-F840-3DAB-D88EE814C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60838"/>
              </p:ext>
            </p:extLst>
          </p:nvPr>
        </p:nvGraphicFramePr>
        <p:xfrm>
          <a:off x="457200" y="719666"/>
          <a:ext cx="11201400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52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7A0A-648A-C04D-0939-0C40B144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74700"/>
            <a:ext cx="8761413" cy="905932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ANALISIS STAKEHOLDERS: PEMETAAN STAKEHOLDERS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C7223-6BDD-E199-C37F-6601BDCD5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1" y="1977390"/>
            <a:ext cx="7109460" cy="41995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0D32F-8D4F-E047-34CA-618D6D1C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977390"/>
            <a:ext cx="4331969" cy="2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7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953-6D03-822D-F2E6-1C7DA99D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Stakeholders dalam </a:t>
            </a:r>
            <a:r>
              <a:rPr lang="en-US" sz="4800" b="1" dirty="0" err="1"/>
              <a:t>Studi</a:t>
            </a:r>
            <a:r>
              <a:rPr lang="en-US" sz="4800" b="1" dirty="0"/>
              <a:t>/</a:t>
            </a:r>
            <a:r>
              <a:rPr lang="en-US" sz="4800" b="1" dirty="0" err="1"/>
              <a:t>Riset</a:t>
            </a:r>
            <a:endParaRPr lang="en-US" sz="4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E7F2D-3BC1-EA95-1245-D1B69202B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418012" cy="61626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F0ADC-682C-4142-92F7-1D5BC0CAF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600892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bagian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yang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secara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langsung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terkait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dengan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hasil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kajian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Mereka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menjadi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pengguna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di masa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depan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dari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suatu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hasil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kajian</a:t>
            </a:r>
            <a:r>
              <a:rPr lang="en-US" sz="2400" b="1" dirty="0">
                <a:effectLst/>
                <a:latin typeface="AGaramondPro-Regular"/>
                <a:ea typeface="Calibri" panose="020F0502020204030204" pitchFamily="34" charset="0"/>
                <a:cs typeface="AGaramondPro-Regula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AGaramondPro-Regular"/>
                <a:ea typeface="Calibri" panose="020F0502020204030204" pitchFamily="34" charset="0"/>
                <a:cs typeface="AGaramondPro-Regular"/>
              </a:rPr>
              <a:t>Mereka</a:t>
            </a:r>
            <a:r>
              <a:rPr lang="en-US" sz="2400" b="1" dirty="0">
                <a:latin typeface="AGaramondPro-Regular"/>
                <a:ea typeface="Calibri" panose="020F0502020204030204" pitchFamily="34" charset="0"/>
                <a:cs typeface="AGaramondPro-Regular"/>
              </a:rPr>
              <a:t> </a:t>
            </a:r>
            <a:r>
              <a:rPr lang="en-US" sz="2400" b="1" dirty="0" err="1">
                <a:latin typeface="AGaramondPro-Regular"/>
                <a:ea typeface="Calibri" panose="020F0502020204030204" pitchFamily="34" charset="0"/>
                <a:cs typeface="AGaramondPro-Regular"/>
              </a:rPr>
              <a:t>memiliki</a:t>
            </a:r>
            <a:r>
              <a:rPr lang="en-US" sz="2400" b="1" dirty="0">
                <a:latin typeface="AGaramondPro-Regular"/>
                <a:ea typeface="Calibri" panose="020F0502020204030204" pitchFamily="34" charset="0"/>
                <a:cs typeface="AGaramondPro-Regular"/>
              </a:rPr>
              <a:t> PENGARUH dan KEPENTINGAN</a:t>
            </a:r>
            <a:endParaRPr lang="en-US" sz="2400" b="1" dirty="0">
              <a:effectLst/>
              <a:latin typeface="AGaramondPro-Regular"/>
              <a:ea typeface="Calibri" panose="020F0502020204030204" pitchFamily="34" charset="0"/>
              <a:cs typeface="AGaramondPro-Regular"/>
            </a:endParaRPr>
          </a:p>
          <a:p>
            <a:pPr marL="0" indent="0">
              <a:buNone/>
            </a:pPr>
            <a:endParaRPr lang="en-US" sz="1800" dirty="0">
              <a:latin typeface="AGaramondPro-Regular"/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934E4-1F21-8A41-0443-7A9CB530A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183130"/>
            <a:ext cx="5539739" cy="996632"/>
          </a:xfrm>
        </p:spPr>
        <p:txBody>
          <a:bodyPr>
            <a:noAutofit/>
          </a:bodyPr>
          <a:lstStyle/>
          <a:p>
            <a:pPr algn="ctr"/>
            <a:r>
              <a:rPr lang="en-US" sz="1800" i="0" u="none" strike="noStrike" baseline="0" dirty="0" err="1">
                <a:latin typeface="Abadi" panose="020B0604020104020204" pitchFamily="34" charset="0"/>
              </a:rPr>
              <a:t>Kategori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tingkat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180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1800" i="0" u="none" strike="noStrike" baseline="0" dirty="0">
                <a:latin typeface="Abadi" panose="020B0604020104020204" pitchFamily="34" charset="0"/>
              </a:rPr>
              <a:t> </a:t>
            </a:r>
            <a:r>
              <a:rPr lang="da-DK" sz="1800" i="0" u="none" strike="noStrike" baseline="0" dirty="0">
                <a:latin typeface="Abadi" panose="020B0604020104020204" pitchFamily="34" charset="0"/>
              </a:rPr>
              <a:t>Sumber: Brown </a:t>
            </a:r>
            <a:r>
              <a:rPr lang="da-DK" sz="1800" i="1" u="none" strike="noStrike" baseline="0" dirty="0">
                <a:latin typeface="Abadi" panose="020B0604020104020204" pitchFamily="34" charset="0"/>
              </a:rPr>
              <a:t>et al</a:t>
            </a:r>
            <a:r>
              <a:rPr lang="da-DK" sz="1800" i="0" u="none" strike="noStrike" baseline="0" dirty="0">
                <a:latin typeface="Abadi" panose="020B0604020104020204" pitchFamily="34" charset="0"/>
              </a:rPr>
              <a:t>. (2001)</a:t>
            </a:r>
            <a:endParaRPr lang="en-US" sz="1800" dirty="0">
              <a:latin typeface="Abadi" panose="020B0604020104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3F7189-7413-9C94-72EB-32C5A7609A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57802" y="3179763"/>
            <a:ext cx="6377938" cy="3472497"/>
          </a:xfrm>
        </p:spPr>
      </p:pic>
    </p:spTree>
    <p:extLst>
      <p:ext uri="{BB962C8B-B14F-4D97-AF65-F5344CB8AC3E}">
        <p14:creationId xmlns:p14="http://schemas.microsoft.com/office/powerpoint/2010/main" val="2004267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EFC5-BC4D-0817-C992-2381F30E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PENGELOMPOKAN STAKEHOLDERS (DIAGRAM PENGARUH VS KEPENTINGAN)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2C1E90-85E0-7ACE-C7EE-2201729BD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7160" y="2603500"/>
            <a:ext cx="12070080" cy="4254500"/>
          </a:xfrm>
        </p:spPr>
      </p:pic>
    </p:spTree>
    <p:extLst>
      <p:ext uri="{BB962C8B-B14F-4D97-AF65-F5344CB8AC3E}">
        <p14:creationId xmlns:p14="http://schemas.microsoft.com/office/powerpoint/2010/main" val="1711324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86CB-B877-9914-FAC3-5626C6ED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86602"/>
          </a:xfrm>
        </p:spPr>
        <p:txBody>
          <a:bodyPr/>
          <a:lstStyle/>
          <a:p>
            <a:pPr algn="ctr"/>
            <a:r>
              <a:rPr lang="en-US" sz="3600" b="1" i="0" u="none" strike="noStrike" baseline="0" dirty="0">
                <a:latin typeface="AGaramondPro-Regular"/>
              </a:rPr>
              <a:t>CONTOH: </a:t>
            </a:r>
            <a:br>
              <a:rPr lang="en-US" sz="3600" b="1" i="0" u="none" strike="noStrike" baseline="0" dirty="0">
                <a:latin typeface="AGaramondPro-Regular"/>
              </a:rPr>
            </a:br>
            <a:r>
              <a:rPr lang="en-US" sz="3600" b="1" i="0" u="none" strike="noStrike" baseline="0" dirty="0" err="1">
                <a:latin typeface="AGaramondPro-Regular"/>
              </a:rPr>
              <a:t>Kebijakan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Pengelolaan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Limbah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Pabrik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Kelapa</a:t>
            </a:r>
            <a:r>
              <a:rPr lang="en-US" sz="3600" b="1" i="0" u="none" strike="noStrike" baseline="0" dirty="0">
                <a:latin typeface="AGaramondPro-Regular"/>
              </a:rPr>
              <a:t> </a:t>
            </a:r>
            <a:r>
              <a:rPr lang="en-US" sz="3600" b="1" i="0" u="none" strike="noStrike" baseline="0" dirty="0" err="1">
                <a:latin typeface="AGaramondPro-Regular"/>
              </a:rPr>
              <a:t>Sawit</a:t>
            </a:r>
            <a:r>
              <a:rPr lang="en-US" sz="3600" b="1" i="0" u="none" strike="noStrike" baseline="0" dirty="0">
                <a:latin typeface="AGaramondPro-Regular"/>
              </a:rPr>
              <a:t> di SUMATERA UTARA </a:t>
            </a:r>
            <a:br>
              <a:rPr lang="en-US" sz="3600" b="1" i="0" u="none" strike="noStrike" baseline="0" dirty="0">
                <a:latin typeface="AGaramondPro-Regular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FCA27-28F5-5FFB-8735-70C2891DE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FOKUS STUDI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6B9ABB-946C-991E-A6F6-CD415595A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0" y="3179762"/>
            <a:ext cx="5109210" cy="284003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 err="1">
                <a:latin typeface="AGaramondPro-Regular"/>
              </a:rPr>
              <a:t>Penentuan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kebijakan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pengelolaan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limbah</a:t>
            </a:r>
            <a:r>
              <a:rPr lang="en-US" sz="1800" b="0" i="0" u="none" strike="noStrike" baseline="0" dirty="0">
                <a:latin typeface="AGaramondPro-Regular"/>
              </a:rPr>
              <a:t> PKS di masa </a:t>
            </a:r>
            <a:r>
              <a:rPr lang="en-US" sz="1800" b="0" i="0" u="none" strike="noStrike" baseline="0" dirty="0" err="1">
                <a:latin typeface="AGaramondPro-Regular"/>
              </a:rPr>
              <a:t>mendatang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perlu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memerhatikan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1" u="none" strike="noStrike" baseline="0" dirty="0">
                <a:latin typeface="AGaramondPro-Italic"/>
              </a:rPr>
              <a:t>stakeholder </a:t>
            </a:r>
            <a:r>
              <a:rPr lang="en-US" sz="1800" b="0" i="0" u="none" strike="noStrike" baseline="0" dirty="0">
                <a:latin typeface="AGaramondPro-Regular"/>
              </a:rPr>
              <a:t>yang </a:t>
            </a:r>
            <a:r>
              <a:rPr lang="en-US" sz="1800" b="0" i="0" u="none" strike="noStrike" baseline="0" dirty="0" err="1">
                <a:latin typeface="AGaramondPro-Regular"/>
              </a:rPr>
              <a:t>terkait</a:t>
            </a:r>
            <a:r>
              <a:rPr lang="en-US" sz="1800" b="0" i="0" u="none" strike="noStrike" baseline="0" dirty="0">
                <a:latin typeface="AGaramondPro-Regular"/>
              </a:rPr>
              <a:t> dengan </a:t>
            </a:r>
            <a:r>
              <a:rPr lang="en-US" sz="1800" b="0" i="0" u="none" strike="noStrike" baseline="0" dirty="0" err="1">
                <a:latin typeface="AGaramondPro-Regular"/>
              </a:rPr>
              <a:t>pengelolaan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limbah</a:t>
            </a:r>
            <a:endParaRPr lang="en-US" sz="1800" b="0" i="0" u="none" strike="noStrike" baseline="0" dirty="0">
              <a:latin typeface="AGaramondPro-Regular"/>
            </a:endParaRPr>
          </a:p>
          <a:p>
            <a:pPr algn="l"/>
            <a:r>
              <a:rPr lang="en-US" sz="1800" b="0" i="0" u="none" strike="noStrike" baseline="0" dirty="0">
                <a:latin typeface="AGaramondPro-Regular"/>
              </a:rPr>
              <a:t>PKS di PTPN IV Sumatera Utara di masa yang </a:t>
            </a:r>
            <a:r>
              <a:rPr lang="en-US" sz="1800" b="0" i="0" u="none" strike="noStrike" baseline="0" dirty="0" err="1">
                <a:latin typeface="AGaramondPro-Regular"/>
              </a:rPr>
              <a:t>akan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datang</a:t>
            </a:r>
            <a:r>
              <a:rPr lang="en-US" sz="1800" b="0" i="0" u="none" strike="noStrike" baseline="0" dirty="0">
                <a:latin typeface="AGaramondPro-Regular"/>
              </a:rPr>
              <a:t>. </a:t>
            </a:r>
          </a:p>
          <a:p>
            <a:pPr algn="l"/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1" u="none" strike="noStrike" baseline="0" dirty="0">
                <a:latin typeface="AGaramondPro-Italic"/>
              </a:rPr>
              <a:t>stakeholder </a:t>
            </a:r>
            <a:r>
              <a:rPr lang="en-US" sz="1800" b="0" i="0" u="none" strike="noStrike" baseline="0" dirty="0" err="1">
                <a:latin typeface="AGaramondPro-Regular"/>
              </a:rPr>
              <a:t>diperoleh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dari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analisis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semua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pihak</a:t>
            </a:r>
            <a:r>
              <a:rPr lang="en-US" sz="1800" b="0" i="0" u="none" strike="noStrike" baseline="0" dirty="0">
                <a:latin typeface="AGaramondPro-Regular"/>
              </a:rPr>
              <a:t> yang </a:t>
            </a:r>
            <a:r>
              <a:rPr lang="en-US" sz="1800" b="0" i="0" u="none" strike="noStrike" baseline="0" dirty="0" err="1">
                <a:latin typeface="AGaramondPro-Regular"/>
              </a:rPr>
              <a:t>berkepentingan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terhadap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sistem</a:t>
            </a:r>
            <a:r>
              <a:rPr lang="en-US" sz="1800" b="0" i="0" u="none" strike="noStrike" baseline="0" dirty="0">
                <a:latin typeface="AGaramondPro-Regular"/>
              </a:rPr>
              <a:t> yang </a:t>
            </a:r>
            <a:r>
              <a:rPr lang="en-US" sz="1800" b="0" i="0" u="none" strike="noStrike" baseline="0" dirty="0" err="1">
                <a:latin typeface="AGaramondPro-Regular"/>
              </a:rPr>
              <a:t>dikaji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melalui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diskusi</a:t>
            </a:r>
            <a:r>
              <a:rPr lang="en-US" sz="1800" b="0" i="0" u="none" strike="noStrike" baseline="0" dirty="0">
                <a:latin typeface="AGaramondPro-Regular"/>
              </a:rPr>
              <a:t> para </a:t>
            </a:r>
            <a:r>
              <a:rPr lang="en-US" sz="1800" b="0" i="0" u="none" strike="noStrike" baseline="0" dirty="0" err="1">
                <a:latin typeface="AGaramondPro-Regular"/>
              </a:rPr>
              <a:t>pakar</a:t>
            </a:r>
            <a:r>
              <a:rPr lang="en-US" sz="1800" b="0" i="0" u="none" strike="noStrike" baseline="0" dirty="0">
                <a:latin typeface="AGaramondPro-Regular"/>
              </a:rPr>
              <a:t> dan </a:t>
            </a:r>
            <a:r>
              <a:rPr lang="en-US" sz="1800" b="0" i="0" u="none" strike="noStrike" baseline="0" dirty="0" err="1">
                <a:latin typeface="AGaramondPro-Regular"/>
              </a:rPr>
              <a:t>bantuan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kuesioner</a:t>
            </a:r>
            <a:r>
              <a:rPr lang="en-US" sz="1800" b="0" i="0" u="none" strike="noStrike" baseline="0" dirty="0">
                <a:latin typeface="AGaramondPro-Regular"/>
              </a:rPr>
              <a:t>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8863E9-E8DD-A35B-DA0A-D0741A506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992688" cy="576262"/>
          </a:xfrm>
        </p:spPr>
        <p:txBody>
          <a:bodyPr/>
          <a:lstStyle/>
          <a:p>
            <a:r>
              <a:rPr lang="en-US" dirty="0"/>
              <a:t>HASIL IDENTIFIKASI KEBUTUHAN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D1029E-A1E9-C3AD-BD6E-3CE1E3313D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 err="1">
                <a:latin typeface="AGaramondPro-Regular"/>
              </a:rPr>
              <a:t>Berdasarkan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hasil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identifikasi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faktor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dari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responden</a:t>
            </a:r>
            <a:r>
              <a:rPr lang="en-US" sz="1800" b="0" i="0" u="none" strike="noStrike" baseline="0" dirty="0">
                <a:latin typeface="AGaramondPro-Regular"/>
              </a:rPr>
              <a:t>, </a:t>
            </a:r>
            <a:r>
              <a:rPr lang="en-US" sz="1800" b="0" i="0" u="none" strike="noStrike" baseline="0" dirty="0" err="1">
                <a:latin typeface="AGaramondPro-Regular"/>
              </a:rPr>
              <a:t>terdapat</a:t>
            </a:r>
            <a:r>
              <a:rPr lang="en-US" sz="1800" b="0" i="0" u="none" strike="noStrike" baseline="0" dirty="0">
                <a:latin typeface="AGaramondPro-Regular"/>
              </a:rPr>
              <a:t> 10 </a:t>
            </a:r>
            <a:r>
              <a:rPr lang="en-US" sz="1800" b="0" i="0" u="none" strike="noStrike" baseline="0" dirty="0" err="1">
                <a:latin typeface="AGaramondPro-Regular"/>
              </a:rPr>
              <a:t>faktor</a:t>
            </a:r>
            <a:r>
              <a:rPr lang="en-US" sz="1800" b="0" i="0" u="none" strike="noStrike" baseline="0" dirty="0">
                <a:latin typeface="AGaramondPro-Regular"/>
              </a:rPr>
              <a:t> yang </a:t>
            </a:r>
            <a:r>
              <a:rPr lang="en-US" sz="1800" b="0" i="0" u="none" strike="noStrike" baseline="0" dirty="0" err="1">
                <a:latin typeface="AGaramondPro-Regular"/>
              </a:rPr>
              <a:t>merupakan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kebutuhan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1" u="none" strike="noStrike" baseline="0" dirty="0">
                <a:latin typeface="AGaramondPro-Italic"/>
              </a:rPr>
              <a:t>stakeholder </a:t>
            </a:r>
            <a:r>
              <a:rPr lang="en-US" sz="1800" b="0" i="0" u="none" strike="noStrike" baseline="0" dirty="0">
                <a:latin typeface="AGaramondPro-Regular"/>
              </a:rPr>
              <a:t>dalam </a:t>
            </a:r>
            <a:r>
              <a:rPr lang="en-US" sz="1800" b="0" i="0" u="none" strike="noStrike" baseline="0" dirty="0" err="1">
                <a:latin typeface="AGaramondPro-Regular"/>
              </a:rPr>
              <a:t>pengelolaan</a:t>
            </a:r>
            <a:r>
              <a:rPr lang="en-US" sz="1800" b="0" i="0" u="none" strike="noStrike" baseline="0" dirty="0">
                <a:latin typeface="AGaramondPro-Regular"/>
              </a:rPr>
              <a:t> </a:t>
            </a:r>
            <a:r>
              <a:rPr lang="en-US" sz="1800" b="0" i="0" u="none" strike="noStrike" baseline="0" dirty="0" err="1">
                <a:latin typeface="AGaramondPro-Regular"/>
              </a:rPr>
              <a:t>limbah</a:t>
            </a:r>
            <a:r>
              <a:rPr lang="en-US" sz="1800" b="0" i="0" u="none" strike="noStrike" baseline="0" dirty="0">
                <a:latin typeface="AGaramondPro-Regular"/>
              </a:rPr>
              <a:t> PKS di PTPN IV.</a:t>
            </a:r>
          </a:p>
          <a:p>
            <a:pPr algn="l"/>
            <a:endParaRPr lang="en-US" dirty="0">
              <a:latin typeface="AGaramondPro-Regular"/>
            </a:endParaRPr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EE2180-74A5-5895-E255-733154DD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80" y="4199254"/>
            <a:ext cx="6423660" cy="26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4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5575-8147-B359-4A94-EAF59F4B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87BBC-A07B-B080-12B0-4A21C7D7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9BB49-E120-229D-66A3-1F5C1F517A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F11BE-AC8C-C4AC-0DF1-A6E68AE8C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ECD12-3F95-E24A-18CF-3CAE73168D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32515-5328-A8BE-48A8-DF55BE55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434340"/>
            <a:ext cx="1163574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26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D1C5-59B0-7C52-9B77-2EAFADC8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REFERENSI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D2027-FED0-3F80-1588-57ED1B8A4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77" y="2367419"/>
            <a:ext cx="11461315" cy="4208745"/>
          </a:xfrm>
        </p:spPr>
      </p:pic>
    </p:spTree>
    <p:extLst>
      <p:ext uri="{BB962C8B-B14F-4D97-AF65-F5344CB8AC3E}">
        <p14:creationId xmlns:p14="http://schemas.microsoft.com/office/powerpoint/2010/main" val="187915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E69D-F5F7-27A3-ACA6-547A6D6E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4888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badi" panose="020B0604020104020204" pitchFamily="34" charset="0"/>
              </a:rPr>
              <a:t>RAGAM TEHNIK Stakeholders Analysis (SA)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60DF-D56B-C623-0DA0-AC499B4C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2400300"/>
            <a:ext cx="11291299" cy="4254500"/>
          </a:xfrm>
        </p:spPr>
        <p:txBody>
          <a:bodyPr>
            <a:noAutofit/>
          </a:bodyPr>
          <a:lstStyle/>
          <a:p>
            <a:pPr>
              <a:buFont typeface="Wingdings 3" charset="2"/>
              <a:buAutoNum type="arabicPeriod"/>
            </a:pPr>
            <a:r>
              <a:rPr lang="en-US" sz="4000" b="1" i="0" u="none" strike="noStrike" baseline="0" dirty="0">
                <a:solidFill>
                  <a:srgbClr val="FF0000"/>
                </a:solidFill>
                <a:latin typeface="Arial Black" panose="020B0A04020102020204" pitchFamily="34" charset="0"/>
              </a:rPr>
              <a:t>Stakeholder-Issue Interrelationship Diagram;</a:t>
            </a:r>
          </a:p>
          <a:p>
            <a:pPr marL="514350" indent="-514350">
              <a:buAutoNum type="arabicPeriod"/>
            </a:pPr>
            <a:r>
              <a:rPr lang="en-US" sz="4000" b="1" i="0" u="none" strike="noStrike" baseline="0" dirty="0">
                <a:solidFill>
                  <a:srgbClr val="FF0000"/>
                </a:solidFill>
                <a:latin typeface="Arial Black" panose="020B0A04020102020204" pitchFamily="34" charset="0"/>
              </a:rPr>
              <a:t>Policy Implementation Mapping;</a:t>
            </a:r>
          </a:p>
          <a:p>
            <a:pPr marL="514350" indent="-514350">
              <a:buAutoNum type="arabicPeriod"/>
            </a:pPr>
            <a:r>
              <a:rPr lang="en-US" sz="4000" b="1" i="0" u="none" strike="noStrike" baseline="0" dirty="0">
                <a:solidFill>
                  <a:srgbClr val="FF0000"/>
                </a:solidFill>
                <a:latin typeface="Arial Black" panose="020B0A04020102020204" pitchFamily="34" charset="0"/>
              </a:rPr>
              <a:t>Net Map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5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96F5-B29A-687E-E803-C5B7EE20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973668"/>
            <a:ext cx="10083800" cy="706964"/>
          </a:xfrm>
        </p:spPr>
        <p:txBody>
          <a:bodyPr/>
          <a:lstStyle/>
          <a:p>
            <a:pPr algn="ctr"/>
            <a:r>
              <a:rPr lang="en-US" sz="4800" b="1" dirty="0"/>
              <a:t>BAGIAN UTAMA RISET (net map)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F694-3B3D-1C48-0C80-76C4853B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2603500"/>
            <a:ext cx="11049000" cy="4025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JUDUL</a:t>
            </a:r>
          </a:p>
          <a:p>
            <a:pPr marL="0" indent="0" algn="ctr">
              <a:buNone/>
            </a:pPr>
            <a:r>
              <a:rPr lang="id-ID" sz="40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Interaksi  dan Pengaruh </a:t>
            </a:r>
            <a:r>
              <a:rPr lang="id-ID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Stakeholders  dalam Inovasi Kebijakan  Pemanfaatan Dana   </a:t>
            </a:r>
            <a:r>
              <a:rPr lang="id-ID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Ketahanan Pangan Level Desa  di Indonesia</a:t>
            </a:r>
            <a:endParaRPr lang="en-US" sz="40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(MENGGUNAKAN STAKEHOLDERS ANALYSIS- NET MAP)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66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9CC8-D98C-B041-D1DB-62914528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24" y="767506"/>
            <a:ext cx="8761413" cy="706964"/>
          </a:xfrm>
        </p:spPr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TEHNIK Net Map</a:t>
            </a:r>
            <a:br>
              <a:rPr lang="en-US" sz="4400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8573-BFDD-5DA7-3CF0-B8875644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092940" cy="47434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1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Net-Map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merupakan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sebuah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metode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Abadi" panose="020B0604020104020204" pitchFamily="34" charset="0"/>
              </a:rPr>
              <a:t>pemetaan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Abadi" panose="020B0604020104020204" pitchFamily="34" charset="0"/>
              </a:rPr>
              <a:t>stakeholder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yang dapat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pembuat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mengetahui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nn-NO" sz="2400" b="0" i="0" u="none" strike="noStrike" baseline="0" dirty="0">
                <a:latin typeface="Abadi" panose="020B0604020104020204" pitchFamily="34" charset="0"/>
              </a:rPr>
              <a:t>menvisualisasikan, berdiskusi serta mengembangkan pemahaman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situasi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di mana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ada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banyak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aktor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berbeda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kepentingannya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mereka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(Bryson, 2003).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Beberapa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manfaat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dari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penggunaan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Net-Map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antara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lain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adalah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(Schiffer, 2007):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400" b="0" i="0" u="none" strike="noStrike" baseline="0" dirty="0">
                <a:latin typeface="Abadi" panose="020B0604020104020204" pitchFamily="34" charset="0"/>
              </a:rPr>
              <a:t>Sebagai sarana mempersiapkan dan memonitor intervensi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2400" b="0" i="0" u="none" strike="noStrike" baseline="0" dirty="0">
                <a:latin typeface="Abadi" panose="020B0604020104020204" pitchFamily="34" charset="0"/>
              </a:rPr>
              <a:t>Sarana meningkatkan efektifitas koordinasi </a:t>
            </a:r>
            <a:r>
              <a:rPr lang="fi-FI" sz="2400" b="0" i="1" u="none" strike="noStrike" baseline="0" dirty="0">
                <a:latin typeface="Abadi" panose="020B0604020104020204" pitchFamily="34" charset="0"/>
              </a:rPr>
              <a:t>multistakeholder;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Memfasilitasi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proyek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berbasis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masyarakat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inklusif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Membuat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sketsa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serta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mendiskusikan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intervensi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bagi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keberhasilan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sebuah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proyek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strategi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meningkatkan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melalui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pemetaan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jaringan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kerja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7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1AF3-D062-7154-7624-4BD84CE4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40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LANGKAH-LANGKAH MENGGUNAKAN </a:t>
            </a:r>
            <a:br>
              <a:rPr lang="en-US" sz="4400" b="1" dirty="0">
                <a:latin typeface="Abadi" panose="020B0604020104020204" pitchFamily="34" charset="0"/>
              </a:rPr>
            </a:br>
            <a:r>
              <a:rPr lang="en-US" sz="4400" b="1" dirty="0">
                <a:latin typeface="Abadi" panose="020B0604020104020204" pitchFamily="34" charset="0"/>
              </a:rPr>
              <a:t>NET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7E87-B219-E521-FD8B-32A8DB4A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2343150"/>
            <a:ext cx="11691991" cy="4345325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Perlu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dipahami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secara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jelas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masalah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akan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dipecahkan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(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isu-Isu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Pertanyaan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muncul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diantaranya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:  </a:t>
            </a:r>
          </a:p>
          <a:p>
            <a:pPr marL="514350" indent="-514350" algn="l">
              <a:buAutoNum type="arabicParenR"/>
            </a:pPr>
            <a:r>
              <a:rPr lang="en-US" sz="2400" b="1" i="0" u="none" strike="noStrike" baseline="0" dirty="0" err="1">
                <a:latin typeface="Aller"/>
              </a:rPr>
              <a:t>siapa</a:t>
            </a:r>
            <a:r>
              <a:rPr lang="en-US" sz="2400" b="1" i="0" u="none" strike="noStrike" baseline="0" dirty="0">
                <a:latin typeface="Aller"/>
              </a:rPr>
              <a:t> yang </a:t>
            </a:r>
            <a:r>
              <a:rPr lang="sv-SE" sz="2400" b="1" i="0" u="none" strike="noStrike" baseline="0" dirty="0">
                <a:latin typeface="Aller"/>
              </a:rPr>
              <a:t>terlibat; 2)  </a:t>
            </a:r>
            <a:r>
              <a:rPr lang="fi-FI" sz="2400" b="1" i="0" u="none" strike="noStrike" baseline="0" dirty="0">
                <a:latin typeface="Aller"/>
              </a:rPr>
              <a:t>Bagaimana keterkaitan mereka?; 3) Bagaimana </a:t>
            </a:r>
            <a:r>
              <a:rPr lang="en-US" sz="2400" b="1" i="0" u="none" strike="noStrike" baseline="0" dirty="0" err="1">
                <a:latin typeface="Aller"/>
              </a:rPr>
              <a:t>pengaruh</a:t>
            </a:r>
            <a:r>
              <a:rPr lang="en-US" sz="2400" b="1" i="0" u="none" strike="noStrike" baseline="0" dirty="0">
                <a:latin typeface="Aller"/>
              </a:rPr>
              <a:t> </a:t>
            </a:r>
            <a:r>
              <a:rPr lang="en-US" sz="2400" b="1" i="0" u="none" strike="noStrike" baseline="0" dirty="0" err="1">
                <a:latin typeface="Aller"/>
              </a:rPr>
              <a:t>mereka</a:t>
            </a:r>
            <a:r>
              <a:rPr lang="en-US" sz="2400" b="1" i="0" u="none" strike="noStrike" baseline="0" dirty="0">
                <a:latin typeface="Aller"/>
              </a:rPr>
              <a:t>?; 4) </a:t>
            </a:r>
            <a:r>
              <a:rPr lang="en-US" sz="2400" b="1" dirty="0" err="1">
                <a:latin typeface="Aller"/>
              </a:rPr>
              <a:t>A</a:t>
            </a:r>
            <a:r>
              <a:rPr lang="en-US" sz="2400" b="1" i="0" u="none" strike="noStrike" baseline="0" dirty="0" err="1">
                <a:latin typeface="Aller"/>
              </a:rPr>
              <a:t>pa</a:t>
            </a:r>
            <a:r>
              <a:rPr lang="en-US" sz="2400" b="1" i="0" u="none" strike="noStrike" baseline="0" dirty="0">
                <a:latin typeface="Aller"/>
              </a:rPr>
              <a:t> </a:t>
            </a:r>
            <a:r>
              <a:rPr lang="en-US" sz="2400" b="1" i="0" u="none" strike="noStrike" baseline="0" dirty="0" err="1">
                <a:latin typeface="Aller"/>
              </a:rPr>
              <a:t>tujuan</a:t>
            </a:r>
            <a:r>
              <a:rPr lang="en-US" sz="2400" b="1" i="0" u="none" strike="noStrike" baseline="0" dirty="0">
                <a:latin typeface="Aller"/>
              </a:rPr>
              <a:t> </a:t>
            </a:r>
            <a:r>
              <a:rPr lang="en-US" sz="2400" b="1" i="0" u="none" strike="noStrike" baseline="0" dirty="0" err="1">
                <a:latin typeface="Aller"/>
              </a:rPr>
              <a:t>mereka</a:t>
            </a:r>
            <a:r>
              <a:rPr lang="en-US" sz="2400" b="1" i="0" u="none" strike="noStrike" baseline="0" dirty="0">
                <a:latin typeface="Aller"/>
              </a:rPr>
              <a:t>?;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Tentukan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Jenis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ller"/>
              </a:rPr>
              <a:t>Hubungan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 :</a:t>
            </a:r>
          </a:p>
          <a:p>
            <a:pPr marL="514350" indent="-514350" algn="l">
              <a:buAutoNum type="arabicParenR"/>
            </a:pPr>
            <a:r>
              <a:rPr lang="en-US" sz="2400" b="1" dirty="0">
                <a:latin typeface="Aller"/>
              </a:rPr>
              <a:t>Command; 2) Advise; 3) Information; 4) money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Tentukan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pengelompokan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tujuan</a:t>
            </a:r>
            <a:r>
              <a:rPr lang="en-US" sz="2400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ller"/>
              </a:rPr>
              <a:t>aktor-aktor</a:t>
            </a:r>
            <a:endParaRPr lang="en-US" sz="2400" b="1" dirty="0">
              <a:solidFill>
                <a:srgbClr val="FF0000"/>
              </a:solidFill>
              <a:latin typeface="Aller"/>
            </a:endParaRPr>
          </a:p>
          <a:p>
            <a:pPr marL="0" indent="0" algn="l">
              <a:buNone/>
            </a:pPr>
            <a:r>
              <a:rPr lang="en-US" sz="2400" b="1" dirty="0">
                <a:latin typeface="Aller"/>
              </a:rPr>
              <a:t>1) </a:t>
            </a:r>
            <a:r>
              <a:rPr lang="en-US" sz="2400" b="1" i="0" u="none" strike="noStrike" baseline="0" dirty="0">
                <a:latin typeface="Aller"/>
              </a:rPr>
              <a:t>(P=</a:t>
            </a:r>
            <a:r>
              <a:rPr lang="en-US" sz="2400" b="1" i="1" u="none" strike="noStrike" baseline="0" dirty="0">
                <a:latin typeface="Aller-Italic"/>
              </a:rPr>
              <a:t>protection</a:t>
            </a:r>
            <a:r>
              <a:rPr lang="en-US" sz="2400" b="1" i="0" u="none" strike="noStrike" baseline="0" dirty="0">
                <a:latin typeface="Aller"/>
              </a:rPr>
              <a:t>) ;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Aller"/>
              </a:rPr>
              <a:t>2)  (D=</a:t>
            </a:r>
            <a:r>
              <a:rPr lang="en-US" sz="2400" b="1" i="1" u="none" strike="noStrike" baseline="0" dirty="0">
                <a:latin typeface="Aller-Italic"/>
              </a:rPr>
              <a:t>development</a:t>
            </a:r>
            <a:r>
              <a:rPr lang="en-US" sz="2400" b="1" i="0" u="none" strike="noStrike" baseline="0" dirty="0">
                <a:latin typeface="Aller"/>
              </a:rPr>
              <a:t>).</a:t>
            </a:r>
            <a:endParaRPr lang="en-US" sz="2400" b="1" dirty="0">
              <a:latin typeface="Aller"/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en-US" b="1" i="0" u="none" strike="noStrike" baseline="0" dirty="0">
              <a:latin typeface="Aller"/>
            </a:endParaRPr>
          </a:p>
          <a:p>
            <a:pPr marL="0" indent="0" algn="l">
              <a:buNone/>
            </a:pPr>
            <a:endParaRPr lang="en-US" b="1" i="0" u="none" strike="noStrike" baseline="0" dirty="0">
              <a:latin typeface="Aller"/>
            </a:endParaRPr>
          </a:p>
          <a:p>
            <a:pPr algn="l"/>
            <a:endParaRPr lang="en-US" b="1" dirty="0">
              <a:latin typeface="Alle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4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560C-D8A5-AA2F-8063-0AD58AB5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i="0" u="none" strike="noStrike" baseline="0" dirty="0">
                <a:latin typeface="Arial Black" panose="020B0A04020102020204" pitchFamily="34" charset="0"/>
              </a:rPr>
              <a:t>KEGIATAN 1.</a:t>
            </a:r>
            <a:br>
              <a:rPr lang="en-US" sz="4400" b="1" i="0" u="none" strike="noStrike" baseline="0" dirty="0">
                <a:latin typeface="Arial Black" panose="020B0A04020102020204" pitchFamily="34" charset="0"/>
              </a:rPr>
            </a:br>
            <a:r>
              <a:rPr lang="en-US" sz="4400" b="1" i="0" u="none" strike="noStrike" baseline="0" dirty="0">
                <a:latin typeface="Arial Black" panose="020B0A04020102020204" pitchFamily="34" charset="0"/>
              </a:rPr>
              <a:t>Stakeholder-Issue Interrelationship Diagram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DAB68-AFB9-E565-DE52-22B2FA18B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" y="2423160"/>
            <a:ext cx="11997690" cy="4149090"/>
          </a:xfrm>
        </p:spPr>
      </p:pic>
    </p:spTree>
    <p:extLst>
      <p:ext uri="{BB962C8B-B14F-4D97-AF65-F5344CB8AC3E}">
        <p14:creationId xmlns:p14="http://schemas.microsoft.com/office/powerpoint/2010/main" val="10182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3CC0-DEFD-4F01-3B02-6B793FF3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Langkah 1: </a:t>
            </a:r>
            <a:r>
              <a:rPr lang="en-US" sz="2400" dirty="0" err="1"/>
              <a:t>Isu</a:t>
            </a:r>
            <a:r>
              <a:rPr lang="en-US" sz="2400" dirty="0"/>
              <a:t> yang </a:t>
            </a:r>
            <a:r>
              <a:rPr lang="en-US" sz="2400" dirty="0" err="1"/>
              <a:t>mendominasi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BE17-A19F-3412-DF57-69542E71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49500"/>
            <a:ext cx="5727700" cy="4356100"/>
          </a:xfrm>
        </p:spPr>
        <p:txBody>
          <a:bodyPr>
            <a:normAutofit fontScale="85000" lnSpcReduction="20000"/>
          </a:bodyPr>
          <a:lstStyle/>
          <a:p>
            <a:pPr>
              <a:buAutoNum type="arabicPeriod"/>
            </a:pPr>
            <a:r>
              <a:rPr lang="en-US" dirty="0"/>
              <a:t>TENTUKAN ISU, SIAPA SAJA AKTOR YANG BERHUBUNGAN DENGAN ISU-ISU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Pertarungan antar aktor berkaitan dengan Model pemanfaatan dana Desa untuk Ketahanan Pangan  ada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Isu 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pengembangan dana ketahanan pangan melalui Pengembangan Kelembagaan Bisnis Baru RMP  (Alur: Petani lokal -Bumdesma-RMP); </a:t>
            </a:r>
            <a:endParaRPr lang="en-US" sz="2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d-ID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pengembangan dana ketahanan pangan melalui model bisnis ekonomi konvensional (Alur: Petani lokal-Koperasi/RMP “pilihan”-Pengepul/tengkulak (sector swasta) 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D" sz="21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Replika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Food Estate level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Tingkat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ketahanan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1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ID" sz="21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FB2B3-DD56-137C-FCDB-A0C852A4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482600"/>
            <a:ext cx="5778499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73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805</TotalTime>
  <Words>1547</Words>
  <Application>Microsoft Office PowerPoint</Application>
  <PresentationFormat>Widescreen</PresentationFormat>
  <Paragraphs>145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Abadi</vt:lpstr>
      <vt:lpstr>AGaramondPro-Italic</vt:lpstr>
      <vt:lpstr>AGaramondPro-Regular</vt:lpstr>
      <vt:lpstr>Aller</vt:lpstr>
      <vt:lpstr>Aller-Italic</vt:lpstr>
      <vt:lpstr>Arial</vt:lpstr>
      <vt:lpstr>Arial Black</vt:lpstr>
      <vt:lpstr>Arial Narrow</vt:lpstr>
      <vt:lpstr>Calibri</vt:lpstr>
      <vt:lpstr>Century Gothic</vt:lpstr>
      <vt:lpstr>Garamond</vt:lpstr>
      <vt:lpstr>Times New Roman</vt:lpstr>
      <vt:lpstr>Wingdings</vt:lpstr>
      <vt:lpstr>Wingdings 3</vt:lpstr>
      <vt:lpstr>Ion Boardroom</vt:lpstr>
      <vt:lpstr>PENELITIAN MENGGUNAKAN ANALISIS STAKEHOLDERS (SA)</vt:lpstr>
      <vt:lpstr>PowerPoint Presentation</vt:lpstr>
      <vt:lpstr>PowerPoint Presentation</vt:lpstr>
      <vt:lpstr>RAGAM TEHNIK Stakeholders Analysis (SA)</vt:lpstr>
      <vt:lpstr>BAGIAN UTAMA RISET (net map)</vt:lpstr>
      <vt:lpstr>TEHNIK Net Map </vt:lpstr>
      <vt:lpstr>LANGKAH-LANGKAH MENGGUNAKAN  NET MAP</vt:lpstr>
      <vt:lpstr>KEGIATAN 1. Stakeholder-Issue Interrelationship Diagram</vt:lpstr>
      <vt:lpstr>Langkah 1: Isu yang mendominasi</vt:lpstr>
      <vt:lpstr> 2. Siapa yang terlibat?:Diperlukan adanya klasifikasi jenis stakeholder misalnya instansi pemerintah, organisasi kemasyarakatan, organisasi swasta, organisasi donor, dsb. Setiap jenis atau klasifikasi stakeholder diberikan warna tersendiri.; </vt:lpstr>
      <vt:lpstr> 3. Bagaimana keterkaitan mereka?; perlu mendifinisikan dengan jelas hubungan yang dimaksud, misalya garis komando atau perintah, arus dana, pemberian advice, serta arus informasi. Setiap garis tersebut diberikan warna sendiri.;  </vt:lpstr>
      <vt:lpstr>4. Apa tujuan mereka?. seorang analis sudah mengetahui siapa aktor yang terlibat, bagaimana mereka berhubungan serta seberapa besar pengaruh mereka melalui pertanyaan sebelumnya melalui pengelompokan aktor dalam: (P=protection) dan development oriented (D=development).   Pertanyaan ini sangat bermanfaat terutama untuk melakukan forecasting terhadap arah tindakan atau keputusan stakeholder</vt:lpstr>
      <vt:lpstr>Berdasarkan kekuatan, posisi penting, dan pengaruh stakeholder terhadap suatu isu, stakeholder dapat diketegorikan ke dalam beberapa kelompok</vt:lpstr>
      <vt:lpstr>Stakeholders dalam Studi/Riset</vt:lpstr>
      <vt:lpstr>5. Klasifikasi Aktor berdasarkan Pengaruh dan Tingkat Kepentingannya</vt:lpstr>
      <vt:lpstr>PowerPoint Presentation</vt:lpstr>
      <vt:lpstr>SA BAGIAN PENDUKUNG RISET</vt:lpstr>
      <vt:lpstr>CONTOH:  Desain Kebijakan Pembangunan Wilayah Pesisir Kabupaten Subang</vt:lpstr>
      <vt:lpstr>PowerPoint Presentation</vt:lpstr>
      <vt:lpstr>1. Policy Implementation Mapping</vt:lpstr>
      <vt:lpstr>PENJELASAN KOLOM</vt:lpstr>
      <vt:lpstr>TEHNIK BERTUJUAN</vt:lpstr>
      <vt:lpstr>2. Power Versus Interest Grid</vt:lpstr>
      <vt:lpstr>LANGKAH-LANGKAH</vt:lpstr>
      <vt:lpstr>TABEL Power Versus Interest Grid</vt:lpstr>
      <vt:lpstr>LANGKAH-LANGKAH</vt:lpstr>
      <vt:lpstr>DATA 1.  ANALISIS Power vs Interest Grid 1. Matrik Analisis  Peran Stakeholder  dalam Kebijakan Pelarangan Cantrang</vt:lpstr>
      <vt:lpstr>DATA 2. MEMBERIKAN REKOMENDASI/STRATEGI 4 SEKTOR</vt:lpstr>
      <vt:lpstr>LANJUTAN …</vt:lpstr>
      <vt:lpstr> ANALISIS STAKEHOLDERS: PEMETAAN STAKEHOLDERS</vt:lpstr>
      <vt:lpstr>Stakeholders dalam Studi/Riset</vt:lpstr>
      <vt:lpstr>PENGELOMPOKAN STAKEHOLDERS (DIAGRAM PENGARUH VS KEPENTINGAN)</vt:lpstr>
      <vt:lpstr>CONTOH:  Kebijakan Pengelolaan Limbah Pabrik Kelapa Sawit di SUMATERA UTARA  </vt:lpstr>
      <vt:lpstr>PowerPoint Presentation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STAKEHOLDERS ANALYSIS (SA)</dc:title>
  <dc:creator>novita tresiana</dc:creator>
  <cp:lastModifiedBy>novita tresiana</cp:lastModifiedBy>
  <cp:revision>52</cp:revision>
  <dcterms:created xsi:type="dcterms:W3CDTF">2024-04-25T23:40:31Z</dcterms:created>
  <dcterms:modified xsi:type="dcterms:W3CDTF">2024-05-17T01:01:33Z</dcterms:modified>
</cp:coreProperties>
</file>