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7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0E05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F9F33-289E-421C-8611-6C8A059D3A33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3F57A6A-C3F4-48FE-831F-26A7A50B8F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F9F33-289E-421C-8611-6C8A059D3A33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57A6A-C3F4-48FE-831F-26A7A50B8F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F9F33-289E-421C-8611-6C8A059D3A33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57A6A-C3F4-48FE-831F-26A7A50B8F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F9F33-289E-421C-8611-6C8A059D3A33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57A6A-C3F4-48FE-831F-26A7A50B8F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F9F33-289E-421C-8611-6C8A059D3A33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3F57A6A-C3F4-48FE-831F-26A7A50B8F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F9F33-289E-421C-8611-6C8A059D3A33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57A6A-C3F4-48FE-831F-26A7A50B8F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F9F33-289E-421C-8611-6C8A059D3A33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57A6A-C3F4-48FE-831F-26A7A50B8F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F9F33-289E-421C-8611-6C8A059D3A33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57A6A-C3F4-48FE-831F-26A7A50B8F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F9F33-289E-421C-8611-6C8A059D3A33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57A6A-C3F4-48FE-831F-26A7A50B8F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F9F33-289E-421C-8611-6C8A059D3A33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57A6A-C3F4-48FE-831F-26A7A50B8F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F9F33-289E-421C-8611-6C8A059D3A33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3F57A6A-C3F4-48FE-831F-26A7A50B8F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8DF9F33-289E-421C-8611-6C8A059D3A33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3F57A6A-C3F4-48FE-831F-26A7A50B8F2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752600" y="4572000"/>
            <a:ext cx="6781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000" b="1" dirty="0" smtClean="0"/>
              <a:t>REGRESI DUMMY DAN BINARY</a:t>
            </a:r>
            <a:endParaRPr lang="en-US" sz="40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5562600" y="4186535"/>
            <a:ext cx="289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TATAP MUKA 10</a:t>
            </a:r>
            <a:endParaRPr lang="en-US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28" name="Picture 27" descr="DIAGRAM NARKOB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457200"/>
            <a:ext cx="5362575" cy="4152900"/>
          </a:xfrm>
          <a:prstGeom prst="rect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tx1"/>
                </a:solidFill>
                <a:latin typeface="Berlin Sans FB" pitchFamily="34" charset="0"/>
              </a:rPr>
              <a:t>Tingkat </a:t>
            </a:r>
            <a:r>
              <a:rPr lang="en-US" sz="3600" dirty="0" err="1" smtClean="0">
                <a:solidFill>
                  <a:schemeClr val="tx1"/>
                </a:solidFill>
                <a:latin typeface="Berlin Sans FB" pitchFamily="34" charset="0"/>
              </a:rPr>
              <a:t>Penghasilan</a:t>
            </a:r>
            <a:r>
              <a:rPr lang="en-US" sz="3600" dirty="0" smtClean="0">
                <a:solidFill>
                  <a:schemeClr val="tx1"/>
                </a:solidFill>
                <a:latin typeface="Berlin Sans FB" pitchFamily="34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rlin Sans FB" pitchFamily="34" charset="0"/>
              </a:rPr>
              <a:t>Konsumen</a:t>
            </a:r>
            <a:endParaRPr lang="en-US" sz="3600" dirty="0">
              <a:solidFill>
                <a:schemeClr val="tx1"/>
              </a:solidFill>
              <a:latin typeface="Berlin Sans FB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81000" y="2743200"/>
          <a:ext cx="8458200" cy="25908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667000"/>
                <a:gridCol w="1981200"/>
                <a:gridCol w="1905000"/>
                <a:gridCol w="1905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/>
                        <a:t>golongan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Indeks_1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Indeks_2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Indeks_3</a:t>
                      </a:r>
                      <a:endParaRPr lang="en-US" sz="2800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Miskin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0</a:t>
                      </a:r>
                      <a:endParaRPr lang="en-US" sz="2800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Menengah</a:t>
                      </a:r>
                      <a:r>
                        <a:rPr lang="en-US" sz="2800" dirty="0" smtClean="0"/>
                        <a:t> </a:t>
                      </a:r>
                      <a:r>
                        <a:rPr lang="en-US" sz="2800" dirty="0" err="1" smtClean="0"/>
                        <a:t>Bawah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0</a:t>
                      </a: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Menengah</a:t>
                      </a:r>
                      <a:r>
                        <a:rPr lang="en-US" sz="2800" dirty="0" smtClean="0"/>
                        <a:t> 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0</a:t>
                      </a: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Atas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>
                <a:solidFill>
                  <a:schemeClr val="tx1"/>
                </a:solidFill>
                <a:latin typeface="Berlin Sans FB" pitchFamily="34" charset="0"/>
              </a:rPr>
              <a:t>Proses</a:t>
            </a:r>
            <a:r>
              <a:rPr lang="en-US" sz="3600" dirty="0" smtClean="0">
                <a:solidFill>
                  <a:schemeClr val="tx1"/>
                </a:solidFill>
                <a:latin typeface="Berlin Sans FB" pitchFamily="34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rlin Sans FB" pitchFamily="34" charset="0"/>
              </a:rPr>
              <a:t>Estimasi</a:t>
            </a:r>
            <a:endParaRPr lang="en-US" sz="3600" dirty="0">
              <a:solidFill>
                <a:schemeClr val="tx1"/>
              </a:solidFill>
              <a:latin typeface="Berlin Sans FB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independent </a:t>
            </a:r>
            <a:r>
              <a:rPr lang="en-US" dirty="0" err="1" smtClean="0"/>
              <a:t>yaitu</a:t>
            </a:r>
            <a:r>
              <a:rPr lang="en-US" dirty="0" smtClean="0"/>
              <a:t> : </a:t>
            </a:r>
            <a:r>
              <a:rPr lang="en-US" dirty="0" err="1" smtClean="0"/>
              <a:t>Jumlah</a:t>
            </a:r>
            <a:r>
              <a:rPr lang="en-US" dirty="0" smtClean="0"/>
              <a:t> Outlet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SPG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penghasilan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sebaiknya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menjual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area /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mana</a:t>
            </a:r>
            <a:r>
              <a:rPr lang="en-US" dirty="0" smtClean="0"/>
              <a:t> ?</a:t>
            </a:r>
          </a:p>
          <a:p>
            <a:pPr algn="just"/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menjawab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,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estimasi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persamaan</a:t>
            </a:r>
            <a:r>
              <a:rPr lang="en-US" dirty="0" smtClean="0"/>
              <a:t> </a:t>
            </a:r>
            <a:r>
              <a:rPr lang="en-US" dirty="0" err="1" smtClean="0"/>
              <a:t>regresi</a:t>
            </a:r>
            <a:r>
              <a:rPr lang="en-US" dirty="0" smtClean="0"/>
              <a:t> yang </a:t>
            </a:r>
            <a:r>
              <a:rPr lang="en-US" dirty="0" err="1" smtClean="0"/>
              <a:t>diperoleh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analisa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estimasikan</a:t>
            </a:r>
            <a:r>
              <a:rPr lang="en-US" dirty="0" smtClean="0"/>
              <a:t> </a:t>
            </a:r>
            <a:r>
              <a:rPr lang="en-US" dirty="0" err="1" smtClean="0"/>
              <a:t>prakiraan</a:t>
            </a:r>
            <a:r>
              <a:rPr lang="en-US" dirty="0" smtClean="0"/>
              <a:t> volume </a:t>
            </a:r>
            <a:r>
              <a:rPr lang="en-US" dirty="0" err="1" smtClean="0"/>
              <a:t>penjualan</a:t>
            </a:r>
            <a:r>
              <a:rPr lang="en-US" dirty="0" smtClean="0"/>
              <a:t> yang </a:t>
            </a:r>
            <a:r>
              <a:rPr lang="en-US" dirty="0" err="1" smtClean="0"/>
              <a:t>tercapai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penghasilan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"/>
            <a:ext cx="7772400" cy="1143000"/>
          </a:xfrm>
        </p:spPr>
        <p:txBody>
          <a:bodyPr>
            <a:normAutofit/>
          </a:bodyPr>
          <a:lstStyle/>
          <a:p>
            <a:r>
              <a:rPr lang="en-US" sz="3600" dirty="0" err="1" smtClean="0">
                <a:solidFill>
                  <a:schemeClr val="tx1"/>
                </a:solidFill>
                <a:latin typeface="Berlin Sans FB" pitchFamily="34" charset="0"/>
              </a:rPr>
              <a:t>Hasil</a:t>
            </a:r>
            <a:r>
              <a:rPr lang="en-US" sz="3600" dirty="0" smtClean="0">
                <a:solidFill>
                  <a:schemeClr val="tx1"/>
                </a:solidFill>
                <a:latin typeface="Berlin Sans FB" pitchFamily="34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rlin Sans FB" pitchFamily="34" charset="0"/>
              </a:rPr>
              <a:t>Analisa</a:t>
            </a:r>
            <a:r>
              <a:rPr lang="en-US" sz="3600" dirty="0" smtClean="0">
                <a:solidFill>
                  <a:schemeClr val="tx1"/>
                </a:solidFill>
                <a:latin typeface="Berlin Sans FB" pitchFamily="34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rlin Sans FB" pitchFamily="34" charset="0"/>
              </a:rPr>
              <a:t>Regresi</a:t>
            </a:r>
            <a:r>
              <a:rPr lang="en-US" sz="3600" dirty="0" smtClean="0">
                <a:solidFill>
                  <a:schemeClr val="tx1"/>
                </a:solidFill>
                <a:latin typeface="Berlin Sans FB" pitchFamily="34" charset="0"/>
              </a:rPr>
              <a:t> Dummy</a:t>
            </a:r>
            <a:endParaRPr lang="en-US" sz="3600" dirty="0">
              <a:solidFill>
                <a:schemeClr val="tx1"/>
              </a:solidFill>
              <a:latin typeface="Berlin Sans FB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5093" y="1219200"/>
            <a:ext cx="7452107" cy="3107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Content Placeholder 2"/>
          <p:cNvSpPr>
            <a:spLocks noGrp="1"/>
          </p:cNvSpPr>
          <p:nvPr>
            <p:ph sz="quarter" idx="1"/>
          </p:nvPr>
        </p:nvSpPr>
        <p:spPr>
          <a:xfrm>
            <a:off x="762000" y="4343400"/>
            <a:ext cx="7772400" cy="1905000"/>
          </a:xfrm>
        </p:spPr>
        <p:txBody>
          <a:bodyPr>
            <a:normAutofit/>
          </a:bodyPr>
          <a:lstStyle/>
          <a:p>
            <a:pPr algn="just"/>
            <a:r>
              <a:rPr lang="en-US" sz="2400" dirty="0" smtClean="0"/>
              <a:t>Dari </a:t>
            </a:r>
            <a:r>
              <a:rPr lang="en-US" sz="2400" dirty="0" err="1" smtClean="0"/>
              <a:t>tabel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atas</a:t>
            </a:r>
            <a:r>
              <a:rPr lang="en-US" sz="2400" dirty="0" smtClean="0"/>
              <a:t>, </a:t>
            </a:r>
            <a:r>
              <a:rPr lang="en-US" sz="2400" dirty="0" err="1" smtClean="0"/>
              <a:t>persamaan</a:t>
            </a:r>
            <a:r>
              <a:rPr lang="en-US" sz="2400" dirty="0" smtClean="0"/>
              <a:t> </a:t>
            </a:r>
            <a:r>
              <a:rPr lang="en-US" sz="2400" dirty="0" err="1" smtClean="0"/>
              <a:t>regresi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disusun</a:t>
            </a:r>
            <a:r>
              <a:rPr lang="en-US" sz="2400" dirty="0" smtClean="0"/>
              <a:t> </a:t>
            </a:r>
            <a:r>
              <a:rPr lang="en-US" sz="2400" dirty="0" err="1" smtClean="0"/>
              <a:t>sbb</a:t>
            </a:r>
            <a:r>
              <a:rPr lang="en-US" sz="2400" dirty="0" smtClean="0"/>
              <a:t>:</a:t>
            </a:r>
          </a:p>
          <a:p>
            <a:pPr algn="just">
              <a:buNone/>
            </a:pPr>
            <a:r>
              <a:rPr lang="en-US" sz="2400" dirty="0" err="1" smtClean="0"/>
              <a:t>Beli</a:t>
            </a:r>
            <a:r>
              <a:rPr lang="en-US" sz="2400" dirty="0" smtClean="0"/>
              <a:t> = 17,332 + 9,736 Outlet + 43,110 SPG + 67,159 Indeks_1 + </a:t>
            </a:r>
          </a:p>
          <a:p>
            <a:pPr algn="just">
              <a:buNone/>
            </a:pPr>
            <a:r>
              <a:rPr lang="en-US" sz="2400" dirty="0" smtClean="0"/>
              <a:t>106,181 Indeks_2 + 88,552 Indeks_3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>
            <a:normAutofit/>
          </a:bodyPr>
          <a:lstStyle/>
          <a:p>
            <a:r>
              <a:rPr lang="en-US" sz="3200" dirty="0" err="1" smtClean="0">
                <a:solidFill>
                  <a:schemeClr val="tx1"/>
                </a:solidFill>
                <a:latin typeface="Berlin Sans FB" pitchFamily="34" charset="0"/>
              </a:rPr>
              <a:t>Interpretasi</a:t>
            </a:r>
            <a:r>
              <a:rPr lang="en-US" sz="3200" dirty="0" smtClean="0">
                <a:solidFill>
                  <a:schemeClr val="tx1"/>
                </a:solidFill>
                <a:latin typeface="Berlin Sans FB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Berlin Sans FB" pitchFamily="34" charset="0"/>
              </a:rPr>
              <a:t>Hasil</a:t>
            </a:r>
            <a:r>
              <a:rPr lang="en-US" sz="3200" dirty="0" smtClean="0">
                <a:solidFill>
                  <a:schemeClr val="tx1"/>
                </a:solidFill>
                <a:latin typeface="Berlin Sans FB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Berlin Sans FB" pitchFamily="34" charset="0"/>
              </a:rPr>
              <a:t>Analisa</a:t>
            </a:r>
            <a:endParaRPr lang="en-US" sz="3200" dirty="0">
              <a:solidFill>
                <a:schemeClr val="tx1"/>
              </a:solidFill>
              <a:latin typeface="Berlin Sans FB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0" y="1295400"/>
            <a:ext cx="7772400" cy="4876800"/>
          </a:xfrm>
        </p:spPr>
        <p:txBody>
          <a:bodyPr>
            <a:normAutofit/>
          </a:bodyPr>
          <a:lstStyle/>
          <a:p>
            <a:pPr algn="just"/>
            <a:r>
              <a:rPr lang="en-US" sz="2400" dirty="0" err="1" smtClean="0"/>
              <a:t>Jika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ada</a:t>
            </a:r>
            <a:r>
              <a:rPr lang="en-US" sz="2400" dirty="0" smtClean="0"/>
              <a:t> </a:t>
            </a:r>
            <a:r>
              <a:rPr lang="en-US" sz="2400" dirty="0" err="1" smtClean="0"/>
              <a:t>tambahan</a:t>
            </a:r>
            <a:r>
              <a:rPr lang="en-US" sz="2400" dirty="0" smtClean="0"/>
              <a:t> outlet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ada</a:t>
            </a:r>
            <a:r>
              <a:rPr lang="en-US" sz="2400" dirty="0" smtClean="0"/>
              <a:t> SPG </a:t>
            </a:r>
            <a:r>
              <a:rPr lang="en-US" sz="2400" dirty="0" err="1" smtClean="0"/>
              <a:t>maka</a:t>
            </a:r>
            <a:r>
              <a:rPr lang="en-US" sz="2400" dirty="0" smtClean="0"/>
              <a:t> volume </a:t>
            </a:r>
            <a:r>
              <a:rPr lang="en-US" sz="2400" dirty="0" err="1" smtClean="0"/>
              <a:t>barang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terjual</a:t>
            </a:r>
            <a:r>
              <a:rPr lang="en-US" sz="2400" dirty="0" smtClean="0"/>
              <a:t> </a:t>
            </a:r>
            <a:r>
              <a:rPr lang="en-US" sz="2400" dirty="0" err="1" smtClean="0"/>
              <a:t>hanya</a:t>
            </a:r>
            <a:r>
              <a:rPr lang="en-US" sz="2400" dirty="0" smtClean="0"/>
              <a:t> 17 unit.</a:t>
            </a:r>
          </a:p>
          <a:p>
            <a:pPr algn="just"/>
            <a:r>
              <a:rPr lang="en-US" sz="2400" dirty="0" err="1" smtClean="0"/>
              <a:t>Tambahan</a:t>
            </a:r>
            <a:r>
              <a:rPr lang="en-US" sz="2400" dirty="0" smtClean="0"/>
              <a:t> </a:t>
            </a:r>
            <a:r>
              <a:rPr lang="en-US" sz="2400" dirty="0" err="1" smtClean="0"/>
              <a:t>satu</a:t>
            </a:r>
            <a:r>
              <a:rPr lang="en-US" sz="2400" dirty="0" smtClean="0"/>
              <a:t> outlet, </a:t>
            </a:r>
            <a:r>
              <a:rPr lang="en-US" sz="2400" dirty="0" err="1" smtClean="0"/>
              <a:t>akan</a:t>
            </a:r>
            <a:r>
              <a:rPr lang="en-US" sz="2400" dirty="0" smtClean="0"/>
              <a:t> </a:t>
            </a:r>
            <a:r>
              <a:rPr lang="en-US" sz="2400" dirty="0" err="1" smtClean="0"/>
              <a:t>meningkatkan</a:t>
            </a:r>
            <a:r>
              <a:rPr lang="en-US" sz="2400" dirty="0" smtClean="0"/>
              <a:t> </a:t>
            </a:r>
            <a:r>
              <a:rPr lang="en-US" sz="2400" dirty="0" err="1" smtClean="0"/>
              <a:t>penjualan</a:t>
            </a:r>
            <a:r>
              <a:rPr lang="en-US" sz="2400" dirty="0" smtClean="0"/>
              <a:t> </a:t>
            </a:r>
            <a:r>
              <a:rPr lang="en-US" sz="2400" dirty="0" err="1" smtClean="0"/>
              <a:t>sebesar</a:t>
            </a:r>
            <a:r>
              <a:rPr lang="en-US" sz="2400" dirty="0" smtClean="0"/>
              <a:t>  10 unit.</a:t>
            </a:r>
          </a:p>
          <a:p>
            <a:pPr algn="just"/>
            <a:r>
              <a:rPr lang="en-US" sz="2400" dirty="0" err="1" smtClean="0"/>
              <a:t>Tambahan</a:t>
            </a:r>
            <a:r>
              <a:rPr lang="en-US" sz="2400" dirty="0" smtClean="0"/>
              <a:t> </a:t>
            </a:r>
            <a:r>
              <a:rPr lang="en-US" sz="2400" dirty="0" err="1" smtClean="0"/>
              <a:t>satu</a:t>
            </a:r>
            <a:r>
              <a:rPr lang="en-US" sz="2400" dirty="0" smtClean="0"/>
              <a:t> </a:t>
            </a:r>
            <a:r>
              <a:rPr lang="en-US" sz="2400" dirty="0" err="1" smtClean="0"/>
              <a:t>orang</a:t>
            </a:r>
            <a:r>
              <a:rPr lang="en-US" sz="2400" dirty="0" smtClean="0"/>
              <a:t> SPG </a:t>
            </a:r>
            <a:r>
              <a:rPr lang="en-US" sz="2400" dirty="0" err="1" smtClean="0"/>
              <a:t>akan</a:t>
            </a:r>
            <a:r>
              <a:rPr lang="en-US" sz="2400" dirty="0" smtClean="0"/>
              <a:t> </a:t>
            </a:r>
            <a:r>
              <a:rPr lang="en-US" sz="2400" dirty="0" err="1" smtClean="0"/>
              <a:t>meningkatkan</a:t>
            </a:r>
            <a:r>
              <a:rPr lang="en-US" sz="2400" dirty="0" smtClean="0"/>
              <a:t> </a:t>
            </a:r>
            <a:r>
              <a:rPr lang="en-US" sz="2400" dirty="0" err="1" smtClean="0"/>
              <a:t>penjualan</a:t>
            </a:r>
            <a:r>
              <a:rPr lang="en-US" sz="2400" dirty="0" smtClean="0"/>
              <a:t> </a:t>
            </a:r>
            <a:r>
              <a:rPr lang="en-US" sz="2400" dirty="0" err="1" smtClean="0"/>
              <a:t>barang</a:t>
            </a:r>
            <a:r>
              <a:rPr lang="en-US" sz="2400" dirty="0" smtClean="0"/>
              <a:t> </a:t>
            </a:r>
            <a:r>
              <a:rPr lang="en-US" sz="2400" dirty="0" err="1" smtClean="0"/>
              <a:t>sebesar</a:t>
            </a:r>
            <a:r>
              <a:rPr lang="en-US" sz="2400" dirty="0" smtClean="0"/>
              <a:t>  43 unit</a:t>
            </a:r>
          </a:p>
          <a:p>
            <a:pPr algn="just"/>
            <a:r>
              <a:rPr lang="en-US" sz="2400" dirty="0" err="1" smtClean="0"/>
              <a:t>Penjualan</a:t>
            </a:r>
            <a:r>
              <a:rPr lang="en-US" sz="2400" dirty="0" smtClean="0"/>
              <a:t> </a:t>
            </a:r>
            <a:r>
              <a:rPr lang="en-US" sz="2400" dirty="0" err="1" smtClean="0"/>
              <a:t>barang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kelompok</a:t>
            </a:r>
            <a:r>
              <a:rPr lang="en-US" sz="2400" dirty="0" smtClean="0"/>
              <a:t> </a:t>
            </a:r>
            <a:r>
              <a:rPr lang="en-US" sz="2400" dirty="0" err="1" smtClean="0"/>
              <a:t>penghasilan</a:t>
            </a:r>
            <a:r>
              <a:rPr lang="en-US" sz="2400" dirty="0" smtClean="0"/>
              <a:t> </a:t>
            </a:r>
            <a:r>
              <a:rPr lang="en-US" sz="2400" dirty="0" err="1" smtClean="0"/>
              <a:t>menengah</a:t>
            </a:r>
            <a:r>
              <a:rPr lang="en-US" sz="2400" dirty="0" smtClean="0"/>
              <a:t> </a:t>
            </a:r>
            <a:r>
              <a:rPr lang="en-US" sz="2400" dirty="0" err="1" smtClean="0"/>
              <a:t>bawah</a:t>
            </a:r>
            <a:r>
              <a:rPr lang="en-US" sz="2400" dirty="0" smtClean="0"/>
              <a:t> </a:t>
            </a:r>
            <a:r>
              <a:rPr lang="en-US" sz="2400" dirty="0" err="1" smtClean="0"/>
              <a:t>sebesar</a:t>
            </a:r>
            <a:r>
              <a:rPr lang="en-US" sz="2400" dirty="0" smtClean="0"/>
              <a:t> 67 unit</a:t>
            </a:r>
          </a:p>
          <a:p>
            <a:pPr algn="just"/>
            <a:r>
              <a:rPr lang="en-US" sz="2400" dirty="0" err="1" smtClean="0"/>
              <a:t>Penjualan</a:t>
            </a:r>
            <a:r>
              <a:rPr lang="en-US" sz="2400" dirty="0" smtClean="0"/>
              <a:t> </a:t>
            </a:r>
            <a:r>
              <a:rPr lang="en-US" sz="2400" dirty="0" err="1" smtClean="0"/>
              <a:t>barang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kelompok</a:t>
            </a:r>
            <a:r>
              <a:rPr lang="en-US" sz="2400" dirty="0" smtClean="0"/>
              <a:t> </a:t>
            </a:r>
            <a:r>
              <a:rPr lang="en-US" sz="2400" dirty="0" err="1" smtClean="0"/>
              <a:t>penghasilan</a:t>
            </a:r>
            <a:r>
              <a:rPr lang="en-US" sz="2400" dirty="0" smtClean="0"/>
              <a:t> </a:t>
            </a:r>
            <a:r>
              <a:rPr lang="en-US" sz="2400" dirty="0" err="1" smtClean="0"/>
              <a:t>menengah</a:t>
            </a:r>
            <a:r>
              <a:rPr lang="en-US" sz="2400" dirty="0" smtClean="0"/>
              <a:t>  </a:t>
            </a:r>
            <a:r>
              <a:rPr lang="en-US" sz="2400" dirty="0" err="1" smtClean="0"/>
              <a:t>sebesar</a:t>
            </a:r>
            <a:r>
              <a:rPr lang="en-US" sz="2400" dirty="0" smtClean="0"/>
              <a:t> 106 unit</a:t>
            </a:r>
          </a:p>
          <a:p>
            <a:pPr algn="just"/>
            <a:r>
              <a:rPr lang="en-US" sz="2400" dirty="0" err="1" smtClean="0"/>
              <a:t>Penjualan</a:t>
            </a:r>
            <a:r>
              <a:rPr lang="en-US" sz="2400" dirty="0" smtClean="0"/>
              <a:t> </a:t>
            </a:r>
            <a:r>
              <a:rPr lang="en-US" sz="2400" dirty="0" err="1" smtClean="0"/>
              <a:t>barang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kelompok</a:t>
            </a:r>
            <a:r>
              <a:rPr lang="en-US" sz="2400" dirty="0" smtClean="0"/>
              <a:t> </a:t>
            </a:r>
            <a:r>
              <a:rPr lang="en-US" sz="2400" dirty="0" err="1" smtClean="0"/>
              <a:t>penghasilan</a:t>
            </a:r>
            <a:r>
              <a:rPr lang="en-US" sz="2400" dirty="0" smtClean="0"/>
              <a:t> </a:t>
            </a:r>
            <a:r>
              <a:rPr lang="en-US" sz="2400" dirty="0" err="1" smtClean="0"/>
              <a:t>atas</a:t>
            </a:r>
            <a:r>
              <a:rPr lang="en-US" sz="2400" dirty="0" smtClean="0"/>
              <a:t>/</a:t>
            </a:r>
            <a:r>
              <a:rPr lang="en-US" sz="2400" dirty="0" err="1" smtClean="0"/>
              <a:t>kaya</a:t>
            </a:r>
            <a:r>
              <a:rPr lang="en-US" sz="2400" dirty="0" smtClean="0"/>
              <a:t> </a:t>
            </a:r>
            <a:r>
              <a:rPr lang="en-US" sz="2400" dirty="0" err="1" smtClean="0"/>
              <a:t>sebesar</a:t>
            </a:r>
            <a:r>
              <a:rPr lang="en-US" sz="2400" dirty="0" smtClean="0"/>
              <a:t>  89 unit.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7772400" cy="1143000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  <a:latin typeface="Berlin Sans FB" pitchFamily="34" charset="0"/>
              </a:rPr>
              <a:t>Estimasi</a:t>
            </a:r>
            <a:endParaRPr lang="en-US" dirty="0">
              <a:solidFill>
                <a:schemeClr val="tx1"/>
              </a:solidFill>
              <a:latin typeface="Berlin Sans FB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066800"/>
            <a:ext cx="7772400" cy="5257800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n-US" sz="2000" b="1" dirty="0" err="1" smtClean="0"/>
              <a:t>Jika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produk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dijual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pada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golongan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menengah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bawah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jumlah</a:t>
            </a:r>
            <a:r>
              <a:rPr lang="en-US" sz="2000" b="1" dirty="0" smtClean="0"/>
              <a:t> outlet </a:t>
            </a:r>
          </a:p>
          <a:p>
            <a:pPr algn="just">
              <a:buNone/>
            </a:pPr>
            <a:r>
              <a:rPr lang="en-US" sz="2000" b="1" dirty="0" err="1" smtClean="0"/>
              <a:t>ditambah</a:t>
            </a:r>
            <a:r>
              <a:rPr lang="en-US" sz="2000" b="1" dirty="0" smtClean="0"/>
              <a:t> 5 </a:t>
            </a:r>
            <a:r>
              <a:rPr lang="en-US" sz="2000" b="1" dirty="0" err="1" smtClean="0"/>
              <a:t>buah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dan</a:t>
            </a:r>
            <a:r>
              <a:rPr lang="en-US" sz="2000" b="1" dirty="0" smtClean="0"/>
              <a:t> SPG </a:t>
            </a:r>
            <a:r>
              <a:rPr lang="en-US" sz="2000" b="1" dirty="0" err="1" smtClean="0"/>
              <a:t>ditambah</a:t>
            </a:r>
            <a:r>
              <a:rPr lang="en-US" sz="2000" b="1" dirty="0" smtClean="0"/>
              <a:t> 10 </a:t>
            </a:r>
            <a:r>
              <a:rPr lang="en-US" sz="2000" b="1" dirty="0" err="1" smtClean="0"/>
              <a:t>orang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maka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estimasi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produk</a:t>
            </a:r>
            <a:r>
              <a:rPr lang="en-US" sz="2000" b="1" dirty="0" smtClean="0"/>
              <a:t> </a:t>
            </a:r>
          </a:p>
          <a:p>
            <a:pPr algn="just">
              <a:buNone/>
            </a:pPr>
            <a:r>
              <a:rPr lang="en-US" sz="2000" b="1" dirty="0" err="1" smtClean="0"/>
              <a:t>yg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laku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terjual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sbb</a:t>
            </a:r>
            <a:r>
              <a:rPr lang="en-US" sz="2000" b="1" dirty="0" smtClean="0"/>
              <a:t>:</a:t>
            </a:r>
          </a:p>
          <a:p>
            <a:pPr algn="just"/>
            <a:r>
              <a:rPr lang="en-US" sz="2000" b="1" dirty="0" err="1" smtClean="0"/>
              <a:t>Beli</a:t>
            </a:r>
            <a:r>
              <a:rPr lang="en-US" sz="2000" b="1" dirty="0" smtClean="0"/>
              <a:t> = 17,332 + (9,736x5) + (43,110x10) + (67,159x1) + (106,181x0) + (88,552x0)</a:t>
            </a:r>
          </a:p>
          <a:p>
            <a:pPr algn="just"/>
            <a:r>
              <a:rPr lang="en-US" sz="2000" b="1" dirty="0" err="1" smtClean="0"/>
              <a:t>Beli</a:t>
            </a:r>
            <a:r>
              <a:rPr lang="en-US" sz="2000" b="1" dirty="0" smtClean="0"/>
              <a:t> = 17,332 + 48,68 + 431,10 + 67,159 </a:t>
            </a:r>
          </a:p>
          <a:p>
            <a:pPr algn="just"/>
            <a:r>
              <a:rPr lang="en-US" sz="2000" b="1" dirty="0" err="1" smtClean="0"/>
              <a:t>Beli</a:t>
            </a:r>
            <a:r>
              <a:rPr lang="en-US" sz="2000" b="1" dirty="0" smtClean="0"/>
              <a:t> = 564 unit (</a:t>
            </a:r>
            <a:r>
              <a:rPr lang="en-US" sz="2000" b="1" dirty="0" err="1" smtClean="0"/>
              <a:t>pembulatan</a:t>
            </a:r>
            <a:r>
              <a:rPr lang="en-US" sz="2000" b="1" dirty="0" smtClean="0"/>
              <a:t>)</a:t>
            </a:r>
          </a:p>
          <a:p>
            <a:pPr algn="just">
              <a:buNone/>
            </a:pPr>
            <a:r>
              <a:rPr lang="en-US" sz="2000" b="1" dirty="0" err="1" smtClean="0"/>
              <a:t>Jika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dijual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pada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golongan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kelas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atas</a:t>
            </a:r>
            <a:r>
              <a:rPr lang="en-US" sz="2000" b="1" dirty="0" smtClean="0"/>
              <a:t>:</a:t>
            </a:r>
          </a:p>
          <a:p>
            <a:pPr algn="just"/>
            <a:r>
              <a:rPr lang="en-US" sz="2000" b="1" dirty="0" err="1" smtClean="0"/>
              <a:t>Beli</a:t>
            </a:r>
            <a:r>
              <a:rPr lang="en-US" sz="2000" b="1" dirty="0" smtClean="0"/>
              <a:t> = 17,332 + 48,68 + 431,10 + 88,552</a:t>
            </a:r>
          </a:p>
          <a:p>
            <a:pPr algn="just"/>
            <a:r>
              <a:rPr lang="en-US" sz="2000" b="1" dirty="0" err="1" smtClean="0"/>
              <a:t>Beli</a:t>
            </a:r>
            <a:r>
              <a:rPr lang="en-US" sz="2000" b="1" dirty="0" smtClean="0"/>
              <a:t> = 586 unit (</a:t>
            </a:r>
            <a:r>
              <a:rPr lang="en-US" sz="2000" b="1" dirty="0" err="1" smtClean="0"/>
              <a:t>pembulatan</a:t>
            </a:r>
            <a:r>
              <a:rPr lang="en-US" sz="2000" b="1" dirty="0" smtClean="0"/>
              <a:t>)</a:t>
            </a:r>
          </a:p>
          <a:p>
            <a:pPr algn="just">
              <a:buNone/>
            </a:pPr>
            <a:r>
              <a:rPr lang="en-US" sz="2000" b="1" dirty="0" err="1" smtClean="0"/>
              <a:t>Jika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produk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dijual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di</a:t>
            </a:r>
            <a:r>
              <a:rPr lang="en-US" sz="2000" b="1" dirty="0" smtClean="0"/>
              <a:t> area </a:t>
            </a:r>
            <a:r>
              <a:rPr lang="en-US" sz="2000" b="1" dirty="0" err="1" smtClean="0"/>
              <a:t>golongan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menengah</a:t>
            </a:r>
            <a:r>
              <a:rPr lang="en-US" sz="2000" b="1" dirty="0" smtClean="0"/>
              <a:t>:</a:t>
            </a:r>
          </a:p>
          <a:p>
            <a:pPr algn="just"/>
            <a:r>
              <a:rPr lang="en-US" sz="2000" b="1" dirty="0" err="1" smtClean="0"/>
              <a:t>Beli</a:t>
            </a:r>
            <a:r>
              <a:rPr lang="en-US" sz="2000" b="1" dirty="0" smtClean="0"/>
              <a:t> = 17,332 + 48,68 + 431,1 + 106,181 = 603 unit (</a:t>
            </a:r>
            <a:r>
              <a:rPr lang="en-US" sz="2000" b="1" dirty="0" err="1" smtClean="0"/>
              <a:t>pembulatan</a:t>
            </a:r>
            <a:r>
              <a:rPr lang="en-US" sz="2000" b="1" dirty="0" smtClean="0"/>
              <a:t>)</a:t>
            </a:r>
          </a:p>
          <a:p>
            <a:pPr algn="just">
              <a:buNone/>
            </a:pPr>
            <a:r>
              <a:rPr lang="en-US" sz="2000" b="1" dirty="0" err="1" smtClean="0"/>
              <a:t>Jika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jual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di</a:t>
            </a:r>
            <a:r>
              <a:rPr lang="en-US" sz="2000" b="1" dirty="0" smtClean="0"/>
              <a:t> area </a:t>
            </a:r>
            <a:r>
              <a:rPr lang="en-US" sz="2000" b="1" dirty="0" err="1" smtClean="0"/>
              <a:t>golongan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miskin</a:t>
            </a:r>
            <a:r>
              <a:rPr lang="en-US" sz="2000" b="1" dirty="0" smtClean="0"/>
              <a:t> :</a:t>
            </a:r>
          </a:p>
          <a:p>
            <a:pPr algn="just"/>
            <a:r>
              <a:rPr lang="en-US" sz="2000" b="1" dirty="0" err="1" smtClean="0"/>
              <a:t>Beli</a:t>
            </a:r>
            <a:r>
              <a:rPr lang="en-US" sz="2000" b="1" dirty="0" smtClean="0"/>
              <a:t> = 17,332 + 48,68 + 431,1 = 497 unit (</a:t>
            </a:r>
            <a:r>
              <a:rPr lang="en-US" sz="2000" b="1" dirty="0" err="1" smtClean="0"/>
              <a:t>pembulatan</a:t>
            </a:r>
            <a:r>
              <a:rPr lang="en-US" sz="2000" b="1" dirty="0" smtClean="0"/>
              <a:t>)</a:t>
            </a:r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>
                <a:solidFill>
                  <a:schemeClr val="tx1"/>
                </a:solidFill>
                <a:latin typeface="Berlin Sans FB" pitchFamily="34" charset="0"/>
              </a:rPr>
              <a:t>Judul</a:t>
            </a:r>
            <a:r>
              <a:rPr lang="en-US" dirty="0" smtClean="0">
                <a:solidFill>
                  <a:schemeClr val="tx1"/>
                </a:solidFill>
                <a:latin typeface="Berlin Sans FB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rlin Sans FB" pitchFamily="34" charset="0"/>
              </a:rPr>
              <a:t>Artikel</a:t>
            </a:r>
            <a:r>
              <a:rPr lang="en-US" dirty="0" smtClean="0">
                <a:solidFill>
                  <a:schemeClr val="tx1"/>
                </a:solidFill>
                <a:latin typeface="Berlin Sans FB" pitchFamily="34" charset="0"/>
              </a:rPr>
              <a:t>, Thesis, </a:t>
            </a:r>
            <a:r>
              <a:rPr lang="en-US" dirty="0" err="1" smtClean="0">
                <a:solidFill>
                  <a:schemeClr val="tx1"/>
                </a:solidFill>
                <a:latin typeface="Berlin Sans FB" pitchFamily="34" charset="0"/>
              </a:rPr>
              <a:t>Skripsi</a:t>
            </a:r>
            <a:endParaRPr lang="en-US" dirty="0">
              <a:solidFill>
                <a:schemeClr val="tx1"/>
              </a:solidFill>
              <a:latin typeface="Berlin Sans FB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38200" y="2743200"/>
            <a:ext cx="7772400" cy="2895600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bIns="91440" anchor="b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" pitchFamily="34" charset="0"/>
                <a:ea typeface="+mj-ea"/>
                <a:cs typeface="+mj-cs"/>
              </a:rPr>
              <a:t>Segmentasi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" pitchFamily="34" charset="0"/>
                <a:ea typeface="+mj-ea"/>
                <a:cs typeface="+mj-cs"/>
              </a:rPr>
              <a:t> Tingkat </a:t>
            </a:r>
            <a:r>
              <a:rPr kumimoji="0" lang="en-US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" pitchFamily="34" charset="0"/>
                <a:ea typeface="+mj-ea"/>
                <a:cs typeface="+mj-cs"/>
              </a:rPr>
              <a:t>Penghasilan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" pitchFamily="34" charset="0"/>
                <a:ea typeface="+mj-ea"/>
                <a:cs typeface="+mj-cs"/>
              </a:rPr>
              <a:t> </a:t>
            </a:r>
            <a:r>
              <a:rPr kumimoji="0" lang="en-US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" pitchFamily="34" charset="0"/>
                <a:ea typeface="+mj-ea"/>
                <a:cs typeface="+mj-cs"/>
              </a:rPr>
              <a:t>Konsumen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" pitchFamily="34" charset="0"/>
                <a:ea typeface="+mj-ea"/>
                <a:cs typeface="+mj-cs"/>
              </a:rPr>
              <a:t> </a:t>
            </a:r>
            <a:r>
              <a:rPr kumimoji="0" lang="en-US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" pitchFamily="34" charset="0"/>
                <a:ea typeface="+mj-ea"/>
                <a:cs typeface="+mj-cs"/>
              </a:rPr>
              <a:t>Dalam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" pitchFamily="34" charset="0"/>
                <a:ea typeface="+mj-ea"/>
                <a:cs typeface="+mj-cs"/>
              </a:rPr>
              <a:t> </a:t>
            </a:r>
            <a:r>
              <a:rPr kumimoji="0" lang="en-US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" pitchFamily="34" charset="0"/>
                <a:ea typeface="+mj-ea"/>
                <a:cs typeface="+mj-cs"/>
              </a:rPr>
              <a:t>Meningkatkan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" pitchFamily="34" charset="0"/>
                <a:ea typeface="+mj-ea"/>
                <a:cs typeface="+mj-cs"/>
              </a:rPr>
              <a:t> Volume </a:t>
            </a:r>
            <a:r>
              <a:rPr kumimoji="0" lang="en-US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" pitchFamily="34" charset="0"/>
                <a:ea typeface="+mj-ea"/>
                <a:cs typeface="+mj-cs"/>
              </a:rPr>
              <a:t>Penjualan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" pitchFamily="34" charset="0"/>
                <a:ea typeface="+mj-ea"/>
                <a:cs typeface="+mj-cs"/>
              </a:rPr>
              <a:t> Notebook </a:t>
            </a:r>
            <a:r>
              <a:rPr kumimoji="0" lang="en-US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" pitchFamily="34" charset="0"/>
                <a:ea typeface="+mj-ea"/>
                <a:cs typeface="+mj-cs"/>
              </a:rPr>
              <a:t>Pada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" pitchFamily="34" charset="0"/>
                <a:ea typeface="+mj-ea"/>
                <a:cs typeface="+mj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 smtClean="0">
                <a:latin typeface="Berlin Sans FB" pitchFamily="34" charset="0"/>
                <a:ea typeface="+mj-ea"/>
                <a:cs typeface="+mj-cs"/>
              </a:rPr>
              <a:t>PT. </a:t>
            </a:r>
            <a:r>
              <a:rPr lang="en-US" sz="4000" dirty="0" err="1" smtClean="0">
                <a:latin typeface="Berlin Sans FB" pitchFamily="34" charset="0"/>
                <a:ea typeface="+mj-ea"/>
                <a:cs typeface="+mj-cs"/>
              </a:rPr>
              <a:t>Grandong</a:t>
            </a:r>
            <a:r>
              <a:rPr lang="en-US" sz="4000" dirty="0" smtClean="0">
                <a:latin typeface="Berlin Sans FB" pitchFamily="34" charset="0"/>
                <a:ea typeface="+mj-ea"/>
                <a:cs typeface="+mj-cs"/>
              </a:rPr>
              <a:t> Computer Surabaya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erlin Sans FB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81013"/>
            <a:ext cx="7772400" cy="661987"/>
          </a:xfrm>
        </p:spPr>
        <p:txBody>
          <a:bodyPr>
            <a:normAutofit/>
          </a:bodyPr>
          <a:lstStyle/>
          <a:p>
            <a:r>
              <a:rPr lang="en-US" sz="32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Berlin Sans FB" pitchFamily="34" charset="0"/>
              </a:rPr>
              <a:t>Regresi</a:t>
            </a:r>
            <a:r>
              <a:rPr lang="en-US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erlin Sans FB" pitchFamily="34" charset="0"/>
              </a:rPr>
              <a:t> Binary / </a:t>
            </a:r>
            <a:r>
              <a:rPr lang="en-US" sz="32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Berlin Sans FB" pitchFamily="34" charset="0"/>
              </a:rPr>
              <a:t>Regresi</a:t>
            </a:r>
            <a:r>
              <a:rPr lang="en-US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erlin Sans FB" pitchFamily="34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Berlin Sans FB" pitchFamily="34" charset="0"/>
              </a:rPr>
              <a:t>Logistik</a:t>
            </a:r>
            <a:endParaRPr lang="en-US" sz="3200" dirty="0">
              <a:solidFill>
                <a:schemeClr val="tx1">
                  <a:lumMod val="75000"/>
                  <a:lumOff val="25000"/>
                </a:schemeClr>
              </a:solidFill>
              <a:latin typeface="Berlin Sans FB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1000" y="1219200"/>
            <a:ext cx="8382000" cy="4800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000" b="1" dirty="0" err="1" smtClean="0">
                <a:solidFill>
                  <a:schemeClr val="tx1"/>
                </a:solidFill>
              </a:rPr>
              <a:t>Regresi</a:t>
            </a:r>
            <a:r>
              <a:rPr lang="en-US" sz="2000" b="1" dirty="0" smtClean="0">
                <a:solidFill>
                  <a:schemeClr val="tx1"/>
                </a:solidFill>
              </a:rPr>
              <a:t> binary </a:t>
            </a:r>
            <a:r>
              <a:rPr lang="en-US" sz="2000" b="1" dirty="0" err="1" smtClean="0">
                <a:solidFill>
                  <a:schemeClr val="tx1"/>
                </a:solidFill>
              </a:rPr>
              <a:t>merupakan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salah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satu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alat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estimasi</a:t>
            </a:r>
            <a:r>
              <a:rPr lang="en-US" sz="2000" b="1" dirty="0" smtClean="0">
                <a:solidFill>
                  <a:schemeClr val="tx1"/>
                </a:solidFill>
              </a:rPr>
              <a:t>, </a:t>
            </a:r>
            <a:r>
              <a:rPr lang="en-US" sz="2000" b="1" dirty="0" err="1" smtClean="0">
                <a:solidFill>
                  <a:schemeClr val="tx1"/>
                </a:solidFill>
              </a:rPr>
              <a:t>yakni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merubah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kondisi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satu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variabel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dengan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menggunakan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kondisi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variabel</a:t>
            </a:r>
            <a:r>
              <a:rPr lang="en-US" sz="2000" b="1" dirty="0" smtClean="0">
                <a:solidFill>
                  <a:schemeClr val="tx1"/>
                </a:solidFill>
              </a:rPr>
              <a:t> yang lain, yang </a:t>
            </a:r>
            <a:r>
              <a:rPr lang="en-US" sz="2000" b="1" dirty="0" err="1" smtClean="0">
                <a:solidFill>
                  <a:schemeClr val="tx1"/>
                </a:solidFill>
              </a:rPr>
              <a:t>dianggap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layak</a:t>
            </a:r>
            <a:r>
              <a:rPr lang="en-US" sz="2000" b="1" dirty="0" smtClean="0">
                <a:solidFill>
                  <a:schemeClr val="tx1"/>
                </a:solidFill>
              </a:rPr>
              <a:t>  </a:t>
            </a:r>
            <a:r>
              <a:rPr lang="en-US" sz="2000" b="1" dirty="0" err="1" smtClean="0">
                <a:solidFill>
                  <a:schemeClr val="tx1"/>
                </a:solidFill>
              </a:rPr>
              <a:t>sesuai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hasil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uji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kelayakan</a:t>
            </a:r>
            <a:r>
              <a:rPr lang="en-US" sz="2000" b="1" dirty="0" smtClean="0">
                <a:solidFill>
                  <a:schemeClr val="tx1"/>
                </a:solidFill>
              </a:rPr>
              <a:t> yang </a:t>
            </a:r>
            <a:r>
              <a:rPr lang="en-US" sz="2000" b="1" dirty="0" err="1" smtClean="0">
                <a:solidFill>
                  <a:schemeClr val="tx1"/>
                </a:solidFill>
              </a:rPr>
              <a:t>ada</a:t>
            </a:r>
            <a:r>
              <a:rPr lang="en-US" sz="2000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sz="2000" b="1" dirty="0">
              <a:solidFill>
                <a:schemeClr val="tx1"/>
              </a:solidFill>
            </a:endParaRPr>
          </a:p>
          <a:p>
            <a:pPr algn="just"/>
            <a:r>
              <a:rPr lang="en-US" sz="2000" b="1" dirty="0" err="1" smtClean="0">
                <a:solidFill>
                  <a:schemeClr val="tx1"/>
                </a:solidFill>
              </a:rPr>
              <a:t>Untuk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contoh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kasus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uji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ini</a:t>
            </a:r>
            <a:r>
              <a:rPr lang="en-US" sz="2000" b="1" dirty="0" smtClean="0">
                <a:solidFill>
                  <a:schemeClr val="tx1"/>
                </a:solidFill>
              </a:rPr>
              <a:t>, </a:t>
            </a:r>
            <a:r>
              <a:rPr lang="en-US" sz="2000" b="1" dirty="0" err="1" smtClean="0">
                <a:solidFill>
                  <a:schemeClr val="tx1"/>
                </a:solidFill>
              </a:rPr>
              <a:t>digunakan</a:t>
            </a:r>
            <a:r>
              <a:rPr lang="en-US" sz="2000" b="1" dirty="0" smtClean="0">
                <a:solidFill>
                  <a:schemeClr val="tx1"/>
                </a:solidFill>
              </a:rPr>
              <a:t>  5 (lima) </a:t>
            </a:r>
            <a:r>
              <a:rPr lang="en-US" sz="2000" b="1" dirty="0" err="1" smtClean="0">
                <a:solidFill>
                  <a:schemeClr val="tx1"/>
                </a:solidFill>
              </a:rPr>
              <a:t>buah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variabel</a:t>
            </a:r>
            <a:r>
              <a:rPr lang="en-US" sz="2000" b="1" dirty="0" smtClean="0">
                <a:solidFill>
                  <a:schemeClr val="tx1"/>
                </a:solidFill>
              </a:rPr>
              <a:t>. </a:t>
            </a:r>
            <a:r>
              <a:rPr lang="en-US" sz="2000" b="1" dirty="0" err="1" smtClean="0">
                <a:solidFill>
                  <a:schemeClr val="tx1"/>
                </a:solidFill>
              </a:rPr>
              <a:t>Satu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variabel</a:t>
            </a:r>
            <a:r>
              <a:rPr lang="en-US" sz="2000" b="1" dirty="0" smtClean="0">
                <a:solidFill>
                  <a:schemeClr val="tx1"/>
                </a:solidFill>
              </a:rPr>
              <a:t> dependent ( status </a:t>
            </a:r>
            <a:r>
              <a:rPr lang="en-US" sz="2000" b="1" dirty="0" err="1" smtClean="0">
                <a:solidFill>
                  <a:schemeClr val="tx1"/>
                </a:solidFill>
              </a:rPr>
              <a:t>sekolah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siswa</a:t>
            </a:r>
            <a:r>
              <a:rPr lang="en-US" sz="2000" b="1" dirty="0" smtClean="0">
                <a:solidFill>
                  <a:schemeClr val="tx1"/>
                </a:solidFill>
              </a:rPr>
              <a:t> ) </a:t>
            </a:r>
            <a:r>
              <a:rPr lang="en-US" sz="2000" b="1" dirty="0" err="1" smtClean="0">
                <a:solidFill>
                  <a:schemeClr val="tx1"/>
                </a:solidFill>
              </a:rPr>
              <a:t>dan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empat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variabel</a:t>
            </a:r>
            <a:r>
              <a:rPr lang="en-US" sz="2000" b="1" dirty="0" smtClean="0">
                <a:solidFill>
                  <a:schemeClr val="tx1"/>
                </a:solidFill>
              </a:rPr>
              <a:t> independent ( BOS, BSE, </a:t>
            </a:r>
            <a:r>
              <a:rPr lang="en-US" sz="2000" b="1" dirty="0" err="1" smtClean="0">
                <a:solidFill>
                  <a:schemeClr val="tx1"/>
                </a:solidFill>
              </a:rPr>
              <a:t>jumlah</a:t>
            </a:r>
            <a:r>
              <a:rPr lang="en-US" sz="2000" b="1" dirty="0" smtClean="0">
                <a:solidFill>
                  <a:schemeClr val="tx1"/>
                </a:solidFill>
              </a:rPr>
              <a:t> GURU </a:t>
            </a:r>
            <a:r>
              <a:rPr lang="en-US" sz="2000" b="1" dirty="0" err="1" smtClean="0">
                <a:solidFill>
                  <a:schemeClr val="tx1"/>
                </a:solidFill>
              </a:rPr>
              <a:t>dan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kelayakan</a:t>
            </a:r>
            <a:r>
              <a:rPr lang="en-US" sz="2000" b="1" dirty="0" smtClean="0">
                <a:solidFill>
                  <a:schemeClr val="tx1"/>
                </a:solidFill>
              </a:rPr>
              <a:t>  GEDUNG )</a:t>
            </a:r>
          </a:p>
          <a:p>
            <a:pPr algn="just"/>
            <a:endParaRPr lang="en-US" sz="2000" b="1" dirty="0">
              <a:solidFill>
                <a:schemeClr val="tx1"/>
              </a:solidFill>
            </a:endParaRPr>
          </a:p>
          <a:p>
            <a:pPr algn="just"/>
            <a:r>
              <a:rPr lang="en-US" sz="2000" b="1" dirty="0" smtClean="0">
                <a:solidFill>
                  <a:schemeClr val="tx1"/>
                </a:solidFill>
              </a:rPr>
              <a:t>Dari </a:t>
            </a:r>
            <a:r>
              <a:rPr lang="en-US" sz="2000" b="1" dirty="0" err="1" smtClean="0">
                <a:solidFill>
                  <a:schemeClr val="tx1"/>
                </a:solidFill>
              </a:rPr>
              <a:t>empat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variabel</a:t>
            </a:r>
            <a:r>
              <a:rPr lang="en-US" sz="2000" b="1" dirty="0" smtClean="0">
                <a:solidFill>
                  <a:schemeClr val="tx1"/>
                </a:solidFill>
              </a:rPr>
              <a:t> independent, </a:t>
            </a:r>
            <a:r>
              <a:rPr lang="en-US" sz="2000" b="1" dirty="0" err="1" smtClean="0">
                <a:solidFill>
                  <a:schemeClr val="tx1"/>
                </a:solidFill>
              </a:rPr>
              <a:t>variabel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mana</a:t>
            </a:r>
            <a:r>
              <a:rPr lang="en-US" sz="2000" b="1" dirty="0" smtClean="0">
                <a:solidFill>
                  <a:schemeClr val="tx1"/>
                </a:solidFill>
              </a:rPr>
              <a:t> yang </a:t>
            </a:r>
            <a:r>
              <a:rPr lang="en-US" sz="2000" b="1" dirty="0" err="1" smtClean="0">
                <a:solidFill>
                  <a:schemeClr val="tx1"/>
                </a:solidFill>
              </a:rPr>
              <a:t>layak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digunakan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untuk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mengestimasi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jumlah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siswa</a:t>
            </a:r>
            <a:r>
              <a:rPr lang="en-US" sz="2000" b="1" dirty="0" smtClean="0">
                <a:solidFill>
                  <a:schemeClr val="tx1"/>
                </a:solidFill>
              </a:rPr>
              <a:t> yang </a:t>
            </a:r>
            <a:r>
              <a:rPr lang="en-US" sz="2000" b="1" dirty="0" err="1" smtClean="0">
                <a:solidFill>
                  <a:schemeClr val="tx1"/>
                </a:solidFill>
              </a:rPr>
              <a:t>putus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sekolah</a:t>
            </a:r>
            <a:r>
              <a:rPr lang="en-US" sz="2000" b="1" dirty="0" smtClean="0">
                <a:solidFill>
                  <a:schemeClr val="tx1"/>
                </a:solidFill>
              </a:rPr>
              <a:t>, </a:t>
            </a:r>
            <a:r>
              <a:rPr lang="en-US" sz="2000" b="1" dirty="0" err="1" smtClean="0">
                <a:solidFill>
                  <a:schemeClr val="tx1"/>
                </a:solidFill>
              </a:rPr>
              <a:t>indikator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untuk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kelayakan</a:t>
            </a:r>
            <a:r>
              <a:rPr lang="en-US" sz="2000" b="1" dirty="0" smtClean="0">
                <a:solidFill>
                  <a:schemeClr val="tx1"/>
                </a:solidFill>
              </a:rPr>
              <a:t> model </a:t>
            </a:r>
            <a:r>
              <a:rPr lang="en-US" sz="2000" b="1" dirty="0" err="1" smtClean="0">
                <a:solidFill>
                  <a:schemeClr val="tx1"/>
                </a:solidFill>
              </a:rPr>
              <a:t>regresi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dapat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dilihat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berdasarkan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nilai</a:t>
            </a:r>
            <a:r>
              <a:rPr lang="en-US" sz="2000" b="1" dirty="0" smtClean="0">
                <a:solidFill>
                  <a:schemeClr val="tx1"/>
                </a:solidFill>
              </a:rPr>
              <a:t> :</a:t>
            </a:r>
          </a:p>
          <a:p>
            <a:pPr algn="just"/>
            <a:endParaRPr lang="en-US" sz="2000" b="1" dirty="0">
              <a:solidFill>
                <a:schemeClr val="tx1"/>
              </a:solidFill>
            </a:endParaRPr>
          </a:p>
          <a:p>
            <a:pPr algn="just">
              <a:buFont typeface="Wingdings" pitchFamily="2" charset="2"/>
              <a:buChar char="q"/>
            </a:pPr>
            <a:r>
              <a:rPr lang="en-US" sz="2000" b="1" dirty="0" smtClean="0">
                <a:solidFill>
                  <a:schemeClr val="tx1"/>
                </a:solidFill>
              </a:rPr>
              <a:t> Classification Table </a:t>
            </a:r>
            <a:r>
              <a:rPr lang="en-US" sz="2000" b="1" dirty="0" err="1" smtClean="0">
                <a:solidFill>
                  <a:schemeClr val="tx1"/>
                </a:solidFill>
              </a:rPr>
              <a:t>nilainya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harus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menurun</a:t>
            </a:r>
            <a:endParaRPr lang="en-US" sz="2000" b="1" dirty="0" smtClean="0">
              <a:solidFill>
                <a:schemeClr val="tx1"/>
              </a:solidFill>
            </a:endParaRPr>
          </a:p>
          <a:p>
            <a:pPr algn="just">
              <a:buFont typeface="Wingdings" pitchFamily="2" charset="2"/>
              <a:buChar char="q"/>
            </a:pP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Hosmer</a:t>
            </a:r>
            <a:r>
              <a:rPr lang="en-US" sz="2000" b="1" dirty="0" smtClean="0">
                <a:solidFill>
                  <a:schemeClr val="tx1"/>
                </a:solidFill>
              </a:rPr>
              <a:t> and </a:t>
            </a:r>
            <a:r>
              <a:rPr lang="en-US" sz="2000" b="1" dirty="0" err="1" smtClean="0">
                <a:solidFill>
                  <a:schemeClr val="tx1"/>
                </a:solidFill>
              </a:rPr>
              <a:t>Lemeshow</a:t>
            </a:r>
            <a:r>
              <a:rPr lang="en-US" sz="2000" b="1" dirty="0" smtClean="0">
                <a:solidFill>
                  <a:schemeClr val="tx1"/>
                </a:solidFill>
              </a:rPr>
              <a:t> Test, </a:t>
            </a:r>
            <a:r>
              <a:rPr lang="en-US" sz="2000" b="1" dirty="0" err="1" smtClean="0">
                <a:solidFill>
                  <a:schemeClr val="tx1"/>
                </a:solidFill>
              </a:rPr>
              <a:t>nilainya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harus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di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atas</a:t>
            </a:r>
            <a:r>
              <a:rPr lang="en-US" sz="2000" b="1" dirty="0" smtClean="0">
                <a:solidFill>
                  <a:schemeClr val="tx1"/>
                </a:solidFill>
              </a:rPr>
              <a:t> 5%</a:t>
            </a:r>
          </a:p>
          <a:p>
            <a:pPr algn="just">
              <a:buFont typeface="Wingdings" pitchFamily="2" charset="2"/>
              <a:buChar char="q"/>
            </a:pPr>
            <a:r>
              <a:rPr lang="en-US" sz="2000" b="1" dirty="0">
                <a:solidFill>
                  <a:schemeClr val="tx1"/>
                </a:solidFill>
              </a:rPr>
              <a:t> M</a:t>
            </a:r>
            <a:r>
              <a:rPr lang="en-US" sz="2000" b="1" dirty="0" smtClean="0">
                <a:solidFill>
                  <a:schemeClr val="tx1"/>
                </a:solidFill>
              </a:rPr>
              <a:t>inimal </a:t>
            </a:r>
            <a:r>
              <a:rPr lang="en-US" sz="2000" b="1" dirty="0" err="1" smtClean="0">
                <a:solidFill>
                  <a:schemeClr val="tx1"/>
                </a:solidFill>
              </a:rPr>
              <a:t>harus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ada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satu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variabel</a:t>
            </a:r>
            <a:r>
              <a:rPr lang="en-US" sz="2000" b="1" dirty="0" smtClean="0">
                <a:solidFill>
                  <a:schemeClr val="tx1"/>
                </a:solidFill>
              </a:rPr>
              <a:t> independent yang </a:t>
            </a:r>
            <a:r>
              <a:rPr lang="en-US" sz="2000" b="1" dirty="0" err="1" smtClean="0">
                <a:solidFill>
                  <a:schemeClr val="tx1"/>
                </a:solidFill>
              </a:rPr>
              <a:t>signifikan</a:t>
            </a:r>
            <a:r>
              <a:rPr lang="en-US" sz="2000" b="1" dirty="0" smtClean="0">
                <a:solidFill>
                  <a:schemeClr val="tx1"/>
                </a:solidFill>
              </a:rPr>
              <a:t> ( Sig &lt; 5% )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2064"/>
            <a:ext cx="7772400" cy="914400"/>
          </a:xfrm>
        </p:spPr>
        <p:txBody>
          <a:bodyPr/>
          <a:lstStyle/>
          <a:p>
            <a:r>
              <a:rPr lang="en-US" sz="3200" dirty="0" err="1" smtClean="0">
                <a:latin typeface="Berlin Sans FB" pitchFamily="34" charset="0"/>
              </a:rPr>
              <a:t>Regresi</a:t>
            </a:r>
            <a:r>
              <a:rPr lang="en-US" sz="3200" dirty="0" smtClean="0">
                <a:latin typeface="Berlin Sans FB" pitchFamily="34" charset="0"/>
              </a:rPr>
              <a:t> Binary / </a:t>
            </a:r>
            <a:r>
              <a:rPr lang="en-US" sz="3200" dirty="0" err="1" smtClean="0">
                <a:latin typeface="Berlin Sans FB" pitchFamily="34" charset="0"/>
              </a:rPr>
              <a:t>Rgeresi</a:t>
            </a:r>
            <a:r>
              <a:rPr lang="en-US" sz="3200" dirty="0" smtClean="0">
                <a:latin typeface="Berlin Sans FB" pitchFamily="34" charset="0"/>
              </a:rPr>
              <a:t> </a:t>
            </a:r>
            <a:r>
              <a:rPr lang="en-US" sz="3200" dirty="0" err="1" smtClean="0">
                <a:latin typeface="Berlin Sans FB" pitchFamily="34" charset="0"/>
              </a:rPr>
              <a:t>Logistik</a:t>
            </a:r>
            <a:endParaRPr lang="en-US" sz="3200" dirty="0">
              <a:latin typeface="Berlin Sans FB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85800" y="914400"/>
            <a:ext cx="8077200" cy="2819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Jika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satu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variabel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signifikansinya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bawah</a:t>
            </a:r>
            <a:r>
              <a:rPr lang="en-US" dirty="0" smtClean="0">
                <a:solidFill>
                  <a:schemeClr val="tx1"/>
                </a:solidFill>
              </a:rPr>
              <a:t> 5%, </a:t>
            </a:r>
            <a:r>
              <a:rPr lang="en-US" dirty="0" err="1" smtClean="0">
                <a:solidFill>
                  <a:schemeClr val="tx1"/>
                </a:solidFill>
              </a:rPr>
              <a:t>maka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variabel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tersebut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dapat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digunakan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untuk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mengestimasi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variabel</a:t>
            </a:r>
            <a:r>
              <a:rPr lang="en-US" dirty="0" smtClean="0">
                <a:solidFill>
                  <a:schemeClr val="tx1"/>
                </a:solidFill>
              </a:rPr>
              <a:t> dependent </a:t>
            </a:r>
            <a:r>
              <a:rPr lang="en-US" dirty="0" err="1" smtClean="0">
                <a:solidFill>
                  <a:schemeClr val="tx1"/>
                </a:solidFill>
              </a:rPr>
              <a:t>pada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analisa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regresi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logistik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tahap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kedua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Jika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semua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variabel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tingkat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signifikansinya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atas</a:t>
            </a:r>
            <a:r>
              <a:rPr lang="en-US" dirty="0" smtClean="0">
                <a:solidFill>
                  <a:schemeClr val="tx1"/>
                </a:solidFill>
              </a:rPr>
              <a:t> 5% </a:t>
            </a:r>
            <a:r>
              <a:rPr lang="en-US" dirty="0" err="1" smtClean="0">
                <a:solidFill>
                  <a:schemeClr val="tx1"/>
                </a:solidFill>
              </a:rPr>
              <a:t>maka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analisa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regresi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Logistik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tahap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kedua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tidak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dapat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dilakukan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variabel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tidak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signifikan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harus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dikeluarkan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dari</a:t>
            </a:r>
            <a:r>
              <a:rPr lang="en-US" dirty="0" smtClean="0">
                <a:solidFill>
                  <a:schemeClr val="tx1"/>
                </a:solidFill>
              </a:rPr>
              <a:t> model </a:t>
            </a:r>
            <a:r>
              <a:rPr lang="en-US" dirty="0" err="1" smtClean="0">
                <a:solidFill>
                  <a:schemeClr val="tx1"/>
                </a:solidFill>
              </a:rPr>
              <a:t>regresi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diganti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dengan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variabel</a:t>
            </a:r>
            <a:r>
              <a:rPr lang="en-US" dirty="0" smtClean="0">
                <a:solidFill>
                  <a:schemeClr val="tx1"/>
                </a:solidFill>
              </a:rPr>
              <a:t> lain, </a:t>
            </a:r>
            <a:r>
              <a:rPr lang="en-US" dirty="0" err="1" smtClean="0">
                <a:solidFill>
                  <a:schemeClr val="tx1"/>
                </a:solidFill>
              </a:rPr>
              <a:t>sampe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hasilnya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signifikan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5253" y="3733800"/>
            <a:ext cx="7953656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914400"/>
          </a:xfrm>
        </p:spPr>
        <p:txBody>
          <a:bodyPr/>
          <a:lstStyle/>
          <a:p>
            <a:r>
              <a:rPr lang="en-US" dirty="0" err="1" smtClean="0">
                <a:latin typeface="Berlin Sans FB" pitchFamily="34" charset="0"/>
              </a:rPr>
              <a:t>Regresi</a:t>
            </a:r>
            <a:r>
              <a:rPr lang="en-US" dirty="0" smtClean="0">
                <a:latin typeface="Berlin Sans FB" pitchFamily="34" charset="0"/>
              </a:rPr>
              <a:t> Binary </a:t>
            </a:r>
            <a:r>
              <a:rPr lang="en-US" dirty="0" err="1" smtClean="0">
                <a:latin typeface="Berlin Sans FB" pitchFamily="34" charset="0"/>
              </a:rPr>
              <a:t>Logistik</a:t>
            </a:r>
            <a:endParaRPr lang="en-US" dirty="0">
              <a:latin typeface="Berlin Sans FB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85800" y="838200"/>
            <a:ext cx="8077200" cy="76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Setelah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analisa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regresi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ulang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hasilnya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tampak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sbb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1524000"/>
            <a:ext cx="7617254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685800" y="3276600"/>
            <a:ext cx="8077200" cy="304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000" dirty="0" err="1" smtClean="0">
                <a:solidFill>
                  <a:schemeClr val="tx1"/>
                </a:solidFill>
              </a:rPr>
              <a:t>Persamaan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regresi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logistik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dapat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sajikan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sbb</a:t>
            </a:r>
            <a:r>
              <a:rPr lang="en-US" sz="2000" dirty="0" smtClean="0">
                <a:solidFill>
                  <a:schemeClr val="tx1"/>
                </a:solidFill>
              </a:rPr>
              <a:t>:</a:t>
            </a:r>
          </a:p>
          <a:p>
            <a:pPr algn="just"/>
            <a:endParaRPr lang="en-US" sz="2000" dirty="0" smtClean="0">
              <a:solidFill>
                <a:schemeClr val="tx1"/>
              </a:solidFill>
            </a:endParaRPr>
          </a:p>
          <a:p>
            <a:pPr algn="just"/>
            <a:r>
              <a:rPr lang="en-US" sz="2800" dirty="0" smtClean="0">
                <a:solidFill>
                  <a:schemeClr val="tx1"/>
                </a:solidFill>
              </a:rPr>
              <a:t>APS = 6,030 – 0,186 BOS</a:t>
            </a:r>
          </a:p>
          <a:p>
            <a:pPr algn="just"/>
            <a:endParaRPr lang="en-US" sz="2000" dirty="0">
              <a:solidFill>
                <a:schemeClr val="tx1"/>
              </a:solidFill>
            </a:endParaRPr>
          </a:p>
          <a:p>
            <a:pPr algn="just"/>
            <a:r>
              <a:rPr lang="en-US" sz="2000" dirty="0" err="1" smtClean="0">
                <a:solidFill>
                  <a:schemeClr val="tx1"/>
                </a:solidFill>
              </a:rPr>
              <a:t>Misal</a:t>
            </a:r>
            <a:r>
              <a:rPr lang="en-US" sz="2000" dirty="0" smtClean="0">
                <a:solidFill>
                  <a:schemeClr val="tx1"/>
                </a:solidFill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</a:rPr>
              <a:t>sebuah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daerah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mendapat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bantuan</a:t>
            </a:r>
            <a:r>
              <a:rPr lang="en-US" sz="2000" dirty="0" smtClean="0">
                <a:solidFill>
                  <a:schemeClr val="tx1"/>
                </a:solidFill>
              </a:rPr>
              <a:t> BOS </a:t>
            </a:r>
            <a:r>
              <a:rPr lang="en-US" sz="2000" dirty="0" err="1" smtClean="0">
                <a:solidFill>
                  <a:schemeClr val="tx1"/>
                </a:solidFill>
              </a:rPr>
              <a:t>sebesar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Rp</a:t>
            </a:r>
            <a:r>
              <a:rPr lang="en-US" sz="2000" dirty="0" smtClean="0">
                <a:solidFill>
                  <a:schemeClr val="tx1"/>
                </a:solidFill>
              </a:rPr>
              <a:t>. 30 </a:t>
            </a:r>
            <a:r>
              <a:rPr lang="en-US" sz="2000" dirty="0" err="1" smtClean="0">
                <a:solidFill>
                  <a:schemeClr val="tx1"/>
                </a:solidFill>
              </a:rPr>
              <a:t>juta</a:t>
            </a:r>
            <a:r>
              <a:rPr lang="en-US" sz="2000" dirty="0" smtClean="0">
                <a:solidFill>
                  <a:schemeClr val="tx1"/>
                </a:solidFill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</a:rPr>
              <a:t>berapa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persen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penurunan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angka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putus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sekolah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daerah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tersebut</a:t>
            </a:r>
            <a:r>
              <a:rPr lang="en-US" sz="2000" dirty="0" smtClean="0">
                <a:solidFill>
                  <a:schemeClr val="tx1"/>
                </a:solidFill>
              </a:rPr>
              <a:t> ??</a:t>
            </a:r>
          </a:p>
          <a:p>
            <a:pPr algn="just"/>
            <a:endParaRPr lang="en-US" sz="2000" dirty="0">
              <a:solidFill>
                <a:schemeClr val="tx1"/>
              </a:solidFill>
            </a:endParaRPr>
          </a:p>
          <a:p>
            <a:pPr algn="just"/>
            <a:r>
              <a:rPr lang="en-US" sz="2000" dirty="0" smtClean="0">
                <a:solidFill>
                  <a:schemeClr val="tx1"/>
                </a:solidFill>
              </a:rPr>
              <a:t>APS = 6,030 – 0,186 ( 30 ) = 6,030  -  5,580  = 45%.</a:t>
            </a:r>
          </a:p>
          <a:p>
            <a:pPr algn="just"/>
            <a:r>
              <a:rPr lang="en-US" sz="2000" dirty="0" smtClean="0">
                <a:solidFill>
                  <a:schemeClr val="tx1"/>
                </a:solidFill>
              </a:rPr>
              <a:t>APS = 6,030 – 0,186 ( 32 ) = 6,030  -  5,952  =  7,8%</a:t>
            </a:r>
          </a:p>
          <a:p>
            <a:pPr algn="just"/>
            <a:r>
              <a:rPr lang="en-US" sz="2000" dirty="0" smtClean="0">
                <a:solidFill>
                  <a:schemeClr val="tx1"/>
                </a:solidFill>
              </a:rPr>
              <a:t>APS = 6,030 – 0,186 ( 33 ) = 6,030  -  6,138   = 0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"/>
            <a:ext cx="7772400" cy="914400"/>
          </a:xfrm>
        </p:spPr>
        <p:txBody>
          <a:bodyPr/>
          <a:lstStyle/>
          <a:p>
            <a:r>
              <a:rPr lang="en-US" sz="3200" dirty="0" err="1" smtClean="0">
                <a:latin typeface="Berlin Sans FB" pitchFamily="34" charset="0"/>
              </a:rPr>
              <a:t>Uji</a:t>
            </a:r>
            <a:r>
              <a:rPr lang="en-US" sz="3200" dirty="0" smtClean="0">
                <a:latin typeface="Berlin Sans FB" pitchFamily="34" charset="0"/>
              </a:rPr>
              <a:t> </a:t>
            </a:r>
            <a:r>
              <a:rPr lang="en-US" sz="3200" dirty="0" err="1" smtClean="0">
                <a:latin typeface="Berlin Sans FB" pitchFamily="34" charset="0"/>
              </a:rPr>
              <a:t>Kelayakan</a:t>
            </a:r>
            <a:r>
              <a:rPr lang="en-US" sz="3200" dirty="0" smtClean="0">
                <a:latin typeface="Berlin Sans FB" pitchFamily="34" charset="0"/>
              </a:rPr>
              <a:t> Model </a:t>
            </a:r>
            <a:endParaRPr lang="en-US" sz="3200" dirty="0">
              <a:latin typeface="Berlin Sans FB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914400"/>
            <a:ext cx="6324600" cy="21190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3124200"/>
            <a:ext cx="6324600" cy="1906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8200" y="5105400"/>
            <a:ext cx="5562600" cy="1403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0" y="762000"/>
            <a:ext cx="3352800" cy="533400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</a:rPr>
              <a:t>Jenis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kelamin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0" y="1371600"/>
            <a:ext cx="3352800" cy="533400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</a:rPr>
              <a:t>Pendidikan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0" y="1981200"/>
            <a:ext cx="3352800" cy="533400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</a:rPr>
              <a:t>Usia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Karyawan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0" y="3505200"/>
            <a:ext cx="3352800" cy="533400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</a:rPr>
              <a:t>Jumlah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Pelatihan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72000" y="4114800"/>
            <a:ext cx="3352800" cy="533400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</a:rPr>
              <a:t>Masa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Kerja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572000" y="4724400"/>
            <a:ext cx="3352800" cy="533400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Unit </a:t>
            </a:r>
            <a:r>
              <a:rPr lang="en-US" sz="3200" dirty="0" err="1" smtClean="0">
                <a:solidFill>
                  <a:schemeClr val="tx1"/>
                </a:solidFill>
              </a:rPr>
              <a:t>Kerja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72000" y="5334000"/>
            <a:ext cx="3352800" cy="533400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</a:rPr>
              <a:t>Ketrampilan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85800" y="2590800"/>
            <a:ext cx="2362200" cy="762000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</a:rPr>
              <a:t>Gaji</a:t>
            </a:r>
            <a:endParaRPr lang="en-US" sz="3200" dirty="0">
              <a:solidFill>
                <a:schemeClr val="tx1"/>
              </a:solidFill>
            </a:endParaRPr>
          </a:p>
        </p:txBody>
      </p:sp>
      <p:cxnSp>
        <p:nvCxnSpPr>
          <p:cNvPr id="50" name="Straight Connector 49"/>
          <p:cNvCxnSpPr/>
          <p:nvPr/>
        </p:nvCxnSpPr>
        <p:spPr>
          <a:xfrm rot="5400000">
            <a:off x="1218803" y="3276203"/>
            <a:ext cx="4572000" cy="794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3505200" y="989012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3505200" y="1598612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3505200" y="2132012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3505200" y="3732212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3505200" y="4341812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3505200" y="4951412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3505200" y="5561012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3048000" y="2971800"/>
            <a:ext cx="457200" cy="1588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62" name="Rectangle 61"/>
          <p:cNvSpPr/>
          <p:nvPr/>
        </p:nvSpPr>
        <p:spPr>
          <a:xfrm>
            <a:off x="8001000" y="710625"/>
            <a:ext cx="37221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1</a:t>
            </a:r>
            <a:endParaRPr lang="en-US" sz="32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8001000" y="1320225"/>
            <a:ext cx="37221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2</a:t>
            </a:r>
            <a:endParaRPr lang="en-US" sz="32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8001000" y="1929825"/>
            <a:ext cx="37221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3</a:t>
            </a:r>
            <a:endParaRPr lang="en-US" sz="32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8001000" y="3453825"/>
            <a:ext cx="37221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4</a:t>
            </a:r>
            <a:endParaRPr lang="en-US" sz="32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8001000" y="4063425"/>
            <a:ext cx="37221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5</a:t>
            </a:r>
            <a:endParaRPr lang="en-US" sz="32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8001000" y="4673025"/>
            <a:ext cx="37221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6</a:t>
            </a:r>
            <a:endParaRPr lang="en-US" sz="32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8001000" y="5282625"/>
            <a:ext cx="37221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7</a:t>
            </a:r>
            <a:endParaRPr lang="en-US" sz="32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04800" y="304800"/>
            <a:ext cx="2209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KONSEP BERPIKIR</a:t>
            </a:r>
          </a:p>
          <a:p>
            <a:r>
              <a:rPr lang="en-US" sz="2400" b="1" dirty="0" smtClean="0"/>
              <a:t>MODEL REGRESI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2064"/>
            <a:ext cx="7772400" cy="914400"/>
          </a:xfrm>
        </p:spPr>
        <p:txBody>
          <a:bodyPr/>
          <a:lstStyle/>
          <a:p>
            <a:r>
              <a:rPr lang="en-US" sz="3600" dirty="0" err="1" smtClean="0">
                <a:latin typeface="Berlin Sans FB" pitchFamily="34" charset="0"/>
              </a:rPr>
              <a:t>Uji</a:t>
            </a:r>
            <a:r>
              <a:rPr lang="en-US" sz="3600" dirty="0" smtClean="0">
                <a:latin typeface="Berlin Sans FB" pitchFamily="34" charset="0"/>
              </a:rPr>
              <a:t> </a:t>
            </a:r>
            <a:r>
              <a:rPr lang="en-US" sz="3600" dirty="0" err="1" smtClean="0">
                <a:latin typeface="Berlin Sans FB" pitchFamily="34" charset="0"/>
              </a:rPr>
              <a:t>Kelayakan</a:t>
            </a:r>
            <a:r>
              <a:rPr lang="en-US" sz="3600" dirty="0" smtClean="0">
                <a:latin typeface="Berlin Sans FB" pitchFamily="34" charset="0"/>
              </a:rPr>
              <a:t> Model</a:t>
            </a:r>
            <a:endParaRPr lang="en-US" sz="3600" dirty="0">
              <a:latin typeface="Berlin Sans FB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1295400"/>
            <a:ext cx="5873546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3581399"/>
            <a:ext cx="5867400" cy="20169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09600" y="3200400"/>
            <a:ext cx="7924800" cy="2743200"/>
          </a:xfrm>
        </p:spPr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en-US" sz="3200" dirty="0" err="1" smtClean="0">
                <a:solidFill>
                  <a:schemeClr val="tx1"/>
                </a:solidFill>
              </a:rPr>
              <a:t>Jika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gaji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karyawan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di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dasarkan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pada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kelompok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variabel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pertama</a:t>
            </a:r>
            <a:r>
              <a:rPr lang="en-US" sz="3200" dirty="0" smtClean="0">
                <a:solidFill>
                  <a:schemeClr val="tx1"/>
                </a:solidFill>
              </a:rPr>
              <a:t>, Gender, </a:t>
            </a:r>
            <a:r>
              <a:rPr lang="en-US" sz="3200" dirty="0" err="1" smtClean="0">
                <a:solidFill>
                  <a:schemeClr val="tx1"/>
                </a:solidFill>
              </a:rPr>
              <a:t>Pendidikan</a:t>
            </a:r>
            <a:r>
              <a:rPr lang="en-US" sz="3200" dirty="0" smtClean="0">
                <a:solidFill>
                  <a:schemeClr val="tx1"/>
                </a:solidFill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</a:rPr>
              <a:t>Usia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maka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bagaimana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cara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menghitung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besaran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nilai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gaji</a:t>
            </a:r>
            <a:r>
              <a:rPr lang="en-US" sz="3200" dirty="0" smtClean="0">
                <a:solidFill>
                  <a:schemeClr val="tx1"/>
                </a:solidFill>
              </a:rPr>
              <a:t> ??</a:t>
            </a:r>
          </a:p>
          <a:p>
            <a:pPr marL="514350" indent="-514350" algn="just">
              <a:buAutoNum type="arabicPeriod"/>
            </a:pPr>
            <a:r>
              <a:rPr lang="en-US" sz="3200" dirty="0" err="1" smtClean="0">
                <a:solidFill>
                  <a:schemeClr val="tx1"/>
                </a:solidFill>
              </a:rPr>
              <a:t>Apakah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ketiga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variabel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tsb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memenuhi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syarat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normalitas</a:t>
            </a:r>
            <a:r>
              <a:rPr lang="en-US" sz="3200" dirty="0" smtClean="0">
                <a:solidFill>
                  <a:schemeClr val="tx1"/>
                </a:solidFill>
              </a:rPr>
              <a:t> ??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mtClean="0"/>
              <a:t>Kelompok Variabel Pertama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mtClean="0"/>
              <a:t>Uji Normalitas</a:t>
            </a:r>
            <a:endParaRPr lang="en-US" dirty="0"/>
          </a:p>
        </p:txBody>
      </p:sp>
      <p:sp>
        <p:nvSpPr>
          <p:cNvPr id="4" name="Subtitle 1"/>
          <p:cNvSpPr txBox="1">
            <a:spLocks/>
          </p:cNvSpPr>
          <p:nvPr/>
        </p:nvSpPr>
        <p:spPr>
          <a:xfrm>
            <a:off x="609600" y="3276600"/>
            <a:ext cx="7924800" cy="27432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Untuk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uji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normalitas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gunakan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Uji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Wilcoxon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yakni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sebuah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alat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uji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untuk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menentukan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apakah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ketiga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variabel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secara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statistik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layak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digunakan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sebagai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dasar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penetapan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gaji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karyawan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mtClean="0"/>
              <a:t>Hasil Uji Wilcoxon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32578" y="3352800"/>
            <a:ext cx="6867126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28600"/>
            <a:ext cx="7772400" cy="1143000"/>
          </a:xfrm>
        </p:spPr>
        <p:txBody>
          <a:bodyPr>
            <a:normAutofit/>
          </a:bodyPr>
          <a:lstStyle/>
          <a:p>
            <a:r>
              <a:rPr lang="en-US" sz="3200" dirty="0" err="1" smtClean="0">
                <a:solidFill>
                  <a:schemeClr val="tx1"/>
                </a:solidFill>
                <a:latin typeface="Berlin Sans FB" pitchFamily="34" charset="0"/>
              </a:rPr>
              <a:t>Hasil</a:t>
            </a:r>
            <a:r>
              <a:rPr lang="en-US" sz="3200" dirty="0" smtClean="0">
                <a:solidFill>
                  <a:schemeClr val="tx1"/>
                </a:solidFill>
                <a:latin typeface="Berlin Sans FB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Berlin Sans FB" pitchFamily="34" charset="0"/>
              </a:rPr>
              <a:t>Analisa</a:t>
            </a:r>
            <a:r>
              <a:rPr lang="en-US" sz="3200" dirty="0" smtClean="0">
                <a:solidFill>
                  <a:schemeClr val="tx1"/>
                </a:solidFill>
                <a:latin typeface="Berlin Sans FB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Berlin Sans FB" pitchFamily="34" charset="0"/>
              </a:rPr>
              <a:t>Regresi</a:t>
            </a:r>
            <a:r>
              <a:rPr lang="en-US" sz="3200" dirty="0" smtClean="0">
                <a:solidFill>
                  <a:schemeClr val="tx1"/>
                </a:solidFill>
                <a:latin typeface="Berlin Sans FB" pitchFamily="34" charset="0"/>
              </a:rPr>
              <a:t> Dummy</a:t>
            </a:r>
            <a:endParaRPr lang="en-US" sz="3200" dirty="0">
              <a:solidFill>
                <a:schemeClr val="tx1"/>
              </a:solidFill>
              <a:latin typeface="Berlin Sans FB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1999" y="3886200"/>
            <a:ext cx="7463481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1999" y="1676400"/>
            <a:ext cx="5473243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  <a:latin typeface="Berlin Sans FB" pitchFamily="34" charset="0"/>
              </a:rPr>
              <a:t>Teknik</a:t>
            </a:r>
            <a:r>
              <a:rPr lang="en-US" dirty="0" smtClean="0">
                <a:solidFill>
                  <a:schemeClr val="tx1"/>
                </a:solidFill>
                <a:latin typeface="Berlin Sans FB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rlin Sans FB" pitchFamily="34" charset="0"/>
              </a:rPr>
              <a:t>Menghitung</a:t>
            </a:r>
            <a:endParaRPr lang="en-US" dirty="0">
              <a:solidFill>
                <a:schemeClr val="tx1"/>
              </a:solidFill>
              <a:latin typeface="Berlin Sans FB" pitchFamily="34" charset="0"/>
            </a:endParaRPr>
          </a:p>
        </p:txBody>
      </p:sp>
      <p:sp>
        <p:nvSpPr>
          <p:cNvPr id="4" name="Subtitle 1"/>
          <p:cNvSpPr txBox="1">
            <a:spLocks/>
          </p:cNvSpPr>
          <p:nvPr/>
        </p:nvSpPr>
        <p:spPr>
          <a:xfrm>
            <a:off x="685800" y="1371600"/>
            <a:ext cx="7924800" cy="46482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Berlin Sans FB" pitchFamily="34" charset="0"/>
              </a:rPr>
              <a:t>Gaji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erlin Sans FB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Berlin Sans FB" pitchFamily="34" charset="0"/>
              </a:rPr>
              <a:t>Bagi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erlin Sans FB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Berlin Sans FB" pitchFamily="34" charset="0"/>
              </a:rPr>
              <a:t>Karyawan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erlin Sans FB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Berlin Sans FB" pitchFamily="34" charset="0"/>
              </a:rPr>
              <a:t>Perempuan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Berlin Sans FB" pitchFamily="34" charset="0"/>
              </a:rPr>
              <a:t>: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Berlin Sans FB" pitchFamily="34" charset="0"/>
              </a:rPr>
              <a:t>Gaji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Berlin Sans FB" pitchFamily="34" charset="0"/>
              </a:rPr>
              <a:t> = 128,859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Berlin Sans FB" pitchFamily="34" charset="0"/>
              </a:rPr>
              <a:t> + 30,016 Gender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lang="en-US" sz="3200" baseline="0" dirty="0" err="1" smtClean="0">
                <a:solidFill>
                  <a:schemeClr val="accent1">
                    <a:lumMod val="50000"/>
                  </a:schemeClr>
                </a:solidFill>
                <a:latin typeface="Berlin Sans FB" pitchFamily="34" charset="0"/>
              </a:rPr>
              <a:t>Gaji</a:t>
            </a: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  <a:latin typeface="Berlin Sans FB" pitchFamily="34" charset="0"/>
              </a:rPr>
              <a:t> = 128,859 + 30,016 (0)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Berlin Sans FB" pitchFamily="34" charset="0"/>
              </a:rPr>
              <a:t>Gaji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Berlin Sans FB" pitchFamily="34" charset="0"/>
              </a:rPr>
              <a:t> =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Berlin Sans FB" pitchFamily="34" charset="0"/>
              </a:rPr>
              <a:t>Rp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Berlin Sans FB" pitchFamily="34" charset="0"/>
              </a:rPr>
              <a:t>. 128,859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Berlin Sans FB" pitchFamily="34" charset="0"/>
              </a:rPr>
              <a:t>Gaji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Berlin Sans FB" pitchFamily="34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Berlin Sans FB" pitchFamily="34" charset="0"/>
              </a:rPr>
              <a:t>Bagi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Berlin Sans FB" pitchFamily="34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Berlin Sans FB" pitchFamily="34" charset="0"/>
              </a:rPr>
              <a:t>Karyawan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Berlin Sans FB" pitchFamily="34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Berlin Sans FB" pitchFamily="34" charset="0"/>
              </a:rPr>
              <a:t>Laki-laki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Berlin Sans FB" pitchFamily="34" charset="0"/>
              </a:rPr>
              <a:t>: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lang="en-US" sz="3200" dirty="0" err="1" smtClean="0">
                <a:solidFill>
                  <a:schemeClr val="accent1">
                    <a:lumMod val="50000"/>
                  </a:schemeClr>
                </a:solidFill>
                <a:latin typeface="Berlin Sans FB" pitchFamily="34" charset="0"/>
              </a:rPr>
              <a:t>Gaji</a:t>
            </a: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  <a:latin typeface="Berlin Sans FB" pitchFamily="34" charset="0"/>
              </a:rPr>
              <a:t> = 128,859 + 30,016 (1)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Berlin Sans FB" pitchFamily="34" charset="0"/>
              </a:rPr>
              <a:t>Gaji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Berlin Sans FB" pitchFamily="34" charset="0"/>
              </a:rPr>
              <a:t> + 128,859 + 30,016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lang="en-US" sz="3200" dirty="0" err="1" smtClean="0">
                <a:solidFill>
                  <a:schemeClr val="accent1">
                    <a:lumMod val="50000"/>
                  </a:schemeClr>
                </a:solidFill>
                <a:latin typeface="Berlin Sans FB" pitchFamily="34" charset="0"/>
              </a:rPr>
              <a:t>Gaji</a:t>
            </a: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  <a:latin typeface="Berlin Sans FB" pitchFamily="34" charset="0"/>
              </a:rPr>
              <a:t> = </a:t>
            </a:r>
            <a:r>
              <a:rPr lang="en-US" sz="3200" dirty="0" err="1" smtClean="0">
                <a:latin typeface="Berlin Sans FB" pitchFamily="34" charset="0"/>
              </a:rPr>
              <a:t>Rp</a:t>
            </a:r>
            <a:r>
              <a:rPr lang="en-US" sz="3200" dirty="0" smtClean="0">
                <a:latin typeface="Berlin Sans FB" pitchFamily="34" charset="0"/>
              </a:rPr>
              <a:t>. 158,875</a:t>
            </a:r>
            <a:endParaRPr kumimoji="0" lang="en-US" sz="32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Berlin Sans FB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Berlin Sans FB" pitchFamily="34" charset="0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Berlin Sans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7772400" cy="1143000"/>
          </a:xfrm>
        </p:spPr>
        <p:txBody>
          <a:bodyPr>
            <a:normAutofit/>
          </a:bodyPr>
          <a:lstStyle/>
          <a:p>
            <a:r>
              <a:rPr lang="en-US" sz="3600" dirty="0" err="1" smtClean="0">
                <a:solidFill>
                  <a:srgbClr val="002060"/>
                </a:solidFill>
                <a:latin typeface="Berlin Sans FB" pitchFamily="34" charset="0"/>
              </a:rPr>
              <a:t>Regresi</a:t>
            </a:r>
            <a:r>
              <a:rPr lang="en-US" sz="3600" dirty="0" smtClean="0">
                <a:solidFill>
                  <a:srgbClr val="002060"/>
                </a:solidFill>
                <a:latin typeface="Berlin Sans FB" pitchFamily="34" charset="0"/>
              </a:rPr>
              <a:t> Dummy </a:t>
            </a:r>
            <a:r>
              <a:rPr lang="en-US" sz="3600" dirty="0" err="1" smtClean="0">
                <a:solidFill>
                  <a:srgbClr val="002060"/>
                </a:solidFill>
                <a:latin typeface="Berlin Sans FB" pitchFamily="34" charset="0"/>
              </a:rPr>
              <a:t>Tiga</a:t>
            </a:r>
            <a:r>
              <a:rPr lang="en-US" sz="3600" dirty="0" smtClean="0">
                <a:solidFill>
                  <a:srgbClr val="002060"/>
                </a:solidFill>
                <a:latin typeface="Berlin Sans FB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Berlin Sans FB" pitchFamily="34" charset="0"/>
              </a:rPr>
              <a:t>Kriteria</a:t>
            </a:r>
            <a:endParaRPr lang="en-US" sz="3600" dirty="0">
              <a:solidFill>
                <a:srgbClr val="002060"/>
              </a:solidFill>
              <a:latin typeface="Berlin Sans FB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990600"/>
            <a:ext cx="80772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Berlin Sans FB" pitchFamily="34" charset="0"/>
              </a:rPr>
              <a:t>Karyawan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Perempuan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Berpendidikan</a:t>
            </a:r>
            <a:r>
              <a:rPr lang="en-US" dirty="0" smtClean="0">
                <a:latin typeface="Berlin Sans FB" pitchFamily="34" charset="0"/>
              </a:rPr>
              <a:t> SMA </a:t>
            </a:r>
            <a:r>
              <a:rPr lang="en-US" dirty="0" err="1" smtClean="0">
                <a:latin typeface="Berlin Sans FB" pitchFamily="34" charset="0"/>
              </a:rPr>
              <a:t>usia</a:t>
            </a:r>
            <a:r>
              <a:rPr lang="en-US" dirty="0" smtClean="0">
                <a:latin typeface="Berlin Sans FB" pitchFamily="34" charset="0"/>
              </a:rPr>
              <a:t> 23 </a:t>
            </a:r>
            <a:r>
              <a:rPr lang="en-US" dirty="0" err="1" smtClean="0">
                <a:latin typeface="Berlin Sans FB" pitchFamily="34" charset="0"/>
              </a:rPr>
              <a:t>thn</a:t>
            </a:r>
            <a:endParaRPr lang="en-US" dirty="0" smtClean="0">
              <a:latin typeface="Berlin Sans FB" pitchFamily="34" charset="0"/>
            </a:endParaRPr>
          </a:p>
          <a:p>
            <a:endParaRPr lang="en-US" dirty="0">
              <a:latin typeface="Berlin Sans FB" pitchFamily="34" charset="0"/>
            </a:endParaRPr>
          </a:p>
          <a:p>
            <a:r>
              <a:rPr lang="en-US" dirty="0" err="1" smtClean="0">
                <a:latin typeface="Berlin Sans FB" pitchFamily="34" charset="0"/>
              </a:rPr>
              <a:t>Gaji</a:t>
            </a:r>
            <a:r>
              <a:rPr lang="en-US" dirty="0" smtClean="0">
                <a:latin typeface="Berlin Sans FB" pitchFamily="34" charset="0"/>
              </a:rPr>
              <a:t> = 128,859 + 30,016 (0) + 28,629 (0) + 1,396 (23)</a:t>
            </a:r>
          </a:p>
          <a:p>
            <a:r>
              <a:rPr lang="en-US" dirty="0" err="1" smtClean="0">
                <a:latin typeface="Berlin Sans FB" pitchFamily="34" charset="0"/>
              </a:rPr>
              <a:t>Gaji</a:t>
            </a:r>
            <a:r>
              <a:rPr lang="en-US" dirty="0" smtClean="0">
                <a:latin typeface="Berlin Sans FB" pitchFamily="34" charset="0"/>
              </a:rPr>
              <a:t> = </a:t>
            </a:r>
            <a:r>
              <a:rPr lang="en-US" dirty="0" err="1" smtClean="0">
                <a:latin typeface="Berlin Sans FB" pitchFamily="34" charset="0"/>
              </a:rPr>
              <a:t>Rp</a:t>
            </a:r>
            <a:r>
              <a:rPr lang="en-US" dirty="0" smtClean="0">
                <a:latin typeface="Berlin Sans FB" pitchFamily="34" charset="0"/>
              </a:rPr>
              <a:t>. 160,967</a:t>
            </a:r>
          </a:p>
          <a:p>
            <a:endParaRPr lang="en-US" dirty="0">
              <a:latin typeface="Berlin Sans FB" pitchFamily="34" charset="0"/>
            </a:endParaRPr>
          </a:p>
          <a:p>
            <a:r>
              <a:rPr lang="en-US" dirty="0" err="1" smtClean="0">
                <a:latin typeface="Berlin Sans FB" pitchFamily="34" charset="0"/>
              </a:rPr>
              <a:t>Karyawan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Perempuan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Berpendidikan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Sarjana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usia</a:t>
            </a:r>
            <a:r>
              <a:rPr lang="en-US" dirty="0" smtClean="0">
                <a:latin typeface="Berlin Sans FB" pitchFamily="34" charset="0"/>
              </a:rPr>
              <a:t> 23 </a:t>
            </a:r>
            <a:r>
              <a:rPr lang="en-US" dirty="0" err="1" smtClean="0">
                <a:latin typeface="Berlin Sans FB" pitchFamily="34" charset="0"/>
              </a:rPr>
              <a:t>thn</a:t>
            </a:r>
            <a:endParaRPr lang="en-US" dirty="0" smtClean="0">
              <a:latin typeface="Berlin Sans FB" pitchFamily="34" charset="0"/>
            </a:endParaRPr>
          </a:p>
          <a:p>
            <a:endParaRPr lang="en-US" dirty="0">
              <a:latin typeface="Berlin Sans FB" pitchFamily="34" charset="0"/>
            </a:endParaRPr>
          </a:p>
          <a:p>
            <a:r>
              <a:rPr lang="en-US" dirty="0" err="1" smtClean="0">
                <a:latin typeface="Berlin Sans FB" pitchFamily="34" charset="0"/>
              </a:rPr>
              <a:t>Gaji</a:t>
            </a:r>
            <a:r>
              <a:rPr lang="en-US" dirty="0" smtClean="0">
                <a:latin typeface="Berlin Sans FB" pitchFamily="34" charset="0"/>
              </a:rPr>
              <a:t> = 128,859 + 30,016 (0) + 28,629 (1) + 1,396 (23)</a:t>
            </a:r>
          </a:p>
          <a:p>
            <a:r>
              <a:rPr lang="en-US" dirty="0" err="1" smtClean="0">
                <a:latin typeface="Berlin Sans FB" pitchFamily="34" charset="0"/>
              </a:rPr>
              <a:t>Gaji</a:t>
            </a:r>
            <a:r>
              <a:rPr lang="en-US" dirty="0" smtClean="0">
                <a:latin typeface="Berlin Sans FB" pitchFamily="34" charset="0"/>
              </a:rPr>
              <a:t> = </a:t>
            </a:r>
            <a:r>
              <a:rPr lang="en-US" dirty="0" err="1" smtClean="0">
                <a:latin typeface="Berlin Sans FB" pitchFamily="34" charset="0"/>
              </a:rPr>
              <a:t>Rp</a:t>
            </a:r>
            <a:r>
              <a:rPr lang="en-US" dirty="0" smtClean="0">
                <a:latin typeface="Berlin Sans FB" pitchFamily="34" charset="0"/>
              </a:rPr>
              <a:t>. 189,596</a:t>
            </a:r>
          </a:p>
          <a:p>
            <a:endParaRPr lang="en-US" dirty="0">
              <a:latin typeface="Berlin Sans FB" pitchFamily="34" charset="0"/>
            </a:endParaRPr>
          </a:p>
          <a:p>
            <a:r>
              <a:rPr lang="en-US" dirty="0" err="1" smtClean="0">
                <a:latin typeface="Berlin Sans FB" pitchFamily="34" charset="0"/>
              </a:rPr>
              <a:t>Karyawan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Laki-laki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Berpendidikan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Sarjana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usia</a:t>
            </a:r>
            <a:r>
              <a:rPr lang="en-US" dirty="0" smtClean="0">
                <a:latin typeface="Berlin Sans FB" pitchFamily="34" charset="0"/>
              </a:rPr>
              <a:t> 27 </a:t>
            </a:r>
            <a:r>
              <a:rPr lang="en-US" dirty="0" err="1" smtClean="0">
                <a:latin typeface="Berlin Sans FB" pitchFamily="34" charset="0"/>
              </a:rPr>
              <a:t>thn</a:t>
            </a:r>
            <a:endParaRPr lang="en-US" dirty="0" smtClean="0">
              <a:latin typeface="Berlin Sans FB" pitchFamily="34" charset="0"/>
            </a:endParaRPr>
          </a:p>
          <a:p>
            <a:endParaRPr lang="en-US" dirty="0">
              <a:latin typeface="Berlin Sans FB" pitchFamily="34" charset="0"/>
            </a:endParaRPr>
          </a:p>
          <a:p>
            <a:r>
              <a:rPr lang="en-US" dirty="0" err="1" smtClean="0">
                <a:latin typeface="Berlin Sans FB" pitchFamily="34" charset="0"/>
              </a:rPr>
              <a:t>Gaji</a:t>
            </a:r>
            <a:r>
              <a:rPr lang="en-US" dirty="0" smtClean="0">
                <a:latin typeface="Berlin Sans FB" pitchFamily="34" charset="0"/>
              </a:rPr>
              <a:t> = 128,859 + 30,016 (1) + 28,629 (1) + 1,396 (27)</a:t>
            </a:r>
          </a:p>
          <a:p>
            <a:r>
              <a:rPr lang="en-US" dirty="0" err="1" smtClean="0">
                <a:latin typeface="Berlin Sans FB" pitchFamily="34" charset="0"/>
              </a:rPr>
              <a:t>Gaji</a:t>
            </a:r>
            <a:r>
              <a:rPr lang="en-US" dirty="0" smtClean="0">
                <a:latin typeface="Berlin Sans FB" pitchFamily="34" charset="0"/>
              </a:rPr>
              <a:t> = </a:t>
            </a:r>
            <a:r>
              <a:rPr lang="en-US" dirty="0" err="1" smtClean="0">
                <a:latin typeface="Berlin Sans FB" pitchFamily="34" charset="0"/>
              </a:rPr>
              <a:t>Rp</a:t>
            </a:r>
            <a:r>
              <a:rPr lang="en-US" dirty="0" smtClean="0">
                <a:latin typeface="Berlin Sans FB" pitchFamily="34" charset="0"/>
              </a:rPr>
              <a:t>. 225,196</a:t>
            </a:r>
          </a:p>
          <a:p>
            <a:endParaRPr lang="en-US" dirty="0">
              <a:latin typeface="Berlin Sans FB" pitchFamily="34" charset="0"/>
            </a:endParaRPr>
          </a:p>
          <a:p>
            <a:r>
              <a:rPr lang="en-US" dirty="0" err="1" smtClean="0">
                <a:latin typeface="Berlin Sans FB" pitchFamily="34" charset="0"/>
              </a:rPr>
              <a:t>Karyawan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Laki-laki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Berpendidikan</a:t>
            </a:r>
            <a:r>
              <a:rPr lang="en-US" dirty="0" smtClean="0">
                <a:latin typeface="Berlin Sans FB" pitchFamily="34" charset="0"/>
              </a:rPr>
              <a:t> SMA </a:t>
            </a:r>
            <a:r>
              <a:rPr lang="en-US" dirty="0" err="1" smtClean="0">
                <a:latin typeface="Berlin Sans FB" pitchFamily="34" charset="0"/>
              </a:rPr>
              <a:t>usia</a:t>
            </a:r>
            <a:r>
              <a:rPr lang="en-US" dirty="0" smtClean="0">
                <a:latin typeface="Berlin Sans FB" pitchFamily="34" charset="0"/>
              </a:rPr>
              <a:t> 27 </a:t>
            </a:r>
            <a:r>
              <a:rPr lang="en-US" dirty="0" err="1" smtClean="0">
                <a:latin typeface="Berlin Sans FB" pitchFamily="34" charset="0"/>
              </a:rPr>
              <a:t>thn</a:t>
            </a:r>
            <a:endParaRPr lang="en-US" dirty="0" smtClean="0">
              <a:latin typeface="Berlin Sans FB" pitchFamily="34" charset="0"/>
            </a:endParaRPr>
          </a:p>
          <a:p>
            <a:endParaRPr lang="en-US" dirty="0">
              <a:latin typeface="Berlin Sans FB" pitchFamily="34" charset="0"/>
            </a:endParaRPr>
          </a:p>
          <a:p>
            <a:r>
              <a:rPr lang="en-US" dirty="0" err="1" smtClean="0">
                <a:latin typeface="Berlin Sans FB" pitchFamily="34" charset="0"/>
              </a:rPr>
              <a:t>Gaji</a:t>
            </a:r>
            <a:r>
              <a:rPr lang="en-US" dirty="0" smtClean="0">
                <a:latin typeface="Berlin Sans FB" pitchFamily="34" charset="0"/>
              </a:rPr>
              <a:t> = 128,859 + 30,016 (1) + 28,629 (0) + 1,396 (27)</a:t>
            </a:r>
          </a:p>
          <a:p>
            <a:r>
              <a:rPr lang="en-US" dirty="0" err="1" smtClean="0">
                <a:latin typeface="Berlin Sans FB" pitchFamily="34" charset="0"/>
              </a:rPr>
              <a:t>Gaji</a:t>
            </a:r>
            <a:r>
              <a:rPr lang="en-US" dirty="0" smtClean="0">
                <a:latin typeface="Berlin Sans FB" pitchFamily="34" charset="0"/>
              </a:rPr>
              <a:t> = </a:t>
            </a:r>
            <a:r>
              <a:rPr lang="en-US" dirty="0" err="1" smtClean="0">
                <a:latin typeface="Berlin Sans FB" pitchFamily="34" charset="0"/>
              </a:rPr>
              <a:t>Rp</a:t>
            </a:r>
            <a:r>
              <a:rPr lang="en-US" dirty="0" smtClean="0">
                <a:latin typeface="Berlin Sans FB" pitchFamily="34" charset="0"/>
              </a:rPr>
              <a:t>. 196,567</a:t>
            </a:r>
          </a:p>
          <a:p>
            <a:endParaRPr lang="en-US" dirty="0">
              <a:latin typeface="Berlin Sans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7772400" cy="1143000"/>
          </a:xfrm>
        </p:spPr>
        <p:txBody>
          <a:bodyPr>
            <a:normAutofit/>
          </a:bodyPr>
          <a:lstStyle/>
          <a:p>
            <a:r>
              <a:rPr lang="en-US" sz="2800" dirty="0" err="1" smtClean="0">
                <a:solidFill>
                  <a:schemeClr val="tx1"/>
                </a:solidFill>
                <a:latin typeface="Berlin Sans FB" pitchFamily="34" charset="0"/>
              </a:rPr>
              <a:t>Regresi</a:t>
            </a:r>
            <a:r>
              <a:rPr lang="en-US" sz="2800" dirty="0" smtClean="0">
                <a:solidFill>
                  <a:schemeClr val="tx1"/>
                </a:solidFill>
                <a:latin typeface="Berlin Sans FB" pitchFamily="34" charset="0"/>
              </a:rPr>
              <a:t> Dummy </a:t>
            </a:r>
            <a:r>
              <a:rPr lang="en-US" sz="2800" dirty="0" err="1" smtClean="0">
                <a:solidFill>
                  <a:schemeClr val="tx1"/>
                </a:solidFill>
                <a:latin typeface="Berlin Sans FB" pitchFamily="34" charset="0"/>
              </a:rPr>
              <a:t>Lebih</a:t>
            </a:r>
            <a:r>
              <a:rPr lang="en-US" sz="2800" dirty="0" smtClean="0">
                <a:solidFill>
                  <a:schemeClr val="tx1"/>
                </a:solidFill>
                <a:latin typeface="Berlin Sans FB" pitchFamily="34" charset="0"/>
              </a:rPr>
              <a:t> Dari </a:t>
            </a:r>
            <a:r>
              <a:rPr lang="en-US" sz="2800" dirty="0" err="1" smtClean="0">
                <a:solidFill>
                  <a:schemeClr val="tx1"/>
                </a:solidFill>
                <a:latin typeface="Berlin Sans FB" pitchFamily="34" charset="0"/>
              </a:rPr>
              <a:t>Tiga</a:t>
            </a:r>
            <a:r>
              <a:rPr lang="en-US" sz="2800" dirty="0" smtClean="0">
                <a:solidFill>
                  <a:schemeClr val="tx1"/>
                </a:solidFill>
                <a:latin typeface="Berlin Sans FB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Berlin Sans FB" pitchFamily="34" charset="0"/>
              </a:rPr>
              <a:t>Kriteria</a:t>
            </a:r>
            <a:endParaRPr lang="en-US" sz="2800" dirty="0">
              <a:solidFill>
                <a:schemeClr val="tx1"/>
              </a:solidFill>
              <a:latin typeface="Berlin Sans FB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229600" cy="4800600"/>
          </a:xfrm>
        </p:spPr>
        <p:txBody>
          <a:bodyPr/>
          <a:lstStyle/>
          <a:p>
            <a:pPr algn="just"/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variabel</a:t>
            </a:r>
            <a:r>
              <a:rPr lang="en-US" dirty="0" smtClean="0"/>
              <a:t> independent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mengestimasi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dependent, </a:t>
            </a:r>
            <a:r>
              <a:rPr lang="en-US" dirty="0" err="1" smtClean="0"/>
              <a:t>jumlahnya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tambah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kriteria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, </a:t>
            </a:r>
            <a:r>
              <a:rPr lang="en-US" dirty="0" err="1" smtClean="0"/>
              <a:t>kriteria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status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golongan</a:t>
            </a:r>
            <a:r>
              <a:rPr lang="en-US" dirty="0" smtClean="0"/>
              <a:t> </a:t>
            </a:r>
            <a:r>
              <a:rPr lang="en-US" dirty="0" err="1" smtClean="0"/>
              <a:t>miskin</a:t>
            </a:r>
            <a:r>
              <a:rPr lang="en-US" dirty="0" smtClean="0"/>
              <a:t>, </a:t>
            </a:r>
            <a:r>
              <a:rPr lang="en-US" dirty="0" err="1" smtClean="0"/>
              <a:t>menengah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bawah</a:t>
            </a:r>
            <a:r>
              <a:rPr lang="en-US" dirty="0" smtClean="0"/>
              <a:t>, </a:t>
            </a:r>
            <a:r>
              <a:rPr lang="en-US" dirty="0" err="1" smtClean="0"/>
              <a:t>menengah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golongan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/</a:t>
            </a:r>
            <a:r>
              <a:rPr lang="en-US" dirty="0" err="1" smtClean="0"/>
              <a:t>kaya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mengidentifikasi</a:t>
            </a:r>
            <a:r>
              <a:rPr lang="en-US" dirty="0" smtClean="0"/>
              <a:t> status </a:t>
            </a:r>
            <a:r>
              <a:rPr lang="en-US" dirty="0" err="1" smtClean="0"/>
              <a:t>ekonomi</a:t>
            </a:r>
            <a:r>
              <a:rPr lang="en-US" dirty="0" smtClean="0"/>
              <a:t>/</a:t>
            </a:r>
            <a:r>
              <a:rPr lang="en-US" dirty="0" err="1" smtClean="0"/>
              <a:t>golongan</a:t>
            </a:r>
            <a:r>
              <a:rPr lang="en-US" dirty="0" smtClean="0"/>
              <a:t> </a:t>
            </a:r>
            <a:r>
              <a:rPr lang="en-US" dirty="0" err="1" smtClean="0"/>
              <a:t>penghasilan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ditambahkan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dummy </a:t>
            </a:r>
            <a:r>
              <a:rPr lang="en-US" dirty="0" err="1" smtClean="0"/>
              <a:t>yaitu</a:t>
            </a:r>
            <a:r>
              <a:rPr lang="en-US" dirty="0" smtClean="0"/>
              <a:t> Indeks_1, Indeks_2 </a:t>
            </a:r>
            <a:r>
              <a:rPr lang="en-US" dirty="0" err="1" smtClean="0"/>
              <a:t>dan</a:t>
            </a:r>
            <a:r>
              <a:rPr lang="en-US" dirty="0" smtClean="0"/>
              <a:t> Indeks_3.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SPSS data editor.</a:t>
            </a:r>
          </a:p>
          <a:p>
            <a:pPr algn="just"/>
            <a:r>
              <a:rPr lang="en-US" dirty="0" err="1" smtClean="0"/>
              <a:t>Ketiga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Indeks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,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estimator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persamaan</a:t>
            </a:r>
            <a:r>
              <a:rPr lang="en-US" dirty="0" smtClean="0"/>
              <a:t> model yang </a:t>
            </a:r>
            <a:r>
              <a:rPr lang="en-US" dirty="0" err="1" smtClean="0"/>
              <a:t>terbentuk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556</TotalTime>
  <Words>1002</Words>
  <Application>Microsoft Office PowerPoint</Application>
  <PresentationFormat>On-screen Show (4:3)</PresentationFormat>
  <Paragraphs>140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Equity</vt:lpstr>
      <vt:lpstr>Slide 1</vt:lpstr>
      <vt:lpstr>Slide 2</vt:lpstr>
      <vt:lpstr>Kelompok Variabel Pertama</vt:lpstr>
      <vt:lpstr>Uji Normalitas</vt:lpstr>
      <vt:lpstr>Hasil Uji Wilcoxon</vt:lpstr>
      <vt:lpstr>Hasil Analisa Regresi Dummy</vt:lpstr>
      <vt:lpstr>Teknik Menghitung</vt:lpstr>
      <vt:lpstr>Regresi Dummy Tiga Kriteria</vt:lpstr>
      <vt:lpstr>Regresi Dummy Lebih Dari Tiga Kriteria</vt:lpstr>
      <vt:lpstr>Tingkat Penghasilan Konsumen</vt:lpstr>
      <vt:lpstr>Proses Estimasi</vt:lpstr>
      <vt:lpstr>Hasil Analisa Regresi Dummy</vt:lpstr>
      <vt:lpstr>Interpretasi Hasil Analisa</vt:lpstr>
      <vt:lpstr>Estimasi</vt:lpstr>
      <vt:lpstr>Judul Artikel, Thesis, Skripsi</vt:lpstr>
      <vt:lpstr>Slide 16</vt:lpstr>
      <vt:lpstr>Regresi Binary / Rgeresi Logistik</vt:lpstr>
      <vt:lpstr>Regresi Binary Logistik</vt:lpstr>
      <vt:lpstr>Uji Kelayakan Model </vt:lpstr>
      <vt:lpstr>Uji Kelayakan Model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RATIH KUMALASARI</dc:creator>
  <cp:lastModifiedBy>USER</cp:lastModifiedBy>
  <cp:revision>75</cp:revision>
  <dcterms:created xsi:type="dcterms:W3CDTF">2009-11-28T13:22:00Z</dcterms:created>
  <dcterms:modified xsi:type="dcterms:W3CDTF">2014-09-30T16:26:59Z</dcterms:modified>
</cp:coreProperties>
</file>