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2" r:id="rId5"/>
    <p:sldId id="263" r:id="rId6"/>
    <p:sldId id="257" r:id="rId7"/>
    <p:sldId id="258" r:id="rId8"/>
    <p:sldId id="261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754C913-74B2-4BA3-B8F1-222CA98C557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1847F04-F303-4DE9-9621-1E3491AFE39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C913-74B2-4BA3-B8F1-222CA98C557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7F04-F303-4DE9-9621-1E3491AFE39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C913-74B2-4BA3-B8F1-222CA98C557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7F04-F303-4DE9-9621-1E3491AFE39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C913-74B2-4BA3-B8F1-222CA98C557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7F04-F303-4DE9-9621-1E3491AFE39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C913-74B2-4BA3-B8F1-222CA98C557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7F04-F303-4DE9-9621-1E3491AFE39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C913-74B2-4BA3-B8F1-222CA98C557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7F04-F303-4DE9-9621-1E3491AFE39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54C913-74B2-4BA3-B8F1-222CA98C557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847F04-F303-4DE9-9621-1E3491AFE39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754C913-74B2-4BA3-B8F1-222CA98C557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1847F04-F303-4DE9-9621-1E3491AFE39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C913-74B2-4BA3-B8F1-222CA98C557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7F04-F303-4DE9-9621-1E3491AFE39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C913-74B2-4BA3-B8F1-222CA98C557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7F04-F303-4DE9-9621-1E3491AFE39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C913-74B2-4BA3-B8F1-222CA98C557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47F04-F303-4DE9-9621-1E3491AFE392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754C913-74B2-4BA3-B8F1-222CA98C5574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1847F04-F303-4DE9-9621-1E3491AFE392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DIPLOMASI MASA ORDE BARU 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sz="4000" dirty="0" smtClean="0"/>
              <a:t>Pemerintahan </a:t>
            </a:r>
            <a:r>
              <a:rPr lang="id-ID" sz="4000" dirty="0" smtClean="0"/>
              <a:t>Or</a:t>
            </a:r>
            <a:r>
              <a:rPr lang="en-US" sz="4000" dirty="0" smtClean="0"/>
              <a:t>de </a:t>
            </a:r>
            <a:r>
              <a:rPr lang="en-US" sz="4000" dirty="0" err="1" smtClean="0"/>
              <a:t>Baru</a:t>
            </a:r>
            <a:r>
              <a:rPr lang="id-ID" sz="4000" dirty="0" smtClean="0"/>
              <a:t> </a:t>
            </a:r>
            <a:r>
              <a:rPr lang="id-ID" sz="4000" dirty="0" smtClean="0"/>
              <a:t>cenderung menerapkan kebijakan luar negeri Indonesia yang berubah 180 </a:t>
            </a:r>
            <a:r>
              <a:rPr lang="id-ID" sz="4000" dirty="0" smtClean="0"/>
              <a:t>deraja</a:t>
            </a:r>
            <a:r>
              <a:rPr lang="en-US" sz="4000" dirty="0" smtClean="0"/>
              <a:t>t</a:t>
            </a:r>
            <a:r>
              <a:rPr lang="id-ID" sz="4000" dirty="0" smtClean="0"/>
              <a:t> </a:t>
            </a:r>
            <a:r>
              <a:rPr lang="id-ID" sz="4000" dirty="0" smtClean="0"/>
              <a:t>dari pendahulunya yaitu pendekatan yang lebih bersifat </a:t>
            </a:r>
            <a:r>
              <a:rPr lang="id-ID" sz="4000" i="1" dirty="0" smtClean="0"/>
              <a:t>low profile</a:t>
            </a:r>
            <a:endParaRPr lang="en-US" sz="4000" i="1" dirty="0" smtClean="0"/>
          </a:p>
          <a:p>
            <a:pPr algn="ctr"/>
            <a:endParaRPr lang="en-US" sz="4000" i="1" dirty="0" smtClean="0"/>
          </a:p>
          <a:p>
            <a:pPr algn="ctr">
              <a:buNone/>
            </a:pPr>
            <a:endParaRPr lang="id-ID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229600" cy="1066800"/>
          </a:xfrm>
        </p:spPr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Autofit/>
          </a:bodyPr>
          <a:lstStyle/>
          <a:p>
            <a:r>
              <a:rPr lang="en-US" sz="3800" dirty="0" err="1" smtClean="0"/>
              <a:t>Pendekatan</a:t>
            </a:r>
            <a:r>
              <a:rPr lang="en-US" sz="3800" dirty="0" smtClean="0"/>
              <a:t> </a:t>
            </a:r>
            <a:r>
              <a:rPr lang="en-US" sz="3800" dirty="0" err="1" smtClean="0"/>
              <a:t>lunak</a:t>
            </a:r>
            <a:r>
              <a:rPr lang="en-US" sz="3800" dirty="0" smtClean="0"/>
              <a:t> </a:t>
            </a:r>
            <a:r>
              <a:rPr lang="en-US" sz="3800" dirty="0" err="1" smtClean="0"/>
              <a:t>dan</a:t>
            </a:r>
            <a:r>
              <a:rPr lang="en-US" sz="3800" dirty="0" smtClean="0"/>
              <a:t> </a:t>
            </a:r>
            <a:r>
              <a:rPr lang="en-US" sz="3800" dirty="0" err="1" smtClean="0"/>
              <a:t>bersahabat</a:t>
            </a:r>
            <a:endParaRPr lang="en-US" sz="3800" dirty="0" smtClean="0"/>
          </a:p>
          <a:p>
            <a:r>
              <a:rPr lang="en-US" sz="3800" dirty="0" err="1" smtClean="0"/>
              <a:t>Membentuk</a:t>
            </a:r>
            <a:r>
              <a:rPr lang="en-US" sz="3800" dirty="0" smtClean="0"/>
              <a:t> </a:t>
            </a:r>
            <a:r>
              <a:rPr lang="en-US" sz="3800" dirty="0" err="1" smtClean="0"/>
              <a:t>kerjasama</a:t>
            </a:r>
            <a:r>
              <a:rPr lang="en-US" sz="3800" dirty="0" smtClean="0"/>
              <a:t> regional</a:t>
            </a:r>
            <a:endParaRPr lang="en-US" sz="3800" dirty="0" smtClean="0"/>
          </a:p>
          <a:p>
            <a:r>
              <a:rPr lang="en-US" sz="3800" dirty="0" err="1" smtClean="0"/>
              <a:t>Hubungan</a:t>
            </a:r>
            <a:r>
              <a:rPr lang="en-US" sz="3800" dirty="0" smtClean="0"/>
              <a:t> </a:t>
            </a:r>
            <a:r>
              <a:rPr lang="en-US" sz="3800" dirty="0" err="1" smtClean="0"/>
              <a:t>dengan</a:t>
            </a:r>
            <a:r>
              <a:rPr lang="en-US" sz="3800" dirty="0" smtClean="0"/>
              <a:t> </a:t>
            </a:r>
            <a:r>
              <a:rPr lang="en-US" sz="3800" dirty="0" err="1" smtClean="0"/>
              <a:t>barat</a:t>
            </a:r>
            <a:r>
              <a:rPr lang="en-US" sz="3800" dirty="0" smtClean="0"/>
              <a:t> </a:t>
            </a:r>
            <a:r>
              <a:rPr lang="en-US" sz="3800" dirty="0" smtClean="0">
                <a:sym typeface="Wingdings" pitchFamily="2" charset="2"/>
              </a:rPr>
              <a:t></a:t>
            </a:r>
            <a:r>
              <a:rPr lang="en-US" sz="3800" i="1" dirty="0" smtClean="0">
                <a:sym typeface="Wingdings" pitchFamily="2" charset="2"/>
              </a:rPr>
              <a:t> pro </a:t>
            </a:r>
            <a:r>
              <a:rPr lang="en-US" sz="3800" i="1" dirty="0" err="1" smtClean="0">
                <a:sym typeface="Wingdings" pitchFamily="2" charset="2"/>
              </a:rPr>
              <a:t>developmentalist</a:t>
            </a:r>
            <a:r>
              <a:rPr lang="en-US" sz="3800" dirty="0" smtClean="0">
                <a:sym typeface="Wingdings" pitchFamily="2" charset="2"/>
              </a:rPr>
              <a:t>  </a:t>
            </a:r>
            <a:r>
              <a:rPr lang="en-US" sz="3800" dirty="0" err="1" smtClean="0">
                <a:sym typeface="Wingdings" pitchFamily="2" charset="2"/>
              </a:rPr>
              <a:t>pembangunan</a:t>
            </a:r>
            <a:r>
              <a:rPr lang="en-US" sz="3800" dirty="0" smtClean="0">
                <a:sym typeface="Wingdings" pitchFamily="2" charset="2"/>
              </a:rPr>
              <a:t> </a:t>
            </a:r>
            <a:r>
              <a:rPr lang="en-US" sz="3800" dirty="0" err="1" smtClean="0">
                <a:sym typeface="Wingdings" pitchFamily="2" charset="2"/>
              </a:rPr>
              <a:t>ekonomi</a:t>
            </a:r>
            <a:r>
              <a:rPr lang="en-US" sz="3800" dirty="0" smtClean="0">
                <a:sym typeface="Wingdings" pitchFamily="2" charset="2"/>
              </a:rPr>
              <a:t> </a:t>
            </a:r>
            <a:r>
              <a:rPr lang="en-US" sz="3800" dirty="0" err="1" smtClean="0">
                <a:sym typeface="Wingdings" pitchFamily="2" charset="2"/>
              </a:rPr>
              <a:t>dan</a:t>
            </a:r>
            <a:r>
              <a:rPr lang="en-US" sz="3800" dirty="0" smtClean="0">
                <a:sym typeface="Wingdings" pitchFamily="2" charset="2"/>
              </a:rPr>
              <a:t> </a:t>
            </a:r>
            <a:r>
              <a:rPr lang="en-US" sz="3800" dirty="0" err="1" smtClean="0">
                <a:sym typeface="Wingdings" pitchFamily="2" charset="2"/>
              </a:rPr>
              <a:t>infrastruktur</a:t>
            </a:r>
            <a:endParaRPr lang="en-US" sz="3800" dirty="0" smtClean="0">
              <a:sym typeface="Wingdings" pitchFamily="2" charset="2"/>
            </a:endParaRPr>
          </a:p>
          <a:p>
            <a:r>
              <a:rPr lang="en-US" sz="3800" dirty="0" err="1" smtClean="0">
                <a:sym typeface="Wingdings" pitchFamily="2" charset="2"/>
              </a:rPr>
              <a:t>Dipercaya</a:t>
            </a:r>
            <a:r>
              <a:rPr lang="en-US" sz="3800" dirty="0" smtClean="0">
                <a:sym typeface="Wingdings" pitchFamily="2" charset="2"/>
              </a:rPr>
              <a:t>: </a:t>
            </a:r>
            <a:r>
              <a:rPr lang="en-US" sz="3800" dirty="0" err="1" smtClean="0">
                <a:sym typeface="Wingdings" pitchFamily="2" charset="2"/>
              </a:rPr>
              <a:t>ketua</a:t>
            </a:r>
            <a:r>
              <a:rPr lang="en-US" sz="3800" dirty="0" smtClean="0">
                <a:sym typeface="Wingdings" pitchFamily="2" charset="2"/>
              </a:rPr>
              <a:t> OKI, GNB, APEC</a:t>
            </a:r>
            <a:endParaRPr lang="id-ID" sz="3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arahnya</a:t>
            </a:r>
            <a:r>
              <a:rPr lang="en-US" dirty="0" smtClean="0"/>
              <a:t>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8737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/>
              <a:t>	ARAH </a:t>
            </a:r>
            <a:r>
              <a:rPr lang="en-US" sz="3600" dirty="0" smtClean="0"/>
              <a:t>DIPLOMASI DITUJUKAN PADA 3 UPAYA POKOK</a:t>
            </a:r>
            <a:r>
              <a:rPr lang="en-US" sz="3600" dirty="0" smtClean="0"/>
              <a:t>:</a:t>
            </a:r>
          </a:p>
          <a:p>
            <a:pPr>
              <a:buNone/>
            </a:pPr>
            <a:endParaRPr lang="en-US" sz="3600" dirty="0" smtClean="0"/>
          </a:p>
          <a:p>
            <a:pPr marL="514350" indent="-514350">
              <a:buAutoNum type="arabicPeriod"/>
            </a:pPr>
            <a:r>
              <a:rPr lang="en-US" sz="3600" dirty="0" err="1" smtClean="0"/>
              <a:t>Pertumbuhan</a:t>
            </a:r>
            <a:r>
              <a:rPr lang="en-US" sz="3600" dirty="0" smtClean="0"/>
              <a:t> </a:t>
            </a:r>
            <a:r>
              <a:rPr lang="en-US" sz="3600" dirty="0" err="1" smtClean="0"/>
              <a:t>Ekonomi</a:t>
            </a:r>
            <a:endParaRPr lang="en-US" sz="3600" dirty="0" smtClean="0"/>
          </a:p>
          <a:p>
            <a:pPr marL="514350" indent="-514350">
              <a:buAutoNum type="arabicPeriod"/>
            </a:pPr>
            <a:r>
              <a:rPr lang="en-US" sz="3600" dirty="0" err="1" smtClean="0"/>
              <a:t>Stabilitas</a:t>
            </a:r>
            <a:r>
              <a:rPr lang="en-US" sz="3600" dirty="0" smtClean="0"/>
              <a:t> </a:t>
            </a:r>
            <a:r>
              <a:rPr lang="en-US" sz="3600" dirty="0" err="1" smtClean="0"/>
              <a:t>Politik</a:t>
            </a:r>
            <a:r>
              <a:rPr lang="en-US" sz="3600" dirty="0" smtClean="0"/>
              <a:t> Dan </a:t>
            </a:r>
            <a:r>
              <a:rPr lang="en-US" sz="3600" dirty="0" err="1" smtClean="0"/>
              <a:t>Keamanan</a:t>
            </a:r>
            <a:endParaRPr lang="en-US" sz="3600" dirty="0" smtClean="0"/>
          </a:p>
          <a:p>
            <a:pPr marL="514350" indent="-514350">
              <a:buAutoNum type="arabicPeriod"/>
            </a:pPr>
            <a:r>
              <a:rPr lang="en-US" sz="3600" dirty="0" err="1" smtClean="0"/>
              <a:t>Membendung</a:t>
            </a:r>
            <a:r>
              <a:rPr lang="en-US" sz="3600" dirty="0" smtClean="0"/>
              <a:t> </a:t>
            </a:r>
            <a:r>
              <a:rPr lang="en-US" sz="3600" dirty="0" err="1" smtClean="0"/>
              <a:t>Pengaruh</a:t>
            </a:r>
            <a:r>
              <a:rPr lang="en-US" sz="3600" dirty="0" smtClean="0"/>
              <a:t> </a:t>
            </a:r>
            <a:r>
              <a:rPr lang="en-US" sz="3600" dirty="0" err="1" smtClean="0"/>
              <a:t>Komunisme</a:t>
            </a:r>
            <a:endParaRPr lang="id-ID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668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2200" dirty="0" smtClean="0"/>
              <a:t>MOBILITAS SUMBER DAYA DAN DUKUNGAN INTERNASIONAL DIARAHKAN UNTUK PEMBANGUNAN EKONOMI DAN KEUTUHAN NEGARA ADALAH FOKUS TUJUAN </a:t>
            </a:r>
            <a:r>
              <a:rPr lang="en-US" sz="2200" dirty="0" smtClean="0"/>
              <a:t>DIPLOMASI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6184"/>
            <a:ext cx="8229600" cy="515719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id-ID" sz="2000" dirty="0" smtClean="0"/>
              <a:t>Indonesia </a:t>
            </a:r>
            <a:r>
              <a:rPr lang="id-ID" sz="2000" dirty="0" smtClean="0"/>
              <a:t>kembali masuk </a:t>
            </a:r>
            <a:r>
              <a:rPr lang="id-ID" sz="2000" dirty="0" smtClean="0"/>
              <a:t>menjadi</a:t>
            </a:r>
            <a:r>
              <a:rPr lang="en-US" sz="2000" dirty="0" smtClean="0"/>
              <a:t> </a:t>
            </a:r>
            <a:r>
              <a:rPr lang="id-ID" sz="2000" dirty="0" smtClean="0"/>
              <a:t>anggota </a:t>
            </a:r>
            <a:r>
              <a:rPr lang="id-ID" sz="2000" dirty="0" smtClean="0"/>
              <a:t>Perserikatan Bangsa-bangsa (PBB) dan memperbaiki </a:t>
            </a:r>
            <a:r>
              <a:rPr lang="id-ID" sz="2000" dirty="0" smtClean="0"/>
              <a:t>hubungan</a:t>
            </a:r>
            <a:r>
              <a:rPr lang="en-US" sz="2000" dirty="0" smtClean="0"/>
              <a:t> </a:t>
            </a:r>
            <a:r>
              <a:rPr lang="id-ID" sz="2000" dirty="0" smtClean="0"/>
              <a:t>dengan </a:t>
            </a:r>
            <a:r>
              <a:rPr lang="id-ID" sz="2000" dirty="0" smtClean="0"/>
              <a:t>negara-negara Barat dan Jepang. Langkah tersebut diambil </a:t>
            </a:r>
            <a:r>
              <a:rPr lang="id-ID" sz="2000" dirty="0" smtClean="0"/>
              <a:t>untuk</a:t>
            </a:r>
            <a:r>
              <a:rPr lang="en-US" sz="2000" dirty="0" smtClean="0"/>
              <a:t> </a:t>
            </a:r>
            <a:r>
              <a:rPr lang="id-ID" sz="2000" dirty="0" smtClean="0"/>
              <a:t>menunjang </a:t>
            </a:r>
            <a:r>
              <a:rPr lang="id-ID" sz="2000" dirty="0" smtClean="0"/>
              <a:t>pembangunan dalam </a:t>
            </a:r>
            <a:r>
              <a:rPr lang="id-ID" sz="2000" dirty="0" smtClean="0"/>
              <a:t>negeri.</a:t>
            </a:r>
            <a:endParaRPr lang="en-US" sz="2000" dirty="0" smtClean="0"/>
          </a:p>
          <a:p>
            <a:pPr algn="just"/>
            <a:r>
              <a:rPr lang="id-ID" sz="2000" dirty="0" smtClean="0"/>
              <a:t>Negara-negara </a:t>
            </a:r>
            <a:r>
              <a:rPr lang="id-ID" sz="2000" dirty="0" smtClean="0"/>
              <a:t>Barat dan </a:t>
            </a:r>
            <a:r>
              <a:rPr lang="id-ID" sz="2000" dirty="0" smtClean="0"/>
              <a:t>Jepang</a:t>
            </a:r>
            <a:r>
              <a:rPr lang="en-US" sz="2000" dirty="0" smtClean="0"/>
              <a:t> </a:t>
            </a:r>
            <a:r>
              <a:rPr lang="id-ID" sz="2000" dirty="0" smtClean="0"/>
              <a:t>memenuhi </a:t>
            </a:r>
            <a:r>
              <a:rPr lang="id-ID" sz="2000" dirty="0" smtClean="0"/>
              <a:t>lima kriteria yang bisa membantu Indonesia keluar dari </a:t>
            </a:r>
            <a:r>
              <a:rPr lang="id-ID" sz="2000" dirty="0" smtClean="0"/>
              <a:t>krisis,</a:t>
            </a:r>
            <a:r>
              <a:rPr lang="en-US" sz="2000" dirty="0" smtClean="0"/>
              <a:t> </a:t>
            </a:r>
            <a:r>
              <a:rPr lang="id-ID" sz="2000" dirty="0" smtClean="0"/>
              <a:t>seperti </a:t>
            </a:r>
            <a:r>
              <a:rPr lang="id-ID" sz="2000" dirty="0" smtClean="0"/>
              <a:t>mampu mendukung “peningkatan ekspor non-migas, meningkatkan arus investasi, memberi pengamanan dalam bantuan </a:t>
            </a:r>
            <a:r>
              <a:rPr lang="id-ID" sz="2000" dirty="0" smtClean="0"/>
              <a:t>pembangunan,</a:t>
            </a:r>
            <a:r>
              <a:rPr lang="en-US" sz="2000" dirty="0" smtClean="0"/>
              <a:t> </a:t>
            </a:r>
            <a:r>
              <a:rPr lang="id-ID" sz="2000" dirty="0" smtClean="0"/>
              <a:t>mendorong </a:t>
            </a:r>
            <a:r>
              <a:rPr lang="id-ID" sz="2000" dirty="0" smtClean="0"/>
              <a:t>kerja sama teknik, teknologi, dan pengetahuan, serta menjadi</a:t>
            </a:r>
            <a:br>
              <a:rPr lang="id-ID" sz="2000" dirty="0" smtClean="0"/>
            </a:br>
            <a:r>
              <a:rPr lang="id-ID" sz="2000" dirty="0" smtClean="0"/>
              <a:t>sumber arus pariwisata</a:t>
            </a:r>
            <a:r>
              <a:rPr lang="id-ID" sz="2000" dirty="0" smtClean="0"/>
              <a:t>”. </a:t>
            </a:r>
            <a:endParaRPr lang="en-US" sz="2000" dirty="0" smtClean="0"/>
          </a:p>
          <a:p>
            <a:pPr algn="just"/>
            <a:r>
              <a:rPr lang="id-ID" sz="2000" dirty="0" smtClean="0"/>
              <a:t>Perubahan </a:t>
            </a:r>
            <a:r>
              <a:rPr lang="id-ID" sz="2000" dirty="0" smtClean="0"/>
              <a:t>sikap Indonesia </a:t>
            </a:r>
            <a:r>
              <a:rPr lang="id-ID" sz="2000" dirty="0" smtClean="0"/>
              <a:t>disambut</a:t>
            </a:r>
            <a:r>
              <a:rPr lang="en-US" sz="2000" dirty="0" smtClean="0"/>
              <a:t> </a:t>
            </a:r>
            <a:r>
              <a:rPr lang="id-ID" sz="2000" dirty="0" smtClean="0"/>
              <a:t>baik </a:t>
            </a:r>
            <a:r>
              <a:rPr lang="id-ID" sz="2000" dirty="0" smtClean="0"/>
              <a:t>oleh negara-negara Barat. Bank Dunia, </a:t>
            </a:r>
            <a:r>
              <a:rPr lang="id-ID" sz="2000" i="1" dirty="0" smtClean="0"/>
              <a:t>International Monetary </a:t>
            </a:r>
            <a:r>
              <a:rPr lang="id-ID" sz="2000" i="1" dirty="0" smtClean="0"/>
              <a:t>Fund</a:t>
            </a:r>
            <a:r>
              <a:rPr lang="en-US" sz="2000" i="1" dirty="0" smtClean="0"/>
              <a:t> </a:t>
            </a:r>
            <a:r>
              <a:rPr lang="id-ID" sz="2000" dirty="0" smtClean="0"/>
              <a:t>(IMF</a:t>
            </a:r>
            <a:r>
              <a:rPr lang="id-ID" sz="2000" dirty="0" smtClean="0"/>
              <a:t>), dan </a:t>
            </a:r>
            <a:r>
              <a:rPr lang="id-ID" sz="2000" i="1" dirty="0" smtClean="0"/>
              <a:t>Inter-Governmental Group on Indonesia </a:t>
            </a:r>
            <a:r>
              <a:rPr lang="id-ID" sz="2000" dirty="0" smtClean="0"/>
              <a:t>(IGGI) bersedia memberikan penangguhan pembayaran utang dan bantuan luar negeri </a:t>
            </a:r>
            <a:br>
              <a:rPr lang="id-ID" sz="2000" dirty="0" smtClean="0"/>
            </a:br>
            <a:endParaRPr lang="id-ID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Normalisasi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28 </a:t>
            </a:r>
            <a:r>
              <a:rPr lang="en-US" dirty="0" err="1" smtClean="0"/>
              <a:t>mei</a:t>
            </a:r>
            <a:r>
              <a:rPr lang="en-US" dirty="0" smtClean="0"/>
              <a:t> 1966 </a:t>
            </a:r>
            <a:r>
              <a:rPr lang="en-US" dirty="0" err="1" smtClean="0"/>
              <a:t>konferensi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bangkok</a:t>
            </a:r>
            <a:r>
              <a:rPr lang="en-US" dirty="0" smtClean="0"/>
              <a:t> </a:t>
            </a:r>
            <a:r>
              <a:rPr lang="en-US" dirty="0" err="1" smtClean="0"/>
              <a:t>mengakhiri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malaysia</a:t>
            </a:r>
            <a:r>
              <a:rPr lang="en-US" dirty="0" smtClean="0"/>
              <a:t>, </a:t>
            </a:r>
            <a:r>
              <a:rPr lang="en-US" dirty="0" err="1" smtClean="0"/>
              <a:t>normalisasi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berakhir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juni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perdamaian</a:t>
            </a:r>
            <a:r>
              <a:rPr lang="en-US" dirty="0" smtClean="0"/>
              <a:t> (Jakarta Accord) </a:t>
            </a:r>
            <a:r>
              <a:rPr lang="en-US" dirty="0" err="1" smtClean="0"/>
              <a:t>antara</a:t>
            </a:r>
            <a:r>
              <a:rPr lang="en-US" dirty="0" smtClean="0"/>
              <a:t> Adam </a:t>
            </a:r>
            <a:r>
              <a:rPr lang="en-US" dirty="0" err="1" smtClean="0"/>
              <a:t>Malik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Tun</a:t>
            </a:r>
            <a:r>
              <a:rPr lang="en-US" dirty="0" smtClean="0"/>
              <a:t> Abdul </a:t>
            </a:r>
            <a:r>
              <a:rPr lang="en-US" dirty="0" err="1" smtClean="0"/>
              <a:t>Rajak</a:t>
            </a:r>
            <a:r>
              <a:rPr lang="en-US" dirty="0" smtClean="0"/>
              <a:t> </a:t>
            </a:r>
            <a:r>
              <a:rPr lang="en-US" dirty="0" err="1" smtClean="0"/>
              <a:t>ditandatangani</a:t>
            </a:r>
            <a:r>
              <a:rPr lang="en-US" dirty="0" smtClean="0"/>
              <a:t> 11 </a:t>
            </a:r>
            <a:r>
              <a:rPr lang="en-US" dirty="0" err="1" smtClean="0"/>
              <a:t>agustus</a:t>
            </a:r>
            <a:r>
              <a:rPr lang="en-US" dirty="0" smtClean="0"/>
              <a:t> 1966.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ASEAN</a:t>
            </a:r>
            <a:r>
              <a:rPr lang="en-US" dirty="0" smtClean="0"/>
              <a:t> 18 </a:t>
            </a:r>
            <a:r>
              <a:rPr lang="en-US" dirty="0" err="1" smtClean="0"/>
              <a:t>Agustus</a:t>
            </a:r>
            <a:r>
              <a:rPr lang="en-US" dirty="0" smtClean="0"/>
              <a:t> 1967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regional</a:t>
            </a:r>
          </a:p>
          <a:p>
            <a:r>
              <a:rPr lang="en-US" dirty="0" err="1" smtClean="0"/>
              <a:t>Membendung</a:t>
            </a:r>
            <a:r>
              <a:rPr lang="en-US" dirty="0" smtClean="0"/>
              <a:t> </a:t>
            </a:r>
            <a:r>
              <a:rPr lang="en-US" dirty="0" err="1" smtClean="0"/>
              <a:t>perluuasan</a:t>
            </a:r>
            <a:r>
              <a:rPr lang="en-US" dirty="0" smtClean="0"/>
              <a:t> </a:t>
            </a:r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komunisme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Vietnam </a:t>
            </a:r>
            <a:r>
              <a:rPr lang="en-US" dirty="0" err="1" smtClean="0"/>
              <a:t>menyerang</a:t>
            </a:r>
            <a:r>
              <a:rPr lang="en-US" dirty="0" smtClean="0"/>
              <a:t> </a:t>
            </a:r>
            <a:r>
              <a:rPr lang="en-US" dirty="0" err="1" smtClean="0"/>
              <a:t>Kamboja</a:t>
            </a:r>
            <a:endParaRPr lang="en-US" dirty="0" smtClean="0"/>
          </a:p>
          <a:p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POLITIK, EKONOMI, SOSIAL, BUDAYA.</a:t>
            </a:r>
          </a:p>
          <a:p>
            <a:r>
              <a:rPr lang="en-US" dirty="0" smtClean="0"/>
              <a:t>PRAKARSA ATAS: INDONESIA, THAILAND, MALAYSIA, SINGAPURA, DAN FILIPINA.</a:t>
            </a: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>Diplomasi Masalah Timor-Timor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 part, the current emphasis on international aid is an instance of </a:t>
            </a:r>
            <a:r>
              <a:rPr lang="en-US" dirty="0" smtClean="0"/>
              <a:t>the calls </a:t>
            </a:r>
            <a:r>
              <a:rPr lang="en-US" dirty="0" smtClean="0"/>
              <a:t>for relevance and soft power, with conventional diplomacy </a:t>
            </a:r>
            <a:r>
              <a:rPr lang="en-US" dirty="0" smtClean="0"/>
              <a:t>presented as </a:t>
            </a:r>
            <a:r>
              <a:rPr lang="en-US" dirty="0" smtClean="0"/>
              <a:t>having deficiencies under both heads. Such an account of diplomacy is</a:t>
            </a:r>
            <a:br>
              <a:rPr lang="en-US" dirty="0" smtClean="0"/>
            </a:br>
            <a:r>
              <a:rPr lang="en-US" dirty="0" smtClean="0"/>
              <a:t>mistaken. The roles of diplomatic representation and negotiation are </a:t>
            </a:r>
            <a:r>
              <a:rPr lang="en-US" dirty="0" smtClean="0"/>
              <a:t>still crucial</a:t>
            </a:r>
            <a:r>
              <a:rPr lang="en-US" dirty="0" smtClean="0"/>
              <a:t>, and notably so as the volatility of international relations </a:t>
            </a:r>
            <a:r>
              <a:rPr lang="en-US" dirty="0" smtClean="0"/>
              <a:t>have increased</a:t>
            </a:r>
            <a:r>
              <a:rPr lang="en-US" dirty="0" smtClean="0"/>
              <a:t>. New states, such as East Timor (Timor </a:t>
            </a:r>
            <a:r>
              <a:rPr lang="en-US" dirty="0" err="1" smtClean="0"/>
              <a:t>Leste</a:t>
            </a:r>
            <a:r>
              <a:rPr lang="en-US" dirty="0" smtClean="0"/>
              <a:t>) which gained independence from Indonesia in 2002, hastened to establish embassies, for example in Lisbon, the capital of Portugal, the colonial power until 1975, in order to assert a presence and win support. </a:t>
            </a:r>
            <a:br>
              <a:rPr lang="en-US" dirty="0" smtClean="0"/>
            </a:br>
            <a:endParaRPr lang="id-ID" dirty="0" smtClean="0"/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2286000" y="102834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38</TotalTime>
  <Words>275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DIPLOMASI MASA ORDE BARU  </vt:lpstr>
      <vt:lpstr>Slide 2</vt:lpstr>
      <vt:lpstr>Pendekatan seperti apa?</vt:lpstr>
      <vt:lpstr>Bagaimana arahnya?</vt:lpstr>
      <vt:lpstr>MOBILITAS SUMBER DAYA DAN DUKUNGAN INTERNASIONAL DIARAHKAN UNTUK PEMBANGUNAN EKONOMI DAN KEUTUHAN NEGARA ADALAH FOKUS TUJUAN DIPLOMASI</vt:lpstr>
      <vt:lpstr>Normalisasi dengan beberapa negara</vt:lpstr>
      <vt:lpstr>ASEAN 18 Agustus 1967</vt:lpstr>
      <vt:lpstr> Diplomasi Masalah Timor-Timor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DIPLOMASI MASA ORDE BARU  </dc:title>
  <dc:creator>intels</dc:creator>
  <cp:lastModifiedBy>intels</cp:lastModifiedBy>
  <cp:revision>9</cp:revision>
  <dcterms:created xsi:type="dcterms:W3CDTF">2019-04-23T08:29:53Z</dcterms:created>
  <dcterms:modified xsi:type="dcterms:W3CDTF">2019-04-24T11:55:36Z</dcterms:modified>
</cp:coreProperties>
</file>