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1" roundtripDataSignature="AMtx7mhheNDx2wy+npizvXAe40Kb+bcP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5CBF65B-87A1-4DFE-9DD6-3CA35F3A8B8E}">
  <a:tblStyle styleId="{B5CBF65B-87A1-4DFE-9DD6-3CA35F3A8B8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customschemas.google.com/relationships/presentationmetadata" Target="meta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9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9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39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9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8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8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B8A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B8A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73" name="Google Shape;73;p48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48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8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9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6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9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C8B8A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C8B8A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C8B8A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79" name="Google Shape;79;p49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49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0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0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40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40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1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41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2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2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42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3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3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3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43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3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4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2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4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95A39D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C89F5D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4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44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44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4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5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2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5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45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5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45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5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46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46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46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46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46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6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7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7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6" name="Google Shape;66;p47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7" name="Google Shape;67;p47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47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7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7" name="Google Shape;7;p38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8"/>
          <p:cNvSpPr txBox="1"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38"/>
          <p:cNvSpPr txBox="1"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8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1" name="Google Shape;11;p38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8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"/>
          <p:cNvSpPr txBox="1"/>
          <p:nvPr>
            <p:ph type="title"/>
          </p:nvPr>
        </p:nvSpPr>
        <p:spPr>
          <a:xfrm>
            <a:off x="457200" y="268287"/>
            <a:ext cx="8229600" cy="1027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1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B. Kewenangan Pemerintah</a:t>
            </a:r>
            <a:endParaRPr/>
          </a:p>
        </p:txBody>
      </p:sp>
      <p:grpSp>
        <p:nvGrpSpPr>
          <p:cNvPr id="87" name="Google Shape;87;p11"/>
          <p:cNvGrpSpPr/>
          <p:nvPr/>
        </p:nvGrpSpPr>
        <p:grpSpPr>
          <a:xfrm>
            <a:off x="2197379" y="1124011"/>
            <a:ext cx="4763528" cy="5681541"/>
            <a:chOff x="1489" y="937"/>
            <a:chExt cx="2735" cy="2735"/>
          </a:xfrm>
        </p:grpSpPr>
        <p:sp>
          <p:nvSpPr>
            <p:cNvPr id="88" name="Google Shape;88;p11"/>
            <p:cNvSpPr/>
            <p:nvPr/>
          </p:nvSpPr>
          <p:spPr>
            <a:xfrm>
              <a:off x="1877" y="1325"/>
              <a:ext cx="1958" cy="1958"/>
            </a:xfrm>
            <a:prstGeom prst="blockArc">
              <a:avLst>
                <a:gd fmla="val 16515072" name="adj1"/>
                <a:gd fmla="val 8640" name="adj2"/>
                <a:gd fmla="val 25000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1"/>
            <p:cNvSpPr/>
            <p:nvPr/>
          </p:nvSpPr>
          <p:spPr>
            <a:xfrm rot="4320000">
              <a:off x="1877" y="1325"/>
              <a:ext cx="1958" cy="1958"/>
            </a:xfrm>
            <a:prstGeom prst="blockArc">
              <a:avLst>
                <a:gd fmla="val 16515072" name="adj1"/>
                <a:gd fmla="val 8640" name="adj2"/>
                <a:gd fmla="val 25000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1"/>
            <p:cNvSpPr/>
            <p:nvPr/>
          </p:nvSpPr>
          <p:spPr>
            <a:xfrm rot="8640000">
              <a:off x="1877" y="1325"/>
              <a:ext cx="1958" cy="1958"/>
            </a:xfrm>
            <a:prstGeom prst="blockArc">
              <a:avLst>
                <a:gd fmla="val 16515072" name="adj1"/>
                <a:gd fmla="val 8640" name="adj2"/>
                <a:gd fmla="val 25000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1"/>
            <p:cNvSpPr/>
            <p:nvPr/>
          </p:nvSpPr>
          <p:spPr>
            <a:xfrm rot="-8640000">
              <a:off x="1877" y="1325"/>
              <a:ext cx="1958" cy="1958"/>
            </a:xfrm>
            <a:prstGeom prst="blockArc">
              <a:avLst>
                <a:gd fmla="val 16515072" name="adj1"/>
                <a:gd fmla="val 8640" name="adj2"/>
                <a:gd fmla="val 25000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1"/>
            <p:cNvSpPr/>
            <p:nvPr/>
          </p:nvSpPr>
          <p:spPr>
            <a:xfrm rot="-4320000">
              <a:off x="1877" y="1325"/>
              <a:ext cx="1958" cy="1958"/>
            </a:xfrm>
            <a:prstGeom prst="blockArc">
              <a:avLst>
                <a:gd fmla="val 16515072" name="adj1"/>
                <a:gd fmla="val 8640" name="adj2"/>
                <a:gd fmla="val 25000" name="adj3"/>
              </a:avLst>
            </a:prstGeom>
            <a:solidFill>
              <a:schemeClr val="accent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1"/>
            <p:cNvSpPr txBox="1"/>
            <p:nvPr/>
          </p:nvSpPr>
          <p:spPr>
            <a:xfrm>
              <a:off x="3157" y="1375"/>
              <a:ext cx="432" cy="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mic Sans M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Motivator</a:t>
              </a:r>
              <a:endParaRPr/>
            </a:p>
          </p:txBody>
        </p:sp>
        <p:sp>
          <p:nvSpPr>
            <p:cNvPr id="94" name="Google Shape;94;p11"/>
            <p:cNvSpPr txBox="1"/>
            <p:nvPr/>
          </p:nvSpPr>
          <p:spPr>
            <a:xfrm>
              <a:off x="1804" y="2359"/>
              <a:ext cx="432" cy="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mic Sans M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Dinamisator</a:t>
              </a:r>
              <a:endParaRPr/>
            </a:p>
          </p:txBody>
        </p:sp>
        <p:sp>
          <p:nvSpPr>
            <p:cNvPr id="95" name="Google Shape;95;p11"/>
            <p:cNvSpPr txBox="1"/>
            <p:nvPr/>
          </p:nvSpPr>
          <p:spPr>
            <a:xfrm>
              <a:off x="2123" y="1376"/>
              <a:ext cx="432" cy="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mic Sans M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Stabilisator</a:t>
              </a:r>
              <a:endParaRPr/>
            </a:p>
          </p:txBody>
        </p:sp>
        <p:sp>
          <p:nvSpPr>
            <p:cNvPr id="96" name="Google Shape;96;p11"/>
            <p:cNvSpPr txBox="1"/>
            <p:nvPr/>
          </p:nvSpPr>
          <p:spPr>
            <a:xfrm>
              <a:off x="3477" y="2359"/>
              <a:ext cx="432" cy="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mic Sans M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Modernisator</a:t>
              </a:r>
              <a:endParaRPr/>
            </a:p>
          </p:txBody>
        </p:sp>
        <p:sp>
          <p:nvSpPr>
            <p:cNvPr id="97" name="Google Shape;97;p11"/>
            <p:cNvSpPr txBox="1"/>
            <p:nvPr/>
          </p:nvSpPr>
          <p:spPr>
            <a:xfrm>
              <a:off x="2640" y="2967"/>
              <a:ext cx="432" cy="4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omic Sans MS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Katalisator</a:t>
              </a:r>
              <a:endParaRPr/>
            </a:p>
          </p:txBody>
        </p:sp>
      </p:grpSp>
      <p:sp>
        <p:nvSpPr>
          <p:cNvPr id="98" name="Google Shape;98;p11"/>
          <p:cNvSpPr txBox="1"/>
          <p:nvPr/>
        </p:nvSpPr>
        <p:spPr>
          <a:xfrm>
            <a:off x="3678237" y="3357562"/>
            <a:ext cx="1614487" cy="1619250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PEMERINTAH : REGULATOR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FASILITATOR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WASITRENEUR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ENTREP</a:t>
            </a:r>
            <a:endParaRPr/>
          </a:p>
        </p:txBody>
      </p:sp>
      <p:sp>
        <p:nvSpPr>
          <p:cNvPr id="99" name="Google Shape;99;p11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Delegasi vs Mandat</a:t>
            </a:r>
            <a:endParaRPr/>
          </a:p>
        </p:txBody>
      </p:sp>
      <p:graphicFrame>
        <p:nvGraphicFramePr>
          <p:cNvPr id="178" name="Google Shape;178;p20"/>
          <p:cNvGraphicFramePr/>
          <p:nvPr/>
        </p:nvGraphicFramePr>
        <p:xfrm>
          <a:off x="457200" y="1600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{B5CBF65B-87A1-4DFE-9DD6-3CA35F3A8B8E}</a:tableStyleId>
              </a:tblPr>
              <a:tblGrid>
                <a:gridCol w="3900475"/>
                <a:gridCol w="4286250"/>
              </a:tblGrid>
              <a:tr h="593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Delegasi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200"/>
                        <a:buFont typeface="Calibri"/>
                        <a:buNone/>
                      </a:pPr>
                      <a:r>
                        <a:rPr b="1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Mandat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5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2B2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2F2B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Pelimpahan wewenang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Perintah untuk melaksanakan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1D7"/>
                    </a:solidFill>
                  </a:tcPr>
                </a:tc>
              </a:tr>
              <a:tr h="2103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2B2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2F2B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Kewenangan tidak dapat dijalankan secara insidental oleh organ yang memiliki wewenang asli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Kewenangan dapat sewaktu2 dilaksanakan oleh mandans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0EC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2B2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2F2B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Ada peralihan tanggungjawab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tidak ada peralihan tanggungjawab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1D7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2B2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2F2B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Harus berdasarkan UU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0E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tidak harus berdasarkan UU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F0EC"/>
                    </a:solidFill>
                  </a:tcPr>
                </a:tc>
              </a:tr>
              <a:tr h="595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F2B2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2F2B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Harus tertulis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1D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200"/>
                        <a:buFont typeface="Calibri"/>
                        <a:buNone/>
                      </a:pPr>
                      <a:r>
                        <a:rPr b="0" i="0" lang="en-US" sz="22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Bisa tertulis, bisa pula lisan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E1D7"/>
                    </a:solidFill>
                  </a:tcPr>
                </a:tc>
              </a:tr>
            </a:tbl>
          </a:graphicData>
        </a:graphic>
      </p:graphicFrame>
      <p:sp>
        <p:nvSpPr>
          <p:cNvPr id="179" name="Google Shape;179;p20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468312" y="5572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B3. Sifat Wewenang Pemerintahan</a:t>
            </a:r>
            <a:endParaRPr/>
          </a:p>
        </p:txBody>
      </p:sp>
      <p:pic>
        <p:nvPicPr>
          <p:cNvPr id="185" name="Google Shape;185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1937" y="2322512"/>
            <a:ext cx="8401050" cy="455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1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/>
          <p:nvPr>
            <p:ph idx="4294967295" type="body"/>
          </p:nvPr>
        </p:nvSpPr>
        <p:spPr>
          <a:xfrm>
            <a:off x="500034" y="714356"/>
            <a:ext cx="8229600" cy="5538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1" i="0" sz="22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1" i="0" sz="22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</a:pPr>
            <a:r>
              <a:t/>
            </a:r>
            <a:endParaRPr b="1" i="0" sz="36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1" i="0" sz="22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1" i="0" sz="22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342900" marR="0" rtl="0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Calibri"/>
              <a:buNone/>
            </a:pPr>
            <a:r>
              <a:t/>
            </a:r>
            <a:endParaRPr b="1" i="0" sz="2200" u="none" cap="none" strike="noStrike">
              <a:solidFill>
                <a:srgbClr val="92C7C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2"/>
          <p:cNvSpPr/>
          <p:nvPr/>
        </p:nvSpPr>
        <p:spPr>
          <a:xfrm>
            <a:off x="4286250" y="1785937"/>
            <a:ext cx="484187" cy="977900"/>
          </a:xfrm>
          <a:prstGeom prst="downArrow">
            <a:avLst>
              <a:gd fmla="val 16253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2"/>
          <p:cNvSpPr/>
          <p:nvPr/>
        </p:nvSpPr>
        <p:spPr>
          <a:xfrm>
            <a:off x="4286250" y="3571875"/>
            <a:ext cx="484187" cy="977900"/>
          </a:xfrm>
          <a:prstGeom prst="downArrow">
            <a:avLst>
              <a:gd fmla="val 16253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2"/>
          <p:cNvSpPr/>
          <p:nvPr/>
        </p:nvSpPr>
        <p:spPr>
          <a:xfrm>
            <a:off x="3286125" y="928687"/>
            <a:ext cx="2500312" cy="914400"/>
          </a:xfrm>
          <a:prstGeom prst="ellipse">
            <a:avLst/>
          </a:prstGeom>
          <a:solidFill>
            <a:srgbClr val="00B0F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LEGALITAS</a:t>
            </a:r>
            <a:endParaRPr/>
          </a:p>
        </p:txBody>
      </p:sp>
      <p:sp>
        <p:nvSpPr>
          <p:cNvPr id="195" name="Google Shape;195;p22"/>
          <p:cNvSpPr/>
          <p:nvPr/>
        </p:nvSpPr>
        <p:spPr>
          <a:xfrm>
            <a:off x="3357562" y="2643187"/>
            <a:ext cx="2428875" cy="9144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WEWENANG</a:t>
            </a:r>
            <a:endParaRPr/>
          </a:p>
        </p:txBody>
      </p:sp>
      <p:sp>
        <p:nvSpPr>
          <p:cNvPr id="196" name="Google Shape;196;p22"/>
          <p:cNvSpPr/>
          <p:nvPr/>
        </p:nvSpPr>
        <p:spPr>
          <a:xfrm>
            <a:off x="1285875" y="4572000"/>
            <a:ext cx="6643687" cy="1285875"/>
          </a:xfrm>
          <a:prstGeom prst="ellipse">
            <a:avLst/>
          </a:prstGeom>
          <a:solidFill>
            <a:srgbClr val="00B05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TINDAKAN/PERBUATAN ADMINISTRASI NEGARA </a:t>
            </a:r>
            <a:endParaRPr/>
          </a:p>
        </p:txBody>
      </p:sp>
      <p:sp>
        <p:nvSpPr>
          <p:cNvPr id="197" name="Google Shape;197;p22"/>
          <p:cNvSpPr/>
          <p:nvPr/>
        </p:nvSpPr>
        <p:spPr>
          <a:xfrm>
            <a:off x="5643562" y="2500312"/>
            <a:ext cx="1571625" cy="731837"/>
          </a:xfrm>
          <a:custGeom>
            <a:rect b="b" l="l" r="r" t="t"/>
            <a:pathLst>
              <a:path extrusionOk="0" h="731837" w="1571625">
                <a:moveTo>
                  <a:pt x="0" y="548878"/>
                </a:moveTo>
                <a:lnTo>
                  <a:pt x="1297186" y="548878"/>
                </a:lnTo>
                <a:lnTo>
                  <a:pt x="1297186" y="182959"/>
                </a:lnTo>
                <a:lnTo>
                  <a:pt x="1205707" y="182959"/>
                </a:lnTo>
                <a:lnTo>
                  <a:pt x="1388666" y="0"/>
                </a:lnTo>
                <a:lnTo>
                  <a:pt x="1571625" y="182959"/>
                </a:lnTo>
                <a:lnTo>
                  <a:pt x="1480145" y="182959"/>
                </a:lnTo>
                <a:lnTo>
                  <a:pt x="1480145" y="731837"/>
                </a:lnTo>
                <a:lnTo>
                  <a:pt x="0" y="731837"/>
                </a:lnTo>
                <a:close/>
              </a:path>
            </a:pathLst>
          </a:custGeom>
          <a:solidFill>
            <a:srgbClr val="FF000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2"/>
          <p:cNvSpPr/>
          <p:nvPr/>
        </p:nvSpPr>
        <p:spPr>
          <a:xfrm>
            <a:off x="571500" y="3071812"/>
            <a:ext cx="2357437" cy="1184275"/>
          </a:xfrm>
          <a:prstGeom prst="flowChartDecision">
            <a:avLst/>
          </a:prstGeom>
          <a:solidFill>
            <a:srgbClr val="92D05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AUPB</a:t>
            </a:r>
            <a:endParaRPr/>
          </a:p>
        </p:txBody>
      </p:sp>
      <p:cxnSp>
        <p:nvCxnSpPr>
          <p:cNvPr id="199" name="Google Shape;199;p22"/>
          <p:cNvCxnSpPr/>
          <p:nvPr/>
        </p:nvCxnSpPr>
        <p:spPr>
          <a:xfrm>
            <a:off x="1214437" y="3857625"/>
            <a:ext cx="914400" cy="914400"/>
          </a:xfrm>
          <a:prstGeom prst="curvedConnector3">
            <a:avLst>
              <a:gd fmla="val -8509" name="adj1"/>
            </a:avLst>
          </a:prstGeom>
          <a:noFill/>
          <a:ln cap="flat" cmpd="sng" w="12700">
            <a:solidFill>
              <a:srgbClr val="A6A278"/>
            </a:solidFill>
            <a:prstDash val="solid"/>
            <a:miter lim="800000"/>
            <a:headEnd len="med" w="med" type="none"/>
            <a:tailEnd len="med" w="med" type="stealth"/>
          </a:ln>
        </p:spPr>
      </p:cxnSp>
      <p:sp>
        <p:nvSpPr>
          <p:cNvPr id="200" name="Google Shape;200;p22"/>
          <p:cNvSpPr/>
          <p:nvPr/>
        </p:nvSpPr>
        <p:spPr>
          <a:xfrm>
            <a:off x="5786437" y="1509712"/>
            <a:ext cx="2652712" cy="1133475"/>
          </a:xfrm>
          <a:prstGeom prst="flowChartDecision">
            <a:avLst/>
          </a:prstGeom>
          <a:solidFill>
            <a:srgbClr val="00B0F0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ATRIBUSI DELEGASI MANDAT</a:t>
            </a:r>
            <a:endParaRPr/>
          </a:p>
        </p:txBody>
      </p:sp>
      <p:sp>
        <p:nvSpPr>
          <p:cNvPr id="201" name="Google Shape;201;p22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/>
          <p:nvPr>
            <p:ph type="title"/>
          </p:nvPr>
        </p:nvSpPr>
        <p:spPr>
          <a:xfrm>
            <a:off x="457200" y="274637"/>
            <a:ext cx="8229600" cy="1439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Tindakan Pemerintahan (</a:t>
            </a:r>
            <a:r>
              <a:rPr b="0" i="1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bestuur handelingen</a:t>
            </a:r>
            <a:r>
              <a:rPr b="0" i="0" lang="en-US" sz="46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/>
          </a:p>
        </p:txBody>
      </p:sp>
      <p:sp>
        <p:nvSpPr>
          <p:cNvPr id="207" name="Google Shape;207;p23"/>
          <p:cNvSpPr txBox="1"/>
          <p:nvPr>
            <p:ph idx="1" type="body"/>
          </p:nvPr>
        </p:nvSpPr>
        <p:spPr>
          <a:xfrm>
            <a:off x="285750" y="1714500"/>
            <a:ext cx="8572500" cy="4857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1" i="1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Bestuurshandeling</a:t>
            </a:r>
            <a:r>
              <a:rPr b="0" i="1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setiap tindakan/perbuatan yang dilakukan oleh alat perlengkapan pemerintahan (</a:t>
            </a:r>
            <a:r>
              <a:rPr b="0" i="1" lang="en-US" sz="29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bestuursorgaan</a:t>
            </a: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dalam menjalankan fungsi pemerintahan (</a:t>
            </a:r>
            <a:r>
              <a:rPr b="0" i="1" lang="en-US" sz="29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bestuursfunctie</a:t>
            </a: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Char char="•"/>
            </a:pPr>
            <a:r>
              <a:rPr b="1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Utrecht </a:t>
            </a:r>
            <a:r>
              <a:rPr b="0" i="0" lang="en-US" sz="29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🡪 perbuatan pemerintah ialah tiap2 perbuatan yang dilakukan pemerintah dgn maksud untuk menyelenggarakan kepentingan umum, termasuk perbuatan mengadakan peraturan maupun perbuatan mengadakan ketetapan/perjanjian</a:t>
            </a:r>
            <a:endParaRPr/>
          </a:p>
          <a:p>
            <a:pPr indent="-44450" lvl="0" marL="342900" marR="0" rtl="0" algn="l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Arial"/>
              <a:buNone/>
            </a:pPr>
            <a:r>
              <a:t/>
            </a:r>
            <a:endParaRPr b="0" i="0" sz="29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3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4"/>
          <p:cNvSpPr txBox="1"/>
          <p:nvPr/>
        </p:nvSpPr>
        <p:spPr>
          <a:xfrm>
            <a:off x="428625" y="500062"/>
            <a:ext cx="7858125" cy="5632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Pasal 1 Angka 8 UU 30 Tahun 2014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Tindakan Administrasi Pemerintahan yang selanjutnya disebut Tindakan adalah perbuatan Pejabat Pemerintahan atau penyelenggara negara lainnya untuk </a:t>
            </a:r>
            <a:r>
              <a:rPr b="0" i="0" lang="en-US" sz="3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melakukan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dan/atau </a:t>
            </a:r>
            <a:r>
              <a:rPr b="0" i="0" lang="en-US" sz="3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tidak melakukan </a:t>
            </a:r>
            <a:r>
              <a:rPr b="0" i="0" lang="en-US" sz="3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perbuatan konkret dalam rangka penyelenggaraan pemerintahan.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"/>
          <p:cNvSpPr txBox="1"/>
          <p:nvPr>
            <p:ph idx="4294967295"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E94"/>
              </a:buClr>
              <a:buSzPts val="4600"/>
              <a:buFont typeface="Cambria"/>
              <a:buNone/>
            </a:pPr>
            <a:r>
              <a:rPr b="0" i="0" lang="en-US" sz="4600" u="none" cap="none" strike="noStrike">
                <a:solidFill>
                  <a:srgbClr val="C2BE94"/>
                </a:solidFill>
                <a:latin typeface="Cambria"/>
                <a:ea typeface="Cambria"/>
                <a:cs typeface="Cambria"/>
                <a:sym typeface="Cambria"/>
              </a:rPr>
              <a:t>B1. Asas Legalitas</a:t>
            </a:r>
            <a:endParaRPr b="0" i="0" sz="4600" u="none" cap="none" strike="noStrike">
              <a:solidFill>
                <a:schemeClr val="dk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5" name="Google Shape;105;p12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⦿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Asas Legalitas merupakan prinsip utama sebagai dasar dalam penyelenggaraan pemerintahan &amp; kenegaraan.</a:t>
            </a:r>
            <a:endParaRPr/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⦿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Dikenal asas legalitas dalam hukum pidana, hukum Islam, juga dalam HAN.</a:t>
            </a:r>
            <a:endParaRPr/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⦿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dalam HAN 🡪 pmrth harus tunduk pd UU. Asas ini mrpkn jaminan bg kedudukan &amp; kepastian hukum warga negara thdp pmrth.</a:t>
            </a:r>
            <a:endParaRPr/>
          </a:p>
        </p:txBody>
      </p:sp>
      <p:sp>
        <p:nvSpPr>
          <p:cNvPr id="106" name="Google Shape;106;p12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mbria"/>
              <a:buNone/>
            </a:pPr>
            <a:r>
              <a:rPr b="1" i="0" lang="en-US" sz="32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PEMBATASAN KEKUASAAN </a:t>
            </a:r>
            <a:br>
              <a:rPr b="1" i="0" lang="en-US" sz="32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b="1" i="0" lang="en-US" sz="32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ADMINISTRASI NEGARA OLEH HAN</a:t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609600" y="1752600"/>
            <a:ext cx="2362200" cy="25908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sebagai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“penyelenggara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Kekuasaan”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dibatasi oleh HAN</a:t>
            </a:r>
            <a:endParaRPr/>
          </a:p>
        </p:txBody>
      </p:sp>
      <p:sp>
        <p:nvSpPr>
          <p:cNvPr id="113" name="Google Shape;113;p13"/>
          <p:cNvSpPr txBox="1"/>
          <p:nvPr/>
        </p:nvSpPr>
        <p:spPr>
          <a:xfrm>
            <a:off x="609600" y="4800600"/>
            <a:ext cx="1752600" cy="925512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memberi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Kepastian hk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kepada AN</a:t>
            </a:r>
            <a:endParaRPr/>
          </a:p>
        </p:txBody>
      </p:sp>
      <p:sp>
        <p:nvSpPr>
          <p:cNvPr id="114" name="Google Shape;114;p13"/>
          <p:cNvSpPr txBox="1"/>
          <p:nvPr/>
        </p:nvSpPr>
        <p:spPr>
          <a:xfrm>
            <a:off x="2651125" y="4760912"/>
            <a:ext cx="1992312" cy="1477962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menjamin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 melindungi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Masyarakat dari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tindakan AN yang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merugikannya</a:t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3184525" y="1636712"/>
            <a:ext cx="2301875" cy="120015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sebagai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Pengawas berperan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Membatasi kekuasa-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AN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3184525" y="3160712"/>
            <a:ext cx="2492375" cy="925512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berperan menga-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tur wewenang, tugas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Dan fungsi AN</a:t>
            </a:r>
            <a:endParaRPr/>
          </a:p>
        </p:txBody>
      </p:sp>
      <p:cxnSp>
        <p:nvCxnSpPr>
          <p:cNvPr id="117" name="Google Shape;117;p13"/>
          <p:cNvCxnSpPr/>
          <p:nvPr/>
        </p:nvCxnSpPr>
        <p:spPr>
          <a:xfrm>
            <a:off x="1371600" y="4267200"/>
            <a:ext cx="0" cy="381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2438400" y="4114800"/>
            <a:ext cx="914400" cy="609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2819400" y="36576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2667000" y="2133600"/>
            <a:ext cx="533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5486400" y="21336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5715000" y="35814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23" name="Google Shape;123;p13"/>
          <p:cNvSpPr txBox="1"/>
          <p:nvPr/>
        </p:nvSpPr>
        <p:spPr>
          <a:xfrm>
            <a:off x="5791200" y="1981200"/>
            <a:ext cx="990600" cy="3460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</a:t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5995987" y="3413125"/>
            <a:ext cx="1014412" cy="3460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EXTERN</a:t>
            </a:r>
            <a:endParaRPr/>
          </a:p>
        </p:txBody>
      </p:sp>
      <p:sp>
        <p:nvSpPr>
          <p:cNvPr id="125" name="Google Shape;125;p13"/>
          <p:cNvSpPr txBox="1"/>
          <p:nvPr/>
        </p:nvSpPr>
        <p:spPr>
          <a:xfrm>
            <a:off x="7162800" y="1763712"/>
            <a:ext cx="1447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“Sistem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pengawasan” terhadap tugas dan fungsi AN</a:t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7162800" y="3336925"/>
            <a:ext cx="1570037" cy="1069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Dilakukan oleh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DPR, BPK, BI,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 Khusus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Akuntan Publik</a:t>
            </a:r>
            <a:endParaRPr/>
          </a:p>
        </p:txBody>
      </p:sp>
      <p:cxnSp>
        <p:nvCxnSpPr>
          <p:cNvPr id="127" name="Google Shape;127;p13"/>
          <p:cNvCxnSpPr/>
          <p:nvPr/>
        </p:nvCxnSpPr>
        <p:spPr>
          <a:xfrm>
            <a:off x="6781800" y="2133600"/>
            <a:ext cx="30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7010400" y="3581400"/>
            <a:ext cx="1524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6477000" y="3733800"/>
            <a:ext cx="0" cy="457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130" name="Google Shape;130;p13"/>
          <p:cNvSpPr txBox="1"/>
          <p:nvPr/>
        </p:nvSpPr>
        <p:spPr>
          <a:xfrm>
            <a:off x="5638800" y="4494212"/>
            <a:ext cx="163195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Penyelesaian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Secara yuridis</a:t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5562600" y="4267200"/>
            <a:ext cx="1905000" cy="1600200"/>
          </a:xfrm>
          <a:prstGeom prst="ellipse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3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4841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BF95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rgbClr val="C3BF95"/>
                </a:solidFill>
                <a:latin typeface="Cambria"/>
                <a:ea typeface="Cambria"/>
                <a:cs typeface="Cambria"/>
                <a:sym typeface="Cambria"/>
              </a:rPr>
              <a:t>B2. Wewenang Pemerintah</a:t>
            </a:r>
            <a:endParaRPr/>
          </a:p>
        </p:txBody>
      </p:sp>
      <p:sp>
        <p:nvSpPr>
          <p:cNvPr id="138" name="Google Shape;138;p14"/>
          <p:cNvSpPr txBox="1"/>
          <p:nvPr>
            <p:ph idx="1" type="body"/>
          </p:nvPr>
        </p:nvSpPr>
        <p:spPr>
          <a:xfrm>
            <a:off x="457200" y="1571625"/>
            <a:ext cx="8229600" cy="4883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Substansi asas legalitas adalah wewenang, yaitu kemampuan untuk melakukan tindakan2 hukum tertentu.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Wewenang 🡪 keseluruhan aturan berkenaan dgn perolehan &amp; penggunaan wewenang2 pemerintahan oleh subyek hukum publik.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Samakah </a:t>
            </a:r>
            <a:r>
              <a:rPr b="0" i="0" lang="en-US" sz="3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wewenang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dg </a:t>
            </a:r>
            <a:r>
              <a:rPr b="0" i="0" lang="en-US" sz="3000" u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kekuasaan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(macht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?</a:t>
            </a:r>
            <a:endParaRPr/>
          </a:p>
        </p:txBody>
      </p:sp>
      <p:sp>
        <p:nvSpPr>
          <p:cNvPr id="139" name="Google Shape;139;p14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PERBEDAAN</a:t>
            </a:r>
            <a:endParaRPr/>
          </a:p>
        </p:txBody>
      </p:sp>
      <p:pic>
        <p:nvPicPr>
          <p:cNvPr id="145" name="Google Shape;145;p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950" y="1566862"/>
            <a:ext cx="7553325" cy="38957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5"/>
          <p:cNvSpPr txBox="1"/>
          <p:nvPr/>
        </p:nvSpPr>
        <p:spPr>
          <a:xfrm>
            <a:off x="500062" y="4572000"/>
            <a:ext cx="33655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1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Bersifat Materiil</a:t>
            </a:r>
            <a:endParaRPr/>
          </a:p>
        </p:txBody>
      </p:sp>
      <p:sp>
        <p:nvSpPr>
          <p:cNvPr id="147" name="Google Shape;147;p15"/>
          <p:cNvSpPr txBox="1"/>
          <p:nvPr/>
        </p:nvSpPr>
        <p:spPr>
          <a:xfrm>
            <a:off x="4786312" y="2000250"/>
            <a:ext cx="3313112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1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Bersifat Formal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642937" y="214312"/>
            <a:ext cx="7024687" cy="132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Perbedaan</a:t>
            </a:r>
            <a:endParaRPr/>
          </a:p>
        </p:txBody>
      </p:sp>
      <p:pic>
        <p:nvPicPr>
          <p:cNvPr id="153" name="Google Shape;153;p1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6275" y="1493837"/>
            <a:ext cx="7285037" cy="456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457200" y="457200"/>
            <a:ext cx="8229600" cy="599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Kewenangan🡪 kemampuan untuk melakukan tindakan hukum tertentu yang dimaksudkan untuk menimbulkan akibat hukum &amp; mencakup mengenai timbul &amp; lenyapnya akibat hukum tertentu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Kewenangan jg berarti 🡪 hak &amp; kewajiban untuk melakukan/tidak melakukan suatu tindakan hukum atau menuntut pihak lain untuk melakukan tindakan tertentu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dalam negara hukum, wewenang pemerintahan berasal dr UU 🡪 asas legalitas</a:t>
            </a:r>
            <a:endParaRPr/>
          </a:p>
        </p:txBody>
      </p:sp>
      <p:sp>
        <p:nvSpPr>
          <p:cNvPr id="159" name="Google Shape;159;p1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457200" y="500062"/>
            <a:ext cx="8229600" cy="9175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mbria"/>
              <a:buNone/>
            </a:pPr>
            <a:r>
              <a:rPr b="0" i="0" lang="en-US" sz="41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B2. Sumber &amp; Cara Memperoleh Wewenang pemerintahan</a:t>
            </a:r>
            <a:endParaRPr/>
          </a:p>
        </p:txBody>
      </p:sp>
      <p:pic>
        <p:nvPicPr>
          <p:cNvPr id="165" name="Google Shape;165;p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7987" y="1914525"/>
            <a:ext cx="8328025" cy="4230687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18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457200" y="381000"/>
            <a:ext cx="8229600" cy="607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Syarat delegasi: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Delegans tidak dapat menggunakan wewenangnya lagi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Delegasi harus definitif &amp; bdsrkn ket per-UU-an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Delegasi tidak boleh kepada bawahan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Delegataris harus bertanggungjawab kepada delegans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Delegans dapat memberi instruksi kepada delegataris tentang penggunaan wewenang tersebut</a:t>
            </a:r>
            <a:endParaRPr/>
          </a:p>
          <a:p>
            <a:pPr indent="-228599" lvl="1" marL="639762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Delegasi harus tertulis</a:t>
            </a:r>
            <a:endParaRPr/>
          </a:p>
        </p:txBody>
      </p:sp>
      <p:sp>
        <p:nvSpPr>
          <p:cNvPr id="172" name="Google Shape;172;p19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2010-05-23T14:28:12Z</dcterms:created>
  <dc:creator>Mariajose</dc:creator>
</cp:coreProperties>
</file>