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b="1" dirty="0" smtClean="0"/>
              <a:t>GAMBARAN UMUM HPSI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id-ID" dirty="0" smtClean="0"/>
              <a:t>_by Widya_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49156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Ucapan Terimakasih Islami, Romantis, Lucu, Sopan, Bij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6" y="-60136"/>
            <a:ext cx="12067504" cy="691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16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4800" b="1" dirty="0" smtClean="0"/>
              <a:t>SENGKETA INTERNASIONAL</a:t>
            </a:r>
            <a:endParaRPr lang="id-ID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id-ID" sz="3200" dirty="0" smtClean="0"/>
              <a:t>Hubungan-hubungan internasional</a:t>
            </a:r>
          </a:p>
          <a:p>
            <a:pPr>
              <a:buFontTx/>
              <a:buChar char="-"/>
            </a:pPr>
            <a:r>
              <a:rPr lang="id-ID" sz="3200" dirty="0" smtClean="0"/>
              <a:t>Hubungan menimbulkan </a:t>
            </a:r>
            <a:r>
              <a:rPr lang="id-ID" sz="3200" dirty="0" smtClean="0">
                <a:solidFill>
                  <a:srgbClr val="FF0000"/>
                </a:solidFill>
              </a:rPr>
              <a:t>sengketa</a:t>
            </a:r>
          </a:p>
          <a:p>
            <a:pPr>
              <a:buFontTx/>
              <a:buChar char="-"/>
            </a:pPr>
            <a:r>
              <a:rPr lang="id-ID" sz="3200" dirty="0" smtClean="0"/>
              <a:t>Sumber sengketa : Perbatasan, SDA, kerusakan lingkungan, perdagangan dll</a:t>
            </a:r>
          </a:p>
          <a:p>
            <a:pPr>
              <a:buFontTx/>
              <a:buChar char="-"/>
            </a:pPr>
            <a:r>
              <a:rPr lang="id-ID" sz="3200" dirty="0" smtClean="0"/>
              <a:t>Sejak awal abad ke-20 mulai ada upaya-upaya penyelesaian</a:t>
            </a:r>
          </a:p>
          <a:p>
            <a:pPr>
              <a:buFontTx/>
              <a:buChar char="-"/>
            </a:pPr>
            <a:r>
              <a:rPr lang="id-ID" sz="3200" dirty="0" smtClean="0"/>
              <a:t>Upaya tersebut lebih kepada prinsip perdamaian dan keamanan internasonal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9037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dirty="0" smtClean="0"/>
              <a:t>Sengketa Menurut Mahkamah Internasional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/>
              <a:t>Sengketa Internasional :</a:t>
            </a:r>
          </a:p>
          <a:p>
            <a:pPr marL="0" indent="0">
              <a:buNone/>
            </a:pPr>
            <a:r>
              <a:rPr lang="id-ID" sz="2400" i="1" dirty="0" smtClean="0">
                <a:solidFill>
                  <a:srgbClr val="FF0000"/>
                </a:solidFill>
              </a:rPr>
              <a:t>“ whether there exists an international dispute is matter for objective determination. There mere denial of the existence of a dispute does not prove its nonexistence ... There has thus arisen a situation in which the two sides hold clearly opposite views concerning the questions of the perfomance or nonperfomance of treaty obligations. Confronted with such a situation, the court must conclude that internastional disputes has arisen” </a:t>
            </a:r>
            <a:endParaRPr lang="id-ID" sz="2400" i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 dirty="0" smtClean="0"/>
          </a:p>
          <a:p>
            <a:r>
              <a:rPr lang="id-ID" sz="2400" i="1" dirty="0" smtClean="0">
                <a:solidFill>
                  <a:srgbClr val="FFFF00"/>
                </a:solidFill>
              </a:rPr>
              <a:t>“Disagreement on a point of law or fact, a conflict of legal views or interest between two persons”</a:t>
            </a:r>
            <a:endParaRPr lang="id-ID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62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d-ID" sz="4800" b="1" dirty="0" smtClean="0"/>
              <a:t>SENGKETA HUKUM DAN SENGKETA POLITIK</a:t>
            </a:r>
            <a:endParaRPr lang="id-ID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2000" b="1" dirty="0" smtClean="0">
                <a:solidFill>
                  <a:srgbClr val="FF0000"/>
                </a:solidFill>
              </a:rPr>
              <a:t>1. Pendapat Friedman</a:t>
            </a:r>
            <a:endParaRPr lang="id-ID" sz="2000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id-ID" dirty="0" smtClean="0"/>
          </a:p>
          <a:p>
            <a:endParaRPr lang="id-ID" dirty="0"/>
          </a:p>
          <a:p>
            <a:r>
              <a:rPr lang="id-ID" sz="1600" dirty="0" smtClean="0"/>
              <a:t>Meskipun sulit untuk membedakan kedua pengertian, namun perbedaannya dapat terlihat pada konsepsi sengketanya</a:t>
            </a:r>
            <a:endParaRPr lang="id-ID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d-ID" sz="2000" dirty="0" smtClean="0">
                <a:solidFill>
                  <a:srgbClr val="FF0000"/>
                </a:solidFill>
              </a:rPr>
              <a:t>2. Pendapat Waldlock</a:t>
            </a:r>
            <a:endParaRPr lang="id-ID" sz="2000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id-ID" dirty="0" smtClean="0"/>
          </a:p>
          <a:p>
            <a:endParaRPr lang="id-ID" dirty="0" smtClean="0"/>
          </a:p>
          <a:p>
            <a:r>
              <a:rPr lang="id-ID" sz="1600" dirty="0" smtClean="0"/>
              <a:t>Penentuan suatu sengketa sebagai suatu hukum atau politik bergantung sepenuhnya kepada para pihak yang bersangkutan. </a:t>
            </a:r>
            <a:endParaRPr lang="id-ID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d-ID" sz="2000" dirty="0" smtClean="0">
                <a:solidFill>
                  <a:srgbClr val="FF0000"/>
                </a:solidFill>
              </a:rPr>
              <a:t>3. Pendapat Jalan Tengah</a:t>
            </a:r>
            <a:endParaRPr lang="id-ID" sz="2000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id-ID" dirty="0" smtClean="0"/>
          </a:p>
          <a:p>
            <a:endParaRPr lang="id-ID" dirty="0"/>
          </a:p>
          <a:p>
            <a:r>
              <a:rPr lang="id-ID" sz="2000" dirty="0" smtClean="0"/>
              <a:t>Tidak ada pembenaran ilmiah serta tidak ada dasar kriteria objektif yang mendasari pembedaan antara sengketa politik dan hukum.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75603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d-ID" b="1" dirty="0" smtClean="0"/>
              <a:t>Peran hukum internasonal dalam menyelesaikan sengketa internasional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d-ID" sz="28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id-ID" sz="2800" dirty="0" smtClean="0">
                <a:solidFill>
                  <a:srgbClr val="00B0F0"/>
                </a:solidFill>
              </a:rPr>
              <a:t>Konferensi Perdamaian Den Haag Tahun 1899 dan 1907 memiliki dua arti penting, yaitu :</a:t>
            </a:r>
          </a:p>
          <a:p>
            <a:pPr marL="457200" indent="-457200">
              <a:buAutoNum type="alphaLcPeriod"/>
            </a:pPr>
            <a:r>
              <a:rPr lang="id-ID" sz="2800" dirty="0" smtClean="0">
                <a:solidFill>
                  <a:srgbClr val="00B0F0"/>
                </a:solidFill>
              </a:rPr>
              <a:t>Konferensi memberikan sumbangan penting bagi hukum perang (sekarang hukum humaniter internasional)</a:t>
            </a:r>
          </a:p>
          <a:p>
            <a:pPr marL="457200" indent="-457200">
              <a:buAutoNum type="alphaLcPeriod"/>
            </a:pPr>
            <a:r>
              <a:rPr lang="id-ID" sz="2800" dirty="0" smtClean="0">
                <a:solidFill>
                  <a:srgbClr val="00B0F0"/>
                </a:solidFill>
              </a:rPr>
              <a:t>Konferensi memberikan sumbangan penting bagi aturan-aturan penyelesaian sengketa secara damai antarnegara</a:t>
            </a:r>
            <a:endParaRPr lang="id-ID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0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d-ID" sz="5400" b="1" dirty="0" smtClean="0"/>
              <a:t>ATURAN-ATURAN DASAR PENYELESAIAN SENGKETA</a:t>
            </a:r>
            <a:endParaRPr lang="id-ID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d-ID" sz="3200" dirty="0"/>
          </a:p>
          <a:p>
            <a:pPr marL="0" indent="0">
              <a:buNone/>
            </a:pPr>
            <a:r>
              <a:rPr lang="id-ID" sz="3200" dirty="0" smtClean="0">
                <a:solidFill>
                  <a:srgbClr val="FF0000"/>
                </a:solidFill>
              </a:rPr>
              <a:t>1. Piagam PBB</a:t>
            </a:r>
          </a:p>
          <a:p>
            <a:pPr marL="457200" indent="-457200">
              <a:buAutoNum type="alphaLcPeriod"/>
            </a:pPr>
            <a:r>
              <a:rPr lang="id-ID" sz="3200" dirty="0" smtClean="0">
                <a:solidFill>
                  <a:srgbClr val="FF0000"/>
                </a:solidFill>
              </a:rPr>
              <a:t>Pasal 1 ayat (1)</a:t>
            </a:r>
          </a:p>
          <a:p>
            <a:pPr marL="457200" indent="-457200">
              <a:buAutoNum type="alphaLcPeriod"/>
            </a:pPr>
            <a:r>
              <a:rPr lang="id-ID" sz="3200" dirty="0" smtClean="0">
                <a:solidFill>
                  <a:srgbClr val="FF0000"/>
                </a:solidFill>
              </a:rPr>
              <a:t>Pasal 2 ayat (3)</a:t>
            </a:r>
          </a:p>
          <a:p>
            <a:pPr marL="457200" indent="-457200">
              <a:buAutoNum type="alphaLcPeriod"/>
            </a:pPr>
            <a:r>
              <a:rPr lang="id-ID" sz="3200" dirty="0" smtClean="0">
                <a:solidFill>
                  <a:srgbClr val="FF0000"/>
                </a:solidFill>
              </a:rPr>
              <a:t>Pasal 2 ayat (4)</a:t>
            </a:r>
            <a:endParaRPr lang="id-ID" sz="3200" dirty="0">
              <a:solidFill>
                <a:srgbClr val="FF0000"/>
              </a:solidFill>
            </a:endParaRPr>
          </a:p>
          <a:p>
            <a:pPr marL="457200" indent="-457200">
              <a:buAutoNum type="alphaLcPeriod"/>
            </a:pPr>
            <a:r>
              <a:rPr lang="id-ID" sz="3200" dirty="0" smtClean="0">
                <a:solidFill>
                  <a:srgbClr val="FF0000"/>
                </a:solidFill>
              </a:rPr>
              <a:t>Pasal 33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sz="2400" dirty="0" smtClean="0">
                <a:solidFill>
                  <a:srgbClr val="FF0000"/>
                </a:solidFill>
              </a:rPr>
              <a:t>2. Resolusi-resolusi PBB</a:t>
            </a:r>
          </a:p>
          <a:p>
            <a:pPr marL="457200" indent="-457200">
              <a:buAutoNum type="alphaLcPeriod"/>
            </a:pPr>
            <a:r>
              <a:rPr lang="id-ID" sz="2400" dirty="0" smtClean="0">
                <a:solidFill>
                  <a:srgbClr val="FF0000"/>
                </a:solidFill>
              </a:rPr>
              <a:t>Resolusi MU PBB No.2625 (XXV) 1970 (24 Oktober 1970)</a:t>
            </a:r>
          </a:p>
          <a:p>
            <a:pPr marL="457200" indent="-457200">
              <a:buAutoNum type="alphaLcPeriod"/>
            </a:pPr>
            <a:r>
              <a:rPr lang="id-ID" sz="2400" dirty="0" smtClean="0">
                <a:solidFill>
                  <a:srgbClr val="FF0000"/>
                </a:solidFill>
              </a:rPr>
              <a:t>Resolusi MU No. 40/9 (8 November 1985) dan Resolusi MU No. 44/21 (15 November 1989)</a:t>
            </a:r>
            <a:endParaRPr lang="id-ID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87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d-ID" sz="4400" b="1" dirty="0" smtClean="0"/>
              <a:t>Prinsip-prinsip penyelesaian sengketa secara damai</a:t>
            </a:r>
            <a:endParaRPr lang="id-ID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id-ID" sz="2400" dirty="0" smtClean="0">
                <a:solidFill>
                  <a:srgbClr val="FFFF00"/>
                </a:solidFill>
              </a:rPr>
              <a:t>Prinsip Itikad Baik (</a:t>
            </a:r>
            <a:r>
              <a:rPr lang="id-ID" sz="2400" i="1" dirty="0" smtClean="0">
                <a:solidFill>
                  <a:srgbClr val="FFFF00"/>
                </a:solidFill>
              </a:rPr>
              <a:t>Good Faith</a:t>
            </a:r>
            <a:r>
              <a:rPr lang="id-ID" sz="2400" dirty="0" smtClean="0">
                <a:solidFill>
                  <a:srgbClr val="FFFF00"/>
                </a:solidFill>
              </a:rPr>
              <a:t>)</a:t>
            </a:r>
          </a:p>
          <a:p>
            <a:pPr marL="457200" indent="-457200">
              <a:buAutoNum type="arabicPeriod"/>
            </a:pPr>
            <a:r>
              <a:rPr lang="id-ID" sz="2400" dirty="0" smtClean="0">
                <a:solidFill>
                  <a:srgbClr val="FFFF00"/>
                </a:solidFill>
              </a:rPr>
              <a:t>Prinsip larangan penggunaan kekerasan dalam penyelesaian sengketa</a:t>
            </a:r>
          </a:p>
          <a:p>
            <a:pPr marL="457200" indent="-457200">
              <a:buAutoNum type="arabicPeriod"/>
            </a:pPr>
            <a:r>
              <a:rPr lang="id-ID" sz="2400" dirty="0" smtClean="0">
                <a:solidFill>
                  <a:srgbClr val="FFFF00"/>
                </a:solidFill>
              </a:rPr>
              <a:t>Prinsip kebebasan memilih cara-cara penyelesaian sengketa</a:t>
            </a:r>
          </a:p>
          <a:p>
            <a:pPr marL="457200" indent="-457200">
              <a:buAutoNum type="arabicPeriod"/>
            </a:pPr>
            <a:r>
              <a:rPr lang="id-ID" sz="2400" dirty="0" smtClean="0">
                <a:solidFill>
                  <a:srgbClr val="FFFF00"/>
                </a:solidFill>
              </a:rPr>
              <a:t>Prinsip kebebasan memilih hukum yang akan diterapkan terhadap pokok sengketa</a:t>
            </a:r>
          </a:p>
          <a:p>
            <a:pPr marL="457200" indent="-457200">
              <a:buAutoNum type="arabicPeriod"/>
            </a:pPr>
            <a:r>
              <a:rPr lang="id-ID" sz="2400" dirty="0" smtClean="0">
                <a:solidFill>
                  <a:srgbClr val="FFFF00"/>
                </a:solidFill>
              </a:rPr>
              <a:t>Prinsip Kesepakatan para pihak yang bersengketa (Konsensus)</a:t>
            </a:r>
          </a:p>
          <a:p>
            <a:pPr marL="457200" indent="-457200">
              <a:buAutoNum type="arabicPeriod"/>
            </a:pPr>
            <a:r>
              <a:rPr lang="id-ID" sz="2400" dirty="0" smtClean="0">
                <a:solidFill>
                  <a:srgbClr val="FFFF00"/>
                </a:solidFill>
              </a:rPr>
              <a:t>Prinsip Exhaustion of local remedies</a:t>
            </a:r>
          </a:p>
          <a:p>
            <a:pPr marL="457200" indent="-457200">
              <a:buAutoNum type="arabicPeriod"/>
            </a:pPr>
            <a:r>
              <a:rPr lang="id-ID" sz="2400" dirty="0" smtClean="0">
                <a:solidFill>
                  <a:srgbClr val="FFFF00"/>
                </a:solidFill>
              </a:rPr>
              <a:t>Prinsip-prinsip Hukum internasional tentang kedaulatan, kemerdekaa, dan integritas wilayah negara-negara</a:t>
            </a:r>
          </a:p>
          <a:p>
            <a:pPr marL="457200" indent="-457200"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63775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d-ID" sz="4400" b="1" dirty="0" smtClean="0"/>
              <a:t>Dua Cara Penyelesaian Sengketa</a:t>
            </a:r>
            <a:endParaRPr lang="id-ID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sz="3200" dirty="0" smtClean="0"/>
              <a:t>Penyelesaian sengketa Secara Damai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sz="3200" dirty="0" smtClean="0"/>
              <a:t>Penyelesaian sengketa secara perang (militer)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24397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d-ID" b="1" dirty="0" smtClean="0"/>
              <a:t>Cara-cara penyelesaian sengketa internasional secara damai</a:t>
            </a:r>
            <a:endParaRPr lang="id-ID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3" b="10573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>
          <a:xfrm>
            <a:off x="850006" y="4884065"/>
            <a:ext cx="2550017" cy="1344921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1" b="27911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9" b="18429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49" y="4571607"/>
            <a:ext cx="2365672" cy="1660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05" y="4527637"/>
            <a:ext cx="3186649" cy="16878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707" y="4527637"/>
            <a:ext cx="2058289" cy="13555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899" y="4486065"/>
            <a:ext cx="1965101" cy="178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1252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69</TotalTime>
  <Words>403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Vapor Trail</vt:lpstr>
      <vt:lpstr>GAMBARAN UMUM HPSI</vt:lpstr>
      <vt:lpstr>SENGKETA INTERNASIONAL</vt:lpstr>
      <vt:lpstr>Sengketa Menurut Mahkamah Internasional</vt:lpstr>
      <vt:lpstr>SENGKETA HUKUM DAN SENGKETA POLITIK</vt:lpstr>
      <vt:lpstr>Peran hukum internasonal dalam menyelesaikan sengketa internasional</vt:lpstr>
      <vt:lpstr>ATURAN-ATURAN DASAR PENYELESAIAN SENGKETA</vt:lpstr>
      <vt:lpstr>Prinsip-prinsip penyelesaian sengketa secara damai</vt:lpstr>
      <vt:lpstr>Dua Cara Penyelesaian Sengketa</vt:lpstr>
      <vt:lpstr>Cara-cara penyelesaian sengketa internasional secara damai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GAMBARAN UMUM HPSI</dc:title>
  <dc:creator>ASUS</dc:creator>
  <cp:lastModifiedBy>ASUS</cp:lastModifiedBy>
  <cp:revision>8</cp:revision>
  <dcterms:created xsi:type="dcterms:W3CDTF">2021-09-13T13:53:46Z</dcterms:created>
  <dcterms:modified xsi:type="dcterms:W3CDTF">2021-09-13T15:03:46Z</dcterms:modified>
</cp:coreProperties>
</file>