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2" r:id="rId4"/>
    <p:sldId id="292" r:id="rId5"/>
    <p:sldId id="263" r:id="rId6"/>
    <p:sldId id="281" r:id="rId7"/>
    <p:sldId id="282" r:id="rId8"/>
    <p:sldId id="265" r:id="rId9"/>
    <p:sldId id="266" r:id="rId10"/>
    <p:sldId id="278" r:id="rId11"/>
    <p:sldId id="279" r:id="rId12"/>
    <p:sldId id="280" r:id="rId13"/>
    <p:sldId id="267" r:id="rId14"/>
    <p:sldId id="268" r:id="rId15"/>
    <p:sldId id="270" r:id="rId16"/>
    <p:sldId id="271" r:id="rId17"/>
    <p:sldId id="258" r:id="rId18"/>
    <p:sldId id="269" r:id="rId19"/>
    <p:sldId id="274" r:id="rId20"/>
    <p:sldId id="275" r:id="rId21"/>
    <p:sldId id="276" r:id="rId22"/>
    <p:sldId id="277" r:id="rId23"/>
    <p:sldId id="259" r:id="rId24"/>
    <p:sldId id="272" r:id="rId25"/>
    <p:sldId id="273" r:id="rId26"/>
    <p:sldId id="285" r:id="rId27"/>
    <p:sldId id="286" r:id="rId28"/>
    <p:sldId id="287" r:id="rId29"/>
    <p:sldId id="288" r:id="rId30"/>
    <p:sldId id="289" r:id="rId31"/>
    <p:sldId id="283" r:id="rId32"/>
    <p:sldId id="284" r:id="rId33"/>
    <p:sldId id="290" r:id="rId34"/>
    <p:sldId id="291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>
        <p:scale>
          <a:sx n="60" d="100"/>
          <a:sy n="60" d="100"/>
        </p:scale>
        <p:origin x="-151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0AB4-4513-41FD-B01F-A3D70F3AB43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4C6E-DB1C-4A05-A903-2612C2E11D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354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4C6E-DB1C-4A05-A903-2612C2E11DB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25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2B573D-67FB-479E-9F6F-88DD2FF3944E}" type="datetimeFigureOut">
              <a:rPr lang="id-ID" smtClean="0"/>
              <a:t>06/09/2018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2E290F-1ACA-482E-99AF-BD7379C79F91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FAKTOR KIMIA AIR (1)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55805" y="476579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ptcinthia@yahoo.com / putu.delis@fp.unila.ac.id 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701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id-ID" sz="2400" dirty="0" smtClean="0"/>
              <a:t>3. Kalor </a:t>
            </a:r>
            <a:r>
              <a:rPr lang="id-ID" sz="2400" dirty="0"/>
              <a:t>lebur dan kalor uap yang besar</a:t>
            </a:r>
          </a:p>
          <a:p>
            <a:pPr marL="442913" indent="-328613">
              <a:buNone/>
            </a:pPr>
            <a:r>
              <a:rPr lang="id-ID" sz="2400" dirty="0"/>
              <a:t>	</a:t>
            </a:r>
            <a:r>
              <a:rPr lang="id-ID" sz="2400" dirty="0" smtClean="0"/>
              <a:t>Pada </a:t>
            </a:r>
            <a:r>
              <a:rPr lang="id-ID" sz="2400" dirty="0"/>
              <a:t>saat dipanaskan </a:t>
            </a:r>
            <a:r>
              <a:rPr lang="id-ID" sz="2400" dirty="0" smtClean="0"/>
              <a:t> ---- </a:t>
            </a:r>
            <a:r>
              <a:rPr lang="id-ID" sz="2400" dirty="0"/>
              <a:t>ikatan hidrogen menyerap panas kemudian rusak  </a:t>
            </a:r>
            <a:r>
              <a:rPr lang="id-ID" sz="2400" dirty="0" smtClean="0"/>
              <a:t>----  pergerakan </a:t>
            </a:r>
            <a:r>
              <a:rPr lang="id-ID" sz="2400" dirty="0"/>
              <a:t>molekul </a:t>
            </a:r>
            <a:r>
              <a:rPr lang="id-ID" sz="2400" dirty="0" smtClean="0"/>
              <a:t>air</a:t>
            </a:r>
            <a:endParaRPr lang="id-ID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r="5453" b="14807"/>
          <a:stretch/>
        </p:blipFill>
        <p:spPr bwMode="auto">
          <a:xfrm>
            <a:off x="827584" y="1758300"/>
            <a:ext cx="7704856" cy="448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6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id-ID" sz="2300" dirty="0"/>
              <a:t>4. Sifat anomali dengan densitas maksimum pada </a:t>
            </a:r>
            <a:r>
              <a:rPr lang="id-ID" sz="2300" dirty="0" smtClean="0"/>
              <a:t>suhu 4</a:t>
            </a:r>
            <a:r>
              <a:rPr lang="id-ID" sz="2300" dirty="0"/>
              <a:t>° </a:t>
            </a:r>
            <a:r>
              <a:rPr lang="id-ID" sz="2300" dirty="0" smtClean="0"/>
              <a:t>C</a:t>
            </a:r>
            <a:endParaRPr lang="id-ID" sz="2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15899" b="20424"/>
          <a:stretch/>
        </p:blipFill>
        <p:spPr bwMode="auto">
          <a:xfrm>
            <a:off x="707922" y="1340768"/>
            <a:ext cx="779546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5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328613">
              <a:buNone/>
            </a:pPr>
            <a:r>
              <a:rPr lang="id-ID" sz="2400" dirty="0"/>
              <a:t>5. Kompresibilitas rendah (perubahan tekanan besar, tetapi hanya sedikit merubah berat jenis)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t="10242" r="21841" b="5774"/>
          <a:stretch/>
        </p:blipFill>
        <p:spPr bwMode="auto">
          <a:xfrm>
            <a:off x="1283110" y="1412776"/>
            <a:ext cx="6601258" cy="502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9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3528" y="260648"/>
            <a:ext cx="8640960" cy="6192688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b="1" dirty="0" smtClean="0"/>
              <a:t>&gt;&gt; Air sebagai pelarut universal &lt;&lt;</a:t>
            </a:r>
          </a:p>
          <a:p>
            <a:pPr marL="114300" indent="0">
              <a:buNone/>
            </a:pPr>
            <a:endParaRPr lang="id-ID" b="1" dirty="0"/>
          </a:p>
          <a:p>
            <a:r>
              <a:rPr lang="id-ID" dirty="0" smtClean="0"/>
              <a:t>Hampir semua material (gas, cair, padat) dapat larut dalam air.</a:t>
            </a:r>
          </a:p>
          <a:p>
            <a:r>
              <a:rPr lang="id-ID" dirty="0" smtClean="0"/>
              <a:t>Air sebagai pelarut baik terutama untuk senyawa berikatan polar atau ionic (NaCl), tetapi sedikit untuk senyawa non-polar (minyak hidrokarbon)</a:t>
            </a:r>
          </a:p>
          <a:p>
            <a:r>
              <a:rPr lang="id-ID" dirty="0" smtClean="0"/>
              <a:t>Materi larut dalam air karena sifat molekul air yang bipolar, sehingga ia mudah melepaskan ikatan ionik dari garam-garam yang larut di dalam air</a:t>
            </a:r>
          </a:p>
        </p:txBody>
      </p:sp>
    </p:spTree>
    <p:extLst>
      <p:ext uri="{BB962C8B-B14F-4D97-AF65-F5344CB8AC3E}">
        <p14:creationId xmlns:p14="http://schemas.microsoft.com/office/powerpoint/2010/main" val="12395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3528" y="260648"/>
            <a:ext cx="8640960" cy="2232248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b="1" dirty="0" smtClean="0"/>
              <a:t>Bagaimana proses pelarutan senyawa??</a:t>
            </a:r>
          </a:p>
          <a:p>
            <a:pPr marL="114300" indent="0">
              <a:buNone/>
            </a:pPr>
            <a:endParaRPr lang="id-ID" b="1" dirty="0"/>
          </a:p>
          <a:p>
            <a:r>
              <a:rPr lang="id-ID" b="1" dirty="0" smtClean="0"/>
              <a:t>NaCl dalam air, gaya tarik elektrostatik antara Na dan Cl menurun --- terdesosiasi --- ion garam akan terhidrasi (dikelilingi kutub-kutub molekul air)</a:t>
            </a:r>
          </a:p>
          <a:p>
            <a:pPr marL="114300" indent="0">
              <a:buNone/>
            </a:pPr>
            <a:endParaRPr lang="id-ID" b="1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499223" cy="436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57367"/>
              </p:ext>
            </p:extLst>
          </p:nvPr>
        </p:nvGraphicFramePr>
        <p:xfrm>
          <a:off x="179512" y="785294"/>
          <a:ext cx="8784976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Sifat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Dibandingkan dengan zat lain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Tegangan permukaan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Paling tinggi dari semua zat cair pada umumnya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Penghantar panas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Paling tinggi dari semua zat cair pada umumnya, kecuali air raksa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Viskositas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Relatif rendah untuk suatu zat cair (menurun dengan meningkatnya suhu)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Panas laten penguapan. Jumlah pertambahan panas atau kehilangan panas per</a:t>
                      </a:r>
                      <a:r>
                        <a:rPr lang="id-ID" baseline="0" dirty="0" smtClean="0"/>
                        <a:t> satuan masa oleh perubahan zat dari fase padat ke gas atau gas ke padat tanpa disertai kenaikan suhu (kal/g)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Paling tinggi dari semua zat pada umumnya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Panas laten peleburan:</a:t>
                      </a:r>
                    </a:p>
                    <a:p>
                      <a:r>
                        <a:rPr lang="id-ID" dirty="0" smtClean="0"/>
                        <a:t>Jumlah pertambahan atau kehilangan panas per satuan masa oleh perubahan zat dari fase padat ke cair atau cair ke padat tanpa disertai kenaikan suhu (kal/g)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Paling tinggi dari semua zat cair pada umumnya,</a:t>
                      </a:r>
                      <a:r>
                        <a:rPr lang="id-ID" baseline="0" dirty="0" smtClean="0"/>
                        <a:t> dan sebagia besar zat padat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1663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 smtClean="0"/>
              <a:t>BEBERAPA SIFAT AIR (MENURUT INGMANSON DAN WALLACE 1973)</a:t>
            </a:r>
            <a:endParaRPr lang="id-ID" sz="2200" b="1" dirty="0"/>
          </a:p>
        </p:txBody>
      </p:sp>
    </p:spTree>
    <p:extLst>
      <p:ext uri="{BB962C8B-B14F-4D97-AF65-F5344CB8AC3E}">
        <p14:creationId xmlns:p14="http://schemas.microsoft.com/office/powerpoint/2010/main" val="29980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33945"/>
              </p:ext>
            </p:extLst>
          </p:nvPr>
        </p:nvGraphicFramePr>
        <p:xfrm>
          <a:off x="179512" y="260648"/>
          <a:ext cx="878497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Sifat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Dibandingkan dengan zat lain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Kapasitas panas:</a:t>
                      </a:r>
                    </a:p>
                    <a:p>
                      <a:r>
                        <a:rPr lang="id-ID" dirty="0" smtClean="0"/>
                        <a:t>Jumlah kebutuhan panas untuk kenaikan suhu 1 g zat 1 derajat</a:t>
                      </a:r>
                      <a:r>
                        <a:rPr lang="id-ID" baseline="0" dirty="0" smtClean="0"/>
                        <a:t> celcius (kal/g/oC)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Paling tinggi dari semua zat cair dan zat padat pada umumnya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Kerapatan:</a:t>
                      </a:r>
                    </a:p>
                    <a:p>
                      <a:r>
                        <a:rPr lang="id-ID" dirty="0" smtClean="0"/>
                        <a:t>Massa per satuan volume (g/cm3 atau g/ml)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Berat jenis ditentukan oleh: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 smtClean="0"/>
                        <a:t>Suhu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 smtClean="0"/>
                        <a:t>Salinitas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 smtClean="0"/>
                        <a:t>Tekanan.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id-ID" dirty="0" smtClean="0"/>
                        <a:t>Berat jenis maksimum air murni adalah pada suhu 4oC. Untuk air laut titik bekunya menurun dengan meningkatnya salinitas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Kemampuan melarutkan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id-ID" dirty="0" smtClean="0"/>
                        <a:t>Melarutkan banyak zat dalam jumlah lebih besar daripada zat cair lain pada umumnya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Dari pandangan limnologi, salinitas adalah jumlah atau konsentrasi total dari ion-ion yang terlarut dalam air.</a:t>
            </a:r>
          </a:p>
          <a:p>
            <a:r>
              <a:rPr lang="id-ID" dirty="0" smtClean="0"/>
              <a:t>Meskipundapat dinyatakan dalam mg/L, tetapi salinitas lebih sering dinyatakan dalam ppt (part per thousand) atau </a:t>
            </a:r>
            <a:r>
              <a:rPr lang="id-ID" baseline="50000" dirty="0" smtClean="0"/>
              <a:t>o</a:t>
            </a:r>
            <a:r>
              <a:rPr lang="id-ID" dirty="0" smtClean="0"/>
              <a:t>/</a:t>
            </a:r>
            <a:r>
              <a:rPr lang="id-ID" baseline="-25000" dirty="0" smtClean="0"/>
              <a:t>oo</a:t>
            </a:r>
          </a:p>
          <a:p>
            <a:r>
              <a:rPr lang="id-ID" dirty="0" smtClean="0"/>
              <a:t>Salinitas air tawar sering dianggap 0 ppt, meskipun umumnya berkisar 0,05 – 1 ppt. Air tawar dengan salinitas 0,5 ppt biasanya sudah dianggap tidak cocok untuk keperluan rumah tangga. Air dengan salinitas 1 ppt sudah berasa asin. 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Salinitas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39260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32656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42627"/>
            <a:ext cx="8229600" cy="4373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Tujuh ion utama yang mempengaruhi besarnya salinitas yaitu: sodium, potasium, magnesium, klorida, sulfat, dan birkabonat.</a:t>
            </a:r>
          </a:p>
          <a:p>
            <a:r>
              <a:rPr lang="id-ID" dirty="0" smtClean="0"/>
              <a:t>Ion kalsium (Ca), potasium (K), dan magnesium (Mg) merupakan ion yang paling penting dalam menopang tingkat kelulushidupan udang.</a:t>
            </a:r>
          </a:p>
          <a:p>
            <a:r>
              <a:rPr lang="id-ID" dirty="0" smtClean="0"/>
              <a:t>Salinitas suatu perairan dapat ditentukan dengan menghitung jumlah kalor yang ada dalam suatu sampel.</a:t>
            </a:r>
          </a:p>
          <a:p>
            <a:pPr marL="114300" indent="0">
              <a:buNone/>
            </a:pPr>
            <a:r>
              <a:rPr lang="id-ID" dirty="0"/>
              <a:t>	</a:t>
            </a:r>
            <a:r>
              <a:rPr lang="id-ID" b="1" dirty="0" smtClean="0"/>
              <a:t>Salinitas (mg/l) = 30 + (1,805) (kalor) mg/L</a:t>
            </a:r>
          </a:p>
          <a:p>
            <a:pPr marL="1143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44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1520" y="1042627"/>
            <a:ext cx="8712968" cy="4373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dirty="0" smtClean="0"/>
              <a:t>Klasifikasi perairan berdasarkan salinitas (Fast 1986) :</a:t>
            </a:r>
          </a:p>
          <a:p>
            <a:pPr marL="114300" indent="0">
              <a:buNone/>
            </a:pPr>
            <a:endParaRPr lang="id-ID" dirty="0"/>
          </a:p>
          <a:p>
            <a:pPr marL="571500" indent="-457200">
              <a:buAutoNum type="arabicPeriod"/>
            </a:pPr>
            <a:r>
              <a:rPr lang="id-ID" dirty="0" smtClean="0"/>
              <a:t>Air tawar			: &lt; 0,5 ppt</a:t>
            </a:r>
          </a:p>
          <a:p>
            <a:pPr marL="571500" indent="-457200">
              <a:buAutoNum type="arabicPeriod"/>
            </a:pPr>
            <a:r>
              <a:rPr lang="id-ID" dirty="0" smtClean="0"/>
              <a:t>Air Payau</a:t>
            </a:r>
          </a:p>
          <a:p>
            <a:pPr marL="898525" lvl="1" indent="0">
              <a:buNone/>
            </a:pPr>
            <a:r>
              <a:rPr lang="id-ID" sz="2600" i="1" dirty="0" smtClean="0"/>
              <a:t>Oligohaline</a:t>
            </a:r>
            <a:r>
              <a:rPr lang="id-ID" sz="2600" dirty="0" smtClean="0"/>
              <a:t>			: 0,5 – 3,0 ppt</a:t>
            </a:r>
          </a:p>
          <a:p>
            <a:pPr marL="898525" lvl="1" indent="0">
              <a:buNone/>
            </a:pPr>
            <a:r>
              <a:rPr lang="id-ID" sz="2600" i="1" dirty="0" smtClean="0"/>
              <a:t>Mesohaline</a:t>
            </a:r>
            <a:r>
              <a:rPr lang="id-ID" sz="2600" dirty="0" smtClean="0"/>
              <a:t>			: 3,0 – 16,5 ppt</a:t>
            </a:r>
          </a:p>
          <a:p>
            <a:pPr marL="898525" lvl="1" indent="0">
              <a:buNone/>
            </a:pPr>
            <a:r>
              <a:rPr lang="id-ID" sz="2600" i="1" dirty="0" smtClean="0"/>
              <a:t>Polihaline</a:t>
            </a:r>
            <a:r>
              <a:rPr lang="id-ID" sz="2600" dirty="0" smtClean="0"/>
              <a:t>			: 16,5 – 30 ppt</a:t>
            </a:r>
          </a:p>
          <a:p>
            <a:pPr marL="88900" lvl="1" indent="0">
              <a:buNone/>
            </a:pPr>
            <a:r>
              <a:rPr lang="id-ID" sz="2600" dirty="0" smtClean="0"/>
              <a:t>3. Air Asin</a:t>
            </a:r>
          </a:p>
          <a:p>
            <a:pPr marL="0" lvl="1" indent="0">
              <a:buNone/>
            </a:pPr>
            <a:r>
              <a:rPr lang="id-ID" sz="2600" dirty="0"/>
              <a:t>	</a:t>
            </a:r>
            <a:r>
              <a:rPr lang="id-ID" sz="2600" dirty="0" smtClean="0"/>
              <a:t>Marine			: 30 – 40 ppt</a:t>
            </a:r>
          </a:p>
          <a:p>
            <a:pPr marL="0" lvl="1" indent="0">
              <a:buNone/>
            </a:pPr>
            <a:r>
              <a:rPr lang="id-ID" sz="2600" dirty="0"/>
              <a:t>	</a:t>
            </a:r>
            <a:r>
              <a:rPr lang="id-ID" sz="2600" dirty="0" smtClean="0"/>
              <a:t>Brine				: &gt; 40 ppt</a:t>
            </a:r>
          </a:p>
        </p:txBody>
      </p:sp>
    </p:spTree>
    <p:extLst>
      <p:ext uri="{BB962C8B-B14F-4D97-AF65-F5344CB8AC3E}">
        <p14:creationId xmlns:p14="http://schemas.microsoft.com/office/powerpoint/2010/main" val="34373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/>
              <a:t>KOMPOSISI AIR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916760"/>
          </a:xfrm>
        </p:spPr>
        <p:txBody>
          <a:bodyPr/>
          <a:lstStyle/>
          <a:p>
            <a:r>
              <a:rPr lang="id-ID" dirty="0" smtClean="0"/>
              <a:t>Air merupakan zat kimia yang istimewa, terdiri dari dua atom hidrogen dan satu atom oksigen.</a:t>
            </a:r>
          </a:p>
          <a:p>
            <a:r>
              <a:rPr lang="id-ID" dirty="0" smtClean="0"/>
              <a:t>Panjang ikatan O--H = 95,7 picometers</a:t>
            </a:r>
          </a:p>
          <a:p>
            <a:r>
              <a:rPr lang="id-ID" dirty="0" smtClean="0"/>
              <a:t>Sudut H--O---H = 104,5° ; Energi ikatan O-H = 450 kJ/mol</a:t>
            </a:r>
          </a:p>
        </p:txBody>
      </p:sp>
      <p:sp>
        <p:nvSpPr>
          <p:cNvPr id="4" name="AutoShape 2" descr="Image result for ikatan air"/>
          <p:cNvSpPr>
            <a:spLocks noChangeAspect="1" noChangeArrowheads="1"/>
          </p:cNvSpPr>
          <p:nvPr/>
        </p:nvSpPr>
        <p:spPr bwMode="auto">
          <a:xfrm>
            <a:off x="155575" y="-1173163"/>
            <a:ext cx="4762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1" name="Picture 3" descr="C:\Users\user\Downloads\Screenshot-2017-10-18 Air - Wikipedia bahasa Indonesia, ensiklopedia beb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572390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5496" y="1196752"/>
            <a:ext cx="2747525" cy="59766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dirty="0" smtClean="0"/>
              <a:t>Di Perairan bebas, besarnya kadar garam ditentukan oleh pencampuran antara air tawar dari sungai dan air asin dari laut, serta dipengaruhi juga oleh tingkat curah hujan dan tingkat evaporasi perairan tersebut.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 r="12239"/>
          <a:stretch/>
        </p:blipFill>
        <p:spPr bwMode="auto">
          <a:xfrm>
            <a:off x="2927037" y="620688"/>
            <a:ext cx="603745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69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6323" y="209480"/>
            <a:ext cx="8229600" cy="16662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dirty="0" smtClean="0"/>
              <a:t>Untuk menentukan besarnya salinitas suatu perairan (kolam) yang menggunakan dua sumber air yang berbeda, dapat ditentukan dengan perhitungan yang menggunakan rumus sebagai berikut:</a:t>
            </a:r>
          </a:p>
          <a:p>
            <a:pPr marL="114300" indent="0">
              <a:buNone/>
            </a:pPr>
            <a:endParaRPr lang="id-ID" dirty="0"/>
          </a:p>
          <a:p>
            <a:pPr marL="114300" indent="0">
              <a:buNone/>
            </a:pP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8617" y="2060848"/>
                <a:ext cx="3052054" cy="87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𝑆𝑛</m:t>
                      </m:r>
                      <m:r>
                        <a:rPr lang="id-ID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d-ID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d-ID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id-ID" sz="2400" b="0" i="1" smtClean="0">
                              <a:latin typeface="Cambria Math"/>
                            </a:rPr>
                            <m:t>+(</m:t>
                          </m:r>
                          <m:sSub>
                            <m:sSub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d-ID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d-ID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id-ID" sz="24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d-ID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d-ID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d-ID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id-ID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617" y="2060848"/>
                <a:ext cx="3052054" cy="8745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471032" y="3140968"/>
            <a:ext cx="8229600" cy="28083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dirty="0" smtClean="0"/>
              <a:t>Sn	= Salinitas yang dikehendaki (ppt)</a:t>
            </a:r>
          </a:p>
          <a:p>
            <a:pPr marL="114300" indent="0">
              <a:buNone/>
            </a:pPr>
            <a:r>
              <a:rPr lang="id-ID" dirty="0" smtClean="0"/>
              <a:t>S</a:t>
            </a:r>
            <a:r>
              <a:rPr lang="id-ID" sz="1600" dirty="0" smtClean="0"/>
              <a:t>1	</a:t>
            </a:r>
            <a:r>
              <a:rPr lang="id-ID" dirty="0" smtClean="0"/>
              <a:t>= Salinitas air kolam (ppt)</a:t>
            </a:r>
          </a:p>
          <a:p>
            <a:pPr marL="114300" indent="0">
              <a:buNone/>
            </a:pPr>
            <a:r>
              <a:rPr lang="id-ID" dirty="0" smtClean="0"/>
              <a:t>S</a:t>
            </a:r>
            <a:r>
              <a:rPr lang="id-ID" sz="1600" dirty="0" smtClean="0"/>
              <a:t>2</a:t>
            </a:r>
            <a:r>
              <a:rPr lang="id-ID" dirty="0" smtClean="0"/>
              <a:t>	= Salinitas air yang ditambahkan (ppt)</a:t>
            </a:r>
          </a:p>
          <a:p>
            <a:pPr marL="114300" indent="0">
              <a:buNone/>
            </a:pPr>
            <a:r>
              <a:rPr lang="id-ID" dirty="0" smtClean="0"/>
              <a:t>V</a:t>
            </a:r>
            <a:r>
              <a:rPr lang="id-ID" sz="1600" dirty="0" smtClean="0"/>
              <a:t>1</a:t>
            </a:r>
            <a:r>
              <a:rPr lang="id-ID" dirty="0" smtClean="0"/>
              <a:t>	= Volume air kolam (m3)</a:t>
            </a:r>
          </a:p>
          <a:p>
            <a:pPr marL="114300" indent="0">
              <a:buNone/>
            </a:pPr>
            <a:r>
              <a:rPr lang="id-ID" dirty="0" smtClean="0"/>
              <a:t>V</a:t>
            </a:r>
            <a:r>
              <a:rPr lang="id-ID" sz="1600" dirty="0" smtClean="0"/>
              <a:t>2</a:t>
            </a:r>
            <a:r>
              <a:rPr lang="id-ID" dirty="0" smtClean="0"/>
              <a:t>	= Volume air yang ditambahkan (m3)</a:t>
            </a:r>
            <a:endParaRPr lang="id-ID" dirty="0"/>
          </a:p>
          <a:p>
            <a:pPr marL="1143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215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15715" y="1196752"/>
            <a:ext cx="8491722" cy="35514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dirty="0" smtClean="0"/>
              <a:t>Salinitas berpengaruh terhadap tekanan osmotik.</a:t>
            </a:r>
          </a:p>
          <a:p>
            <a:r>
              <a:rPr lang="id-ID" dirty="0" smtClean="0"/>
              <a:t>Semakin tinggi salinitas, semakin tinggi tekanan osmotik air</a:t>
            </a:r>
          </a:p>
          <a:p>
            <a:r>
              <a:rPr lang="id-ID" dirty="0" smtClean="0"/>
              <a:t>Ikan sangat sensitif terhadap perubahan salinitas yang mendadak.</a:t>
            </a:r>
          </a:p>
          <a:p>
            <a:r>
              <a:rPr lang="id-ID" dirty="0" smtClean="0"/>
              <a:t>Pada salinitas &gt; 45 ppt ikan tawar akan sangat sulit beradaptasi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39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d-ID" dirty="0" smtClean="0"/>
                  <a:t>pH didefinisikan segabai logaritma negatif dari aktifitas ion hidrogen. pH mempunyai skala 0 - 14</a:t>
                </a:r>
              </a:p>
              <a:p>
                <a14:m>
                  <m:oMath xmlns:m="http://schemas.openxmlformats.org/officeDocument/2006/math">
                    <m:r>
                      <a:rPr lang="id-ID" b="0" i="1" smtClean="0">
                        <a:latin typeface="Cambria Math"/>
                      </a:rPr>
                      <m:t>𝑝𝐻</m:t>
                    </m:r>
                    <m:r>
                      <a:rPr lang="id-ID" b="0" i="1" smtClean="0">
                        <a:latin typeface="Cambria Math"/>
                      </a:rPr>
                      <m:t>=−</m:t>
                    </m:r>
                    <m:r>
                      <a:rPr lang="id-ID" b="0" i="1" smtClean="0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id-ID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d-ID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id-ID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id-ID" dirty="0" smtClean="0"/>
              </a:p>
              <a:p>
                <a:r>
                  <a:rPr lang="id-ID" dirty="0" smtClean="0"/>
                  <a:t>Air bersifat netral jika pH = 7</a:t>
                </a:r>
              </a:p>
              <a:p>
                <a:pPr marL="114300" indent="0"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asam jika pH &lt; 7,</a:t>
                </a:r>
              </a:p>
              <a:p>
                <a:pPr marL="114300" indent="0"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basa/alkalis jika pH &gt;7</a:t>
                </a:r>
              </a:p>
              <a:p>
                <a:r>
                  <a:rPr lang="id-ID" dirty="0" smtClean="0"/>
                  <a:t>Apabila nilai pH air &lt; 5,0 atau &gt; 9,0 maka perairan sudah tercemar berat.</a:t>
                </a:r>
                <a:endParaRPr lang="id-ID" dirty="0"/>
              </a:p>
              <a:p>
                <a:pPr lvl="1">
                  <a:buFont typeface="Wingdings" pitchFamily="2" charset="2"/>
                  <a:buChar char="Ø"/>
                </a:pPr>
                <a:r>
                  <a:rPr lang="id-ID" dirty="0" smtClean="0"/>
                  <a:t>Kehidupan biota air terganggu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id-ID" dirty="0" smtClean="0"/>
                  <a:t>Tidak layak digunakan untuk keperluan rumah tangga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1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pH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603643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32656"/>
            <a:ext cx="8229600" cy="4373563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pH dapat diukur dengan pH meter,kertas lakmus, atau kertas pH indikator.</a:t>
            </a:r>
          </a:p>
          <a:p>
            <a:r>
              <a:rPr lang="id-ID" dirty="0" smtClean="0"/>
              <a:t>pH asam (4,5 – 6,5) dapat diperbaiki dengan penambahan kapur</a:t>
            </a:r>
          </a:p>
          <a:p>
            <a:r>
              <a:rPr lang="id-ID" dirty="0" smtClean="0"/>
              <a:t>Pada pagi hari : CO</a:t>
            </a:r>
            <a:r>
              <a:rPr lang="id-ID" sz="1400" dirty="0" smtClean="0"/>
              <a:t>2 </a:t>
            </a:r>
            <a:r>
              <a:rPr lang="id-ID" dirty="0" smtClean="0"/>
              <a:t>tinggi mengakibatkan pH rendah</a:t>
            </a:r>
          </a:p>
          <a:p>
            <a:r>
              <a:rPr lang="id-ID" dirty="0" smtClean="0"/>
              <a:t>Pada sore hari : CO</a:t>
            </a:r>
            <a:r>
              <a:rPr lang="id-ID" sz="1800" dirty="0" smtClean="0"/>
              <a:t>2 </a:t>
            </a:r>
            <a:r>
              <a:rPr lang="id-ID" dirty="0" smtClean="0"/>
              <a:t>rendah mengakibatkan pH tinggi</a:t>
            </a:r>
          </a:p>
          <a:p>
            <a:pPr marL="114300" indent="0">
              <a:buNone/>
            </a:pPr>
            <a:r>
              <a:rPr lang="id-ID" sz="3200" dirty="0" smtClean="0"/>
              <a:t>	CO</a:t>
            </a:r>
            <a:r>
              <a:rPr lang="id-ID" sz="3200" baseline="-25000" dirty="0" smtClean="0"/>
              <a:t>2</a:t>
            </a:r>
            <a:r>
              <a:rPr lang="id-ID" sz="3200" dirty="0" smtClean="0"/>
              <a:t> + H</a:t>
            </a:r>
            <a:r>
              <a:rPr lang="id-ID" sz="3200" baseline="-25000" dirty="0" smtClean="0"/>
              <a:t>2</a:t>
            </a:r>
            <a:r>
              <a:rPr lang="id-ID" sz="3200" dirty="0" smtClean="0"/>
              <a:t>O            HCO</a:t>
            </a:r>
            <a:r>
              <a:rPr lang="id-ID" sz="3200" baseline="30000" dirty="0" smtClean="0"/>
              <a:t>-</a:t>
            </a:r>
            <a:r>
              <a:rPr lang="id-ID" sz="3200" baseline="-25000" dirty="0" smtClean="0"/>
              <a:t>3</a:t>
            </a:r>
            <a:r>
              <a:rPr lang="id-ID" sz="3200" dirty="0" smtClean="0"/>
              <a:t> + H</a:t>
            </a:r>
            <a:r>
              <a:rPr lang="id-ID" sz="3200" baseline="30000" dirty="0" smtClean="0"/>
              <a:t>+</a:t>
            </a:r>
            <a:endParaRPr lang="id-ID" sz="3200" baseline="30000" dirty="0"/>
          </a:p>
          <a:p>
            <a:endParaRPr lang="id-ID" dirty="0" smtClean="0"/>
          </a:p>
          <a:p>
            <a:r>
              <a:rPr lang="id-ID" dirty="0" smtClean="0"/>
              <a:t>Penyanggah (buffer) pH di perairan adalah Calsium dalam bentuk Ca(HCO</a:t>
            </a:r>
            <a:r>
              <a:rPr lang="id-ID" sz="1800" dirty="0" smtClean="0"/>
              <a:t>3</a:t>
            </a:r>
            <a:r>
              <a:rPr lang="id-ID" dirty="0" smtClean="0"/>
              <a:t>)</a:t>
            </a:r>
            <a:r>
              <a:rPr lang="id-ID" sz="1800" dirty="0" smtClean="0"/>
              <a:t>2. </a:t>
            </a:r>
            <a:r>
              <a:rPr lang="id-ID" dirty="0" smtClean="0"/>
              <a:t>Tambak dengan total alkalinitas tinggi mempunyai fluktuasi pH yang lebih rendah dibandingkan dengan tambak yang beralkalinitas rendah</a:t>
            </a:r>
            <a:endParaRPr lang="id-ID" sz="18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79912" y="38610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63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PENGARUH pH TERHADAP BIOTA AIR (BAKER </a:t>
            </a:r>
            <a:r>
              <a:rPr lang="id-ID" sz="2400" b="1" i="1" dirty="0" smtClean="0"/>
              <a:t>et al</a:t>
            </a:r>
            <a:r>
              <a:rPr lang="id-ID" sz="2400" b="1" dirty="0" smtClean="0"/>
              <a:t>. 1990)</a:t>
            </a:r>
            <a:endParaRPr lang="id-ID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56898"/>
              </p:ext>
            </p:extLst>
          </p:nvPr>
        </p:nvGraphicFramePr>
        <p:xfrm>
          <a:off x="251520" y="908720"/>
          <a:ext cx="8707766" cy="565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55563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Nilai pH</a:t>
                      </a:r>
                      <a:endParaRPr lang="id-ID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Pengaruh Umum</a:t>
                      </a:r>
                      <a:endParaRPr lang="id-ID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6,0 – 6,5</a:t>
                      </a:r>
                      <a:endParaRPr lang="id-ID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/>
                      <a:r>
                        <a:rPr lang="id-ID" sz="1700" dirty="0" smtClean="0"/>
                        <a:t>- Keanekaragaman</a:t>
                      </a:r>
                      <a:r>
                        <a:rPr lang="id-ID" sz="1700" baseline="0" dirty="0" smtClean="0"/>
                        <a:t> plankton dan bentos mengalami sedikit penurunan</a:t>
                      </a:r>
                    </a:p>
                    <a:p>
                      <a:pPr marL="176213" indent="-176213"/>
                      <a:r>
                        <a:rPr lang="id-ID" sz="1700" dirty="0" smtClean="0"/>
                        <a:t>- Kelimpahan</a:t>
                      </a:r>
                      <a:r>
                        <a:rPr lang="id-ID" sz="1700" baseline="0" dirty="0" smtClean="0"/>
                        <a:t> total, biomassadan produktivitas tak mengalami perubahan</a:t>
                      </a:r>
                      <a:endParaRPr lang="id-ID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5,5 – 6,0</a:t>
                      </a:r>
                      <a:endParaRPr lang="id-ID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/>
                      <a:r>
                        <a:rPr lang="id-ID" sz="1700" dirty="0" smtClean="0"/>
                        <a:t>- Penurunan nilai keanekaragaman plankton dan bentos semakin nampak</a:t>
                      </a:r>
                    </a:p>
                    <a:p>
                      <a:pPr marL="176213" indent="-176213"/>
                      <a:r>
                        <a:rPr lang="id-ID" sz="1700" dirty="0" smtClean="0"/>
                        <a:t>- Kelimpahan total,</a:t>
                      </a:r>
                      <a:r>
                        <a:rPr lang="id-ID" sz="1700" baseline="0" dirty="0" smtClean="0"/>
                        <a:t> biomassa, dan produktivitas masih belum mengalami perubahan berarti</a:t>
                      </a:r>
                    </a:p>
                    <a:p>
                      <a:r>
                        <a:rPr lang="id-ID" sz="1700" baseline="0" dirty="0" smtClean="0"/>
                        <a:t>- Algae hijau berfilamen mulai nampak pada zona literal</a:t>
                      </a:r>
                      <a:endParaRPr lang="id-ID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5,0 – 5,5</a:t>
                      </a:r>
                      <a:endParaRPr lang="id-ID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buFontTx/>
                        <a:buNone/>
                      </a:pPr>
                      <a:r>
                        <a:rPr lang="id-ID" sz="1700" dirty="0" smtClean="0"/>
                        <a:t>- Penurunan keanekaragaman dan komposisi jenis plankton,</a:t>
                      </a:r>
                      <a:r>
                        <a:rPr lang="id-ID" sz="1700" baseline="0" dirty="0" smtClean="0"/>
                        <a:t> perifiton dan bentos semakin besar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d-ID" sz="1700" baseline="0" dirty="0" smtClean="0"/>
                        <a:t>- Penurunan kelimpahan total dan biomassa zooplankton dan bentos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d-ID" sz="1700" baseline="0" dirty="0" smtClean="0"/>
                        <a:t>- Algae hijau berfilamen semakin banyak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d-ID" sz="1700" baseline="0" dirty="0" smtClean="0"/>
                        <a:t>- Proses nitrifikasi terhambat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700" dirty="0" smtClean="0"/>
                        <a:t>4,5 – 5,0</a:t>
                      </a:r>
                      <a:endParaRPr lang="id-ID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>
                        <a:buFontTx/>
                        <a:buNone/>
                      </a:pPr>
                      <a:r>
                        <a:rPr lang="id-ID" sz="1700" baseline="0" dirty="0" smtClean="0"/>
                        <a:t>- Penurunan keanekaragaman dan komposisi jenis plankton, perifiton, dan bentos semakin besar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d-ID" sz="1700" baseline="0" dirty="0" smtClean="0"/>
                        <a:t>- Penurunan kelimpahan total dan biomassa zooplankton dan bentos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d-ID" sz="1700" baseline="0" dirty="0" smtClean="0"/>
                        <a:t>- Algae hijau berfilamen semakin banyak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d-ID" sz="1700" baseline="0" dirty="0" smtClean="0"/>
                        <a:t>- Proses nitrifikasi terhambat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86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KARBONDIOKSIDA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08012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Atmosfer bumi mengandung karbondioksida dengan persentase yang relatif kecil, yakni sekitar 0,033%.</a:t>
            </a:r>
          </a:p>
          <a:p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15541"/>
              </p:ext>
            </p:extLst>
          </p:nvPr>
        </p:nvGraphicFramePr>
        <p:xfrm>
          <a:off x="539552" y="2852936"/>
          <a:ext cx="82809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Gas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Persentase (%)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1. Nitrogen (N2)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78,084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2. Oksigen (O2)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20,946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3. Argon (Ar)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0,934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4. Karbondioksida (CO2)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0,033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5157192"/>
            <a:ext cx="8526016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Sekitar setengah dari karbondioksida yang merupakan hasil pembakaran berada di atmosfer dan setengahnya tersimpan di laut dan digunakan dalam proses fotosintesis oleh diatom dan agae laut lain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79715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Sumber: Cole, 1988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43544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klus k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8792" cy="62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04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14819" y="260648"/>
            <a:ext cx="8526016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Karbondioksida merupakan salah satu gas yang memiliki efek rumah kaca (green house effect) yaitu gas yang menyerap panas yang dilepaskan oleh cahaya matahari. </a:t>
            </a:r>
          </a:p>
          <a:p>
            <a:r>
              <a:rPr lang="id-ID" dirty="0" smtClean="0"/>
              <a:t>Peningkatan kadar karbondioksida berkolerasi secara positif dengan peningkatan suhu bumi, yang dikenal dengan istilah global warming.</a:t>
            </a:r>
          </a:p>
          <a:p>
            <a:r>
              <a:rPr lang="id-ID" dirty="0" smtClean="0"/>
              <a:t>Karbondioksida memiliki sifat kelarutan yang tinggi. </a:t>
            </a:r>
          </a:p>
          <a:p>
            <a:r>
              <a:rPr lang="id-ID" dirty="0" smtClean="0"/>
              <a:t>Sebagian kecil karbondioksida yang terdapat di atmosfer larut ke dalam uap air membentuk asam karbonat, yang selanjutnya jatuh sebagai hujan. 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4725144"/>
                <a:ext cx="55446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2800" b="0" i="1" smtClean="0">
                          <a:latin typeface="Cambria Math"/>
                        </a:rPr>
                        <m:t>𝑂</m:t>
                      </m:r>
                      <m:r>
                        <a:rPr lang="id-ID" sz="2800" b="0" i="1" smtClean="0">
                          <a:latin typeface="Cambria Math"/>
                        </a:rPr>
                        <m:t> ↔ </m:t>
                      </m:r>
                      <m:sSub>
                        <m:sSub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d-ID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d-ID" sz="2800" b="0" i="1" smtClean="0">
                              <a:latin typeface="Cambria Math"/>
                              <a:ea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id-ID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25144"/>
                <a:ext cx="554461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19672" y="5455121"/>
                <a:ext cx="41332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d-ID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800" b="0" i="1" smtClean="0">
                              <a:latin typeface="Cambria Math"/>
                            </a:rPr>
                            <m:t>𝐶𝑂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d-ID" sz="2800" b="0" i="1" smtClean="0">
                          <a:latin typeface="Cambria Math"/>
                        </a:rPr>
                        <m:t> </m:t>
                      </m:r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↔ </m:t>
                      </m:r>
                      <m:sSup>
                        <m:sSup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d-ID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id-ID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id-ID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id-ID" sz="2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id-ID" sz="2800" b="0" i="1" smtClean="0">
                              <a:latin typeface="Cambria Math"/>
                              <a:ea typeface="Cambria Math"/>
                            </a:rPr>
                            <m:t>𝐻𝐶𝑂</m:t>
                          </m:r>
                          <m:r>
                            <a:rPr lang="id-ID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b/>
                        <m:sup>
                          <m:r>
                            <a:rPr lang="id-ID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id-ID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455121"/>
                <a:ext cx="413324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767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4086" y="260648"/>
            <a:ext cx="8229600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Keberadaan karbondioksida di perairan terdapat dalam bentuk gas karbondioksida bebas (CO</a:t>
            </a:r>
            <a:r>
              <a:rPr lang="id-ID" baseline="-25000" dirty="0" smtClean="0"/>
              <a:t>2</a:t>
            </a:r>
            <a:r>
              <a:rPr lang="id-ID" dirty="0" smtClean="0"/>
              <a:t>), ion bikarbonat (HCO</a:t>
            </a:r>
            <a:r>
              <a:rPr lang="id-ID" baseline="-25000" dirty="0" smtClean="0"/>
              <a:t>3</a:t>
            </a:r>
            <a:r>
              <a:rPr lang="id-ID" baseline="30000" dirty="0" smtClean="0"/>
              <a:t>- </a:t>
            </a:r>
            <a:r>
              <a:rPr lang="id-ID" dirty="0" smtClean="0"/>
              <a:t>), ion karbonat (CO</a:t>
            </a:r>
            <a:r>
              <a:rPr lang="id-ID" baseline="-25000" dirty="0" smtClean="0"/>
              <a:t>3</a:t>
            </a:r>
            <a:r>
              <a:rPr lang="id-ID" baseline="30000" dirty="0" smtClean="0"/>
              <a:t>2-</a:t>
            </a:r>
            <a:r>
              <a:rPr lang="id-ID" dirty="0" smtClean="0"/>
              <a:t>), dan asam karbonat (H</a:t>
            </a:r>
            <a:r>
              <a:rPr lang="id-ID" baseline="-25000" dirty="0" smtClean="0"/>
              <a:t>2</a:t>
            </a:r>
            <a:r>
              <a:rPr lang="id-ID" dirty="0" smtClean="0"/>
              <a:t>CO</a:t>
            </a:r>
            <a:r>
              <a:rPr lang="id-ID" baseline="-25000" dirty="0" smtClean="0"/>
              <a:t>3</a:t>
            </a:r>
            <a:r>
              <a:rPr lang="id-ID" dirty="0" smtClean="0"/>
              <a:t>). </a:t>
            </a:r>
          </a:p>
          <a:p>
            <a:r>
              <a:rPr lang="id-ID" dirty="0" smtClean="0"/>
              <a:t>Proporsi keempat bentuk karbon tersebut berkaitan dengan nilai pH.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86601"/>
            <a:ext cx="6984776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2996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</a:t>
            </a:r>
            <a:r>
              <a:rPr lang="id-ID" baseline="-25000" dirty="0" smtClean="0"/>
              <a:t>2</a:t>
            </a:r>
            <a:endParaRPr lang="id-ID" baseline="-25000" dirty="0"/>
          </a:p>
        </p:txBody>
      </p:sp>
    </p:spTree>
    <p:extLst>
      <p:ext uri="{BB962C8B-B14F-4D97-AF65-F5344CB8AC3E}">
        <p14:creationId xmlns:p14="http://schemas.microsoft.com/office/powerpoint/2010/main" val="415370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1520" y="332656"/>
            <a:ext cx="8640960" cy="288032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b="1" dirty="0" smtClean="0"/>
              <a:t>&gt;&gt; SIFAT DASAR AIR&lt;&lt;</a:t>
            </a:r>
          </a:p>
          <a:p>
            <a:pPr marL="114300" indent="0">
              <a:buNone/>
            </a:pPr>
            <a:endParaRPr lang="id-ID" dirty="0"/>
          </a:p>
          <a:p>
            <a:r>
              <a:rPr lang="id-ID" dirty="0" smtClean="0"/>
              <a:t>Atom H+ dan O2- berikatan dengan ikatan kovalen tunggal (Covalent bound) </a:t>
            </a:r>
          </a:p>
          <a:p>
            <a:r>
              <a:rPr lang="id-ID" dirty="0" smtClean="0"/>
              <a:t>Tiap atom H+ berbagi elektron tunggalnya dengan atom O=, dan atom O= berbagi satu elektronnya dengan tiap atom H+</a:t>
            </a:r>
          </a:p>
        </p:txBody>
      </p:sp>
      <p:pic>
        <p:nvPicPr>
          <p:cNvPr id="1028" name="Picture 4" descr="Image result for arah ikatan polar pada senyawa H2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58566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4086" y="260648"/>
            <a:ext cx="8229600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Perairan tawar alami hampir tidak pernah memiliki pH &gt; 9</a:t>
            </a:r>
          </a:p>
          <a:p>
            <a:r>
              <a:rPr lang="id-ID" dirty="0" smtClean="0"/>
              <a:t>Perairan tawar alami yang memiliki pH 7-8 biasanya mengandung ion bikarbonat &lt; 500 mg/L dan hampir tidak pernah kurang dari 25 mg/L.</a:t>
            </a:r>
          </a:p>
          <a:p>
            <a:pPr marL="11430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669051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Alkalinitas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Alkalinitas adalah gambaran kapasitas air untuk menetralkan asam, atau disebut dengan acid-neutralizing capacity (ANC) atau kuantitas aniondi dalam air yang dapat menetralkan kation hidrogen. </a:t>
            </a:r>
          </a:p>
          <a:p>
            <a:r>
              <a:rPr lang="id-ID" dirty="0" smtClean="0"/>
              <a:t>Alkalinitas merupakan kapasitas air untuk menetralkan tambahan asam tanpa menaikkan pH larutan. </a:t>
            </a:r>
          </a:p>
          <a:p>
            <a:r>
              <a:rPr lang="id-ID" dirty="0" smtClean="0"/>
              <a:t>Alkalinitas merupakan buffer terhadap pengaruh pengasaman.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61422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69107" y="188640"/>
            <a:ext cx="8712967" cy="4373563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Dalam budidaya perairan, alkalinitas dinyatakan dalam mg/L CaCO</a:t>
            </a:r>
            <a:r>
              <a:rPr lang="id-ID" baseline="-25000" dirty="0" smtClean="0"/>
              <a:t>3</a:t>
            </a:r>
            <a:r>
              <a:rPr lang="id-ID" dirty="0" smtClean="0"/>
              <a:t>. </a:t>
            </a:r>
          </a:p>
          <a:p>
            <a:r>
              <a:rPr lang="id-ID" dirty="0" smtClean="0"/>
              <a:t>Penyusun utama alkalinitas di perairan adalah anion bikarbonat (HCO</a:t>
            </a:r>
            <a:r>
              <a:rPr lang="id-ID" baseline="-25000" dirty="0" smtClean="0"/>
              <a:t>3</a:t>
            </a:r>
            <a:r>
              <a:rPr lang="id-ID" baseline="30000" dirty="0" smtClean="0"/>
              <a:t>-</a:t>
            </a:r>
            <a:r>
              <a:rPr lang="id-ID" dirty="0" smtClean="0"/>
              <a:t>), karbonat (CO</a:t>
            </a:r>
            <a:r>
              <a:rPr lang="id-ID" baseline="-25000" dirty="0" smtClean="0"/>
              <a:t>3</a:t>
            </a:r>
            <a:r>
              <a:rPr lang="id-ID" baseline="30000" dirty="0" smtClean="0"/>
              <a:t>2-</a:t>
            </a:r>
            <a:r>
              <a:rPr lang="id-ID" dirty="0" smtClean="0"/>
              <a:t>), dan hidroksida (OH</a:t>
            </a:r>
            <a:r>
              <a:rPr lang="id-ID" baseline="30000" dirty="0" smtClean="0"/>
              <a:t>-</a:t>
            </a:r>
            <a:r>
              <a:rPr lang="id-ID" dirty="0" smtClean="0"/>
              <a:t>). Selain itu ada Borat, silikat, fosfat, sulfida, dan amonia.</a:t>
            </a:r>
          </a:p>
          <a:p>
            <a:r>
              <a:rPr lang="id-ID" dirty="0" smtClean="0"/>
              <a:t>Diantara ion-ion tersebut, bikarbonat merupakan yang paling banyak terdapat di perairan alami.</a:t>
            </a:r>
          </a:p>
          <a:p>
            <a:r>
              <a:rPr lang="id-ID" dirty="0" smtClean="0"/>
              <a:t>Alkalinitas dihasilkan dari karbondioksida dan air yang melarutkan sedimen batuan karbonat (kapur) menjadi bikarbonat. 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0844" y="4725144"/>
                <a:ext cx="5690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𝐶𝑎𝐶𝑂</m:t>
                      </m:r>
                      <m:r>
                        <a:rPr lang="id-ID" sz="2400" b="0" i="1" smtClean="0">
                          <a:latin typeface="Cambria Math"/>
                        </a:rPr>
                        <m:t>3+</m:t>
                      </m:r>
                      <m:r>
                        <a:rPr lang="id-ID" sz="2400" b="0" i="1" smtClean="0">
                          <a:latin typeface="Cambria Math"/>
                        </a:rPr>
                        <m:t>𝐻</m:t>
                      </m:r>
                      <m:r>
                        <a:rPr lang="id-ID" sz="2400" b="0" i="1" smtClean="0">
                          <a:latin typeface="Cambria Math"/>
                        </a:rPr>
                        <m:t>2</m:t>
                      </m:r>
                      <m:r>
                        <a:rPr lang="id-ID" sz="2400" b="0" i="1" smtClean="0">
                          <a:latin typeface="Cambria Math"/>
                        </a:rPr>
                        <m:t>𝑂</m:t>
                      </m:r>
                      <m:r>
                        <a:rPr lang="id-ID" sz="2400" b="0" i="1" smtClean="0">
                          <a:latin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</a:rPr>
                        <m:t>𝐶𝑂</m:t>
                      </m:r>
                      <m:r>
                        <a:rPr lang="id-ID" sz="2400" b="0" i="1" smtClean="0">
                          <a:latin typeface="Cambria Math"/>
                        </a:rPr>
                        <m:t>2→</m:t>
                      </m:r>
                      <m:sSup>
                        <m:sSup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𝐶𝑎</m:t>
                          </m:r>
                        </m:e>
                        <m:sup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2+</m:t>
                          </m:r>
                        </m:sup>
                      </m:sSup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𝐻𝐶𝑂</m:t>
                          </m:r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4" y="4725144"/>
                <a:ext cx="569098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9082" y="5517232"/>
                <a:ext cx="83058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</a:rPr>
                        <m:t>𝐶𝑎𝑀𝑔</m:t>
                      </m:r>
                      <m:d>
                        <m:d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𝐶𝑂</m:t>
                          </m:r>
                          <m:r>
                            <a:rPr lang="id-ID" sz="2400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id-ID" sz="2400" b="0" i="1" smtClean="0">
                          <a:latin typeface="Cambria Math"/>
                        </a:rPr>
                        <m:t>2+2 </m:t>
                      </m:r>
                      <m:r>
                        <a:rPr lang="id-ID" sz="2400" b="0" i="1" smtClean="0">
                          <a:latin typeface="Cambria Math"/>
                        </a:rPr>
                        <m:t>𝐻</m:t>
                      </m:r>
                      <m:r>
                        <a:rPr lang="id-ID" sz="2400" b="0" i="1" smtClean="0">
                          <a:latin typeface="Cambria Math"/>
                        </a:rPr>
                        <m:t>2</m:t>
                      </m:r>
                      <m:r>
                        <a:rPr lang="id-ID" sz="2400" b="0" i="1" smtClean="0">
                          <a:latin typeface="Cambria Math"/>
                        </a:rPr>
                        <m:t>𝑂</m:t>
                      </m:r>
                      <m:r>
                        <a:rPr lang="id-ID" sz="2400" b="0" i="1" smtClean="0">
                          <a:latin typeface="Cambria Math"/>
                        </a:rPr>
                        <m:t>+2 </m:t>
                      </m:r>
                      <m:r>
                        <a:rPr lang="id-ID" sz="2400" b="0" i="1" smtClean="0">
                          <a:latin typeface="Cambria Math"/>
                        </a:rPr>
                        <m:t>𝐶𝑂</m:t>
                      </m:r>
                      <m:r>
                        <a:rPr lang="id-ID" sz="2400" b="0" i="1" smtClean="0">
                          <a:latin typeface="Cambria Math"/>
                        </a:rPr>
                        <m:t>2→ </m:t>
                      </m:r>
                      <m:sSup>
                        <m:sSup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𝐶𝑎</m:t>
                          </m:r>
                        </m:e>
                        <m:sup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2+</m:t>
                          </m:r>
                        </m:sup>
                      </m:sSup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𝑀𝑔</m:t>
                          </m:r>
                        </m:e>
                        <m:sup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2+</m:t>
                          </m:r>
                        </m:sup>
                      </m:sSup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+4 </m:t>
                      </m:r>
                      <m:sSup>
                        <m:sSup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𝐻𝐶𝑂</m:t>
                          </m:r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2" y="5517232"/>
                <a:ext cx="830586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514" b="-1842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492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6507" y="332657"/>
            <a:ext cx="8712967" cy="252028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Peranan penting alkalinitas dalam kolam antara lain untuk menekan fluktuasi pH pagi dan siang, serta penentu kesuburan alami perairan. </a:t>
            </a:r>
          </a:p>
          <a:p>
            <a:r>
              <a:rPr lang="id-ID" dirty="0" smtClean="0"/>
              <a:t>Kolam dengan alkalinitas tinggi akan mengalami fluktuasi pH harian yang lebih rendah dibandingkan kolam dengan nilai alkalinitas yang rendah. 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r="8207" b="6116"/>
          <a:stretch/>
        </p:blipFill>
        <p:spPr bwMode="auto">
          <a:xfrm>
            <a:off x="1844792" y="2852937"/>
            <a:ext cx="5316395" cy="382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247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718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8" y="116632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400" dirty="0"/>
              <a:t>Molekul air berbentuk seperti huruf V disebabkan </a:t>
            </a:r>
            <a:r>
              <a:rPr lang="id-ID" sz="2400" dirty="0" smtClean="0"/>
              <a:t>karena:</a:t>
            </a:r>
          </a:p>
          <a:p>
            <a:r>
              <a:rPr lang="id-ID" sz="2400" dirty="0" smtClean="0"/>
              <a:t>	1</a:t>
            </a:r>
            <a:r>
              <a:rPr lang="id-ID" sz="2400" dirty="0"/>
              <a:t>. Struktur geometrinya yang tetrahedral </a:t>
            </a:r>
          </a:p>
          <a:p>
            <a:pPr marL="114300"/>
            <a:r>
              <a:rPr lang="id-ID" sz="2400" dirty="0" smtClean="0"/>
              <a:t>	2</a:t>
            </a:r>
            <a:r>
              <a:rPr lang="id-ID" sz="2400" dirty="0"/>
              <a:t>. Keberadaan pasangan elektron bebas pada 		     atom </a:t>
            </a:r>
            <a:r>
              <a:rPr lang="id-ID" sz="2400" dirty="0" smtClean="0"/>
              <a:t>oksigen</a:t>
            </a:r>
          </a:p>
          <a:p>
            <a:pPr marL="457200" indent="-342900">
              <a:buFont typeface="Arial" pitchFamily="34" charset="0"/>
              <a:buChar char="•"/>
            </a:pPr>
            <a:endParaRPr lang="id-ID" sz="2400" dirty="0" smtClean="0"/>
          </a:p>
          <a:p>
            <a:pPr marL="457200" indent="-342900">
              <a:buFont typeface="Arial" pitchFamily="34" charset="0"/>
              <a:buChar char="•"/>
            </a:pPr>
            <a:endParaRPr lang="id-ID" sz="2400" dirty="0"/>
          </a:p>
          <a:p>
            <a:pPr marL="114300"/>
            <a:endParaRPr lang="id-ID" sz="2400" dirty="0" smtClean="0"/>
          </a:p>
          <a:p>
            <a:pPr marL="114300"/>
            <a:endParaRPr lang="id-ID" sz="2400" dirty="0"/>
          </a:p>
          <a:p>
            <a:pPr marL="114300"/>
            <a:endParaRPr lang="id-ID" sz="2400" dirty="0" smtClean="0"/>
          </a:p>
          <a:p>
            <a:pPr marL="114300"/>
            <a:endParaRPr lang="id-ID" sz="2400" dirty="0"/>
          </a:p>
          <a:p>
            <a:pPr marL="114300"/>
            <a:endParaRPr lang="id-ID" sz="2400" dirty="0" smtClean="0"/>
          </a:p>
          <a:p>
            <a:pPr marL="114300"/>
            <a:endParaRPr lang="id-ID" sz="2400" dirty="0" smtClean="0"/>
          </a:p>
          <a:p>
            <a:pPr marL="114300"/>
            <a:endParaRPr lang="id-ID" sz="2400" dirty="0" smtClean="0"/>
          </a:p>
          <a:p>
            <a:pPr marL="114300"/>
            <a:endParaRPr lang="id-ID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/>
              <a:t>Bersifat polar karena adanya perbedaan muatan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/>
              <a:t>Sebagai pelarut yang baik karena kepolarannya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400" dirty="0"/>
              <a:t>Bersifat netral (pH=7) dalam keadaan murni</a:t>
            </a:r>
          </a:p>
        </p:txBody>
      </p:sp>
      <p:pic>
        <p:nvPicPr>
          <p:cNvPr id="1027" name="Picture 3" descr="C:\Users\user\Downloads\Screenshot-2017-10-18 Struktur Molekul Air – Usaha321 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132856"/>
            <a:ext cx="4822279" cy="32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1520" y="332656"/>
            <a:ext cx="8640960" cy="626469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/>
              <a:t>Karena sifat anomali air adalah polar, maka molekul air akan menyatu dengan molekul air yang lain oleh suatu ikatan yang disebut ikatan hidrogen (hydrogen bound) 23kJ/mol.</a:t>
            </a:r>
          </a:p>
          <a:p>
            <a:endParaRPr lang="id-ID" dirty="0" smtClean="0"/>
          </a:p>
        </p:txBody>
      </p:sp>
      <p:pic>
        <p:nvPicPr>
          <p:cNvPr id="2050" name="Picture 2" descr="Image result for H2O covalent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36" y="2109911"/>
            <a:ext cx="5961916" cy="44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514" y="332656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Ujung-ujung atom hidrogen memiliki muatan positif yang kecil, sedang dua pasangan elektron oksigen yang tidak </a:t>
            </a:r>
            <a:r>
              <a:rPr lang="id-ID" sz="2000" dirty="0" smtClean="0"/>
              <a:t>berikatan </a:t>
            </a:r>
            <a:r>
              <a:rPr lang="id-ID" sz="2000" dirty="0"/>
              <a:t>membuat ujung atom oksigen memiliki muatan negatif. </a:t>
            </a:r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Kemudian</a:t>
            </a:r>
            <a:r>
              <a:rPr lang="id-ID" sz="2000" dirty="0"/>
              <a:t>, karena muatan itu memiliki penyebaran muatan yang tidak sama, maka disebut “</a:t>
            </a:r>
            <a:r>
              <a:rPr lang="id-ID" sz="2000" i="1" dirty="0"/>
              <a:t>polar covalent bonds</a:t>
            </a:r>
            <a:r>
              <a:rPr lang="id-ID" sz="2000" dirty="0"/>
              <a:t>” yang bersifat “</a:t>
            </a:r>
            <a:r>
              <a:rPr lang="id-ID" sz="2000" i="1" dirty="0"/>
              <a:t>bipolar</a:t>
            </a:r>
            <a:r>
              <a:rPr lang="id-ID" sz="2000" dirty="0"/>
              <a:t>”. </a:t>
            </a:r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Dua </a:t>
            </a:r>
            <a:r>
              <a:rPr lang="id-ID" sz="2000" dirty="0"/>
              <a:t>muatan positif dari atom hidrogen pada satu sisi dan dua muatan negatif ganda dari atom oksigen membuat molekul-molekul air bersifat “</a:t>
            </a:r>
            <a:r>
              <a:rPr lang="id-ID" sz="2000" i="1" dirty="0"/>
              <a:t>bipolar</a:t>
            </a:r>
            <a:r>
              <a:rPr lang="id-ID" sz="2000" dirty="0"/>
              <a:t>”. </a:t>
            </a:r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Akibatnya </a:t>
            </a:r>
            <a:r>
              <a:rPr lang="id-ID" sz="2000" dirty="0"/>
              <a:t>adalah, molekul-molekul air yang berdampingan cenderung untuk bergabung bersama, tertahan oleh tarikan dari muatan yang berlawanan yang ada pada molekul yang berdampingan. </a:t>
            </a:r>
            <a:endParaRPr lang="id-ID" sz="2000" dirty="0" smtClean="0"/>
          </a:p>
          <a:p>
            <a:endParaRPr lang="id-ID" sz="2000" dirty="0"/>
          </a:p>
          <a:p>
            <a:r>
              <a:rPr lang="id-ID" sz="2000" dirty="0" smtClean="0"/>
              <a:t>Muatan </a:t>
            </a:r>
            <a:r>
              <a:rPr lang="id-ID" sz="2000" dirty="0"/>
              <a:t>positif atom hidrogen dari satu molekul tertarik dengan muatan negatif atom oksigen dari molekul yang lain, membentuk suatu ikatan yang disebut ikatan hidrogen (“</a:t>
            </a:r>
            <a:r>
              <a:rPr lang="id-ID" sz="2000" i="1" dirty="0"/>
              <a:t>hydrogen bonds</a:t>
            </a:r>
            <a:r>
              <a:rPr lang="id-ID" sz="2000" dirty="0"/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5221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waters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3528" y="260648"/>
            <a:ext cx="8712968" cy="194421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b="1" dirty="0" smtClean="0"/>
              <a:t>&gt;&gt; Apa pengaruh ikatan hidrogen ? &lt;&lt;</a:t>
            </a:r>
          </a:p>
          <a:p>
            <a:pPr marL="571500" indent="-457200">
              <a:buAutoNum type="arabicPeriod"/>
            </a:pPr>
            <a:r>
              <a:rPr lang="id-ID" sz="2000" dirty="0" smtClean="0"/>
              <a:t>Tegangan permukaan (sifat kohesif) dan viskositas tinggi (viskositas = daya tahan fluida terhadap gaya yang dikenakan /kekentalan/ kemampuan mengalir) Semakin besar viskositas, semakin sulit zat padat bergerak dalam zat cair tersebut. </a:t>
            </a:r>
          </a:p>
        </p:txBody>
      </p:sp>
      <p:pic>
        <p:nvPicPr>
          <p:cNvPr id="4098" name="Picture 2" descr="Image result for sifat kohesif a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 b="11167"/>
          <a:stretch/>
        </p:blipFill>
        <p:spPr bwMode="auto">
          <a:xfrm>
            <a:off x="1427514" y="2191411"/>
            <a:ext cx="3096344" cy="2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r="3273"/>
          <a:stretch/>
        </p:blipFill>
        <p:spPr bwMode="auto">
          <a:xfrm>
            <a:off x="1408441" y="4456186"/>
            <a:ext cx="30971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20" y="2204864"/>
            <a:ext cx="2969518" cy="23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1646"/>
            <a:ext cx="28575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3528" y="260648"/>
            <a:ext cx="8640960" cy="648072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d-ID" dirty="0" smtClean="0"/>
              <a:t>2. Titik beku dan titik didih yang tinggi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r="6577" b="14218"/>
          <a:stretch/>
        </p:blipFill>
        <p:spPr bwMode="auto">
          <a:xfrm>
            <a:off x="340188" y="1052736"/>
            <a:ext cx="842546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49711E"/>
      </a:accent1>
      <a:accent2>
        <a:srgbClr val="71685A"/>
      </a:accent2>
      <a:accent3>
        <a:srgbClr val="FFFF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1654</TotalTime>
  <Words>1645</Words>
  <Application>Microsoft Office PowerPoint</Application>
  <PresentationFormat>On-screen Show (4:3)</PresentationFormat>
  <Paragraphs>184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Apothecary</vt:lpstr>
      <vt:lpstr>FAKTOR KIMIA AIR (1)</vt:lpstr>
      <vt:lpstr>KOMPOSISI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Salinitas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</vt:lpstr>
      <vt:lpstr>PowerPoint Presentation</vt:lpstr>
      <vt:lpstr>PowerPoint Presentation</vt:lpstr>
      <vt:lpstr>KARBONDIOKSIDA</vt:lpstr>
      <vt:lpstr>PowerPoint Presentation</vt:lpstr>
      <vt:lpstr>PowerPoint Presentation</vt:lpstr>
      <vt:lpstr>PowerPoint Presentation</vt:lpstr>
      <vt:lpstr>PowerPoint Presentation</vt:lpstr>
      <vt:lpstr>Alkalinitas</vt:lpstr>
      <vt:lpstr>PowerPoint Presentation</vt:lpstr>
      <vt:lpstr>PowerPoint Presentation</vt:lpstr>
      <vt:lpstr>TERIMA KASIH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65</cp:revision>
  <dcterms:created xsi:type="dcterms:W3CDTF">2017-09-18T02:02:24Z</dcterms:created>
  <dcterms:modified xsi:type="dcterms:W3CDTF">2018-09-06T02:42:12Z</dcterms:modified>
</cp:coreProperties>
</file>