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2835577-8891-4DE9-8997-CD6CFC766FCB}" type="datetimeFigureOut">
              <a:rPr lang="id-ID" smtClean="0"/>
              <a:pPr/>
              <a:t>11/11/2014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C6B14AA-2D6E-4FA3-881D-A9A170F53F2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KONVENSI </a:t>
            </a:r>
            <a:br>
              <a:rPr lang="id-ID" dirty="0" smtClean="0"/>
            </a:br>
            <a:r>
              <a:rPr lang="id-ID" dirty="0" smtClean="0"/>
              <a:t>&amp; REKONVENSI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xmlns="" val="27570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Pengertian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Konvensi adalah gugatan asal dari Penggugat atau Pemohon</a:t>
            </a:r>
          </a:p>
          <a:p>
            <a:r>
              <a:rPr lang="id-ID" dirty="0" smtClean="0"/>
              <a:t>Rekonvensi adalah gugatan balik atau gugatan balasan dari Tergugat Asal atau Termohon kepada Penggugat Asal dalam perkara yang sedang diperiksa di antara mereka</a:t>
            </a:r>
          </a:p>
          <a:p>
            <a:r>
              <a:rPr lang="id-ID" dirty="0" smtClean="0"/>
              <a:t>Rekonvensi diajukan dalam Jawaban, sercara lisan atau tertulis, atau sebelum tahap pembuktian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43365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Tujuan Rekonvensi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d-ID" dirty="0" smtClean="0"/>
              <a:t>Menggabungkan dua tuntutan yang berbeda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 smtClean="0"/>
              <a:t>Mempermudah prosedur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 smtClean="0"/>
              <a:t>Menghindari putusan-putusan yang saling bertentangan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 smtClean="0"/>
              <a:t>Menetralisir tuntutan konvensi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 smtClean="0"/>
              <a:t>Acara pembuktian dapat disederhanakan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 smtClean="0"/>
              <a:t>Menghemat biaya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87725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Ketentuan Rekonvensi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Gugatan Rekonvensi dapat diterima apabila berhubungan dengan gugatan konvensi</a:t>
            </a:r>
          </a:p>
          <a:p>
            <a:r>
              <a:rPr lang="id-ID" dirty="0" smtClean="0"/>
              <a:t>Gugatan rekonvensi tidak dapat dilanjutkan untuk diperiksa apabila gugatan konvensi dicabut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23624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Gugatan dalam Perkara Perceraian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b="1" dirty="0" smtClean="0"/>
              <a:t>Pasal </a:t>
            </a:r>
            <a:r>
              <a:rPr lang="id-ID" b="1" dirty="0"/>
              <a:t>66 ayat (5) </a:t>
            </a:r>
            <a:r>
              <a:rPr lang="id-ID" b="1" dirty="0" smtClean="0"/>
              <a:t>&amp; Pasal </a:t>
            </a:r>
            <a:r>
              <a:rPr lang="id-ID" b="1" dirty="0"/>
              <a:t>86 ayat (1</a:t>
            </a:r>
            <a:r>
              <a:rPr lang="id-ID" b="1" dirty="0" smtClean="0"/>
              <a:t>)</a:t>
            </a:r>
          </a:p>
          <a:p>
            <a:r>
              <a:rPr lang="id-ID" dirty="0" smtClean="0"/>
              <a:t>Dimungkinkan dilakukan penggabungan permohonan atau gugatan cerai dengan gugatan lainnya sebagaimana tercantum dalam pasal-pasal tersebut</a:t>
            </a:r>
          </a:p>
          <a:p>
            <a:r>
              <a:rPr lang="id-ID" dirty="0" smtClean="0"/>
              <a:t>Gugatan tersebut dapat diajukan dalam konvensi maupun rekonvensi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55491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Larangan Mengajukan Gugatan Rekonvensi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5576" y="2119256"/>
            <a:ext cx="7632848" cy="4118055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Pasal 132 ayat 1 HIR / Pasal 157 RBg </a:t>
            </a:r>
            <a:r>
              <a:rPr lang="id-ID" dirty="0" smtClean="0">
                <a:sym typeface="Wingdings" pitchFamily="2" charset="2"/>
              </a:rPr>
              <a:t> memberi hak kepada Tergugat untuk mengajukan rekonvensi, KECUALI:</a:t>
            </a:r>
          </a:p>
          <a:p>
            <a:pPr marL="850392" lvl="1" indent="-457200">
              <a:buFont typeface="+mj-lt"/>
              <a:buAutoNum type="arabicPeriod"/>
            </a:pPr>
            <a:r>
              <a:rPr lang="id-ID" dirty="0" smtClean="0">
                <a:sym typeface="Wingdings" pitchFamily="2" charset="2"/>
              </a:rPr>
              <a:t>Rekonvensi diajukan kepada Penggugat konvensi yang bertindak untuk suatu kwaliteit  Penggugat konvensi adalah Kuasa yang bertindak dalam kualitas mewakili kepentingan Pemberi Kuasa</a:t>
            </a:r>
          </a:p>
          <a:p>
            <a:pPr marL="850392" lvl="1" indent="-457200">
              <a:buFont typeface="+mj-lt"/>
              <a:buAutoNum type="arabicPeriod"/>
            </a:pPr>
            <a:r>
              <a:rPr lang="id-ID" dirty="0" smtClean="0">
                <a:sym typeface="Wingdings" pitchFamily="2" charset="2"/>
              </a:rPr>
              <a:t>Pengadilan yang memeriksa tuntutan konvensi tidak berwenang memeriksa tuntutan rekonvensi</a:t>
            </a:r>
          </a:p>
          <a:p>
            <a:pPr marL="850392" lvl="1" indent="-457200">
              <a:buFont typeface="+mj-lt"/>
              <a:buAutoNum type="arabicPeriod"/>
            </a:pPr>
            <a:r>
              <a:rPr lang="id-ID" dirty="0" smtClean="0">
                <a:sym typeface="Wingdings" pitchFamily="2" charset="2"/>
              </a:rPr>
              <a:t>Rekonvensi tidak dapat diajukan pada tingkat banding</a:t>
            </a:r>
          </a:p>
          <a:p>
            <a:pPr marL="850392" lvl="1" indent="-457200">
              <a:buFont typeface="+mj-lt"/>
              <a:buAutoNum type="arabicPeriod"/>
            </a:pPr>
            <a:r>
              <a:rPr lang="id-ID" dirty="0" smtClean="0">
                <a:sym typeface="Wingdings" pitchFamily="2" charset="2"/>
              </a:rPr>
              <a:t>Rekonvensi tidak dapat diajukan terhadap eksekusi</a:t>
            </a:r>
          </a:p>
        </p:txBody>
      </p:sp>
    </p:spTree>
    <p:extLst>
      <p:ext uri="{BB962C8B-B14F-4D97-AF65-F5344CB8AC3E}">
        <p14:creationId xmlns:p14="http://schemas.microsoft.com/office/powerpoint/2010/main" xmlns="" val="55593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PENGECUALIAN Tambahan dalam Pengadilan Agama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5576" y="2266461"/>
            <a:ext cx="7704856" cy="3970851"/>
          </a:xfrm>
        </p:spPr>
        <p:txBody>
          <a:bodyPr>
            <a:normAutofit/>
          </a:bodyPr>
          <a:lstStyle/>
          <a:p>
            <a:r>
              <a:rPr lang="id-ID" dirty="0" smtClean="0"/>
              <a:t>Khusus perkara perceraian</a:t>
            </a:r>
          </a:p>
          <a:p>
            <a:pPr marL="850392" lvl="1" indent="-457200">
              <a:buFont typeface="+mj-lt"/>
              <a:buAutoNum type="arabicPeriod" startAt="5"/>
            </a:pPr>
            <a:r>
              <a:rPr lang="id-ID" dirty="0"/>
              <a:t>Permohonan cerai talak tidak dapat </a:t>
            </a:r>
            <a:r>
              <a:rPr lang="id-ID" dirty="0" smtClean="0"/>
              <a:t>direkonvensi </a:t>
            </a:r>
            <a:r>
              <a:rPr lang="id-ID" dirty="0"/>
              <a:t>dengan gugatan cerai, dan </a:t>
            </a:r>
            <a:r>
              <a:rPr lang="id-ID" dirty="0" smtClean="0"/>
              <a:t>sebaliknya</a:t>
            </a:r>
          </a:p>
          <a:p>
            <a:r>
              <a:rPr lang="id-ID" dirty="0" smtClean="0"/>
              <a:t>Putusan PA Karangasem No. 8/Pdt.G/2003/PA.Krs</a:t>
            </a:r>
          </a:p>
          <a:p>
            <a:pPr lvl="1"/>
            <a:r>
              <a:rPr lang="id-ID" dirty="0" smtClean="0"/>
              <a:t>Isteri (Penggugat) menggugat cerai Suami (Tergugat). Dalam Jawaban yang dilakukan oleh Tergugat, ia membantah dalil gugatan Penggugat dan mengajukan gugatan rekonvensi mengenai perceraian</a:t>
            </a:r>
          </a:p>
          <a:p>
            <a:pPr lvl="1"/>
            <a:r>
              <a:rPr lang="id-ID" dirty="0" smtClean="0"/>
              <a:t>Rekonvensi ditolak oleh PA</a:t>
            </a:r>
          </a:p>
        </p:txBody>
      </p:sp>
    </p:spTree>
    <p:extLst>
      <p:ext uri="{BB962C8B-B14F-4D97-AF65-F5344CB8AC3E}">
        <p14:creationId xmlns:p14="http://schemas.microsoft.com/office/powerpoint/2010/main" xmlns="" val="11346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95023" y="548680"/>
            <a:ext cx="6965245" cy="1202485"/>
          </a:xfrm>
        </p:spPr>
        <p:txBody>
          <a:bodyPr/>
          <a:lstStyle/>
          <a:p>
            <a:r>
              <a:rPr lang="id-ID" dirty="0" smtClean="0"/>
              <a:t>Cont’d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1560" y="1481328"/>
            <a:ext cx="7920880" cy="4767072"/>
          </a:xfrm>
        </p:spPr>
        <p:txBody>
          <a:bodyPr>
            <a:normAutofit fontScale="92500" lnSpcReduction="10000"/>
          </a:bodyPr>
          <a:lstStyle/>
          <a:p>
            <a:r>
              <a:rPr lang="id-ID" dirty="0"/>
              <a:t>PA menolak </a:t>
            </a:r>
            <a:r>
              <a:rPr lang="id-ID" dirty="0" smtClean="0"/>
              <a:t>rekonvensi </a:t>
            </a:r>
            <a:r>
              <a:rPr lang="id-ID" dirty="0"/>
              <a:t>tersebut dengan pertimbangan </a:t>
            </a:r>
            <a:r>
              <a:rPr lang="id-ID" dirty="0" smtClean="0"/>
              <a:t>hukum:</a:t>
            </a:r>
          </a:p>
          <a:p>
            <a:pPr lvl="1"/>
            <a:r>
              <a:rPr lang="id-ID" dirty="0" smtClean="0"/>
              <a:t>Tujuan konvensi dan rekonvensi adalah sama yaitu putusnya perkawinan</a:t>
            </a:r>
          </a:p>
          <a:p>
            <a:pPr lvl="1"/>
            <a:r>
              <a:rPr lang="id-ID" dirty="0" smtClean="0"/>
              <a:t>Hukum menentukan dua bentuk cara putusnya perkawinan, cerai talak dan cerai gugat</a:t>
            </a:r>
          </a:p>
          <a:p>
            <a:pPr lvl="1"/>
            <a:r>
              <a:rPr lang="id-ID" dirty="0" smtClean="0"/>
              <a:t>Cerai talak dan cerai gugat memiliki tata cara dan prosedur yang berbeda, sehinga tidak mungkin dikompromikan</a:t>
            </a:r>
          </a:p>
          <a:p>
            <a:pPr lvl="1"/>
            <a:r>
              <a:rPr lang="id-ID" dirty="0" smtClean="0"/>
              <a:t>Filosofi dibolehkannya mengajukan gugatan rekonvensi adalah untuk menyederhanakan prosedur dan mencegah kemungkinan timbulnya putusan yang bertentangan</a:t>
            </a:r>
          </a:p>
          <a:p>
            <a:pPr lvl="1"/>
            <a:r>
              <a:rPr lang="id-ID" dirty="0" smtClean="0"/>
              <a:t>Jika kedua gugatan (konvensi dan rekonvensi) dikabulkan secara bersamaan, akan menyulitkan prosedur dan melahirkan putusan yang bertentangan</a:t>
            </a:r>
          </a:p>
          <a:p>
            <a:pPr lvl="1"/>
            <a:r>
              <a:rPr lang="id-ID" dirty="0" smtClean="0"/>
              <a:t>Jika gugatan konvensi dikabulkan, maka terdapat cukup alasan untuk menyatakan gugatan rekonvensi tidak dapat diterima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6130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Permohonan Tindakan Pendahuluan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5576" y="2119256"/>
            <a:ext cx="7632848" cy="4118055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id-ID" b="1" dirty="0"/>
              <a:t>Pasal 77</a:t>
            </a:r>
            <a:endParaRPr lang="id-ID" dirty="0"/>
          </a:p>
          <a:p>
            <a:r>
              <a:rPr lang="id-ID" dirty="0"/>
              <a:t>Selama berlangsungnya gugatan perceraian, atas permohonan penggugat atau tergugat atau berdasarkan pertimbangan bahaya yang mungkin ditimbulkan, Pengadilan dapat mengizinkan suami istri tersebut untuk tidak tinggal dalam satu rumah.</a:t>
            </a:r>
          </a:p>
          <a:p>
            <a:pPr marL="109728" indent="0">
              <a:buNone/>
            </a:pPr>
            <a:endParaRPr lang="id-ID" dirty="0"/>
          </a:p>
          <a:p>
            <a:pPr marL="109728" indent="0">
              <a:buNone/>
            </a:pPr>
            <a:r>
              <a:rPr lang="id-ID" b="1" dirty="0"/>
              <a:t>Pasal 78</a:t>
            </a:r>
            <a:endParaRPr lang="id-ID" dirty="0"/>
          </a:p>
          <a:p>
            <a:r>
              <a:rPr lang="id-ID" dirty="0"/>
              <a:t>Selama berlangsungnya gugatan perceraian, atas permohonan penggugat, Pengadilan dapat:</a:t>
            </a:r>
          </a:p>
          <a:p>
            <a:pPr marL="850392" lvl="1" indent="-457200">
              <a:buFont typeface="+mj-lt"/>
              <a:buAutoNum type="alphaLcPeriod"/>
            </a:pPr>
            <a:r>
              <a:rPr lang="id-ID" dirty="0" smtClean="0"/>
              <a:t>menentukan </a:t>
            </a:r>
            <a:r>
              <a:rPr lang="id-ID" dirty="0"/>
              <a:t>nafkah yang ditanggung oleh suami;</a:t>
            </a:r>
          </a:p>
          <a:p>
            <a:pPr marL="850392" lvl="1" indent="-457200">
              <a:buFont typeface="+mj-lt"/>
              <a:buAutoNum type="alphaLcPeriod"/>
            </a:pPr>
            <a:r>
              <a:rPr lang="id-ID" dirty="0" smtClean="0"/>
              <a:t>menentukan </a:t>
            </a:r>
            <a:r>
              <a:rPr lang="id-ID" dirty="0"/>
              <a:t>hal-hal yang perlu untuk menjamin pemeliharaan dan pendidikan anak;</a:t>
            </a:r>
          </a:p>
          <a:p>
            <a:pPr marL="850392" lvl="1" indent="-457200">
              <a:buFont typeface="+mj-lt"/>
              <a:buAutoNum type="alphaLcPeriod"/>
            </a:pPr>
            <a:r>
              <a:rPr lang="id-ID" dirty="0" smtClean="0"/>
              <a:t>menentukan </a:t>
            </a:r>
            <a:r>
              <a:rPr lang="id-ID" dirty="0"/>
              <a:t>hal-hal yang perlu untuk menjamin terpeliharanya barang-barang yang menjadi hak bersama suami istri atau barang-barang yang menjadi hak suami atau barang-barang yang menjadi hak istri.</a:t>
            </a:r>
          </a:p>
        </p:txBody>
      </p:sp>
    </p:spTree>
    <p:extLst>
      <p:ext uri="{BB962C8B-B14F-4D97-AF65-F5344CB8AC3E}">
        <p14:creationId xmlns:p14="http://schemas.microsoft.com/office/powerpoint/2010/main" xmlns="" val="49353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281</TotalTime>
  <Words>455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Pushpin</vt:lpstr>
      <vt:lpstr>KONVENSI  &amp; REKONVENSI</vt:lpstr>
      <vt:lpstr>Pengertian</vt:lpstr>
      <vt:lpstr>Tujuan Rekonvensi</vt:lpstr>
      <vt:lpstr>Ketentuan Rekonvensi</vt:lpstr>
      <vt:lpstr>Gugatan dalam Perkara Perceraian</vt:lpstr>
      <vt:lpstr>Larangan Mengajukan Gugatan Rekonvensi</vt:lpstr>
      <vt:lpstr>PENGECUALIAN Tambahan dalam Pengadilan Agama</vt:lpstr>
      <vt:lpstr>Cont’d</vt:lpstr>
      <vt:lpstr>Permohonan Tindakan Pendahuluan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KONVENSI  &amp; REKONVENSI</dc:title>
  <dc:creator>Acer Valued Customer</dc:creator>
  <cp:lastModifiedBy>user</cp:lastModifiedBy>
  <cp:revision>7</cp:revision>
  <dcterms:created xsi:type="dcterms:W3CDTF">2012-07-17T23:52:34Z</dcterms:created>
  <dcterms:modified xsi:type="dcterms:W3CDTF">2014-11-11T02:31:02Z</dcterms:modified>
</cp:coreProperties>
</file>