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pPr/>
              <a:t>2021-08-28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43711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56992"/>
            <a:ext cx="9144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 smtClean="0">
                <a:latin typeface="Arial Black" pitchFamily="34" charset="0"/>
                <a:cs typeface="Aharoni" pitchFamily="2" charset="-79"/>
              </a:rPr>
              <a:t>MKU </a:t>
            </a:r>
            <a:r>
              <a:rPr lang="en-US" altLang="ko-KR" sz="1400" b="1" dirty="0" smtClean="0">
                <a:latin typeface="Arial Black" pitchFamily="34" charset="0"/>
                <a:cs typeface="Aharoni" pitchFamily="2" charset="-79"/>
              </a:rPr>
              <a:t>PANCASILA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b="1" dirty="0" smtClean="0">
              <a:latin typeface="Arial Black" pitchFamily="34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latin typeface="Arial Black" pitchFamily="34" charset="0"/>
                <a:cs typeface="Aharoni" pitchFamily="2" charset="-79"/>
              </a:rPr>
              <a:t>PERTEMUAN 14</a:t>
            </a:r>
            <a:r>
              <a:rPr kumimoji="0" lang="en-US" altLang="ko-KR" sz="1400" b="1" dirty="0" smtClean="0">
                <a:latin typeface="Arial Black" pitchFamily="34" charset="0"/>
                <a:cs typeface="Aharoni" pitchFamily="2" charset="-79"/>
              </a:rPr>
              <a:t>    </a:t>
            </a:r>
            <a:endParaRPr kumimoji="0" lang="en-US" altLang="ko-KR" sz="14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1295400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KONSEP DAN URGENSI PANCASILA SEBAGAI </a:t>
            </a:r>
          </a:p>
          <a:p>
            <a:r>
              <a:rPr lang="en-US" b="1" dirty="0" smtClean="0"/>
              <a:t>DASAR NILAI PENGEMBANGAN ILMU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828836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C. </a:t>
            </a:r>
            <a:r>
              <a:rPr lang="en-US" sz="3200" b="1" dirty="0" err="1" smtClean="0"/>
              <a:t>Menggali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Sumber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Historis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Sosiologis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Politis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tentang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Pancasila</a:t>
            </a:r>
            <a:endParaRPr lang="en-US" sz="3200" b="1" dirty="0" smtClean="0"/>
          </a:p>
          <a:p>
            <a:r>
              <a:rPr lang="en-US" sz="3200" b="1" dirty="0" err="1" smtClean="0"/>
              <a:t>sebagai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Nilai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Pengembangan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Ilmu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Indonesia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Historis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endParaRPr lang="en-US" b="1" dirty="0" smtClean="0"/>
          </a:p>
          <a:p>
            <a:r>
              <a:rPr lang="en-US" b="1" dirty="0" smtClean="0"/>
              <a:t>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Pancasila sebagai dasar pengembangan ilmu belum banyak dibicarakan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dimaklumi</a:t>
            </a:r>
            <a:r>
              <a:rPr lang="en-US" dirty="0" smtClean="0"/>
              <a:t>, </a:t>
            </a:r>
            <a:r>
              <a:rPr lang="en-US" dirty="0" err="1" smtClean="0"/>
              <a:t>mengingat</a:t>
            </a:r>
            <a:endParaRPr lang="en-US" dirty="0" smtClean="0"/>
          </a:p>
          <a:p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pendiri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cerdik</a:t>
            </a:r>
            <a:r>
              <a:rPr lang="en-US" dirty="0" smtClean="0"/>
              <a:t> </a:t>
            </a:r>
            <a:r>
              <a:rPr lang="en-US" dirty="0" err="1" smtClean="0"/>
              <a:t>cendekia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mencurahkan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Para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merangkap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pejuang</a:t>
            </a:r>
            <a:endParaRPr lang="en-US" dirty="0" smtClean="0"/>
          </a:p>
          <a:p>
            <a:r>
              <a:rPr lang="es-ES" dirty="0" err="1" smtClean="0"/>
              <a:t>bangsa</a:t>
            </a:r>
            <a:r>
              <a:rPr lang="es-ES" dirty="0" smtClean="0"/>
              <a:t> </a:t>
            </a:r>
            <a:r>
              <a:rPr lang="es-ES" dirty="0" err="1" smtClean="0"/>
              <a:t>masih</a:t>
            </a:r>
            <a:r>
              <a:rPr lang="es-ES" dirty="0" smtClean="0"/>
              <a:t> </a:t>
            </a:r>
            <a:r>
              <a:rPr lang="es-ES" dirty="0" err="1" smtClean="0"/>
              <a:t>disibukkan</a:t>
            </a:r>
            <a:r>
              <a:rPr lang="es-ES" dirty="0" smtClean="0"/>
              <a:t> pada </a:t>
            </a:r>
            <a:r>
              <a:rPr lang="es-ES" dirty="0" err="1" smtClean="0"/>
              <a:t>upaya</a:t>
            </a:r>
            <a:r>
              <a:rPr lang="es-ES" dirty="0" smtClean="0"/>
              <a:t> </a:t>
            </a:r>
            <a:r>
              <a:rPr lang="es-ES" dirty="0" err="1" smtClean="0"/>
              <a:t>pembenahan</a:t>
            </a:r>
            <a:r>
              <a:rPr lang="es-ES" dirty="0" smtClean="0"/>
              <a:t> dan </a:t>
            </a:r>
            <a:r>
              <a:rPr lang="es-ES" dirty="0" err="1" smtClean="0"/>
              <a:t>penataan</a:t>
            </a:r>
            <a:r>
              <a:rPr lang="es-ES" dirty="0" smtClean="0"/>
              <a:t> negara yang</a:t>
            </a:r>
          </a:p>
          <a:p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terbebas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penjajahan</a:t>
            </a:r>
            <a:r>
              <a:rPr lang="en-US" dirty="0" smtClean="0"/>
              <a:t>. </a:t>
            </a:r>
            <a:r>
              <a:rPr lang="en-US" dirty="0" err="1" smtClean="0"/>
              <a:t>Penjajahan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menguras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endParaRPr lang="en-US" dirty="0" smtClean="0"/>
          </a:p>
          <a:p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kebodohan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305342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endParaRPr lang="en-US" dirty="0" smtClean="0"/>
          </a:p>
          <a:p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Prof </a:t>
            </a:r>
            <a:r>
              <a:rPr lang="en-US" dirty="0" err="1" smtClean="0"/>
              <a:t>Notonagoro</a:t>
            </a:r>
            <a:r>
              <a:rPr lang="en-US" dirty="0" smtClean="0"/>
              <a:t>,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senat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endParaRPr lang="en-US" dirty="0" smtClean="0"/>
          </a:p>
          <a:p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dikutip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Prof. </a:t>
            </a:r>
            <a:r>
              <a:rPr lang="en-US" dirty="0" err="1" smtClean="0"/>
              <a:t>Koesnadi</a:t>
            </a:r>
            <a:r>
              <a:rPr lang="en-US" dirty="0" smtClean="0"/>
              <a:t> </a:t>
            </a:r>
            <a:r>
              <a:rPr lang="en-US" dirty="0" err="1" smtClean="0"/>
              <a:t>Hardjasoemantri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sambutan</a:t>
            </a:r>
            <a:endParaRPr lang="en-US" dirty="0" smtClean="0"/>
          </a:p>
          <a:p>
            <a:r>
              <a:rPr lang="en-US" dirty="0" smtClean="0"/>
              <a:t>seminar </a:t>
            </a:r>
            <a:r>
              <a:rPr lang="en-US" dirty="0" err="1" smtClean="0"/>
              <a:t>tersebut</a:t>
            </a:r>
            <a:r>
              <a:rPr lang="en-US" dirty="0" smtClean="0"/>
              <a:t>,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pendirian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pangkal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diselidiki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Koesnadi</a:t>
            </a:r>
            <a:r>
              <a:rPr lang="en-US" dirty="0" smtClean="0"/>
              <a:t>, 1987: xii).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66843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Daoed</a:t>
            </a:r>
            <a:r>
              <a:rPr lang="en-US" dirty="0" smtClean="0"/>
              <a:t> </a:t>
            </a:r>
            <a:r>
              <a:rPr lang="en-US" dirty="0" err="1" smtClean="0"/>
              <a:t>Joesoef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ilmiahnya</a:t>
            </a:r>
            <a:r>
              <a:rPr lang="en-US" dirty="0" smtClean="0"/>
              <a:t> yang </a:t>
            </a:r>
            <a:r>
              <a:rPr lang="en-US" dirty="0" err="1" smtClean="0"/>
              <a:t>berjudul</a:t>
            </a:r>
            <a:r>
              <a:rPr lang="en-US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,</a:t>
            </a:r>
          </a:p>
          <a:p>
            <a:r>
              <a:rPr lang="en-US" b="1" i="1" dirty="0" err="1" smtClean="0"/>
              <a:t>Kebudayaan</a:t>
            </a:r>
            <a:r>
              <a:rPr lang="en-US" b="1" i="1" dirty="0" smtClean="0"/>
              <a:t>,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Ilmu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Pengetahuan</a:t>
            </a:r>
            <a:r>
              <a:rPr lang="en-US" b="1" i="1" dirty="0" smtClean="0"/>
              <a:t> </a:t>
            </a:r>
            <a:r>
              <a:rPr lang="en-US" b="1" i="1" dirty="0" err="1" smtClean="0"/>
              <a:t>menyatakan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adalah</a:t>
            </a:r>
            <a:endParaRPr lang="en-US" b="1" i="1" dirty="0" smtClean="0"/>
          </a:p>
          <a:p>
            <a:r>
              <a:rPr lang="en-US" dirty="0" err="1" smtClean="0"/>
              <a:t>gagasan</a:t>
            </a:r>
            <a:r>
              <a:rPr lang="en-US" dirty="0" smtClean="0"/>
              <a:t> vital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Indonesia,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diramu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,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endParaRPr lang="en-US" dirty="0" smtClean="0"/>
          </a:p>
          <a:p>
            <a:r>
              <a:rPr lang="sv-SE" dirty="0" smtClean="0"/>
              <a:t>tertentu dalam menilai sehingga menuntunnya untuk membuat pertimbangan</a:t>
            </a:r>
          </a:p>
          <a:p>
            <a:r>
              <a:rPr lang="en-US" dirty="0" smtClean="0"/>
              <a:t>(</a:t>
            </a:r>
            <a:r>
              <a:rPr lang="en-US" i="1" dirty="0" err="1" smtClean="0"/>
              <a:t>judgement</a:t>
            </a:r>
            <a:r>
              <a:rPr lang="en-US" i="1" dirty="0" smtClean="0"/>
              <a:t>) </a:t>
            </a:r>
            <a:r>
              <a:rPr lang="en-US" i="1" dirty="0" err="1" smtClean="0"/>
              <a:t>tertentu</a:t>
            </a:r>
            <a:r>
              <a:rPr lang="en-US" i="1" dirty="0" smtClean="0"/>
              <a:t>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i="1" dirty="0" err="1" smtClean="0"/>
              <a:t>gejala</a:t>
            </a:r>
            <a:r>
              <a:rPr lang="en-US" i="1" dirty="0" smtClean="0"/>
              <a:t>, </a:t>
            </a:r>
            <a:r>
              <a:rPr lang="en-US" i="1" dirty="0" err="1" smtClean="0"/>
              <a:t>ramalan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anjuran</a:t>
            </a:r>
            <a:r>
              <a:rPr lang="en-US" i="1" dirty="0" smtClean="0"/>
              <a:t> </a:t>
            </a:r>
            <a:r>
              <a:rPr lang="en-US" i="1" dirty="0" err="1" smtClean="0"/>
              <a:t>tertentu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endParaRPr lang="en-US" i="1" dirty="0" smtClean="0"/>
          </a:p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praktikal</a:t>
            </a:r>
            <a:r>
              <a:rPr lang="en-US" dirty="0" smtClean="0"/>
              <a:t> (</a:t>
            </a:r>
            <a:r>
              <a:rPr lang="en-US" dirty="0" err="1" smtClean="0"/>
              <a:t>Joesoef</a:t>
            </a:r>
            <a:r>
              <a:rPr lang="en-US" dirty="0" smtClean="0"/>
              <a:t>, 1987: 1, 15).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Sosiologis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447800"/>
            <a:ext cx="8991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fi-FI" dirty="0" smtClean="0"/>
              <a:t>ditemukan pada sikap masyarakat yang sangat memperhatikan dimensi</a:t>
            </a:r>
          </a:p>
          <a:p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manakala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penolakan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penolakan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pembangkit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nuklir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err="1" smtClean="0"/>
              <a:t>semenanjung</a:t>
            </a:r>
            <a:r>
              <a:rPr lang="en-US" dirty="0" smtClean="0"/>
              <a:t> </a:t>
            </a:r>
            <a:r>
              <a:rPr lang="en-US" dirty="0" err="1" smtClean="0"/>
              <a:t>Muria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lalu</a:t>
            </a:r>
            <a:r>
              <a:rPr lang="en-US" dirty="0" smtClean="0"/>
              <a:t>. </a:t>
            </a:r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endParaRPr lang="en-US" dirty="0" smtClean="0"/>
          </a:p>
          <a:p>
            <a:r>
              <a:rPr lang="en-US" dirty="0" smtClean="0"/>
              <a:t>PLTN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semenanjung</a:t>
            </a:r>
            <a:r>
              <a:rPr lang="en-US" dirty="0" smtClean="0"/>
              <a:t> </a:t>
            </a:r>
            <a:r>
              <a:rPr lang="en-US" dirty="0" err="1" smtClean="0"/>
              <a:t>Muria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endParaRPr lang="en-US" dirty="0" smtClean="0"/>
          </a:p>
          <a:p>
            <a:r>
              <a:rPr lang="en-US" dirty="0" err="1" smtClean="0"/>
              <a:t>kebocoran</a:t>
            </a:r>
            <a:r>
              <a:rPr lang="en-US" dirty="0" smtClean="0"/>
              <a:t> </a:t>
            </a:r>
            <a:r>
              <a:rPr lang="en-US" dirty="0" err="1" smtClean="0"/>
              <a:t>Pembangkit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Nuklir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Chernobyl </a:t>
            </a:r>
            <a:r>
              <a:rPr lang="en-US" dirty="0" err="1" smtClean="0"/>
              <a:t>Rusia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lalu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487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Politis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b="1" dirty="0" err="1" smtClean="0"/>
              <a:t>di</a:t>
            </a:r>
            <a:r>
              <a:rPr lang="en-US" b="1" dirty="0" smtClean="0"/>
              <a:t> 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779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dirunut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endParaRPr lang="en-US" dirty="0" smtClean="0"/>
          </a:p>
          <a:p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Lama yang </a:t>
            </a:r>
            <a:r>
              <a:rPr lang="en-US" dirty="0" err="1" smtClean="0"/>
              <a:t>meletakkan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pidato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i="1" dirty="0" smtClean="0"/>
              <a:t>Doctor </a:t>
            </a:r>
            <a:r>
              <a:rPr lang="en-US" i="1" dirty="0" err="1" smtClean="0"/>
              <a:t>Honoris</a:t>
            </a:r>
            <a:r>
              <a:rPr lang="en-US" i="1" dirty="0" smtClean="0"/>
              <a:t> </a:t>
            </a:r>
            <a:r>
              <a:rPr lang="en-US" i="1" dirty="0" err="1" smtClean="0"/>
              <a:t>Causa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endParaRPr lang="en-US" i="1" dirty="0" smtClean="0"/>
          </a:p>
          <a:p>
            <a:r>
              <a:rPr lang="en-US" dirty="0" smtClean="0"/>
              <a:t>UGM </a:t>
            </a:r>
            <a:r>
              <a:rPr lang="en-US" dirty="0" err="1" smtClean="0"/>
              <a:t>pada</a:t>
            </a:r>
            <a:r>
              <a:rPr lang="en-US" dirty="0" smtClean="0"/>
              <a:t> 19 September 1951,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endParaRPr lang="en-US" dirty="0" smtClean="0"/>
          </a:p>
          <a:p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r>
              <a:rPr lang="sv-SE" dirty="0" smtClean="0"/>
              <a:t>praktiknya bangsa, atau praktiknya hidup dunia kemanusiaan. Memang</a:t>
            </a:r>
          </a:p>
          <a:p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,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  <a:r>
              <a:rPr lang="en-US" dirty="0" err="1" smtClean="0"/>
              <a:t>Itulah</a:t>
            </a:r>
            <a:r>
              <a:rPr lang="en-US" dirty="0" smtClean="0"/>
              <a:t> </a:t>
            </a:r>
            <a:r>
              <a:rPr lang="en-US" dirty="0" err="1" smtClean="0"/>
              <a:t>sebabnya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endParaRPr lang="en-US" dirty="0" smtClean="0"/>
          </a:p>
          <a:p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, </a:t>
            </a:r>
            <a:r>
              <a:rPr lang="en-US" dirty="0" err="1" smtClean="0"/>
              <a:t>menghubungkan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perbuatan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dipimpin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.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endParaRPr lang="en-US" dirty="0" smtClean="0"/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wahyu-mewahyui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lain. </a:t>
            </a: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berdwitunggal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. </a:t>
            </a:r>
            <a:r>
              <a:rPr lang="en-US" dirty="0" err="1" smtClean="0"/>
              <a:t>Malahan</a:t>
            </a:r>
            <a:r>
              <a:rPr lang="en-US" dirty="0" smtClean="0"/>
              <a:t>, </a:t>
            </a:r>
            <a:r>
              <a:rPr lang="en-US" dirty="0" err="1" smtClean="0"/>
              <a:t>angkatlah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kemahasiswaanmu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 smtClean="0"/>
          </a:p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patriot yang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beramal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pertiwi</a:t>
            </a:r>
            <a:r>
              <a:rPr lang="en-US" dirty="0" smtClean="0"/>
              <a:t>” (</a:t>
            </a:r>
            <a:r>
              <a:rPr lang="en-US" dirty="0" err="1" smtClean="0"/>
              <a:t>Ketut</a:t>
            </a:r>
            <a:r>
              <a:rPr lang="en-US" dirty="0" smtClean="0"/>
              <a:t>, 2011).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accent1"/>
                </a:solidFill>
                <a:ea typeface="Arial Unicode MS" pitchFamily="50" charset="-127"/>
              </a:rPr>
              <a:t> </a:t>
            </a:r>
            <a:r>
              <a:rPr lang="en-US" sz="2400" dirty="0" smtClean="0"/>
              <a:t>MENGAPA PANCASILA MENJADI DASAR</a:t>
            </a:r>
            <a:br>
              <a:rPr lang="en-US" sz="2400" dirty="0" smtClean="0"/>
            </a:br>
            <a:r>
              <a:rPr lang="en-US" sz="2400" dirty="0" smtClean="0"/>
              <a:t>NILAI PENGEMBANGAN ILMU</a:t>
            </a:r>
            <a:endParaRPr lang="ko-KR" altLang="en-US" sz="2400" dirty="0">
              <a:solidFill>
                <a:schemeClr val="accent1"/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/>
              <a:t>Kuntowijoyo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menengarai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mencampuradukkan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dilihatnya</a:t>
            </a:r>
            <a:r>
              <a:rPr lang="en-US" sz="2400" dirty="0" smtClean="0"/>
              <a:t>. </a:t>
            </a:r>
            <a:r>
              <a:rPr lang="en-US" sz="2400" dirty="0" err="1" smtClean="0"/>
              <a:t>Kuntowijoyo</a:t>
            </a:r>
            <a:r>
              <a:rPr lang="en-US" sz="2400" dirty="0" smtClean="0"/>
              <a:t> </a:t>
            </a:r>
            <a:r>
              <a:rPr lang="en-US" sz="2400" dirty="0" err="1" smtClean="0"/>
              <a:t>menegaskan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i="1" dirty="0" smtClean="0"/>
              <a:t>non-cumulative (</a:t>
            </a:r>
            <a:r>
              <a:rPr lang="en-US" sz="2400" i="1" dirty="0" err="1" smtClean="0"/>
              <a:t>tidak</a:t>
            </a:r>
            <a:r>
              <a:rPr lang="en-US" sz="2400" i="1" dirty="0" smtClean="0"/>
              <a:t> </a:t>
            </a:r>
            <a:r>
              <a:rPr lang="sv-SE" sz="2400" dirty="0" smtClean="0"/>
              <a:t>bertambah) karena kebenaran itu tidak makin berkembang dari waktu ke waktu. </a:t>
            </a:r>
            <a:r>
              <a:rPr lang="en-US" sz="2400" dirty="0" err="1" smtClean="0"/>
              <a:t>Adapun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i="1" dirty="0" smtClean="0"/>
              <a:t>cumulative (</a:t>
            </a:r>
            <a:r>
              <a:rPr lang="en-US" sz="2400" i="1" dirty="0" err="1" smtClean="0"/>
              <a:t>bertambah</a:t>
            </a:r>
            <a:r>
              <a:rPr lang="en-US" sz="2400" i="1" dirty="0" smtClean="0"/>
              <a:t>), </a:t>
            </a:r>
            <a:r>
              <a:rPr lang="en-US" sz="2400" i="1" dirty="0" err="1" smtClean="0"/>
              <a:t>artinya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kemajuan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selalu</a:t>
            </a:r>
            <a:r>
              <a:rPr lang="en-US" sz="2400" i="1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. Agama,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kesenian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sv-SE" sz="2400" dirty="0" smtClean="0"/>
              <a:t>kategori </a:t>
            </a:r>
            <a:r>
              <a:rPr lang="sv-SE" sz="2400" i="1" dirty="0" smtClean="0"/>
              <a:t>non-cumulative, sedangkan fisika, teknologi, kedokteran termasuk dalam </a:t>
            </a:r>
            <a:r>
              <a:rPr lang="it-IT" sz="2400" dirty="0" smtClean="0"/>
              <a:t>kategori </a:t>
            </a:r>
            <a:r>
              <a:rPr lang="it-IT" sz="2400" i="1" dirty="0" smtClean="0"/>
              <a:t>cumulative (Kuntowijoyo, 2006: 4).</a:t>
            </a:r>
            <a:endParaRPr lang="ko-KR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paling ideal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iptek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optimal,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kekayaan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memicu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konflik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toleran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timbulnya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konflik.Untuk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egaliter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sz="2000" dirty="0" smtClean="0">
                <a:latin typeface="Times New Roman" pitchFamily="18" charset="0"/>
                <a:cs typeface="Times New Roman" pitchFamily="18" charset="0"/>
              </a:rPr>
              <a:t>dan bernegara. </a:t>
            </a:r>
          </a:p>
          <a:p>
            <a:pPr algn="just">
              <a:buNone/>
            </a:pPr>
            <a:r>
              <a:rPr lang="nn-NO" sz="2000" dirty="0" smtClean="0">
                <a:latin typeface="Times New Roman" pitchFamily="18" charset="0"/>
                <a:cs typeface="Times New Roman" pitchFamily="18" charset="0"/>
              </a:rPr>
              <a:t>	Fenomena kedua yang menempatkan pengembangan iptek di luar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bercorak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positivistis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ilmuwan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intervensi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eksternal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justru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objektivitas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endParaRPr lang="en-US" b="1" dirty="0" smtClean="0"/>
          </a:p>
          <a:p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523999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. </a:t>
            </a:r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setiap</a:t>
            </a:r>
            <a:r>
              <a:rPr lang="en-US" b="1" i="1" dirty="0" smtClean="0"/>
              <a:t> </a:t>
            </a:r>
            <a:r>
              <a:rPr lang="en-US" b="1" i="1" dirty="0" err="1" smtClean="0"/>
              <a:t>ilmu</a:t>
            </a:r>
            <a:endParaRPr lang="en-US" b="1" i="1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(</a:t>
            </a:r>
            <a:r>
              <a:rPr lang="en-US" dirty="0" err="1" smtClean="0"/>
              <a:t>iptek</a:t>
            </a:r>
            <a:r>
              <a:rPr lang="en-US" dirty="0" smtClean="0"/>
              <a:t>)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haruslah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</a:t>
            </a:r>
            <a:r>
              <a:rPr lang="en-US" dirty="0" err="1" smtClean="0"/>
              <a:t>nilainilai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6339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rambu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 smtClean="0"/>
          </a:p>
          <a:p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 smtClean="0"/>
          </a:p>
          <a:p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</a:t>
            </a:r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setiap</a:t>
            </a:r>
            <a:endParaRPr lang="en-US" b="1" i="1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indegenisasi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(</a:t>
            </a:r>
            <a:r>
              <a:rPr lang="en-US" dirty="0" err="1" smtClean="0"/>
              <a:t>mempribumian</a:t>
            </a:r>
            <a:endParaRPr lang="en-US" dirty="0" smtClean="0"/>
          </a:p>
          <a:p>
            <a:r>
              <a:rPr lang="en-US" dirty="0" err="1" smtClean="0"/>
              <a:t>ilmu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2. Urgensi Pancasila sebagai Dasar Nilai Pengembangan 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166843"/>
            <a:ext cx="883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ibarat</a:t>
            </a:r>
            <a:r>
              <a:rPr lang="en-US" dirty="0" smtClean="0"/>
              <a:t> </a:t>
            </a:r>
            <a:r>
              <a:rPr lang="en-US" dirty="0" err="1" smtClean="0"/>
              <a:t>pisau</a:t>
            </a:r>
            <a:r>
              <a:rPr lang="en-US" dirty="0" smtClean="0"/>
              <a:t> </a:t>
            </a:r>
            <a:r>
              <a:rPr lang="en-US" dirty="0" err="1" smtClean="0"/>
              <a:t>bermata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endParaRPr lang="en-US" dirty="0" smtClean="0"/>
          </a:p>
          <a:p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dihadapi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membunuh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memusnahkan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endParaRPr lang="en-US" dirty="0" smtClean="0"/>
          </a:p>
          <a:p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bom</a:t>
            </a:r>
            <a:r>
              <a:rPr lang="en-US" dirty="0" smtClean="0"/>
              <a:t> atom yang</a:t>
            </a:r>
          </a:p>
          <a:p>
            <a:r>
              <a:rPr lang="en-US" dirty="0" err="1" smtClean="0"/>
              <a:t>dijatuhkan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Hiroshima </a:t>
            </a:r>
            <a:r>
              <a:rPr lang="en-US" dirty="0" err="1" smtClean="0"/>
              <a:t>dan</a:t>
            </a:r>
            <a:r>
              <a:rPr lang="en-US" dirty="0" smtClean="0"/>
              <a:t> Nagasaki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. </a:t>
            </a:r>
            <a:r>
              <a:rPr lang="en-US" dirty="0" err="1" smtClean="0"/>
              <a:t>Dampaknya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dirasakan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endParaRPr lang="en-US" dirty="0" smtClean="0"/>
          </a:p>
          <a:p>
            <a:r>
              <a:rPr lang="en-US" dirty="0" err="1" smtClean="0"/>
              <a:t>traumatik</a:t>
            </a:r>
            <a:r>
              <a:rPr lang="en-US" dirty="0" smtClean="0"/>
              <a:t> yang </a:t>
            </a:r>
            <a:r>
              <a:rPr lang="en-US" dirty="0" err="1" smtClean="0"/>
              <a:t>berkepanjangan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menyentuh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universal.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smtClean="0"/>
              <a:t>B. Menanya Alasan Diperlukannya </a:t>
            </a:r>
            <a:endParaRPr lang="sv-SE" b="1" dirty="0" smtClean="0"/>
          </a:p>
          <a:p>
            <a:r>
              <a:rPr lang="sv-SE" b="1" dirty="0" smtClean="0"/>
              <a:t>Pancasila </a:t>
            </a:r>
            <a:r>
              <a:rPr lang="sv-SE" b="1" dirty="0" smtClean="0"/>
              <a:t>sebagai Dasar Nilai</a:t>
            </a:r>
          </a:p>
          <a:p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51460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. </a:t>
            </a:r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kerusakan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lingkungan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ditimbulkan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oleh</a:t>
            </a:r>
            <a:r>
              <a:rPr lang="en-US" b="1" i="1" dirty="0" smtClean="0"/>
              <a:t> </a:t>
            </a:r>
            <a:r>
              <a:rPr lang="en-US" b="1" i="1" dirty="0" err="1" smtClean="0"/>
              <a:t>iptek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baik</a:t>
            </a:r>
            <a:endParaRPr lang="en-US" b="1" i="1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dalih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tertinggal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endParaRPr lang="en-US" dirty="0" smtClean="0"/>
          </a:p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serius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Penggalian</a:t>
            </a:r>
            <a:r>
              <a:rPr lang="en-US" dirty="0" smtClean="0"/>
              <a:t> </a:t>
            </a:r>
            <a:r>
              <a:rPr lang="en-US" dirty="0" err="1" smtClean="0"/>
              <a:t>tambang</a:t>
            </a:r>
            <a:r>
              <a:rPr lang="en-US" dirty="0" smtClean="0"/>
              <a:t> </a:t>
            </a:r>
            <a:r>
              <a:rPr lang="en-US" dirty="0" err="1" smtClean="0"/>
              <a:t>batubara</a:t>
            </a:r>
            <a:r>
              <a:rPr lang="en-US" dirty="0" smtClean="0"/>
              <a:t>, </a:t>
            </a:r>
            <a:r>
              <a:rPr lang="en-US" dirty="0" err="1" smtClean="0"/>
              <a:t>minyak</a:t>
            </a:r>
            <a:r>
              <a:rPr lang="en-US" dirty="0" smtClean="0"/>
              <a:t>, </a:t>
            </a:r>
            <a:r>
              <a:rPr lang="en-US" dirty="0" err="1" smtClean="0"/>
              <a:t>biji</a:t>
            </a:r>
            <a:r>
              <a:rPr lang="en-US" dirty="0" smtClean="0"/>
              <a:t> </a:t>
            </a:r>
            <a:r>
              <a:rPr lang="en-US" dirty="0" err="1" smtClean="0"/>
              <a:t>besi</a:t>
            </a:r>
            <a:r>
              <a:rPr lang="en-US" dirty="0" smtClean="0"/>
              <a:t>, </a:t>
            </a:r>
            <a:r>
              <a:rPr lang="en-US" dirty="0" err="1" smtClean="0"/>
              <a:t>emas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Kalimantan,</a:t>
            </a:r>
          </a:p>
          <a:p>
            <a:r>
              <a:rPr lang="en-US" dirty="0" smtClean="0"/>
              <a:t>Sumatera, Papua, </a:t>
            </a:r>
            <a:r>
              <a:rPr lang="en-US" dirty="0" err="1" smtClean="0"/>
              <a:t>dan</a:t>
            </a:r>
            <a:r>
              <a:rPr lang="en-US" dirty="0" smtClean="0"/>
              <a:t> lain-lain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canggih</a:t>
            </a:r>
            <a:endParaRPr lang="en-US" dirty="0" smtClean="0"/>
          </a:p>
          <a:p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28343"/>
            <a:ext cx="883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penjabaran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sila-sila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dasar</a:t>
            </a:r>
            <a:r>
              <a:rPr lang="en-US" b="1" i="1" dirty="0" smtClean="0"/>
              <a:t> </a:t>
            </a:r>
            <a:r>
              <a:rPr lang="en-US" b="1" i="1" dirty="0" err="1" smtClean="0"/>
              <a:t>nilai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pengembangan</a:t>
            </a:r>
            <a:endParaRPr lang="en-US" b="1" i="1" dirty="0" smtClean="0"/>
          </a:p>
          <a:p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cenderung</a:t>
            </a:r>
            <a:endParaRPr lang="en-US" dirty="0" smtClean="0"/>
          </a:p>
          <a:p>
            <a:r>
              <a:rPr lang="en-US" dirty="0" err="1" smtClean="0"/>
              <a:t>pragmatis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benda-benda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luhur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diyakini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Indonesia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endParaRPr lang="en-US" dirty="0" smtClean="0"/>
          </a:p>
          <a:p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humanis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tergerus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individualistis</a:t>
            </a:r>
            <a:r>
              <a:rPr lang="en-US" dirty="0" smtClean="0"/>
              <a:t>, </a:t>
            </a:r>
            <a:r>
              <a:rPr lang="en-US" dirty="0" err="1" smtClean="0"/>
              <a:t>dehumanis</a:t>
            </a:r>
            <a:r>
              <a:rPr lang="en-US" dirty="0" smtClean="0"/>
              <a:t>, </a:t>
            </a:r>
            <a:r>
              <a:rPr lang="en-US" dirty="0" err="1" smtClean="0"/>
              <a:t>pragmatis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endParaRPr lang="en-US" dirty="0" smtClean="0"/>
          </a:p>
          <a:p>
            <a:r>
              <a:rPr lang="en-US" dirty="0" err="1" smtClean="0"/>
              <a:t>sekuler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978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nilai-nilai</a:t>
            </a:r>
            <a:r>
              <a:rPr lang="en-US" b="1" i="1" dirty="0" smtClean="0"/>
              <a:t> </a:t>
            </a:r>
            <a:r>
              <a:rPr lang="en-US" b="1" i="1" dirty="0" err="1" smtClean="0"/>
              <a:t>kearifan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lokal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menjadi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simbol</a:t>
            </a:r>
            <a:r>
              <a:rPr lang="en-US" b="1" i="1" dirty="0" smtClean="0"/>
              <a:t> </a:t>
            </a:r>
            <a:r>
              <a:rPr lang="en-US" b="1" i="1" dirty="0" err="1" smtClean="0"/>
              <a:t>kehidupan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endParaRPr lang="en-US" b="1" i="1" dirty="0" smtClean="0"/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global,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sikap</a:t>
            </a:r>
            <a:endParaRPr lang="en-US" dirty="0" smtClean="0"/>
          </a:p>
          <a:p>
            <a:r>
              <a:rPr lang="en-US" dirty="0" err="1" smtClean="0"/>
              <a:t>bersahaja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bermewah-mewah</a:t>
            </a:r>
            <a:r>
              <a:rPr lang="en-US" dirty="0" smtClean="0"/>
              <a:t>, </a:t>
            </a:r>
            <a:r>
              <a:rPr lang="en-US" dirty="0" err="1" smtClean="0"/>
              <a:t>konsumerisme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individualistis</a:t>
            </a:r>
            <a:r>
              <a:rPr lang="en-US" dirty="0" smtClean="0"/>
              <a:t>;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mufakat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voting,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seterusnya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1196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 MENGAPA PANCASILA MENJADI DASAR NILAI PENGEMBANGAN ILMU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24</cp:revision>
  <dcterms:created xsi:type="dcterms:W3CDTF">2014-04-01T16:35:38Z</dcterms:created>
  <dcterms:modified xsi:type="dcterms:W3CDTF">2021-08-28T13:21:57Z</dcterms:modified>
</cp:coreProperties>
</file>