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4" r:id="rId5"/>
    <p:sldId id="262" r:id="rId6"/>
    <p:sldId id="263" r:id="rId7"/>
    <p:sldId id="259" r:id="rId8"/>
    <p:sldId id="260" r:id="rId9"/>
    <p:sldId id="258" r:id="rId10"/>
    <p:sldId id="265" r:id="rId11"/>
    <p:sldId id="266" r:id="rId12"/>
    <p:sldId id="267" r:id="rId13"/>
  </p:sldIdLst>
  <p:sldSz cx="1080135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002" y="-90"/>
      </p:cViewPr>
      <p:guideLst>
        <p:guide orient="horz" pos="2160"/>
        <p:guide pos="3402"/>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0101" y="2130426"/>
            <a:ext cx="9181148"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620203" y="3886200"/>
            <a:ext cx="756094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5837C6D-DE1B-412B-B7B9-E40A3B029AB8}"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5837C6D-DE1B-412B-B7B9-E40A3B029AB8}"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50532" y="274639"/>
            <a:ext cx="2870983"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37579" y="274639"/>
            <a:ext cx="843293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5837C6D-DE1B-412B-B7B9-E40A3B029AB8}"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5837C6D-DE1B-412B-B7B9-E40A3B029AB8}"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3232" y="4406901"/>
            <a:ext cx="9181148"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853232" y="2906713"/>
            <a:ext cx="9181148"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837C6D-DE1B-412B-B7B9-E40A3B029AB8}"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37580" y="1600201"/>
            <a:ext cx="565195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469559" y="1600201"/>
            <a:ext cx="565195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5837C6D-DE1B-412B-B7B9-E40A3B029AB8}" type="datetimeFigureOut">
              <a:rPr lang="id-ID" smtClean="0"/>
              <a:t>05/09/2021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68" y="274638"/>
            <a:ext cx="9721215"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540068" y="1535113"/>
            <a:ext cx="47724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0068" y="2174875"/>
            <a:ext cx="47724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5486936" y="1535113"/>
            <a:ext cx="477434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86936" y="2174875"/>
            <a:ext cx="477434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5837C6D-DE1B-412B-B7B9-E40A3B029AB8}" type="datetimeFigureOut">
              <a:rPr lang="id-ID" smtClean="0"/>
              <a:t>05/09/2021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5837C6D-DE1B-412B-B7B9-E40A3B029AB8}" type="datetimeFigureOut">
              <a:rPr lang="id-ID" smtClean="0"/>
              <a:t>05/09/2021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837C6D-DE1B-412B-B7B9-E40A3B029AB8}" type="datetimeFigureOut">
              <a:rPr lang="id-ID" smtClean="0"/>
              <a:t>05/09/2021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68" y="273050"/>
            <a:ext cx="3553570"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223028" y="273051"/>
            <a:ext cx="603825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540068" y="1435101"/>
            <a:ext cx="35535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837C6D-DE1B-412B-B7B9-E40A3B029AB8}" type="datetimeFigureOut">
              <a:rPr lang="id-ID" smtClean="0"/>
              <a:t>05/09/2021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17140" y="4800600"/>
            <a:ext cx="648081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117140" y="612775"/>
            <a:ext cx="648081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117140" y="5367338"/>
            <a:ext cx="64808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837C6D-DE1B-412B-B7B9-E40A3B029AB8}" type="datetimeFigureOut">
              <a:rPr lang="id-ID" smtClean="0"/>
              <a:t>05/09/2021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5B4B15-3F78-4032-B330-0F2240655289}"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0068" y="274638"/>
            <a:ext cx="9721215"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540068" y="1600201"/>
            <a:ext cx="9721215"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540068" y="6356351"/>
            <a:ext cx="252031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837C6D-DE1B-412B-B7B9-E40A3B029AB8}" type="datetimeFigureOut">
              <a:rPr lang="id-ID" smtClean="0"/>
              <a:t>05/09/2021</a:t>
            </a:fld>
            <a:endParaRPr lang="id-ID"/>
          </a:p>
        </p:txBody>
      </p:sp>
      <p:sp>
        <p:nvSpPr>
          <p:cNvPr id="5" name="Footer Placeholder 4"/>
          <p:cNvSpPr>
            <a:spLocks noGrp="1"/>
          </p:cNvSpPr>
          <p:nvPr>
            <p:ph type="ftr" sz="quarter" idx="3"/>
          </p:nvPr>
        </p:nvSpPr>
        <p:spPr>
          <a:xfrm>
            <a:off x="3690461" y="6356351"/>
            <a:ext cx="34204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7740968" y="6356351"/>
            <a:ext cx="252031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5B4B15-3F78-4032-B330-0F2240655289}"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4864"/>
            <a:ext cx="10801350" cy="1470025"/>
          </a:xfrm>
        </p:spPr>
        <p:txBody>
          <a:bodyPr/>
          <a:lstStyle/>
          <a:p>
            <a:r>
              <a:rPr lang="id-ID" dirty="0" smtClean="0">
                <a:latin typeface="Aharoni" pitchFamily="2" charset="-79"/>
                <a:cs typeface="Aharoni" pitchFamily="2" charset="-79"/>
              </a:rPr>
              <a:t>PENYELESAIAN SENGKETA INTERNASIONAL</a:t>
            </a:r>
            <a:endParaRPr lang="id-ID" dirty="0">
              <a:latin typeface="Aharoni" pitchFamily="2" charset="-79"/>
              <a:cs typeface="Aharoni" pitchFamily="2" charset="-79"/>
            </a:endParaRPr>
          </a:p>
        </p:txBody>
      </p:sp>
      <p:sp>
        <p:nvSpPr>
          <p:cNvPr id="3" name="Subtitle 2"/>
          <p:cNvSpPr>
            <a:spLocks noGrp="1"/>
          </p:cNvSpPr>
          <p:nvPr>
            <p:ph type="subTitle" idx="1"/>
          </p:nvPr>
        </p:nvSpPr>
        <p:spPr/>
        <p:txBody>
          <a:bodyPr/>
          <a:lstStyle/>
          <a:p>
            <a:r>
              <a:rPr lang="id-ID" dirty="0" smtClean="0">
                <a:solidFill>
                  <a:schemeClr val="tx1"/>
                </a:solidFill>
                <a:latin typeface="Aharoni" pitchFamily="2" charset="-79"/>
                <a:cs typeface="Aharoni" pitchFamily="2" charset="-79"/>
              </a:rPr>
              <a:t>RIA WIERMA, PH.D.</a:t>
            </a:r>
            <a:endParaRPr lang="id-ID" dirty="0">
              <a:solidFill>
                <a:schemeClr val="tx1"/>
              </a:solidFill>
              <a:latin typeface="Aharoni" pitchFamily="2" charset="-79"/>
              <a:cs typeface="Aharoni" pitchFamily="2" charset="-79"/>
            </a:endParaRPr>
          </a:p>
        </p:txBody>
      </p:sp>
      <p:sp>
        <p:nvSpPr>
          <p:cNvPr id="4" name="Rectangle 3"/>
          <p:cNvSpPr/>
          <p:nvPr/>
        </p:nvSpPr>
        <p:spPr>
          <a:xfrm>
            <a:off x="3600476" y="5877272"/>
            <a:ext cx="7200874" cy="914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latin typeface="Aharoni" pitchFamily="2" charset="-79"/>
                <a:cs typeface="Aharoni" pitchFamily="2" charset="-79"/>
              </a:rPr>
              <a:t>SUMBER: BUKU AJAR HUKUM PENYELESAIAN SENGKETA INTERNASIONAL</a:t>
            </a:r>
          </a:p>
          <a:p>
            <a:pPr algn="ctr"/>
            <a:r>
              <a:rPr lang="id-ID" dirty="0">
                <a:latin typeface="Aharoni" pitchFamily="2" charset="-79"/>
                <a:cs typeface="Aharoni" pitchFamily="2" charset="-79"/>
              </a:rPr>
              <a:t>	</a:t>
            </a:r>
            <a:r>
              <a:rPr lang="id-ID" dirty="0" smtClean="0">
                <a:latin typeface="Aharoni" pitchFamily="2" charset="-79"/>
                <a:cs typeface="Aharoni" pitchFamily="2" charset="-79"/>
              </a:rPr>
              <a:t>(</a:t>
            </a:r>
            <a:r>
              <a:rPr lang="fi-FI" dirty="0">
                <a:latin typeface="Aharoni" pitchFamily="2" charset="-79"/>
                <a:cs typeface="Aharoni" pitchFamily="2" charset="-79"/>
              </a:rPr>
              <a:t>Dr. </a:t>
            </a:r>
            <a:r>
              <a:rPr lang="fi-FI" b="1" dirty="0">
                <a:latin typeface="Aharoni" pitchFamily="2" charset="-79"/>
                <a:cs typeface="Aharoni" pitchFamily="2" charset="-79"/>
              </a:rPr>
              <a:t>Rudi Natamiharja</a:t>
            </a:r>
            <a:r>
              <a:rPr lang="fi-FI" dirty="0">
                <a:latin typeface="Aharoni" pitchFamily="2" charset="-79"/>
                <a:cs typeface="Aharoni" pitchFamily="2" charset="-79"/>
              </a:rPr>
              <a:t>, S.H.,</a:t>
            </a:r>
            <a:r>
              <a:rPr lang="fi-FI" dirty="0" smtClean="0">
                <a:latin typeface="Aharoni" pitchFamily="2" charset="-79"/>
                <a:cs typeface="Aharoni" pitchFamily="2" charset="-79"/>
              </a:rPr>
              <a:t>DEA</a:t>
            </a:r>
            <a:r>
              <a:rPr lang="id-ID" dirty="0" smtClean="0">
                <a:latin typeface="Aharoni" pitchFamily="2" charset="-79"/>
                <a:cs typeface="Aharoni" pitchFamily="2" charset="-79"/>
              </a:rPr>
              <a:t>)</a:t>
            </a:r>
            <a:endParaRPr lang="id-ID" dirty="0">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a:bodyPr>
          <a:lstStyle/>
          <a:p>
            <a:pPr>
              <a:buNone/>
            </a:pPr>
            <a:r>
              <a:rPr lang="id-ID" dirty="0" smtClean="0">
                <a:latin typeface="Aharoni" pitchFamily="2" charset="-79"/>
                <a:cs typeface="Aharoni" pitchFamily="2" charset="-79"/>
              </a:rPr>
              <a:t>Dalam menyelesaikan sengketa, para pihak jarang menyerahkannya ke badan-badan pengadilan. Sebaliknya para plhak tampaknya menganggap pertikaian itu sebagai suatu persoalan atau pertikaian politik dan penyelesaiannya pun acapkali dilakukan melalui saluran politik, seperti negosiasi atau manakala saluran penyelesaian sengketa secara politik demikian buntu, baru penyelesaian sengketa secara hukum ditempuh.</a:t>
            </a:r>
            <a:endParaRPr lang="id-ID" dirty="0">
              <a:latin typeface="Aharoni" pitchFamily="2" charset="-79"/>
              <a:cs typeface="Aharoni" pitchFamily="2" charset="-79"/>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pPr>
              <a:buNone/>
            </a:pPr>
            <a:r>
              <a:rPr lang="id-ID" dirty="0" smtClean="0">
                <a:latin typeface="Aharoni" pitchFamily="2" charset="-79"/>
                <a:cs typeface="Aharoni" pitchFamily="2" charset="-79"/>
              </a:rPr>
              <a:t>Boer Mauna membagi penyelesaian sengketa secara politik (non yuridiksional) yang meliputi:</a:t>
            </a:r>
          </a:p>
          <a:p>
            <a:pPr>
              <a:buNone/>
            </a:pPr>
            <a:r>
              <a:rPr lang="id-ID" dirty="0" smtClean="0">
                <a:latin typeface="Aharoni" pitchFamily="2" charset="-79"/>
                <a:cs typeface="Aharoni" pitchFamily="2" charset="-79"/>
              </a:rPr>
              <a:t> a) Penyelesaian sengketa dalam kerangka antar negara yaitu perundingan diplomatik (negosiasi, jasa-jasa baik, mediasi), angket, konsiliasi internasional.</a:t>
            </a:r>
          </a:p>
          <a:p>
            <a:pPr>
              <a:buNone/>
            </a:pPr>
            <a:r>
              <a:rPr lang="id-ID" dirty="0" smtClean="0">
                <a:latin typeface="Aharoni" pitchFamily="2" charset="-79"/>
                <a:cs typeface="Aharoni" pitchFamily="2" charset="-79"/>
              </a:rPr>
              <a:t> b) Penyelesaian sengketa dalam kerangka organisasi PBB yaitu observasi pendahuluan, peranan utama Dewan Keamanan (DK) PBB, intervensi Majelis Umum (MU) PBB. Wewenang Sekretaris Jenderal.</a:t>
            </a:r>
          </a:p>
          <a:p>
            <a:pPr>
              <a:buNone/>
            </a:pPr>
            <a:r>
              <a:rPr lang="id-ID" dirty="0" smtClean="0">
                <a:latin typeface="Aharoni" pitchFamily="2" charset="-79"/>
                <a:cs typeface="Aharoni" pitchFamily="2" charset="-79"/>
              </a:rPr>
              <a:t> c) Penyelesaian sengketa dalam kerangka organisasi-organisasi regional, yaitu, Liga Arab, Organisasi negara-negara Amerika, Organisasi Persatuan Afrika, Uni Eropa, ASEAN dan lain-lainnya.</a:t>
            </a:r>
            <a:endParaRPr lang="id-ID"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sz="3600" dirty="0" smtClean="0">
                <a:latin typeface="Aharoni" pitchFamily="2" charset="-79"/>
                <a:cs typeface="Aharoni" pitchFamily="2" charset="-79"/>
              </a:rPr>
              <a:t>Gambaran umum penyelesaian sengketa internasional secara damai menurut Walter Poeggel dan Edith Oeser sebagai berikut</a:t>
            </a:r>
            <a:endParaRPr lang="id-ID" sz="3600" dirty="0">
              <a:latin typeface="Aharoni" pitchFamily="2" charset="-79"/>
              <a:cs typeface="Aharoni" pitchFamily="2" charset="-79"/>
            </a:endParaRPr>
          </a:p>
        </p:txBody>
      </p:sp>
      <p:pic>
        <p:nvPicPr>
          <p:cNvPr id="4" name="Content Placeholder 3" descr="b9608a77-fdbb-4f67-820c-d8f5aae99b32.jpg"/>
          <p:cNvPicPr>
            <a:picLocks noGrp="1" noChangeAspect="1"/>
          </p:cNvPicPr>
          <p:nvPr>
            <p:ph idx="1"/>
          </p:nvPr>
        </p:nvPicPr>
        <p:blipFill>
          <a:blip r:embed="rId2" cstate="print"/>
          <a:srcRect l="3747" t="15212" r="6336" b="50620"/>
          <a:stretch>
            <a:fillRect/>
          </a:stretch>
        </p:blipFill>
        <p:spPr>
          <a:xfrm>
            <a:off x="1" y="1628800"/>
            <a:ext cx="10801350" cy="52292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Sengketa internasional sering disamakan dengan istilah “sengketa antar negara”. Pandangan ini merupakan pandangan klasik yang menganggap bahwa negara merupakan satu-satunya subyek hukum internasional, sementara dalam perkembangannya, saat ini bukan saja negara yang merupakan subyek hukum internasional, tetapi terdapat subyek hukum internasional yang bukan negara yaitu individu dan organisasi internasional.</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sengketa internasional adalah sengketa yang timbul atau terjadi di antara negara dengan negara, negara dengan subyek hukum lain bukan negara dan subyek hukum bukan negara satu sama lain. </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147" y="1052736"/>
            <a:ext cx="9721215" cy="4525963"/>
          </a:xfrm>
        </p:spPr>
        <p:txBody>
          <a:bodyPr>
            <a:noAutofit/>
          </a:bodyPr>
          <a:lstStyle/>
          <a:p>
            <a:pPr algn="just">
              <a:buNone/>
            </a:pPr>
            <a:r>
              <a:rPr lang="id-ID" sz="2800" dirty="0" smtClean="0">
                <a:latin typeface="Aharoni" pitchFamily="2" charset="-79"/>
                <a:cs typeface="Aharoni" pitchFamily="2" charset="-79"/>
              </a:rPr>
              <a:t>Penyelesaian sengketa secara damai ini pada mulanya dicantumkan dalam Pasal 1 Konvensi mengenai Penyelesaian Sengketa Secara Damai yang ditandatangani di Den Haag pada tanggal 18 Oktober 1907, yang kemudian dikukuhkan oleh Pasal 2 ayat 3 Piagam Perserikatan Bangsa-Bangsa (PBB) dan selanjutnya oleh Deklarasi Prinsip-Prinsip Hukum Internasional Mengenai Hubungan Bersahabat dan Kerjasama Antar Negara yang diterima oleh Majelis Umum PBB pada tanggal 24 Oktober 1970</a:t>
            </a:r>
            <a:endParaRPr lang="id-ID" sz="2800" dirty="0">
              <a:latin typeface="Aharoni" pitchFamily="2" charset="-79"/>
              <a:cs typeface="Aharoni" pitchFamily="2" charset="-79"/>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latin typeface="Aharoni" pitchFamily="2" charset="-79"/>
                <a:cs typeface="Aharoni" pitchFamily="2" charset="-79"/>
              </a:rPr>
              <a:t>Istilah sengketa-sengketa internasional (international disputes) mencakup bukan saja sengketa-sengketa antara negara-negara, melainkan juga kasus-kasus lain yang berada dalam lingkup pengaturan hukum internasional yakni beberapa kategori sengketa tertentu antara negara di satu pihak dan individu-individu, badan-badan korporasi serta badan-badan bukan negara di lain pihak. </a:t>
            </a:r>
            <a:endParaRPr lang="id-ID" dirty="0">
              <a:latin typeface="Aharoni" pitchFamily="2" charset="-79"/>
              <a:cs typeface="Aharoni" pitchFamily="2" charset="-79"/>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buNone/>
            </a:pPr>
            <a:r>
              <a:rPr lang="id-ID" dirty="0" smtClean="0">
                <a:latin typeface="Aharoni" pitchFamily="2" charset="-79"/>
                <a:cs typeface="Aharoni" pitchFamily="2" charset="-79"/>
              </a:rPr>
              <a:t>Dalam perkembangan awalnya, hukum internasional mengenal dua cara penyelesaian yaitu cara penyelesaian secara damai dan perang (militer). Cara perang untuk menyelesaikan sengketa merupakan cara yang telah diakui dan dipraktekkan lama. Bahkan perang telah juga dijadikan sebagai alat atau instrumen dan kebijakan luar negeri negara-negara di jaman dulu. Sebagai contoh, Napoleon Bonaparte menggunakan perang untuk menguasai wilayah-wilayah di Eropa di abad XIX.</a:t>
            </a:r>
            <a:endParaRPr lang="id-ID" dirty="0">
              <a:latin typeface="Aharoni" pitchFamily="2" charset="-79"/>
              <a:cs typeface="Aharoni" pitchFamily="2" charset="-79"/>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0195" y="404664"/>
            <a:ext cx="928903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Setiap sengketa internasional berdasarkan Pasal 2 ayat (3) Piagam Perseikatan BangsaBangsa (PBB) harus diselesaikan secara damai.</a:t>
            </a:r>
            <a:endParaRPr lang="id-ID" sz="2400" dirty="0">
              <a:latin typeface="Aharoni" pitchFamily="2" charset="-79"/>
              <a:cs typeface="Aharoni" pitchFamily="2" charset="-79"/>
            </a:endParaRPr>
          </a:p>
        </p:txBody>
      </p:sp>
      <p:cxnSp>
        <p:nvCxnSpPr>
          <p:cNvPr id="6" name="Straight Arrow Connector 5"/>
          <p:cNvCxnSpPr>
            <a:stCxn id="4" idx="2"/>
          </p:cNvCxnSpPr>
          <p:nvPr/>
        </p:nvCxnSpPr>
        <p:spPr>
          <a:xfrm flipH="1">
            <a:off x="2160315" y="1700808"/>
            <a:ext cx="3564396"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0" y="2924944"/>
            <a:ext cx="4176539"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penyelesaian sengketa di luar pengadilan </a:t>
            </a:r>
            <a:endParaRPr lang="id-ID" sz="2400" dirty="0">
              <a:latin typeface="Aharoni" pitchFamily="2" charset="-79"/>
              <a:cs typeface="Aharoni" pitchFamily="2" charset="-79"/>
            </a:endParaRPr>
          </a:p>
        </p:txBody>
      </p:sp>
      <p:cxnSp>
        <p:nvCxnSpPr>
          <p:cNvPr id="9" name="Straight Arrow Connector 8"/>
          <p:cNvCxnSpPr>
            <a:stCxn id="4" idx="2"/>
          </p:cNvCxnSpPr>
          <p:nvPr/>
        </p:nvCxnSpPr>
        <p:spPr>
          <a:xfrm>
            <a:off x="5724711" y="1700808"/>
            <a:ext cx="3780420"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6984851" y="3140968"/>
            <a:ext cx="3816499"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penyelesaian sengketa melalui pengadilan</a:t>
            </a:r>
            <a:endParaRPr lang="id-ID" sz="2400" dirty="0">
              <a:latin typeface="Aharoni" pitchFamily="2" charset="-79"/>
              <a:cs typeface="Aharoni" pitchFamily="2" charset="-79"/>
            </a:endParaRPr>
          </a:p>
        </p:txBody>
      </p:sp>
      <p:cxnSp>
        <p:nvCxnSpPr>
          <p:cNvPr id="12" name="Straight Arrow Connector 11"/>
          <p:cNvCxnSpPr>
            <a:stCxn id="7" idx="2"/>
          </p:cNvCxnSpPr>
          <p:nvPr/>
        </p:nvCxnSpPr>
        <p:spPr>
          <a:xfrm>
            <a:off x="2088270" y="4149080"/>
            <a:ext cx="3312405"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5400675" y="4437112"/>
            <a:ext cx="396044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592363" y="5373216"/>
            <a:ext cx="5544616" cy="1484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Pasal 33 Piagam PBB</a:t>
            </a:r>
            <a:endParaRPr lang="id-ID" sz="2400" dirty="0">
              <a:latin typeface="Aharoni" pitchFamily="2" charset="-79"/>
              <a:cs typeface="Aharoni" pitchFamily="2" charset="-79"/>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4291" y="692696"/>
            <a:ext cx="8208912"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Secara garis besar, metode penyelesaian sengketa dapat digolongkan dalam dua kategori </a:t>
            </a:r>
            <a:endParaRPr lang="id-ID" sz="2400" dirty="0">
              <a:latin typeface="Aharoni" pitchFamily="2" charset="-79"/>
              <a:cs typeface="Aharoni" pitchFamily="2" charset="-79"/>
            </a:endParaRPr>
          </a:p>
        </p:txBody>
      </p:sp>
      <p:cxnSp>
        <p:nvCxnSpPr>
          <p:cNvPr id="6" name="Straight Arrow Connector 5"/>
          <p:cNvCxnSpPr>
            <a:stCxn id="4" idx="2"/>
          </p:cNvCxnSpPr>
          <p:nvPr/>
        </p:nvCxnSpPr>
        <p:spPr>
          <a:xfrm flipH="1">
            <a:off x="2880395" y="2204864"/>
            <a:ext cx="3168352"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4" idx="2"/>
          </p:cNvCxnSpPr>
          <p:nvPr/>
        </p:nvCxnSpPr>
        <p:spPr>
          <a:xfrm>
            <a:off x="6048747" y="2204864"/>
            <a:ext cx="3528392" cy="1512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0" y="3140968"/>
            <a:ext cx="4608587" cy="3501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Cara-cara penyelesaian secara damai, yaitu apabila para pihak telah dapat menyepakati untuk menemukan suatu solusi yang bersahabat</a:t>
            </a:r>
            <a:endParaRPr lang="id-ID" sz="2400" dirty="0">
              <a:latin typeface="Aharoni" pitchFamily="2" charset="-79"/>
              <a:cs typeface="Aharoni" pitchFamily="2" charset="-79"/>
            </a:endParaRPr>
          </a:p>
        </p:txBody>
      </p:sp>
      <p:sp>
        <p:nvSpPr>
          <p:cNvPr id="10" name="Rectangle 9"/>
          <p:cNvSpPr/>
          <p:nvPr/>
        </p:nvSpPr>
        <p:spPr>
          <a:xfrm>
            <a:off x="6840835" y="3789040"/>
            <a:ext cx="3960515" cy="3068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Cara-cara penyelesaian sengketa secara paksa atau dengan kekerasan, yaitu, apabila solusi yang dipakai atau dikenakan melalui jalan kekerasan atau perang</a:t>
            </a:r>
            <a:endParaRPr lang="id-ID" sz="2400" dirty="0">
              <a:latin typeface="Aharoni" pitchFamily="2" charset="-79"/>
              <a:cs typeface="Aharoni" pitchFamily="2" charset="-79"/>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4256" y="548680"/>
            <a:ext cx="5904656"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solidFill>
                <a:schemeClr val="bg1"/>
              </a:solidFill>
              <a:latin typeface="Aharoni" pitchFamily="2" charset="-79"/>
              <a:cs typeface="Aharoni" pitchFamily="2" charset="-79"/>
            </a:endParaRPr>
          </a:p>
        </p:txBody>
      </p:sp>
      <p:sp>
        <p:nvSpPr>
          <p:cNvPr id="5" name="Rectangle 4"/>
          <p:cNvSpPr/>
          <p:nvPr/>
        </p:nvSpPr>
        <p:spPr>
          <a:xfrm>
            <a:off x="2592363" y="764704"/>
            <a:ext cx="4971233" cy="461665"/>
          </a:xfrm>
          <a:prstGeom prst="rect">
            <a:avLst/>
          </a:prstGeom>
        </p:spPr>
        <p:txBody>
          <a:bodyPr wrap="none">
            <a:spAutoFit/>
          </a:bodyPr>
          <a:lstStyle/>
          <a:p>
            <a:r>
              <a:rPr lang="id-ID" sz="2400" dirty="0" smtClean="0">
                <a:solidFill>
                  <a:schemeClr val="bg1"/>
                </a:solidFill>
                <a:latin typeface="Aharoni" pitchFamily="2" charset="-79"/>
                <a:cs typeface="Aharoni" pitchFamily="2" charset="-79"/>
              </a:rPr>
              <a:t>studi hukum internasional publik</a:t>
            </a:r>
            <a:endParaRPr lang="id-ID" sz="2400" dirty="0">
              <a:solidFill>
                <a:schemeClr val="bg1"/>
              </a:solidFill>
              <a:latin typeface="Aharoni" pitchFamily="2" charset="-79"/>
              <a:cs typeface="Aharoni" pitchFamily="2" charset="-79"/>
            </a:endParaRPr>
          </a:p>
        </p:txBody>
      </p:sp>
      <p:cxnSp>
        <p:nvCxnSpPr>
          <p:cNvPr id="7" name="Straight Arrow Connector 6"/>
          <p:cNvCxnSpPr/>
          <p:nvPr/>
        </p:nvCxnSpPr>
        <p:spPr>
          <a:xfrm flipH="1">
            <a:off x="2304256" y="1628800"/>
            <a:ext cx="2808312"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0" y="2996952"/>
            <a:ext cx="468052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dirty="0" smtClean="0">
                <a:solidFill>
                  <a:schemeClr val="bg1"/>
                </a:solidFill>
                <a:latin typeface="Aharoni" pitchFamily="2" charset="-79"/>
                <a:cs typeface="Aharoni" pitchFamily="2" charset="-79"/>
              </a:rPr>
              <a:t>sengketa hukum (legal or judicial disputes)</a:t>
            </a:r>
            <a:endParaRPr lang="id-ID" sz="2400" dirty="0">
              <a:solidFill>
                <a:schemeClr val="bg1"/>
              </a:solidFill>
              <a:latin typeface="Aharoni" pitchFamily="2" charset="-79"/>
              <a:cs typeface="Aharoni" pitchFamily="2" charset="-79"/>
            </a:endParaRPr>
          </a:p>
        </p:txBody>
      </p:sp>
      <p:cxnSp>
        <p:nvCxnSpPr>
          <p:cNvPr id="10" name="Straight Arrow Connector 9"/>
          <p:cNvCxnSpPr/>
          <p:nvPr/>
        </p:nvCxnSpPr>
        <p:spPr>
          <a:xfrm>
            <a:off x="5040560" y="1556792"/>
            <a:ext cx="3312368"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624736" y="2996952"/>
            <a:ext cx="4104531"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bg1"/>
                </a:solidFill>
                <a:latin typeface="Aharoni" pitchFamily="2" charset="-79"/>
                <a:cs typeface="Aharoni" pitchFamily="2" charset="-79"/>
              </a:rPr>
              <a:t>sengketa politik (political or nonjusticiable disputes)</a:t>
            </a:r>
            <a:endParaRPr lang="id-ID" sz="2400" dirty="0">
              <a:solidFill>
                <a:schemeClr val="bg1"/>
              </a:solidFill>
              <a:latin typeface="Aharoni" pitchFamily="2" charset="-79"/>
              <a:cs typeface="Aharoni" pitchFamily="2" charset="-79"/>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561</Words>
  <Application>Microsoft Office PowerPoint</Application>
  <PresentationFormat>Custom</PresentationFormat>
  <Paragraphs>25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PENYELESAIAN SENGKETA INTERNASIONAL</vt:lpstr>
      <vt:lpstr>Slide 2</vt:lpstr>
      <vt:lpstr>Slide 3</vt:lpstr>
      <vt:lpstr>Slide 4</vt:lpstr>
      <vt:lpstr>Slide 5</vt:lpstr>
      <vt:lpstr>Slide 6</vt:lpstr>
      <vt:lpstr>Slide 7</vt:lpstr>
      <vt:lpstr>Slide 8</vt:lpstr>
      <vt:lpstr>Slide 9</vt:lpstr>
      <vt:lpstr>Slide 10</vt:lpstr>
      <vt:lpstr>Slide 11</vt:lpstr>
      <vt:lpstr>Gambaran umum penyelesaian sengketa internasional secara damai menurut Walter Poeggel dan Edith Oeser sebagai berikut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PENYELESAIAN SENGKETA INTERNASIONAL</dc:title>
  <dc:creator>lia</dc:creator>
  <cp:lastModifiedBy>lia</cp:lastModifiedBy>
  <cp:revision>1</cp:revision>
  <dcterms:created xsi:type="dcterms:W3CDTF">2021-09-04T18:41:22Z</dcterms:created>
  <dcterms:modified xsi:type="dcterms:W3CDTF">2021-09-04T19:51:02Z</dcterms:modified>
</cp:coreProperties>
</file>