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9" r:id="rId1"/>
  </p:sldMasterIdLst>
  <p:sldIdLst>
    <p:sldId id="256" r:id="rId2"/>
    <p:sldId id="263" r:id="rId3"/>
    <p:sldId id="258" r:id="rId4"/>
    <p:sldId id="270" r:id="rId5"/>
    <p:sldId id="259" r:id="rId6"/>
    <p:sldId id="260" r:id="rId7"/>
    <p:sldId id="261" r:id="rId8"/>
    <p:sldId id="262" r:id="rId9"/>
    <p:sldId id="264" r:id="rId10"/>
    <p:sldId id="268" r:id="rId11"/>
    <p:sldId id="267" r:id="rId12"/>
    <p:sldId id="269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14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8572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32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342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29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93820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233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50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73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142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962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896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6/21/2021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31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5B172-BA33-46A6-AE90-0F601EF72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617" y="4598504"/>
            <a:ext cx="7686261" cy="1683026"/>
          </a:xfrm>
          <a:ln w="28575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>
            <a:normAutofit/>
          </a:bodyPr>
          <a:lstStyle/>
          <a:p>
            <a:r>
              <a:rPr lang="en-US" dirty="0"/>
              <a:t>TRANSFORMASI LAPLACE : </a:t>
            </a:r>
            <a:r>
              <a:rPr lang="en-US" dirty="0" err="1">
                <a:solidFill>
                  <a:srgbClr val="00B0F0"/>
                </a:solidFill>
              </a:rPr>
              <a:t>Pengertian</a:t>
            </a:r>
            <a:r>
              <a:rPr lang="en-US" dirty="0">
                <a:solidFill>
                  <a:srgbClr val="00B0F0"/>
                </a:solidFill>
              </a:rPr>
              <a:t> - </a:t>
            </a:r>
            <a:r>
              <a:rPr lang="en-US" dirty="0" err="1">
                <a:solidFill>
                  <a:srgbClr val="00B0F0"/>
                </a:solidFill>
              </a:rPr>
              <a:t>penerapannya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41DFB9-E78E-4514-B272-F495C4FEFB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01878" y="4770783"/>
            <a:ext cx="3326296" cy="1470991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TRANSF. LAPLACE </a:t>
            </a:r>
            <a:r>
              <a:rPr lang="en-US" sz="2800" dirty="0">
                <a:solidFill>
                  <a:srgbClr val="7030A0"/>
                </a:solidFill>
              </a:rPr>
              <a:t>FUNGSI PERIODIK</a:t>
            </a:r>
            <a:endParaRPr lang="en-ID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608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C5AE-977A-48D1-8CDD-A48F3EEB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2285AF-BE4C-4667-9249-0F3897D8A01D}"/>
                  </a:ext>
                </a:extLst>
              </p:cNvPr>
              <p:cNvSpPr txBox="1"/>
              <p:nvPr/>
            </p:nvSpPr>
            <p:spPr>
              <a:xfrm>
                <a:off x="1037379" y="1483549"/>
                <a:ext cx="10452255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/>
                  <a:t>Contoh: </a:t>
                </a:r>
                <a:r>
                  <a:rPr lang="en-US" sz="2400" dirty="0" err="1"/>
                  <a:t>Diberikan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0 , </m:t>
                        </m:r>
                        <m:d>
                          <m:dPr>
                            <m:begChr m:val="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grafiknys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sbb</a:t>
                </a:r>
                <a:r>
                  <a:rPr lang="en-US" sz="2400" dirty="0"/>
                  <a:t>:</a:t>
                </a:r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2285AF-BE4C-4667-9249-0F3897D8A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379" y="1483549"/>
                <a:ext cx="10452255" cy="2677656"/>
              </a:xfrm>
              <a:prstGeom prst="rect">
                <a:avLst/>
              </a:prstGeom>
              <a:blipFill>
                <a:blip r:embed="rId2"/>
                <a:stretch>
                  <a:fillRect l="-875" t="-225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3C146DD-C577-4134-80C7-58A38B9BB299}"/>
                  </a:ext>
                </a:extLst>
              </p:cNvPr>
              <p:cNvSpPr txBox="1"/>
              <p:nvPr/>
            </p:nvSpPr>
            <p:spPr>
              <a:xfrm>
                <a:off x="1179443" y="5076982"/>
                <a:ext cx="97933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Tentukan </a:t>
                </a:r>
                <a:r>
                  <a:rPr lang="en-US" sz="2400" dirty="0" err="1"/>
                  <a:t>transformasi</a:t>
                </a:r>
                <a:r>
                  <a:rPr lang="en-US" sz="2400" dirty="0"/>
                  <a:t> Laplace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ID" sz="2400" dirty="0"/>
                  <a:t> </a:t>
                </a:r>
                <a:r>
                  <a:rPr lang="en-ID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3C146DD-C577-4134-80C7-58A38B9BB2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443" y="5076982"/>
                <a:ext cx="9793357" cy="461665"/>
              </a:xfrm>
              <a:prstGeom prst="rect">
                <a:avLst/>
              </a:prstGeom>
              <a:blipFill>
                <a:blip r:embed="rId3"/>
                <a:stretch>
                  <a:fillRect l="-933" t="-11842" b="-2894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EAFBCBB5-DE4D-4202-933C-E12F5C53A97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8421" t="36719" r="31711" b="39318"/>
          <a:stretch/>
        </p:blipFill>
        <p:spPr>
          <a:xfrm>
            <a:off x="2326105" y="2161481"/>
            <a:ext cx="7251032" cy="267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529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C5AE-977A-48D1-8CDD-A48F3EEB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92DBDA-ACD5-4DB1-B09E-4336EE32C3BB}"/>
              </a:ext>
            </a:extLst>
          </p:cNvPr>
          <p:cNvSpPr txBox="1"/>
          <p:nvPr/>
        </p:nvSpPr>
        <p:spPr>
          <a:xfrm>
            <a:off x="808383" y="1563063"/>
            <a:ext cx="106812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D" sz="2400" dirty="0">
                <a:ea typeface="Cambria Math" panose="02040503050406030204" pitchFamily="18" charset="0"/>
              </a:rPr>
              <a:t>Jawab: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166299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C5AE-977A-48D1-8CDD-A48F3EEB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92DBDA-ACD5-4DB1-B09E-4336EE32C3BB}"/>
                  </a:ext>
                </a:extLst>
              </p:cNvPr>
              <p:cNvSpPr txBox="1"/>
              <p:nvPr/>
            </p:nvSpPr>
            <p:spPr>
              <a:xfrm>
                <a:off x="808383" y="1563063"/>
                <a:ext cx="10681251" cy="45479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dv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𝑠𝑡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sin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⁡(2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ID" sz="2400" dirty="0">
                    <a:ea typeface="Cambria Math" panose="02040503050406030204" pitchFamily="18" charset="0"/>
                  </a:rPr>
                  <a:t> </a:t>
                </a:r>
                <a:r>
                  <a:rPr lang="en-ID" sz="2400" dirty="0">
                    <a:ea typeface="Cambria Math" panose="02040503050406030204" pitchFamily="18" charset="0"/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ID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func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endParaRPr lang="en-ID" sz="2400" dirty="0">
                  <a:ea typeface="Cambria Math" panose="02040503050406030204" pitchFamily="18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u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𝑠𝑡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𝑑𝑣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</m:oMath>
                </a14:m>
                <a:r>
                  <a:rPr lang="en-US" sz="2000" dirty="0"/>
                  <a:t>  </a:t>
                </a:r>
                <a:r>
                  <a:rPr lang="en-US" sz="2000" dirty="0">
                    <a:sym typeface="Wingdings" panose="05000000000000000000" pitchFamily="2" charset="2"/>
                  </a:rPr>
                  <a:t>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ID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sz="20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0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func>
                        <m:sSup>
                          <m:sSup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  <m:r>
                          <a:rPr lang="en-US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e>
                    </m:nary>
                  </m:oMath>
                </a14:m>
                <a:r>
                  <a:rPr lang="en-US" sz="2000" dirty="0"/>
                  <a:t> 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            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ID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func>
                        <m:sSup>
                          <m:sSupPr>
                            <m:ctrlP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e>
                    </m:nary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</m:den>
                    </m:f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</m:e>
                    </m:func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𝑠𝑡</m:t>
                        </m:r>
                      </m:sup>
                    </m:sSup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den>
                    </m:f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28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800" dirty="0"/>
                  <a:t>  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𝑠𝑡</m:t>
                        </m:r>
                      </m:sup>
                    </m:sSup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28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800" dirty="0"/>
                  <a:t>            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𝑠𝑡</m:t>
                        </m:r>
                      </m:sup>
                    </m:sSup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−4−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(2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d>
                  </m:oMath>
                </a14:m>
                <a:endParaRPr lang="en-US" sz="28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800" dirty="0"/>
                  <a:t>                   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𝑠𝑡</m:t>
                        </m:r>
                      </m:sup>
                    </m:sSup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den>
                    </m:f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𝑐𝑜𝑠</m:t>
                        </m:r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 </m:t>
                        </m:r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(2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e>
                    </m:d>
                  </m:oMath>
                </a14:m>
                <a:endParaRPr lang="en-US" sz="28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dirty="0"/>
                  <a:t>                </a:t>
                </a:r>
                <a:endParaRPr lang="en-ID" sz="20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92DBDA-ACD5-4DB1-B09E-4336EE32C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8383" y="1563063"/>
                <a:ext cx="10681251" cy="4547976"/>
              </a:xfrm>
              <a:prstGeom prst="rect">
                <a:avLst/>
              </a:prstGeom>
              <a:blipFill>
                <a:blip r:embed="rId2"/>
                <a:stretch>
                  <a:fillRect l="-171" t="-1622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0055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C5AE-977A-48D1-8CDD-A48F3EEB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92DBDA-ACD5-4DB1-B09E-4336EE32C3BB}"/>
              </a:ext>
            </a:extLst>
          </p:cNvPr>
          <p:cNvSpPr txBox="1"/>
          <p:nvPr/>
        </p:nvSpPr>
        <p:spPr>
          <a:xfrm>
            <a:off x="808383" y="1563063"/>
            <a:ext cx="10681251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f(t) = 2 </a:t>
            </a:r>
            <a:r>
              <a:rPr lang="en-US" sz="3200" dirty="0">
                <a:sym typeface="Wingdings" panose="05000000000000000000" pitchFamily="2" charset="2"/>
              </a:rPr>
              <a:t></a:t>
            </a:r>
            <a:r>
              <a:rPr lang="en-US" sz="3200" dirty="0"/>
              <a:t>  0 – 2                             f(t) = - 2 </a:t>
            </a:r>
            <a:r>
              <a:rPr lang="en-US" sz="3200" dirty="0">
                <a:sym typeface="Wingdings" panose="05000000000000000000" pitchFamily="2" charset="2"/>
              </a:rPr>
              <a:t> </a:t>
            </a:r>
            <a:r>
              <a:rPr lang="en-US" sz="3200" dirty="0"/>
              <a:t> 2 – 4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                  4 – 6                                                6 – 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                  8 – 10                                              10 – 12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 m: </a:t>
            </a:r>
            <a:r>
              <a:rPr lang="en-US" sz="3200" dirty="0" err="1"/>
              <a:t>bulat</a:t>
            </a:r>
            <a:r>
              <a:rPr lang="en-US" sz="3200" dirty="0"/>
              <a:t> </a:t>
            </a:r>
            <a:r>
              <a:rPr lang="en-US" sz="3200" dirty="0" err="1"/>
              <a:t>tak</a:t>
            </a:r>
            <a:r>
              <a:rPr lang="en-US" sz="3200" dirty="0"/>
              <a:t> </a:t>
            </a:r>
            <a:r>
              <a:rPr lang="en-US" sz="3200" dirty="0" err="1"/>
              <a:t>negatif</a:t>
            </a:r>
            <a:r>
              <a:rPr lang="en-US" sz="3200" dirty="0"/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                  4m – 4m+2                                 </a:t>
            </a:r>
            <a:r>
              <a:rPr lang="en-US" sz="3200" dirty="0" err="1"/>
              <a:t>4m+2</a:t>
            </a:r>
            <a:r>
              <a:rPr lang="en-US" sz="3200" dirty="0"/>
              <a:t> – 4(m+1)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                    </a:t>
            </a:r>
            <a:r>
              <a:rPr lang="en-US" sz="3200" dirty="0" err="1"/>
              <a:t>mT</a:t>
            </a:r>
            <a:r>
              <a:rPr lang="en-US" sz="3200" dirty="0"/>
              <a:t> – (m+1/2)T                     (m+1/2)T – (m+1)T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M </a:t>
            </a:r>
            <a:r>
              <a:rPr lang="en-US" sz="3200" dirty="0" err="1"/>
              <a:t>bil</a:t>
            </a:r>
            <a:r>
              <a:rPr lang="en-US" sz="3200" dirty="0"/>
              <a:t> </a:t>
            </a:r>
            <a:r>
              <a:rPr lang="en-US" sz="3200" dirty="0" err="1"/>
              <a:t>asli</a:t>
            </a:r>
            <a:r>
              <a:rPr lang="en-US" sz="3200" dirty="0"/>
              <a:t>      4(m-1) – 4(m -1/2)                4(m – ½) – 4m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dirty="0"/>
              <a:t>                     (m-1)T – (m - 1/2)T               (m – ½)T - </a:t>
            </a:r>
            <a:r>
              <a:rPr lang="en-US" sz="3200" dirty="0" err="1"/>
              <a:t>mT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397097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C5AE-977A-48D1-8CDD-A48F3EEB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/>
              <p:nvPr/>
            </p:nvSpPr>
            <p:spPr>
              <a:xfrm>
                <a:off x="1037379" y="1531524"/>
                <a:ext cx="10235276" cy="44659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spcAft>
                    <a:spcPts val="600"/>
                  </a:spcAft>
                </a:pPr>
                <a:r>
                  <a:rPr lang="en-US" sz="2400" dirty="0"/>
                  <a:t>Definisi: </a:t>
                </a:r>
                <a:r>
                  <a:rPr lang="en-US" sz="2400" dirty="0" err="1"/>
                  <a:t>Diberikan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suatu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disebut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>
                    <a:solidFill>
                      <a:srgbClr val="0000CC"/>
                    </a:solidFill>
                  </a:rPr>
                  <a:t>periodik</a:t>
                </a:r>
                <a:r>
                  <a:rPr lang="en-US" altLang="en-US" sz="2400" dirty="0">
                    <a:solidFill>
                      <a:srgbClr val="0000CC"/>
                    </a:solidFill>
                  </a:rPr>
                  <a:t> </a:t>
                </a:r>
                <a:r>
                  <a:rPr lang="en-US" altLang="en-US" sz="2400" dirty="0">
                    <a:solidFill>
                      <a:srgbClr val="FF0000"/>
                    </a:solidFill>
                  </a:rPr>
                  <a:t>(</a:t>
                </a:r>
                <a:r>
                  <a:rPr lang="en-US" altLang="en-US" sz="2400" i="1" dirty="0">
                    <a:solidFill>
                      <a:srgbClr val="FF0000"/>
                    </a:solidFill>
                  </a:rPr>
                  <a:t>periodic function</a:t>
                </a:r>
                <a:r>
                  <a:rPr lang="en-US" altLang="en-US" sz="2400" dirty="0">
                    <a:solidFill>
                      <a:srgbClr val="FF0000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US" altLang="en-US" sz="2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en-US" sz="2400" dirty="0" err="1"/>
                  <a:t>jika</a:t>
                </a:r>
                <a:r>
                  <a:rPr lang="en-US" altLang="en-US" sz="2400" dirty="0"/>
                  <a:t> (dan </a:t>
                </a:r>
                <a:r>
                  <a:rPr lang="en-US" altLang="en-US" sz="2400" dirty="0" err="1"/>
                  <a:t>hanya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jika</a:t>
                </a:r>
                <a:r>
                  <a:rPr lang="en-US" altLang="en-US" sz="2400" dirty="0"/>
                  <a:t>) </a:t>
                </a:r>
                <a:r>
                  <a:rPr lang="en-US" altLang="en-US" sz="2400" dirty="0" err="1"/>
                  <a:t>ada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bilangan</a:t>
                </a:r>
                <a:r>
                  <a:rPr lang="en-US" altLang="en-US" sz="2400" dirty="0"/>
                  <a:t> real </a:t>
                </a:r>
                <a:r>
                  <a:rPr lang="en-US" altLang="en-US" sz="2400" dirty="0" err="1"/>
                  <a:t>positif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sedemikian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sehingga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untuk </a:t>
                </a:r>
                <a:r>
                  <a:rPr lang="en-US" altLang="en-US" sz="2400" dirty="0" err="1"/>
                  <a:t>setiap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en-US" sz="2400" dirty="0"/>
                  <a:t>. </a:t>
                </a:r>
                <a:r>
                  <a:rPr lang="en-US" altLang="en-US" sz="2400" dirty="0" err="1"/>
                  <a:t>Lebih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lanjut</a:t>
                </a:r>
                <a:r>
                  <a:rPr lang="en-US" altLang="en-US" sz="2400" dirty="0"/>
                  <a:t>, </a:t>
                </a:r>
                <a:r>
                  <a:rPr lang="en-US" altLang="en-US" sz="2400" dirty="0" err="1"/>
                  <a:t>jika</a:t>
                </a:r>
                <a:r>
                  <a:rPr lang="en-US" altLang="en-US" sz="2400" dirty="0"/>
                  <a:t> T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bilangan</a:t>
                </a:r>
                <a:r>
                  <a:rPr lang="en-US" altLang="en-US" sz="2400" dirty="0"/>
                  <a:t> real </a:t>
                </a:r>
                <a:r>
                  <a:rPr lang="en-US" altLang="en-US" sz="2400" dirty="0" err="1"/>
                  <a:t>positif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sedemikian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sehingga</a:t>
                </a:r>
                <a:r>
                  <a:rPr lang="en-US" altLang="en-US" sz="24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untuk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en-US" sz="2400" dirty="0"/>
                  <a:t>.</a:t>
                </a:r>
              </a:p>
              <a:p>
                <a:pPr algn="just"/>
                <a:r>
                  <a:rPr lang="en-US" altLang="en-US" sz="2400" dirty="0" err="1">
                    <a:cs typeface="Arial" panose="020B0604020202020204" pitchFamily="34" charset="0"/>
                  </a:rPr>
                  <a:t>Sebagai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contoh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fungsi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 yang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didefisinikan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berturut-turut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dengan</a:t>
                </a:r>
                <a:endParaRPr lang="en-US" altLang="en-US" sz="2400" dirty="0">
                  <a:cs typeface="Arial" panose="020B0604020202020204" pitchFamily="34" charset="0"/>
                </a:endParaRPr>
              </a:p>
              <a:p>
                <a:pPr algn="ctr"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sz="2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sin</m:t>
                        </m:r>
                      </m:fName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𝑎𝑡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 dan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alt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  <m:r>
                      <a:rPr lang="en-US" alt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en-US" alt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en-US" sz="2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fName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alt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𝑎𝑡</m:t>
                        </m:r>
                        <m:r>
                          <a:rPr lang="en-US" alt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en-US" altLang="en-US" sz="2400" dirty="0" err="1">
                    <a:cs typeface="Arial" panose="020B0604020202020204" pitchFamily="34" charset="0"/>
                  </a:rPr>
                  <a:t>keduannya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merupakan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fungsi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kontinu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dengan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periode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alt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dan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tansformasi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Laplacenya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adalah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ℒ</m:t>
                    </m:r>
                    <m:d>
                      <m:dPr>
                        <m:ctrlPr>
                          <a:rPr lang="en-US" alt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en-US" sz="28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</m:func>
                      </m:e>
                    </m:d>
                    <m:r>
                      <a:rPr lang="en-US" alt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num>
                      <m:den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 dan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ℒ</m:t>
                    </m:r>
                    <m:d>
                      <m:dPr>
                        <m:ctrlPr>
                          <a:rPr lang="en-US" alt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en-US" sz="2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</m:func>
                      </m:e>
                    </m:d>
                    <m:r>
                      <a:rPr lang="en-US" alt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  <m:r>
                      <a:rPr lang="en-US" alt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,</a:t>
                </a:r>
              </a:p>
              <a:p>
                <a:pPr algn="just"/>
                <a:r>
                  <a:rPr lang="en-US" altLang="en-US" sz="2400" dirty="0" err="1">
                    <a:cs typeface="Arial" panose="020B0604020202020204" pitchFamily="34" charset="0"/>
                  </a:rPr>
                  <a:t>tetapi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dengan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menggunakan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definisi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tanpa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sifat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dari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fungsi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periodik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yang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akan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dibahas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pada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kajian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 </a:t>
                </a:r>
                <a:r>
                  <a:rPr lang="en-US" altLang="en-US" sz="2400" dirty="0" err="1">
                    <a:cs typeface="Arial" panose="020B0604020202020204" pitchFamily="34" charset="0"/>
                  </a:rPr>
                  <a:t>ini</a:t>
                </a:r>
                <a:r>
                  <a:rPr lang="en-US" altLang="en-US" sz="2400" dirty="0">
                    <a:cs typeface="Arial" panose="020B0604020202020204" pitchFamily="34" charset="0"/>
                  </a:rPr>
                  <a:t>.     </a:t>
                </a:r>
                <a:endParaRPr lang="el-GR" altLang="en-US" sz="2400" dirty="0"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379" y="1531524"/>
                <a:ext cx="10235276" cy="4465903"/>
              </a:xfrm>
              <a:prstGeom prst="rect">
                <a:avLst/>
              </a:prstGeom>
              <a:blipFill>
                <a:blip r:embed="rId2"/>
                <a:stretch>
                  <a:fillRect l="-893" t="-1091" r="-953" b="-204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4487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/>
              <p:nvPr/>
            </p:nvSpPr>
            <p:spPr>
              <a:xfrm>
                <a:off x="1010875" y="1442249"/>
                <a:ext cx="1023527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Contoh: </a:t>
                </a:r>
                <a:r>
                  <a:rPr lang="en-US" sz="2400" dirty="0" err="1"/>
                  <a:t>Diberikan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"/>
                        <m:ctrlP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0 , </m:t>
                        </m:r>
                        <m:d>
                          <m:dPr>
                            <m:begChr m:val=""/>
                            <m:ctrlPr>
                              <a:rPr lang="en-US" alt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e>
                        </m:d>
                      </m:e>
                    </m:d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→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didefinisikan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en-US" sz="2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⁡(2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, </a:t>
                </a:r>
                <a:r>
                  <a:rPr lang="en-US" altLang="en-US" sz="2400" dirty="0" err="1"/>
                  <a:t>tentukan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transformasi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Laplacenya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sifat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periodik</a:t>
                </a:r>
                <a:endParaRPr lang="en-US" altLang="en-US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875" y="1442249"/>
                <a:ext cx="10235276" cy="830997"/>
              </a:xfrm>
              <a:prstGeom prst="rect">
                <a:avLst/>
              </a:prstGeom>
              <a:blipFill>
                <a:blip r:embed="rId2"/>
                <a:stretch>
                  <a:fillRect l="-953" t="-72794" r="-60" b="-6470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8572DDA-B420-4D22-908B-20091AE6947B}"/>
                  </a:ext>
                </a:extLst>
              </p:cNvPr>
              <p:cNvSpPr txBox="1"/>
              <p:nvPr/>
            </p:nvSpPr>
            <p:spPr>
              <a:xfrm>
                <a:off x="1096443" y="2488306"/>
                <a:ext cx="10630336" cy="32124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/>
                  <a:t>Jawab: </a:t>
                </a:r>
                <a:r>
                  <a:rPr lang="en-US" sz="2400" dirty="0" err="1"/>
                  <a:t>Mudah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difahami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bahwa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merupakan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periodik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perio</a:t>
                </a:r>
                <a:r>
                  <a:rPr lang="en-US" sz="2400" dirty="0"/>
                  <a:t>-de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𝑻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2400" dirty="0"/>
                  <a:t> sehingga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en-ID" sz="24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e>
                    </m:nary>
                  </m:oMath>
                </a14:m>
                <a:r>
                  <a:rPr lang="en-ID" sz="2400" dirty="0"/>
                  <a:t>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ID" sz="2400" dirty="0"/>
                  <a:t>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e>
                    </m:nary>
                  </m:oMath>
                </a14:m>
                <a:endParaRPr lang="en-ID" sz="24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 err="1"/>
                  <a:t>dimana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ID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ID" sz="2400" dirty="0"/>
                  <a:t>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ID" sz="2400" dirty="0"/>
                  <a:t>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ID" sz="2400" dirty="0"/>
                  <a:t> dan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ID" sz="24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8572DDA-B420-4D22-908B-20091AE694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443" y="2488306"/>
                <a:ext cx="10630336" cy="3212482"/>
              </a:xfrm>
              <a:prstGeom prst="rect">
                <a:avLst/>
              </a:prstGeom>
              <a:blipFill>
                <a:blip r:embed="rId3"/>
                <a:stretch>
                  <a:fillRect l="-917" t="-1518" r="-860" b="-341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itle 1">
            <a:extLst>
              <a:ext uri="{FF2B5EF4-FFF2-40B4-BE49-F238E27FC236}">
                <a16:creationId xmlns:a16="http://schemas.microsoft.com/office/drawing/2014/main" id="{086BCAE6-9841-4240-9397-AE28F43ED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</p:spTree>
    <p:extLst>
      <p:ext uri="{BB962C8B-B14F-4D97-AF65-F5344CB8AC3E}">
        <p14:creationId xmlns:p14="http://schemas.microsoft.com/office/powerpoint/2010/main" val="3785415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/>
              <p:nvPr/>
            </p:nvSpPr>
            <p:spPr>
              <a:xfrm>
                <a:off x="1010875" y="1442249"/>
                <a:ext cx="1023527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Contoh: </a:t>
                </a:r>
                <a:r>
                  <a:rPr lang="en-US" sz="2400" dirty="0" err="1"/>
                  <a:t>Diberikan</a:t>
                </a:r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"/>
                        <m:ctrlP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0 , </m:t>
                        </m:r>
                        <m:d>
                          <m:dPr>
                            <m:begChr m:val=""/>
                            <m:ctrlPr>
                              <a:rPr lang="en-US" alt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e>
                        </m:d>
                      </m:e>
                    </m:d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→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didefinisikan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en-US" sz="24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sin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⁡(2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en-US" sz="2400" dirty="0"/>
                  <a:t>, </a:t>
                </a:r>
                <a:r>
                  <a:rPr lang="en-US" altLang="en-US" sz="2400" dirty="0" err="1"/>
                  <a:t>tentukan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transformasi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Laplacenya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sifat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periodik</a:t>
                </a:r>
                <a:endParaRPr lang="en-US" altLang="en-US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875" y="1442249"/>
                <a:ext cx="10235276" cy="830997"/>
              </a:xfrm>
              <a:prstGeom prst="rect">
                <a:avLst/>
              </a:prstGeom>
              <a:blipFill>
                <a:blip r:embed="rId2"/>
                <a:stretch>
                  <a:fillRect l="-953" t="-72794" r="-60" b="-6470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8572DDA-B420-4D22-908B-20091AE6947B}"/>
                  </a:ext>
                </a:extLst>
              </p:cNvPr>
              <p:cNvSpPr txBox="1"/>
              <p:nvPr/>
            </p:nvSpPr>
            <p:spPr>
              <a:xfrm>
                <a:off x="1096443" y="2488306"/>
                <a:ext cx="10235276" cy="25235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/>
                  <a:t>Jawab: </a:t>
                </a:r>
                <a:r>
                  <a:rPr lang="en-US" sz="2400" dirty="0" err="1"/>
                  <a:t>Mudah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difahami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bahwa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merupakan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periodik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perio</a:t>
                </a:r>
                <a:r>
                  <a:rPr lang="en-US" sz="2400" dirty="0"/>
                  <a:t>-de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𝑻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2400" dirty="0"/>
                  <a:t> sehingga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</m:oMath>
                </a14:m>
                <a:r>
                  <a:rPr lang="en-ID" sz="2400" dirty="0"/>
                  <a:t>           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ID" sz="2400" dirty="0"/>
                  <a:t>                                              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𝜋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e>
                    </m:nary>
                  </m:oMath>
                </a14:m>
                <a:endParaRPr lang="en-ID" sz="24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 err="1"/>
                  <a:t>dimana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ID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ID" sz="2400" dirty="0"/>
                  <a:t>.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ID" sz="2400" dirty="0"/>
                  <a:t>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ID" sz="2400" dirty="0"/>
                  <a:t> dan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ID" sz="24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8572DDA-B420-4D22-908B-20091AE694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6443" y="2488306"/>
                <a:ext cx="10235276" cy="2523511"/>
              </a:xfrm>
              <a:prstGeom prst="rect">
                <a:avLst/>
              </a:prstGeom>
              <a:blipFill>
                <a:blip r:embed="rId3"/>
                <a:stretch>
                  <a:fillRect l="-953" t="-1932" r="-893" b="-4589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itle 1">
            <a:extLst>
              <a:ext uri="{FF2B5EF4-FFF2-40B4-BE49-F238E27FC236}">
                <a16:creationId xmlns:a16="http://schemas.microsoft.com/office/drawing/2014/main" id="{086BCAE6-9841-4240-9397-AE28F43ED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</p:spTree>
    <p:extLst>
      <p:ext uri="{BB962C8B-B14F-4D97-AF65-F5344CB8AC3E}">
        <p14:creationId xmlns:p14="http://schemas.microsoft.com/office/powerpoint/2010/main" val="3974083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C5AE-977A-48D1-8CDD-A48F3EEB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/>
              <p:nvPr/>
            </p:nvSpPr>
            <p:spPr>
              <a:xfrm>
                <a:off x="1021337" y="1392031"/>
                <a:ext cx="10235276" cy="4098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1200"/>
                  </a:spcAft>
                </a:pPr>
                <a:r>
                  <a:rPr lang="en-US" sz="2400" dirty="0"/>
                  <a:t>Dengan </a:t>
                </a:r>
                <a:r>
                  <a:rPr lang="en-US" sz="2400" dirty="0" err="1"/>
                  <a:t>manipulasi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aljabar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diperoleh</a:t>
                </a:r>
                <a:endParaRPr lang="en-US" altLang="en-US" sz="2400" i="1" dirty="0">
                  <a:latin typeface="Cambria Math" panose="02040503050406030204" pitchFamily="18" charset="0"/>
                </a:endParaRPr>
              </a:p>
              <a:p>
                <a:r>
                  <a:rPr lang="en-US" altLang="en-US" sz="2400" dirty="0"/>
                  <a:t>       </a:t>
                </a:r>
                <a14:m>
                  <m:oMath xmlns:m="http://schemas.openxmlformats.org/officeDocument/2006/math">
                    <m:r>
                      <a:rPr lang="en-US" alt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en-US" sz="2400" b="0" i="0" smtClean="0">
                            <a:latin typeface="Cambria Math" panose="02040503050406030204" pitchFamily="18" charset="0"/>
                          </a:rPr>
                          <m:t>sin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⁡(2</m:t>
                        </m:r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altLang="en-US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p>
                    </m:sSup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</m:oMath>
                </a14:m>
                <a:endParaRPr lang="en-US" altLang="en-US" sz="2400" dirty="0"/>
              </a:p>
              <a:p>
                <a:r>
                  <a:rPr lang="en-US" altLang="en-US" sz="2400" dirty="0"/>
                  <a:t>                                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sup>
                    </m:sSup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sin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e>
                    </m:nary>
                  </m:oMath>
                </a14:m>
                <a:endParaRPr lang="en-US" altLang="en-US" sz="24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en-US" sz="2400" b="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p>
                        </m:s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+⋯</m:t>
                        </m:r>
                      </m:e>
                    </m:d>
                    <m:nary>
                      <m:naryPr>
                        <m:limLoc m:val="undOvr"/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en-US" alt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(2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  <m:sSup>
                              <m:sSup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𝑠𝑡</m:t>
                                </m:r>
                              </m:sup>
                            </m:sSup>
                          </m:e>
                        </m:func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𝑑𝑡</m:t>
                        </m:r>
                      </m:e>
                    </m:nary>
                  </m:oMath>
                </a14:m>
                <a:endParaRPr lang="en-US" altLang="en-US" sz="2400" dirty="0">
                  <a:cs typeface="Arial" panose="020B0604020202020204" pitchFamily="34" charset="0"/>
                </a:endParaRPr>
              </a:p>
              <a:p>
                <a:r>
                  <a:rPr lang="en-US" altLang="en-US" sz="2400" dirty="0"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p>
                        </m:sSup>
                      </m:den>
                    </m:f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+4</m:t>
                            </m:r>
                          </m:den>
                        </m:f>
                        <m:d>
                          <m:d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func>
                              <m:func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altLang="en-US" sz="2400" b="0" i="0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sin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  <m: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+2</m:t>
                                </m:r>
                                <m:func>
                                  <m:funcPr>
                                    <m:ctrlP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en-US" sz="2400" b="0" i="0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(2</m:t>
                                    </m:r>
                                    <m: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𝑡</m:t>
                                    </m:r>
                                    <m:r>
                                      <a:rPr lang="en-US" altLang="en-US" sz="2400" b="0" i="1" smtClean="0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)</m:t>
                                    </m:r>
                                  </m:e>
                                </m:func>
                              </m:e>
                            </m:func>
                          </m:e>
                        </m:d>
                        <m:sSup>
                          <m:sSup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𝑠𝑡</m:t>
                            </m:r>
                          </m:sup>
                        </m:sSup>
                      </m:e>
                    </m:d>
                    <m:d>
                      <m:dPr>
                        <m:begChr m:val="|"/>
                        <m:endChr m:val=""/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𝜋</m:t>
                              </m:r>
                            </m:e>
                          </m:mr>
                          <m:mr>
                            <m:e>
                              <m:r>
                                <a:rPr lang="en-US" alt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altLang="en-US" sz="2400" dirty="0">
                  <a:cs typeface="Arial" panose="020B0604020202020204" pitchFamily="34" charset="0"/>
                </a:endParaRPr>
              </a:p>
              <a:p>
                <a:r>
                  <a:rPr lang="en-US" altLang="en-US" sz="2400" dirty="0">
                    <a:cs typeface="Arial" panose="020B0604020202020204" pitchFamily="34" charset="0"/>
                  </a:rPr>
                  <a:t>                         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1−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sup>
                        </m:sSup>
                      </m:den>
                    </m:f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+4</m:t>
                            </m:r>
                          </m:den>
                        </m:f>
                        <m:d>
                          <m:d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sSup>
                              <m:sSupPr>
                                <m:ctrlP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𝜋</m:t>
                                </m:r>
                                <m:r>
                                  <a:rPr lang="en-US" alt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sup>
                            </m:s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</m:e>
                        </m:d>
                      </m:e>
                    </m:d>
                  </m:oMath>
                </a14:m>
                <a:endParaRPr lang="en-US" altLang="en-US" sz="2400" dirty="0">
                  <a:cs typeface="Arial" panose="020B0604020202020204" pitchFamily="34" charset="0"/>
                </a:endParaRP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en-US" sz="2400" dirty="0">
                    <a:cs typeface="Arial" panose="020B0604020202020204" pitchFamily="34" charset="0"/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alt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sSup>
                          <m:sSupPr>
                            <m:ctrlPr>
                              <a:rPr lang="en-US" alt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𝒔</m:t>
                            </m:r>
                          </m:e>
                          <m:sup>
                            <m:r>
                              <a:rPr lang="en-US" alt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alt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alt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1337" y="1392031"/>
                <a:ext cx="10235276" cy="4098110"/>
              </a:xfrm>
              <a:prstGeom prst="rect">
                <a:avLst/>
              </a:prstGeom>
              <a:blipFill>
                <a:blip r:embed="rId2"/>
                <a:stretch>
                  <a:fillRect l="-953" t="-1189" b="-44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346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/>
              <p:nvPr/>
            </p:nvSpPr>
            <p:spPr>
              <a:xfrm>
                <a:off x="1037379" y="1403188"/>
                <a:ext cx="10235276" cy="1354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b="1" dirty="0"/>
                  <a:t>Teorema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Diberikan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merupakan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fungsi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kontinu</a:t>
                </a:r>
                <a:r>
                  <a:rPr lang="en-US" altLang="en-US" sz="2400" dirty="0"/>
                  <a:t> “</a:t>
                </a:r>
                <a:r>
                  <a:rPr lang="en-US" altLang="en-US" sz="2400" dirty="0" err="1"/>
                  <a:t>bagian</a:t>
                </a:r>
                <a:r>
                  <a:rPr lang="en-US" altLang="en-US" sz="2400" dirty="0"/>
                  <a:t> demi </a:t>
                </a:r>
                <a:r>
                  <a:rPr lang="en-US" altLang="en-US" sz="2400" dirty="0" err="1"/>
                  <a:t>bagian</a:t>
                </a:r>
                <a:r>
                  <a:rPr lang="en-US" altLang="en-US" sz="2400" dirty="0"/>
                  <a:t>” </a:t>
                </a:r>
                <a:r>
                  <a:rPr lang="en-US" altLang="en-US" sz="2400" dirty="0" err="1"/>
                  <a:t>periodik</a:t>
                </a:r>
                <a:r>
                  <a:rPr lang="en-US" altLang="en-US" sz="2400" dirty="0"/>
                  <a:t>  </a:t>
                </a:r>
                <a:r>
                  <a:rPr lang="en-US" altLang="en-US" sz="2400" dirty="0" err="1"/>
                  <a:t>dengan</a:t>
                </a:r>
                <a:r>
                  <a:rPr lang="en-US" altLang="en-US" sz="2400" dirty="0"/>
                  <a:t> </a:t>
                </a:r>
                <a:r>
                  <a:rPr lang="en-US" altLang="en-US" sz="2400" dirty="0" err="1"/>
                  <a:t>periode</a:t>
                </a:r>
                <a:r>
                  <a:rPr lang="en-US" altLang="en-US" sz="2400" dirty="0"/>
                  <a:t> T, </a:t>
                </a:r>
                <a:r>
                  <a:rPr lang="en-US" altLang="en-US" sz="2400" dirty="0" err="1"/>
                  <a:t>maka</a:t>
                </a:r>
                <a:endParaRPr lang="en-US" altLang="en-US" sz="2400" dirty="0"/>
              </a:p>
              <a:p>
                <a:pPr algn="ctr"/>
                <a:r>
                  <a:rPr lang="en-US" altLang="en-US" sz="2400" b="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ℒ</m:t>
                    </m:r>
                    <m:d>
                      <m:d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d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𝑇𝑠</m:t>
                            </m:r>
                          </m:sup>
                        </m:sSup>
                      </m:den>
                    </m:f>
                    <m:nary>
                      <m:naryPr>
                        <m:limLoc m:val="undOvr"/>
                        <m:ctrl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sup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sSup>
                          <m:sSup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𝑠𝑡</m:t>
                            </m:r>
                          </m:sup>
                        </m:sSup>
                      </m:e>
                    </m:nary>
                    <m:r>
                      <a:rPr lang="en-US" alt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𝑑𝑡</m:t>
                    </m:r>
                  </m:oMath>
                </a14:m>
                <a:r>
                  <a:rPr lang="en-US" altLang="en-US" sz="2400" dirty="0">
                    <a:cs typeface="Arial" panose="020B0604020202020204" pitchFamily="34" charset="0"/>
                  </a:rPr>
                  <a:t> .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D88AECC-E419-4785-87F3-EE34BFC49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379" y="1403188"/>
                <a:ext cx="10235276" cy="1354538"/>
              </a:xfrm>
              <a:prstGeom prst="rect">
                <a:avLst/>
              </a:prstGeom>
              <a:blipFill>
                <a:blip r:embed="rId2"/>
                <a:stretch>
                  <a:fillRect l="-893" t="-3604" r="-953" b="-4505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CF5AD2A-C742-4D0E-827D-EFF17EF13A54}"/>
                  </a:ext>
                </a:extLst>
              </p:cNvPr>
              <p:cNvSpPr txBox="1"/>
              <p:nvPr/>
            </p:nvSpPr>
            <p:spPr>
              <a:xfrm>
                <a:off x="1037380" y="2934317"/>
                <a:ext cx="10235276" cy="34338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/>
                  <a:t>Bukt</a:t>
                </a:r>
                <a:r>
                  <a:rPr lang="en-US" sz="2400" dirty="0" err="1"/>
                  <a:t>i</a:t>
                </a:r>
                <a:r>
                  <a:rPr lang="en-US" sz="2400" dirty="0"/>
                  <a:t>: Perhatikan </a:t>
                </a:r>
                <a:r>
                  <a:rPr lang="en-US" sz="2400" dirty="0" err="1"/>
                  <a:t>bahwa</a:t>
                </a:r>
                <a:r>
                  <a:rPr lang="en-US" sz="2400" dirty="0"/>
                  <a:t>: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/>
                  <a:t>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limLoc m:val="undOvr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𝑑𝑡</m:t>
                        </m:r>
                      </m:e>
                    </m:nary>
                  </m:oMath>
                </a14:m>
                <a:endParaRPr lang="en-ID" sz="24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/>
                  <a:t> </a:t>
                </a:r>
                <a:r>
                  <a:rPr lang="en-ID" sz="2400" dirty="0"/>
                  <a:t>  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𝑠𝑡</m:t>
                            </m:r>
                          </m:sup>
                        </m:s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f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fName>
                          <m:e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e>
                    </m:nary>
                  </m:oMath>
                </a14:m>
                <a:r>
                  <a:rPr lang="en-ID" sz="2400" dirty="0"/>
                  <a:t> 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ID" sz="2400" dirty="0"/>
                  <a:t>    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fName>
                          <m:e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fName>
                          <m:e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</m:oMath>
                </a14:m>
                <a:r>
                  <a:rPr lang="en-ID" sz="2400" dirty="0"/>
                  <a:t>            </a:t>
                </a:r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ID" sz="2400" dirty="0"/>
                  <a:t>                                              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e>
                    </m:nary>
                  </m:oMath>
                </a14:m>
                <a:endParaRPr lang="en-ID" sz="24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 err="1"/>
                  <a:t>dimana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𝑛𝑇</m:t>
                    </m:r>
                  </m:oMath>
                </a14:m>
                <a:r>
                  <a:rPr lang="en-ID" sz="2400" dirty="0"/>
                  <a:t>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en-ID" sz="2400" dirty="0"/>
                  <a:t>.</a:t>
                </a:r>
                <a:endParaRPr lang="en-US" sz="24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CF5AD2A-C742-4D0E-827D-EFF17EF13A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380" y="2934317"/>
                <a:ext cx="10235276" cy="3433889"/>
              </a:xfrm>
              <a:prstGeom prst="rect">
                <a:avLst/>
              </a:prstGeom>
              <a:blipFill>
                <a:blip r:embed="rId3"/>
                <a:stretch>
                  <a:fillRect l="-893" t="-1418" b="-390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>
            <a:extLst>
              <a:ext uri="{FF2B5EF4-FFF2-40B4-BE49-F238E27FC236}">
                <a16:creationId xmlns:a16="http://schemas.microsoft.com/office/drawing/2014/main" id="{34D695C7-4919-4C6F-9AC1-B5C10C9A006F}"/>
              </a:ext>
            </a:extLst>
          </p:cNvPr>
          <p:cNvSpPr txBox="1">
            <a:spLocks/>
          </p:cNvSpPr>
          <p:nvPr/>
        </p:nvSpPr>
        <p:spPr>
          <a:xfrm>
            <a:off x="1176527" y="536713"/>
            <a:ext cx="10465507" cy="8613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</p:spTree>
    <p:extLst>
      <p:ext uri="{BB962C8B-B14F-4D97-AF65-F5344CB8AC3E}">
        <p14:creationId xmlns:p14="http://schemas.microsoft.com/office/powerpoint/2010/main" val="4241889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C5AE-977A-48D1-8CDD-A48F3EEB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88AECC-E419-4785-87F3-EE34BFC49D46}"/>
              </a:ext>
            </a:extLst>
          </p:cNvPr>
          <p:cNvSpPr txBox="1"/>
          <p:nvPr/>
        </p:nvSpPr>
        <p:spPr>
          <a:xfrm>
            <a:off x="1037379" y="1531524"/>
            <a:ext cx="10235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Bukti</a:t>
            </a:r>
            <a:r>
              <a:rPr lang="en-US" sz="2400" dirty="0"/>
              <a:t>: </a:t>
            </a:r>
            <a:r>
              <a:rPr lang="en-US" sz="2400" dirty="0" err="1"/>
              <a:t>lanjutan</a:t>
            </a:r>
            <a:r>
              <a:rPr lang="en-US" sz="2400" dirty="0"/>
              <a:t> … </a:t>
            </a:r>
            <a:endParaRPr lang="el-GR" altLang="en-US" sz="2400" dirty="0"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FBCECBB-27E1-457F-A5E4-4A0E8A54DE73}"/>
                  </a:ext>
                </a:extLst>
              </p:cNvPr>
              <p:cNvSpPr txBox="1"/>
              <p:nvPr/>
            </p:nvSpPr>
            <p:spPr>
              <a:xfrm>
                <a:off x="1379621" y="2037346"/>
                <a:ext cx="10110013" cy="17793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ℒ</m:t>
                    </m:r>
                    <m:d>
                      <m:dPr>
                        <m:ctrlPr>
                          <a:rPr lang="en-US" alt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en-US" sz="24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d>
                    <m:r>
                      <a:rPr lang="en-US" altLang="en-US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p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</m:e>
                    </m:nary>
                  </m:oMath>
                </a14:m>
                <a:r>
                  <a:rPr lang="en-US" altLang="en-US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sup>
                    </m:sSup>
                    <m:nary>
                      <m:nary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p>
                      <m:e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  <m:sSup>
                              <m:sSup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p>
                            </m:sSup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𝑑𝑡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⋯</m:t>
                        </m:r>
                      </m:e>
                    </m:nary>
                  </m:oMath>
                </a14:m>
                <a:endParaRPr lang="en-US" altLang="en-US" sz="2400" dirty="0"/>
              </a:p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altLang="en-US" sz="240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alt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alt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1+</m:t>
                        </m:r>
                        <m:sSup>
                          <m:sSupPr>
                            <m:ctrlP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𝑠𝑇</m:t>
                            </m:r>
                          </m:sup>
                        </m:sSup>
                        <m:r>
                          <a:rPr lang="en-US" alt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</m:t>
                            </m:r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𝑠𝑇</m:t>
                            </m:r>
                          </m:sup>
                        </m:sSup>
                        <m:r>
                          <a:rPr lang="en-US" alt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+⋯</m:t>
                        </m:r>
                      </m:e>
                    </m:d>
                    <m:nary>
                      <m:naryPr>
                        <m:limLoc m:val="undOvr"/>
                        <m:ctrlPr>
                          <a:rPr lang="en-US" alt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alt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sup>
                      <m:e>
                        <m:func>
                          <m:funcPr>
                            <m:ctrlP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𝑓</m:t>
                            </m:r>
                          </m:fName>
                          <m:e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  <m:sSup>
                              <m:sSupPr>
                                <m:ctrlPr>
                                  <a:rPr lang="en-US" alt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alt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r>
                                  <a:rPr lang="en-US" altLang="en-US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𝑠𝑇</m:t>
                                </m:r>
                              </m:sup>
                            </m:sSup>
                          </m:e>
                        </m:func>
                        <m:r>
                          <a:rPr lang="en-US" alt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𝑑𝑡</m:t>
                        </m:r>
                      </m:e>
                    </m:nary>
                  </m:oMath>
                </a14:m>
                <a:endParaRPr lang="en-US" altLang="en-US" sz="2400" dirty="0">
                  <a:cs typeface="Arial" panose="020B0604020202020204" pitchFamily="34" charset="0"/>
                </a:endParaRPr>
              </a:p>
              <a:p>
                <a:r>
                  <a:rPr lang="en-US" altLang="en-US" sz="2400" dirty="0"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alt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alt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altLang="en-US" sz="2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𝑇</m:t>
                            </m:r>
                          </m:sup>
                        </m:sSup>
                      </m:den>
                    </m:f>
                    <m:nary>
                      <m:naryPr>
                        <m:limLoc m:val="undOvr"/>
                        <m:ctrlPr>
                          <a:rPr lang="en-US" alt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  <m:sup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𝑇</m:t>
                        </m:r>
                      </m:sup>
                      <m:e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alt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sSup>
                          <m:sSupPr>
                            <m:ctrlP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𝑠𝑡</m:t>
                            </m:r>
                          </m:sup>
                        </m:sSup>
                      </m:e>
                    </m:nary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𝑑𝑡</m:t>
                    </m:r>
                  </m:oMath>
                </a14:m>
                <a:endParaRPr lang="en-US" altLang="en-US" sz="2400" dirty="0"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FBCECBB-27E1-457F-A5E4-4A0E8A54DE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621" y="2037346"/>
                <a:ext cx="10110013" cy="17793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2255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C5AE-977A-48D1-8CDD-A48F3EEB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2285AF-BE4C-4667-9249-0F3897D8A01D}"/>
                  </a:ext>
                </a:extLst>
              </p:cNvPr>
              <p:cNvSpPr txBox="1"/>
              <p:nvPr/>
            </p:nvSpPr>
            <p:spPr>
              <a:xfrm>
                <a:off x="1037379" y="1483549"/>
                <a:ext cx="10452255" cy="2677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dirty="0"/>
                  <a:t>Contoh: </a:t>
                </a:r>
                <a:r>
                  <a:rPr lang="en-US" sz="2400" dirty="0" err="1"/>
                  <a:t>Diberikan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0 , </m:t>
                        </m:r>
                        <m:d>
                          <m:dPr>
                            <m:begChr m:val="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∞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grafiknys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sbb</a:t>
                </a:r>
                <a:r>
                  <a:rPr lang="en-US" sz="2400" dirty="0"/>
                  <a:t>:</a:t>
                </a:r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  <a:p>
                <a:pPr algn="just"/>
                <a:endParaRPr lang="en-US" sz="24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12285AF-BE4C-4667-9249-0F3897D8A0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7379" y="1483549"/>
                <a:ext cx="10452255" cy="2677656"/>
              </a:xfrm>
              <a:prstGeom prst="rect">
                <a:avLst/>
              </a:prstGeom>
              <a:blipFill>
                <a:blip r:embed="rId2"/>
                <a:stretch>
                  <a:fillRect l="-875" t="-225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3C146DD-C577-4134-80C7-58A38B9BB299}"/>
                  </a:ext>
                </a:extLst>
              </p:cNvPr>
              <p:cNvSpPr txBox="1"/>
              <p:nvPr/>
            </p:nvSpPr>
            <p:spPr>
              <a:xfrm>
                <a:off x="1179443" y="5076982"/>
                <a:ext cx="9793357" cy="916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Tentukan </a:t>
                </a:r>
                <a:r>
                  <a:rPr lang="en-US" sz="2400" dirty="0" err="1"/>
                  <a:t>transformasi</a:t>
                </a:r>
                <a:r>
                  <a:rPr lang="en-US" sz="2400" dirty="0"/>
                  <a:t> Laplace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ID" sz="2400" dirty="0"/>
                  <a:t> </a:t>
                </a:r>
                <a:r>
                  <a:rPr lang="en-ID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   ;..&lt;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&lt; ….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−2  ;…&lt;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&lt;…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ID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3C146DD-C577-4134-80C7-58A38B9BB2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9443" y="5076982"/>
                <a:ext cx="9793357" cy="916148"/>
              </a:xfrm>
              <a:prstGeom prst="rect">
                <a:avLst/>
              </a:prstGeom>
              <a:blipFill>
                <a:blip r:embed="rId3"/>
                <a:stretch>
                  <a:fillRect l="-93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81947CDC-0138-4095-B240-E982205636D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8553" t="33910" r="27237" b="31921"/>
          <a:stretch/>
        </p:blipFill>
        <p:spPr>
          <a:xfrm>
            <a:off x="2213812" y="2145440"/>
            <a:ext cx="6978314" cy="250677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2005396-E1A8-4C0C-B96E-69A2B5FC4CCD}"/>
              </a:ext>
            </a:extLst>
          </p:cNvPr>
          <p:cNvSpPr/>
          <p:nvPr/>
        </p:nvSpPr>
        <p:spPr>
          <a:xfrm>
            <a:off x="2983832" y="2679032"/>
            <a:ext cx="2534652" cy="17200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552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9C5AE-977A-48D1-8CDD-A48F3EEB3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384313"/>
            <a:ext cx="10465507" cy="8613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4600" dirty="0">
                <a:solidFill>
                  <a:srgbClr val="FF0000"/>
                </a:solidFill>
              </a:rPr>
              <a:t>4.4 TRANSF. LAPLACE: </a:t>
            </a:r>
            <a:r>
              <a:rPr lang="en-US" sz="4600" dirty="0">
                <a:solidFill>
                  <a:srgbClr val="7030A0"/>
                </a:solidFill>
              </a:rPr>
              <a:t>FUNGSI PERIODIK</a:t>
            </a:r>
            <a:endParaRPr lang="en-ID" sz="4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92DBDA-ACD5-4DB1-B09E-4336EE32C3BB}"/>
              </a:ext>
            </a:extLst>
          </p:cNvPr>
          <p:cNvSpPr txBox="1"/>
          <p:nvPr/>
        </p:nvSpPr>
        <p:spPr>
          <a:xfrm>
            <a:off x="808383" y="1390787"/>
            <a:ext cx="1068125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ID" sz="2400" dirty="0">
                <a:ea typeface="Cambria Math" panose="02040503050406030204" pitchFamily="18" charset="0"/>
              </a:rPr>
              <a:t> </a:t>
            </a:r>
            <a:r>
              <a:rPr lang="en-ID" sz="2400" dirty="0" err="1">
                <a:solidFill>
                  <a:srgbClr val="FF0000"/>
                </a:solidFill>
                <a:ea typeface="Cambria Math" panose="02040503050406030204" pitchFamily="18" charset="0"/>
              </a:rPr>
              <a:t>Jawa</a:t>
            </a:r>
            <a:endParaRPr lang="en-ID" sz="2400" dirty="0">
              <a:ea typeface="Cambria Math" panose="02040503050406030204" pitchFamily="18" charset="0"/>
            </a:endParaRPr>
          </a:p>
          <a:p>
            <a:r>
              <a:rPr lang="en-ID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55335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851</TotalTime>
  <Words>726</Words>
  <Application>Microsoft Office PowerPoint</Application>
  <PresentationFormat>Widescreen</PresentationFormat>
  <Paragraphs>79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Tw Cen MT</vt:lpstr>
      <vt:lpstr>Tw Cen MT Condensed</vt:lpstr>
      <vt:lpstr>Wingdings</vt:lpstr>
      <vt:lpstr>Wingdings 3</vt:lpstr>
      <vt:lpstr>Integral</vt:lpstr>
      <vt:lpstr>TRANSFORMASI LAPLACE : Pengertian - penerapannya</vt:lpstr>
      <vt:lpstr>4.4 TRANSF. LAPLACE: FUNGSI PERIODIK</vt:lpstr>
      <vt:lpstr>4.4 TRANSF. LAPLACE: FUNGSI PERIODIK</vt:lpstr>
      <vt:lpstr>4.4 TRANSF. LAPLACE: FUNGSI PERIODIK</vt:lpstr>
      <vt:lpstr>4.4 TRANSF. LAPLACE: FUNGSI PERIODIK</vt:lpstr>
      <vt:lpstr>PowerPoint Presentation</vt:lpstr>
      <vt:lpstr>4.4 TRANSF. LAPLACE: FUNGSI PERIODIK</vt:lpstr>
      <vt:lpstr>4.4 TRANSF. LAPLACE: FUNGSI PERIODIK</vt:lpstr>
      <vt:lpstr>4.4 TRANSF. LAPLACE: FUNGSI PERIODIK</vt:lpstr>
      <vt:lpstr>4.4 TRANSF. LAPLACE: FUNGSI PERIODIK</vt:lpstr>
      <vt:lpstr>4.4 TRANSF. LAPLACE: FUNGSI PERIODIK</vt:lpstr>
      <vt:lpstr>4.4 TRANSF. LAPLACE: FUNGSI PERIODIK</vt:lpstr>
      <vt:lpstr>4.4 TRANSF. LAPLACE: FUNGSI PERIODIK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TRANSFORMASI LAPLACE : Pengertian - penerapannya</dc:title>
  <dc:creator>Dell</dc:creator>
  <cp:lastModifiedBy>Dell</cp:lastModifiedBy>
  <cp:revision>57</cp:revision>
  <dcterms:created xsi:type="dcterms:W3CDTF">2021-06-13T22:44:15Z</dcterms:created>
  <dcterms:modified xsi:type="dcterms:W3CDTF">2021-06-21T04:47:23Z</dcterms:modified>
</cp:coreProperties>
</file>