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8" r:id="rId3"/>
    <p:sldId id="269" r:id="rId4"/>
    <p:sldId id="257" r:id="rId5"/>
    <p:sldId id="258" r:id="rId6"/>
    <p:sldId id="260" r:id="rId7"/>
    <p:sldId id="270" r:id="rId8"/>
    <p:sldId id="271" r:id="rId9"/>
    <p:sldId id="272" r:id="rId10"/>
    <p:sldId id="261" r:id="rId11"/>
    <p:sldId id="262" r:id="rId12"/>
    <p:sldId id="263" r:id="rId13"/>
    <p:sldId id="264" r:id="rId14"/>
    <p:sldId id="273" r:id="rId15"/>
    <p:sldId id="274" r:id="rId16"/>
    <p:sldId id="275" r:id="rId17"/>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1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68711F22-6333-419D-B903-18B77EC9FF69}" type="datetimeFigureOut">
              <a:rPr lang="id-ID" smtClean="0"/>
              <a:t>30/11/2021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F25AFA-2F7A-426A-85C9-2874311E9931}" type="slidenum">
              <a:rPr lang="id-ID" smtClean="0"/>
              <a:t>‹#›</a:t>
            </a:fld>
            <a:endParaRPr lang="id-ID"/>
          </a:p>
        </p:txBody>
      </p:sp>
    </p:spTree>
    <p:extLst>
      <p:ext uri="{BB962C8B-B14F-4D97-AF65-F5344CB8AC3E}">
        <p14:creationId xmlns:p14="http://schemas.microsoft.com/office/powerpoint/2010/main" val="3953228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8711F22-6333-419D-B903-18B77EC9FF69}" type="datetimeFigureOut">
              <a:rPr lang="id-ID" smtClean="0"/>
              <a:t>30/11/2021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F25AFA-2F7A-426A-85C9-2874311E9931}" type="slidenum">
              <a:rPr lang="id-ID" smtClean="0"/>
              <a:t>‹#›</a:t>
            </a:fld>
            <a:endParaRPr lang="id-ID"/>
          </a:p>
        </p:txBody>
      </p:sp>
    </p:spTree>
    <p:extLst>
      <p:ext uri="{BB962C8B-B14F-4D97-AF65-F5344CB8AC3E}">
        <p14:creationId xmlns:p14="http://schemas.microsoft.com/office/powerpoint/2010/main" val="2413588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8711F22-6333-419D-B903-18B77EC9FF69}" type="datetimeFigureOut">
              <a:rPr lang="id-ID" smtClean="0"/>
              <a:t>30/11/2021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F25AFA-2F7A-426A-85C9-2874311E9931}" type="slidenum">
              <a:rPr lang="id-ID" smtClean="0"/>
              <a:t>‹#›</a:t>
            </a:fld>
            <a:endParaRPr lang="id-ID"/>
          </a:p>
        </p:txBody>
      </p:sp>
    </p:spTree>
    <p:extLst>
      <p:ext uri="{BB962C8B-B14F-4D97-AF65-F5344CB8AC3E}">
        <p14:creationId xmlns:p14="http://schemas.microsoft.com/office/powerpoint/2010/main" val="1432143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8711F22-6333-419D-B903-18B77EC9FF69}" type="datetimeFigureOut">
              <a:rPr lang="id-ID" smtClean="0"/>
              <a:t>30/11/2021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F25AFA-2F7A-426A-85C9-2874311E9931}" type="slidenum">
              <a:rPr lang="id-ID" smtClean="0"/>
              <a:t>‹#›</a:t>
            </a:fld>
            <a:endParaRPr lang="id-ID"/>
          </a:p>
        </p:txBody>
      </p:sp>
    </p:spTree>
    <p:extLst>
      <p:ext uri="{BB962C8B-B14F-4D97-AF65-F5344CB8AC3E}">
        <p14:creationId xmlns:p14="http://schemas.microsoft.com/office/powerpoint/2010/main" val="1055161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711F22-6333-419D-B903-18B77EC9FF69}" type="datetimeFigureOut">
              <a:rPr lang="id-ID" smtClean="0"/>
              <a:t>30/11/2021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2F25AFA-2F7A-426A-85C9-2874311E9931}" type="slidenum">
              <a:rPr lang="id-ID" smtClean="0"/>
              <a:t>‹#›</a:t>
            </a:fld>
            <a:endParaRPr lang="id-ID"/>
          </a:p>
        </p:txBody>
      </p:sp>
    </p:spTree>
    <p:extLst>
      <p:ext uri="{BB962C8B-B14F-4D97-AF65-F5344CB8AC3E}">
        <p14:creationId xmlns:p14="http://schemas.microsoft.com/office/powerpoint/2010/main" val="3204133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68711F22-6333-419D-B903-18B77EC9FF69}" type="datetimeFigureOut">
              <a:rPr lang="id-ID" smtClean="0"/>
              <a:t>30/11/2021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2F25AFA-2F7A-426A-85C9-2874311E9931}" type="slidenum">
              <a:rPr lang="id-ID" smtClean="0"/>
              <a:t>‹#›</a:t>
            </a:fld>
            <a:endParaRPr lang="id-ID"/>
          </a:p>
        </p:txBody>
      </p:sp>
    </p:spTree>
    <p:extLst>
      <p:ext uri="{BB962C8B-B14F-4D97-AF65-F5344CB8AC3E}">
        <p14:creationId xmlns:p14="http://schemas.microsoft.com/office/powerpoint/2010/main" val="3216499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68711F22-6333-419D-B903-18B77EC9FF69}" type="datetimeFigureOut">
              <a:rPr lang="id-ID" smtClean="0"/>
              <a:t>30/11/2021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2F25AFA-2F7A-426A-85C9-2874311E9931}" type="slidenum">
              <a:rPr lang="id-ID" smtClean="0"/>
              <a:t>‹#›</a:t>
            </a:fld>
            <a:endParaRPr lang="id-ID"/>
          </a:p>
        </p:txBody>
      </p:sp>
    </p:spTree>
    <p:extLst>
      <p:ext uri="{BB962C8B-B14F-4D97-AF65-F5344CB8AC3E}">
        <p14:creationId xmlns:p14="http://schemas.microsoft.com/office/powerpoint/2010/main" val="386319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68711F22-6333-419D-B903-18B77EC9FF69}" type="datetimeFigureOut">
              <a:rPr lang="id-ID" smtClean="0"/>
              <a:t>30/11/2021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2F25AFA-2F7A-426A-85C9-2874311E9931}" type="slidenum">
              <a:rPr lang="id-ID" smtClean="0"/>
              <a:t>‹#›</a:t>
            </a:fld>
            <a:endParaRPr lang="id-ID"/>
          </a:p>
        </p:txBody>
      </p:sp>
    </p:spTree>
    <p:extLst>
      <p:ext uri="{BB962C8B-B14F-4D97-AF65-F5344CB8AC3E}">
        <p14:creationId xmlns:p14="http://schemas.microsoft.com/office/powerpoint/2010/main" val="2059996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711F22-6333-419D-B903-18B77EC9FF69}" type="datetimeFigureOut">
              <a:rPr lang="id-ID" smtClean="0"/>
              <a:t>30/11/2021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2F25AFA-2F7A-426A-85C9-2874311E9931}" type="slidenum">
              <a:rPr lang="id-ID" smtClean="0"/>
              <a:t>‹#›</a:t>
            </a:fld>
            <a:endParaRPr lang="id-ID"/>
          </a:p>
        </p:txBody>
      </p:sp>
    </p:spTree>
    <p:extLst>
      <p:ext uri="{BB962C8B-B14F-4D97-AF65-F5344CB8AC3E}">
        <p14:creationId xmlns:p14="http://schemas.microsoft.com/office/powerpoint/2010/main" val="1918294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711F22-6333-419D-B903-18B77EC9FF69}" type="datetimeFigureOut">
              <a:rPr lang="id-ID" smtClean="0"/>
              <a:t>30/11/2021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2F25AFA-2F7A-426A-85C9-2874311E9931}" type="slidenum">
              <a:rPr lang="id-ID" smtClean="0"/>
              <a:t>‹#›</a:t>
            </a:fld>
            <a:endParaRPr lang="id-ID"/>
          </a:p>
        </p:txBody>
      </p:sp>
    </p:spTree>
    <p:extLst>
      <p:ext uri="{BB962C8B-B14F-4D97-AF65-F5344CB8AC3E}">
        <p14:creationId xmlns:p14="http://schemas.microsoft.com/office/powerpoint/2010/main" val="58168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711F22-6333-419D-B903-18B77EC9FF69}" type="datetimeFigureOut">
              <a:rPr lang="id-ID" smtClean="0"/>
              <a:t>30/11/2021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2F25AFA-2F7A-426A-85C9-2874311E9931}" type="slidenum">
              <a:rPr lang="id-ID" smtClean="0"/>
              <a:t>‹#›</a:t>
            </a:fld>
            <a:endParaRPr lang="id-ID"/>
          </a:p>
        </p:txBody>
      </p:sp>
    </p:spTree>
    <p:extLst>
      <p:ext uri="{BB962C8B-B14F-4D97-AF65-F5344CB8AC3E}">
        <p14:creationId xmlns:p14="http://schemas.microsoft.com/office/powerpoint/2010/main" val="2396172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711F22-6333-419D-B903-18B77EC9FF69}" type="datetimeFigureOut">
              <a:rPr lang="id-ID" smtClean="0"/>
              <a:t>30/11/2021</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F25AFA-2F7A-426A-85C9-2874311E9931}" type="slidenum">
              <a:rPr lang="id-ID" smtClean="0"/>
              <a:t>‹#›</a:t>
            </a:fld>
            <a:endParaRPr lang="id-ID"/>
          </a:p>
        </p:txBody>
      </p:sp>
    </p:spTree>
    <p:extLst>
      <p:ext uri="{BB962C8B-B14F-4D97-AF65-F5344CB8AC3E}">
        <p14:creationId xmlns:p14="http://schemas.microsoft.com/office/powerpoint/2010/main" val="119048331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GENETIKA POPULASSI </a:t>
            </a:r>
            <a:endParaRPr lang="id-ID" dirty="0"/>
          </a:p>
        </p:txBody>
      </p:sp>
      <p:sp>
        <p:nvSpPr>
          <p:cNvPr id="3" name="Subtitle 2"/>
          <p:cNvSpPr>
            <a:spLocks noGrp="1"/>
          </p:cNvSpPr>
          <p:nvPr>
            <p:ph type="subTitle" idx="1"/>
          </p:nvPr>
        </p:nvSpPr>
        <p:spPr/>
        <p:txBody>
          <a:bodyPr/>
          <a:lstStyle/>
          <a:p>
            <a:endParaRPr lang="id-ID" dirty="0"/>
          </a:p>
        </p:txBody>
      </p:sp>
    </p:spTree>
    <p:extLst>
      <p:ext uri="{BB962C8B-B14F-4D97-AF65-F5344CB8AC3E}">
        <p14:creationId xmlns:p14="http://schemas.microsoft.com/office/powerpoint/2010/main" val="2091828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9952"/>
          </a:xfrm>
        </p:spPr>
        <p:txBody>
          <a:bodyPr>
            <a:normAutofit/>
          </a:bodyPr>
          <a:lstStyle/>
          <a:p>
            <a:r>
              <a:rPr lang="id-ID" sz="2800" smtClean="0"/>
              <a:t>Menghitung Frekuensi Gen</a:t>
            </a:r>
            <a:endParaRPr lang="id-ID" sz="2800"/>
          </a:p>
        </p:txBody>
      </p:sp>
      <p:sp>
        <p:nvSpPr>
          <p:cNvPr id="3" name="Content Placeholder 2"/>
          <p:cNvSpPr>
            <a:spLocks noGrp="1"/>
          </p:cNvSpPr>
          <p:nvPr>
            <p:ph idx="1"/>
          </p:nvPr>
        </p:nvSpPr>
        <p:spPr>
          <a:xfrm>
            <a:off x="838200" y="1055078"/>
            <a:ext cx="10515600" cy="5121885"/>
          </a:xfrm>
        </p:spPr>
        <p:txBody>
          <a:bodyPr>
            <a:normAutofit lnSpcReduction="10000"/>
          </a:bodyPr>
          <a:lstStyle/>
          <a:p>
            <a:pPr marL="0" indent="0">
              <a:buNone/>
            </a:pPr>
            <a:r>
              <a:rPr lang="id-ID" dirty="0" smtClean="0"/>
              <a:t>Contoh soal:</a:t>
            </a:r>
          </a:p>
          <a:p>
            <a:pPr marL="514350" indent="-514350">
              <a:buAutoNum type="arabicPeriod"/>
            </a:pPr>
            <a:r>
              <a:rPr lang="id-ID" dirty="0" smtClean="0"/>
              <a:t>Dari 1000 orang penduduk asli suku Baduy </a:t>
            </a:r>
            <a:r>
              <a:rPr lang="id-ID" dirty="0" smtClean="0"/>
              <a:t> </a:t>
            </a:r>
            <a:r>
              <a:rPr lang="id-ID" dirty="0" smtClean="0"/>
              <a:t>diperiksa golongan </a:t>
            </a:r>
            <a:r>
              <a:rPr lang="id-ID" dirty="0" smtClean="0"/>
              <a:t>darah</a:t>
            </a:r>
            <a:r>
              <a:rPr lang="en-US" dirty="0" smtClean="0"/>
              <a:t> </a:t>
            </a:r>
            <a:r>
              <a:rPr lang="id-ID" dirty="0" smtClean="0"/>
              <a:t> </a:t>
            </a:r>
            <a:r>
              <a:rPr lang="en-US" dirty="0" err="1" smtClean="0"/>
              <a:t>tipe</a:t>
            </a:r>
            <a:r>
              <a:rPr lang="en-US" dirty="0" smtClean="0"/>
              <a:t> </a:t>
            </a:r>
            <a:r>
              <a:rPr lang="id-ID" dirty="0" smtClean="0"/>
              <a:t>MN</a:t>
            </a:r>
            <a:r>
              <a:rPr lang="en-US" dirty="0" smtClean="0"/>
              <a:t>, </a:t>
            </a:r>
            <a:r>
              <a:rPr lang="id-ID" dirty="0" smtClean="0"/>
              <a:t> </a:t>
            </a:r>
            <a:r>
              <a:rPr lang="id-ID" dirty="0" smtClean="0"/>
              <a:t>diperoleh : 640 gol M, 320 </a:t>
            </a:r>
            <a:r>
              <a:rPr lang="id-ID" dirty="0" smtClean="0"/>
              <a:t> </a:t>
            </a:r>
            <a:r>
              <a:rPr lang="id-ID" dirty="0" smtClean="0"/>
              <a:t>MN dan 40 gol N.</a:t>
            </a:r>
          </a:p>
          <a:p>
            <a:pPr marL="0" indent="0">
              <a:buNone/>
            </a:pPr>
            <a:r>
              <a:rPr lang="id-ID" dirty="0"/>
              <a:t> </a:t>
            </a:r>
            <a:r>
              <a:rPr lang="id-ID" dirty="0" smtClean="0"/>
              <a:t>      Berapakah frekuensi alel L</a:t>
            </a:r>
            <a:r>
              <a:rPr lang="id-ID" baseline="30000" dirty="0" smtClean="0"/>
              <a:t>M</a:t>
            </a:r>
            <a:r>
              <a:rPr lang="id-ID" dirty="0" smtClean="0"/>
              <a:t> dan L</a:t>
            </a:r>
            <a:r>
              <a:rPr lang="id-ID" baseline="30000" dirty="0" smtClean="0"/>
              <a:t>N</a:t>
            </a:r>
            <a:r>
              <a:rPr lang="id-ID" dirty="0" smtClean="0"/>
              <a:t> dalam populasi tersebut?</a:t>
            </a:r>
          </a:p>
          <a:p>
            <a:pPr marL="0" indent="0">
              <a:buNone/>
            </a:pPr>
            <a:r>
              <a:rPr lang="id-ID" dirty="0" smtClean="0"/>
              <a:t>Penyelesaian;</a:t>
            </a:r>
          </a:p>
          <a:p>
            <a:pPr marL="0" indent="0">
              <a:buNone/>
            </a:pPr>
            <a:r>
              <a:rPr lang="id-ID" dirty="0" smtClean="0"/>
              <a:t>Andaikan p = frekuensi alel L</a:t>
            </a:r>
            <a:r>
              <a:rPr lang="id-ID" baseline="30000" dirty="0" smtClean="0"/>
              <a:t>M</a:t>
            </a:r>
            <a:r>
              <a:rPr lang="id-ID" dirty="0" smtClean="0"/>
              <a:t>  dan q = frrekuesni alel L</a:t>
            </a:r>
            <a:r>
              <a:rPr lang="id-ID" baseline="30000" dirty="0" smtClean="0"/>
              <a:t>N</a:t>
            </a:r>
            <a:r>
              <a:rPr lang="id-ID" dirty="0" smtClean="0"/>
              <a:t>. Menurut hukum Hardy-Weiberg :</a:t>
            </a:r>
          </a:p>
          <a:p>
            <a:pPr marL="0" indent="0">
              <a:buNone/>
            </a:pPr>
            <a:r>
              <a:rPr lang="id-ID" dirty="0" smtClean="0"/>
              <a:t>       p</a:t>
            </a:r>
            <a:r>
              <a:rPr lang="id-ID" baseline="30000" dirty="0" smtClean="0"/>
              <a:t>2</a:t>
            </a:r>
            <a:r>
              <a:rPr lang="id-ID" dirty="0" smtClean="0"/>
              <a:t> L</a:t>
            </a:r>
            <a:r>
              <a:rPr lang="id-ID" baseline="30000" dirty="0" smtClean="0"/>
              <a:t>M</a:t>
            </a:r>
            <a:r>
              <a:rPr lang="id-ID" dirty="0" smtClean="0"/>
              <a:t>L</a:t>
            </a:r>
            <a:r>
              <a:rPr lang="id-ID" baseline="30000" dirty="0" smtClean="0"/>
              <a:t>M</a:t>
            </a:r>
            <a:r>
              <a:rPr lang="id-ID" dirty="0" smtClean="0"/>
              <a:t> + 2pq L</a:t>
            </a:r>
            <a:r>
              <a:rPr lang="id-ID" baseline="30000" dirty="0" smtClean="0"/>
              <a:t>M</a:t>
            </a:r>
            <a:r>
              <a:rPr lang="id-ID" dirty="0" smtClean="0"/>
              <a:t>L</a:t>
            </a:r>
            <a:r>
              <a:rPr lang="id-ID" baseline="30000" dirty="0" smtClean="0"/>
              <a:t>N</a:t>
            </a:r>
            <a:r>
              <a:rPr lang="id-ID" dirty="0" smtClean="0"/>
              <a:t> +  q</a:t>
            </a:r>
            <a:r>
              <a:rPr lang="id-ID" baseline="30000" dirty="0" smtClean="0"/>
              <a:t>2</a:t>
            </a:r>
            <a:r>
              <a:rPr lang="id-ID" dirty="0" smtClean="0"/>
              <a:t>L</a:t>
            </a:r>
            <a:r>
              <a:rPr lang="id-ID" baseline="30000" dirty="0" smtClean="0"/>
              <a:t>N</a:t>
            </a:r>
            <a:r>
              <a:rPr lang="id-ID" dirty="0" smtClean="0"/>
              <a:t>L</a:t>
            </a:r>
            <a:r>
              <a:rPr lang="id-ID" baseline="30000" dirty="0" smtClean="0"/>
              <a:t>N</a:t>
            </a:r>
          </a:p>
          <a:p>
            <a:pPr marL="0" indent="0">
              <a:buNone/>
            </a:pPr>
            <a:r>
              <a:rPr lang="id-ID" dirty="0"/>
              <a:t> </a:t>
            </a:r>
            <a:r>
              <a:rPr lang="id-ID" dirty="0" smtClean="0"/>
              <a:t>      q</a:t>
            </a:r>
            <a:r>
              <a:rPr lang="id-ID" baseline="30000" dirty="0" smtClean="0"/>
              <a:t>2</a:t>
            </a:r>
            <a:r>
              <a:rPr lang="id-ID" dirty="0" smtClean="0"/>
              <a:t> = 40/1000 = 0,04                        q = </a:t>
            </a:r>
            <a:r>
              <a:rPr lang="id-ID" dirty="0" smtClean="0">
                <a:sym typeface="Symbol" panose="05050102010706020507" pitchFamily="18" charset="2"/>
              </a:rPr>
              <a:t>0,04 = 0,2</a:t>
            </a:r>
            <a:endParaRPr lang="id-ID" dirty="0" smtClean="0"/>
          </a:p>
          <a:p>
            <a:pPr marL="0" indent="0">
              <a:buNone/>
            </a:pPr>
            <a:r>
              <a:rPr lang="id-ID" dirty="0" smtClean="0"/>
              <a:t>       p + q = 1    p = 1- 0,2 = 0,8 jadi  frekuensi alel L</a:t>
            </a:r>
            <a:r>
              <a:rPr lang="id-ID" baseline="30000" dirty="0" smtClean="0"/>
              <a:t>M</a:t>
            </a:r>
            <a:r>
              <a:rPr lang="id-ID" dirty="0" smtClean="0"/>
              <a:t> = 0,8</a:t>
            </a:r>
          </a:p>
          <a:p>
            <a:pPr marL="0" indent="0">
              <a:buNone/>
            </a:pPr>
            <a:r>
              <a:rPr lang="id-ID" dirty="0"/>
              <a:t> </a:t>
            </a:r>
            <a:r>
              <a:rPr lang="id-ID" dirty="0" smtClean="0"/>
              <a:t>                                                             frekuensi ale L</a:t>
            </a:r>
            <a:r>
              <a:rPr lang="id-ID" baseline="30000" dirty="0" smtClean="0"/>
              <a:t>N</a:t>
            </a:r>
            <a:r>
              <a:rPr lang="id-ID" dirty="0" smtClean="0"/>
              <a:t> = 0,2</a:t>
            </a:r>
            <a:endParaRPr lang="id-ID" dirty="0"/>
          </a:p>
        </p:txBody>
      </p:sp>
    </p:spTree>
    <p:extLst>
      <p:ext uri="{BB962C8B-B14F-4D97-AF65-F5344CB8AC3E}">
        <p14:creationId xmlns:p14="http://schemas.microsoft.com/office/powerpoint/2010/main" val="3955748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9579"/>
          </a:xfrm>
        </p:spPr>
        <p:txBody>
          <a:bodyPr>
            <a:normAutofit/>
          </a:bodyPr>
          <a:lstStyle/>
          <a:p>
            <a:r>
              <a:rPr lang="id-ID" sz="2400" b="1" smtClean="0"/>
              <a:t>Menghitung  Frekuensi alel ganda</a:t>
            </a:r>
            <a:endParaRPr lang="id-ID" sz="2400" b="1"/>
          </a:p>
        </p:txBody>
      </p:sp>
      <p:sp>
        <p:nvSpPr>
          <p:cNvPr id="3" name="Content Placeholder 2"/>
          <p:cNvSpPr>
            <a:spLocks noGrp="1"/>
          </p:cNvSpPr>
          <p:nvPr>
            <p:ph idx="1"/>
          </p:nvPr>
        </p:nvSpPr>
        <p:spPr>
          <a:xfrm>
            <a:off x="838200" y="1249251"/>
            <a:ext cx="10515600" cy="4927712"/>
          </a:xfrm>
        </p:spPr>
        <p:txBody>
          <a:bodyPr/>
          <a:lstStyle/>
          <a:p>
            <a:pPr marL="0" indent="0">
              <a:buNone/>
            </a:pPr>
            <a:r>
              <a:rPr lang="id-ID" dirty="0" smtClean="0"/>
              <a:t>Persamaan (p + q ) = 1  berlaku pada 2 alel pada suatu lokus.</a:t>
            </a:r>
          </a:p>
          <a:p>
            <a:pPr marL="0" indent="0">
              <a:buNone/>
            </a:pPr>
            <a:r>
              <a:rPr lang="id-ID" dirty="0" smtClean="0"/>
              <a:t>Pada alel ganda  misalnya pada gol darah ABO  ada 3 alel yaitu : alel I</a:t>
            </a:r>
            <a:r>
              <a:rPr lang="id-ID" baseline="30000" dirty="0" smtClean="0"/>
              <a:t>A</a:t>
            </a:r>
            <a:r>
              <a:rPr lang="id-ID" dirty="0" smtClean="0"/>
              <a:t>, I</a:t>
            </a:r>
            <a:r>
              <a:rPr lang="id-ID" baseline="30000" dirty="0" smtClean="0"/>
              <a:t>B</a:t>
            </a:r>
            <a:r>
              <a:rPr lang="id-ID" dirty="0" smtClean="0"/>
              <a:t> dan i</a:t>
            </a:r>
            <a:r>
              <a:rPr lang="id-ID" baseline="30000" dirty="0" smtClean="0"/>
              <a:t>. </a:t>
            </a:r>
            <a:r>
              <a:rPr lang="id-ID" dirty="0" smtClean="0"/>
              <a:t> Bila frekuensi alel IA = p, frekuensi alel IB = q dan frekuensi alel i = r, maka persamaannya menjadi:</a:t>
            </a:r>
          </a:p>
          <a:p>
            <a:pPr marL="0" indent="0">
              <a:buNone/>
            </a:pPr>
            <a:endParaRPr lang="id-ID" baseline="30000" dirty="0"/>
          </a:p>
        </p:txBody>
      </p:sp>
      <p:sp>
        <p:nvSpPr>
          <p:cNvPr id="4" name="Horizontal Scroll 3"/>
          <p:cNvSpPr/>
          <p:nvPr/>
        </p:nvSpPr>
        <p:spPr>
          <a:xfrm>
            <a:off x="2150772" y="3219718"/>
            <a:ext cx="8667482" cy="171289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ln w="0"/>
                <a:solidFill>
                  <a:schemeClr val="tx1"/>
                </a:solidFill>
                <a:effectLst>
                  <a:outerShdw blurRad="38100" dist="19050" dir="2700000" algn="tl" rotWithShape="0">
                    <a:schemeClr val="dk1">
                      <a:alpha val="40000"/>
                    </a:schemeClr>
                  </a:outerShdw>
                </a:effectLst>
              </a:rPr>
              <a:t>(p + q + r ) </a:t>
            </a:r>
            <a:r>
              <a:rPr lang="id-ID" sz="2800" baseline="30000" dirty="0" smtClean="0">
                <a:ln w="0"/>
                <a:solidFill>
                  <a:schemeClr val="tx1"/>
                </a:solidFill>
                <a:effectLst>
                  <a:outerShdw blurRad="38100" dist="19050" dir="2700000" algn="tl" rotWithShape="0">
                    <a:schemeClr val="dk1">
                      <a:alpha val="40000"/>
                    </a:schemeClr>
                  </a:outerShdw>
                </a:effectLst>
              </a:rPr>
              <a:t>2</a:t>
            </a:r>
            <a:r>
              <a:rPr lang="id-ID" sz="2800" dirty="0" smtClean="0">
                <a:ln w="0"/>
                <a:solidFill>
                  <a:schemeClr val="tx1"/>
                </a:solidFill>
                <a:effectLst>
                  <a:outerShdw blurRad="38100" dist="19050" dir="2700000" algn="tl" rotWithShape="0">
                    <a:schemeClr val="dk1">
                      <a:alpha val="40000"/>
                    </a:schemeClr>
                  </a:outerShdw>
                </a:effectLst>
              </a:rPr>
              <a:t> = 1</a:t>
            </a:r>
          </a:p>
          <a:p>
            <a:pPr algn="ctr"/>
            <a:r>
              <a:rPr lang="id-ID" sz="2800" dirty="0" smtClean="0">
                <a:ln w="0"/>
                <a:solidFill>
                  <a:schemeClr val="tx1"/>
                </a:solidFill>
                <a:effectLst>
                  <a:outerShdw blurRad="38100" dist="19050" dir="2700000" algn="tl" rotWithShape="0">
                    <a:schemeClr val="dk1">
                      <a:alpha val="40000"/>
                    </a:schemeClr>
                  </a:outerShdw>
                </a:effectLst>
              </a:rPr>
              <a:t>p</a:t>
            </a:r>
            <a:r>
              <a:rPr lang="id-ID" sz="2800" baseline="30000" dirty="0" smtClean="0">
                <a:ln w="0"/>
                <a:solidFill>
                  <a:schemeClr val="tx1"/>
                </a:solidFill>
                <a:effectLst>
                  <a:outerShdw blurRad="38100" dist="19050" dir="2700000" algn="tl" rotWithShape="0">
                    <a:schemeClr val="dk1">
                      <a:alpha val="40000"/>
                    </a:schemeClr>
                  </a:outerShdw>
                </a:effectLst>
              </a:rPr>
              <a:t>2</a:t>
            </a:r>
            <a:r>
              <a:rPr lang="en-US" sz="2800" dirty="0" smtClean="0">
                <a:ln w="0"/>
                <a:solidFill>
                  <a:schemeClr val="tx1"/>
                </a:solidFill>
                <a:effectLst>
                  <a:outerShdw blurRad="38100" dist="19050" dir="2700000" algn="tl" rotWithShape="0">
                    <a:schemeClr val="dk1">
                      <a:alpha val="40000"/>
                    </a:schemeClr>
                  </a:outerShdw>
                </a:effectLst>
              </a:rPr>
              <a:t>(</a:t>
            </a:r>
            <a:r>
              <a:rPr lang="id-ID" sz="2800" dirty="0" smtClean="0">
                <a:ln w="0"/>
                <a:solidFill>
                  <a:schemeClr val="tx1"/>
                </a:solidFill>
                <a:effectLst>
                  <a:outerShdw blurRad="38100" dist="19050" dir="2700000" algn="tl" rotWithShape="0">
                    <a:schemeClr val="dk1">
                      <a:alpha val="40000"/>
                    </a:schemeClr>
                  </a:outerShdw>
                </a:effectLst>
              </a:rPr>
              <a:t>I</a:t>
            </a:r>
            <a:r>
              <a:rPr lang="id-ID" sz="2800" baseline="30000" dirty="0" smtClean="0">
                <a:ln w="0"/>
                <a:solidFill>
                  <a:schemeClr val="tx1"/>
                </a:solidFill>
                <a:effectLst>
                  <a:outerShdw blurRad="38100" dist="19050" dir="2700000" algn="tl" rotWithShape="0">
                    <a:schemeClr val="dk1">
                      <a:alpha val="40000"/>
                    </a:schemeClr>
                  </a:outerShdw>
                </a:effectLst>
              </a:rPr>
              <a:t>A</a:t>
            </a:r>
            <a:r>
              <a:rPr lang="id-ID" sz="2800" dirty="0" smtClean="0">
                <a:ln w="0"/>
                <a:solidFill>
                  <a:schemeClr val="tx1"/>
                </a:solidFill>
                <a:effectLst>
                  <a:outerShdw blurRad="38100" dist="19050" dir="2700000" algn="tl" rotWithShape="0">
                    <a:schemeClr val="dk1">
                      <a:alpha val="40000"/>
                    </a:schemeClr>
                  </a:outerShdw>
                </a:effectLst>
              </a:rPr>
              <a:t>I</a:t>
            </a:r>
            <a:r>
              <a:rPr lang="id-ID" sz="2800" baseline="30000" dirty="0" smtClean="0">
                <a:ln w="0"/>
                <a:solidFill>
                  <a:schemeClr val="tx1"/>
                </a:solidFill>
                <a:effectLst>
                  <a:outerShdw blurRad="38100" dist="19050" dir="2700000" algn="tl" rotWithShape="0">
                    <a:schemeClr val="dk1">
                      <a:alpha val="40000"/>
                    </a:schemeClr>
                  </a:outerShdw>
                </a:effectLst>
              </a:rPr>
              <a:t>A</a:t>
            </a:r>
            <a:r>
              <a:rPr lang="en-US" sz="2800" dirty="0" smtClean="0">
                <a:ln w="0"/>
                <a:solidFill>
                  <a:schemeClr val="tx1"/>
                </a:solidFill>
                <a:effectLst>
                  <a:outerShdw blurRad="38100" dist="19050" dir="2700000" algn="tl" rotWithShape="0">
                    <a:schemeClr val="dk1">
                      <a:alpha val="40000"/>
                    </a:schemeClr>
                  </a:outerShdw>
                </a:effectLst>
              </a:rPr>
              <a:t>)</a:t>
            </a:r>
            <a:r>
              <a:rPr lang="en-US" sz="2800" baseline="30000" dirty="0" smtClean="0">
                <a:ln w="0"/>
                <a:solidFill>
                  <a:schemeClr val="tx1"/>
                </a:solidFill>
                <a:effectLst>
                  <a:outerShdw blurRad="38100" dist="19050" dir="2700000" algn="tl" rotWithShape="0">
                    <a:schemeClr val="dk1">
                      <a:alpha val="40000"/>
                    </a:schemeClr>
                  </a:outerShdw>
                </a:effectLst>
              </a:rPr>
              <a:t> </a:t>
            </a:r>
            <a:r>
              <a:rPr lang="id-ID" sz="2800" dirty="0" smtClean="0">
                <a:ln w="0"/>
                <a:solidFill>
                  <a:schemeClr val="tx1"/>
                </a:solidFill>
                <a:effectLst>
                  <a:outerShdw blurRad="38100" dist="19050" dir="2700000" algn="tl" rotWithShape="0">
                    <a:schemeClr val="dk1">
                      <a:alpha val="40000"/>
                    </a:schemeClr>
                  </a:outerShdw>
                </a:effectLst>
              </a:rPr>
              <a:t> </a:t>
            </a:r>
            <a:r>
              <a:rPr lang="id-ID" sz="2800" dirty="0" smtClean="0">
                <a:ln w="0"/>
                <a:solidFill>
                  <a:schemeClr val="tx1"/>
                </a:solidFill>
                <a:effectLst>
                  <a:outerShdw blurRad="38100" dist="19050" dir="2700000" algn="tl" rotWithShape="0">
                    <a:schemeClr val="dk1">
                      <a:alpha val="40000"/>
                    </a:schemeClr>
                  </a:outerShdw>
                </a:effectLst>
              </a:rPr>
              <a:t>+ </a:t>
            </a:r>
            <a:r>
              <a:rPr lang="id-ID" sz="2800" dirty="0" smtClean="0">
                <a:ln w="0"/>
                <a:solidFill>
                  <a:schemeClr val="tx1"/>
                </a:solidFill>
                <a:effectLst>
                  <a:outerShdw blurRad="38100" dist="19050" dir="2700000" algn="tl" rotWithShape="0">
                    <a:schemeClr val="dk1">
                      <a:alpha val="40000"/>
                    </a:schemeClr>
                  </a:outerShdw>
                </a:effectLst>
              </a:rPr>
              <a:t>2pr</a:t>
            </a:r>
            <a:r>
              <a:rPr lang="en-US" sz="2800" dirty="0" smtClean="0">
                <a:ln w="0"/>
                <a:solidFill>
                  <a:schemeClr val="tx1"/>
                </a:solidFill>
                <a:effectLst>
                  <a:outerShdw blurRad="38100" dist="19050" dir="2700000" algn="tl" rotWithShape="0">
                    <a:schemeClr val="dk1">
                      <a:alpha val="40000"/>
                    </a:schemeClr>
                  </a:outerShdw>
                </a:effectLst>
              </a:rPr>
              <a:t>(</a:t>
            </a:r>
            <a:r>
              <a:rPr lang="id-ID" sz="2800" dirty="0" smtClean="0">
                <a:ln w="0"/>
                <a:solidFill>
                  <a:schemeClr val="tx1"/>
                </a:solidFill>
                <a:effectLst>
                  <a:outerShdw blurRad="38100" dist="19050" dir="2700000" algn="tl" rotWithShape="0">
                    <a:schemeClr val="dk1">
                      <a:alpha val="40000"/>
                    </a:schemeClr>
                  </a:outerShdw>
                </a:effectLst>
              </a:rPr>
              <a:t>I</a:t>
            </a:r>
            <a:r>
              <a:rPr lang="id-ID" sz="2800" baseline="30000" dirty="0" smtClean="0">
                <a:ln w="0"/>
                <a:solidFill>
                  <a:schemeClr val="tx1"/>
                </a:solidFill>
                <a:effectLst>
                  <a:outerShdw blurRad="38100" dist="19050" dir="2700000" algn="tl" rotWithShape="0">
                    <a:schemeClr val="dk1">
                      <a:alpha val="40000"/>
                    </a:schemeClr>
                  </a:outerShdw>
                </a:effectLst>
              </a:rPr>
              <a:t>A</a:t>
            </a:r>
            <a:r>
              <a:rPr lang="id-ID" sz="2800" dirty="0" smtClean="0">
                <a:ln w="0"/>
                <a:solidFill>
                  <a:schemeClr val="tx1"/>
                </a:solidFill>
                <a:effectLst>
                  <a:outerShdw blurRad="38100" dist="19050" dir="2700000" algn="tl" rotWithShape="0">
                    <a:schemeClr val="dk1">
                      <a:alpha val="40000"/>
                    </a:schemeClr>
                  </a:outerShdw>
                </a:effectLst>
              </a:rPr>
              <a:t>i </a:t>
            </a:r>
            <a:r>
              <a:rPr lang="en-US" sz="2800" dirty="0" smtClean="0">
                <a:ln w="0"/>
                <a:solidFill>
                  <a:schemeClr val="tx1"/>
                </a:solidFill>
                <a:effectLst>
                  <a:outerShdw blurRad="38100" dist="19050" dir="2700000" algn="tl" rotWithShape="0">
                    <a:schemeClr val="dk1">
                      <a:alpha val="40000"/>
                    </a:schemeClr>
                  </a:outerShdw>
                </a:effectLst>
              </a:rPr>
              <a:t>)</a:t>
            </a:r>
            <a:r>
              <a:rPr lang="id-ID" sz="2800" dirty="0" smtClean="0">
                <a:ln w="0"/>
                <a:solidFill>
                  <a:schemeClr val="tx1"/>
                </a:solidFill>
                <a:effectLst>
                  <a:outerShdw blurRad="38100" dist="19050" dir="2700000" algn="tl" rotWithShape="0">
                    <a:schemeClr val="dk1">
                      <a:alpha val="40000"/>
                    </a:schemeClr>
                  </a:outerShdw>
                </a:effectLst>
              </a:rPr>
              <a:t>+ q</a:t>
            </a:r>
            <a:r>
              <a:rPr lang="id-ID" sz="2800" baseline="30000" dirty="0" smtClean="0">
                <a:ln w="0"/>
                <a:solidFill>
                  <a:schemeClr val="tx1"/>
                </a:solidFill>
                <a:effectLst>
                  <a:outerShdw blurRad="38100" dist="19050" dir="2700000" algn="tl" rotWithShape="0">
                    <a:schemeClr val="dk1">
                      <a:alpha val="40000"/>
                    </a:schemeClr>
                  </a:outerShdw>
                </a:effectLst>
              </a:rPr>
              <a:t>2</a:t>
            </a:r>
            <a:r>
              <a:rPr lang="en-US" sz="2800" dirty="0" smtClean="0">
                <a:ln w="0"/>
                <a:solidFill>
                  <a:schemeClr val="tx1"/>
                </a:solidFill>
                <a:effectLst>
                  <a:outerShdw blurRad="38100" dist="19050" dir="2700000" algn="tl" rotWithShape="0">
                    <a:schemeClr val="dk1">
                      <a:alpha val="40000"/>
                    </a:schemeClr>
                  </a:outerShdw>
                </a:effectLst>
              </a:rPr>
              <a:t>(</a:t>
            </a:r>
            <a:r>
              <a:rPr lang="id-ID" sz="2800" dirty="0" smtClean="0">
                <a:ln w="0"/>
                <a:solidFill>
                  <a:schemeClr val="tx1"/>
                </a:solidFill>
                <a:effectLst>
                  <a:outerShdw blurRad="38100" dist="19050" dir="2700000" algn="tl" rotWithShape="0">
                    <a:schemeClr val="dk1">
                      <a:alpha val="40000"/>
                    </a:schemeClr>
                  </a:outerShdw>
                </a:effectLst>
              </a:rPr>
              <a:t>I</a:t>
            </a:r>
            <a:r>
              <a:rPr lang="id-ID" sz="2800" baseline="30000" dirty="0" smtClean="0">
                <a:ln w="0"/>
                <a:solidFill>
                  <a:schemeClr val="tx1"/>
                </a:solidFill>
                <a:effectLst>
                  <a:outerShdw blurRad="38100" dist="19050" dir="2700000" algn="tl" rotWithShape="0">
                    <a:schemeClr val="dk1">
                      <a:alpha val="40000"/>
                    </a:schemeClr>
                  </a:outerShdw>
                </a:effectLst>
              </a:rPr>
              <a:t>B</a:t>
            </a:r>
            <a:r>
              <a:rPr lang="id-ID" sz="2800" dirty="0" smtClean="0">
                <a:ln w="0"/>
                <a:solidFill>
                  <a:schemeClr val="tx1"/>
                </a:solidFill>
                <a:effectLst>
                  <a:outerShdw blurRad="38100" dist="19050" dir="2700000" algn="tl" rotWithShape="0">
                    <a:schemeClr val="dk1">
                      <a:alpha val="40000"/>
                    </a:schemeClr>
                  </a:outerShdw>
                </a:effectLst>
              </a:rPr>
              <a:t>I</a:t>
            </a:r>
            <a:r>
              <a:rPr lang="id-ID" sz="2800" baseline="30000" dirty="0" smtClean="0">
                <a:ln w="0"/>
                <a:solidFill>
                  <a:schemeClr val="tx1"/>
                </a:solidFill>
                <a:effectLst>
                  <a:outerShdw blurRad="38100" dist="19050" dir="2700000" algn="tl" rotWithShape="0">
                    <a:schemeClr val="dk1">
                      <a:alpha val="40000"/>
                    </a:schemeClr>
                  </a:outerShdw>
                </a:effectLst>
              </a:rPr>
              <a:t>B</a:t>
            </a:r>
            <a:r>
              <a:rPr lang="en-US" sz="2800" dirty="0" smtClean="0">
                <a:ln w="0"/>
                <a:solidFill>
                  <a:schemeClr val="tx1"/>
                </a:solidFill>
                <a:effectLst>
                  <a:outerShdw blurRad="38100" dist="19050" dir="2700000" algn="tl" rotWithShape="0">
                    <a:schemeClr val="dk1">
                      <a:alpha val="40000"/>
                    </a:schemeClr>
                  </a:outerShdw>
                </a:effectLst>
              </a:rPr>
              <a:t>)</a:t>
            </a:r>
            <a:r>
              <a:rPr lang="id-ID" sz="2800" dirty="0" smtClean="0">
                <a:ln w="0"/>
                <a:solidFill>
                  <a:schemeClr val="tx1"/>
                </a:solidFill>
                <a:effectLst>
                  <a:outerShdw blurRad="38100" dist="19050" dir="2700000" algn="tl" rotWithShape="0">
                    <a:schemeClr val="dk1">
                      <a:alpha val="40000"/>
                    </a:schemeClr>
                  </a:outerShdw>
                </a:effectLst>
              </a:rPr>
              <a:t> </a:t>
            </a:r>
            <a:r>
              <a:rPr lang="id-ID" sz="2800" dirty="0" smtClean="0">
                <a:ln w="0"/>
                <a:solidFill>
                  <a:schemeClr val="tx1"/>
                </a:solidFill>
                <a:effectLst>
                  <a:outerShdw blurRad="38100" dist="19050" dir="2700000" algn="tl" rotWithShape="0">
                    <a:schemeClr val="dk1">
                      <a:alpha val="40000"/>
                    </a:schemeClr>
                  </a:outerShdw>
                </a:effectLst>
              </a:rPr>
              <a:t>+ </a:t>
            </a:r>
            <a:r>
              <a:rPr lang="id-ID" sz="2800" dirty="0" smtClean="0">
                <a:ln w="0"/>
                <a:solidFill>
                  <a:schemeClr val="tx1"/>
                </a:solidFill>
                <a:effectLst>
                  <a:outerShdw blurRad="38100" dist="19050" dir="2700000" algn="tl" rotWithShape="0">
                    <a:schemeClr val="dk1">
                      <a:alpha val="40000"/>
                    </a:schemeClr>
                  </a:outerShdw>
                </a:effectLst>
              </a:rPr>
              <a:t>2qr</a:t>
            </a:r>
            <a:r>
              <a:rPr lang="en-US" sz="2800" dirty="0" smtClean="0">
                <a:ln w="0"/>
                <a:solidFill>
                  <a:schemeClr val="tx1"/>
                </a:solidFill>
                <a:effectLst>
                  <a:outerShdw blurRad="38100" dist="19050" dir="2700000" algn="tl" rotWithShape="0">
                    <a:schemeClr val="dk1">
                      <a:alpha val="40000"/>
                    </a:schemeClr>
                  </a:outerShdw>
                </a:effectLst>
              </a:rPr>
              <a:t>(</a:t>
            </a:r>
            <a:r>
              <a:rPr lang="id-ID" sz="2800" dirty="0" smtClean="0">
                <a:ln w="0"/>
                <a:solidFill>
                  <a:schemeClr val="tx1"/>
                </a:solidFill>
                <a:effectLst>
                  <a:outerShdw blurRad="38100" dist="19050" dir="2700000" algn="tl" rotWithShape="0">
                    <a:schemeClr val="dk1">
                      <a:alpha val="40000"/>
                    </a:schemeClr>
                  </a:outerShdw>
                </a:effectLst>
              </a:rPr>
              <a:t>I</a:t>
            </a:r>
            <a:r>
              <a:rPr lang="id-ID" sz="2800" baseline="30000" dirty="0" smtClean="0">
                <a:ln w="0"/>
                <a:solidFill>
                  <a:schemeClr val="tx1"/>
                </a:solidFill>
                <a:effectLst>
                  <a:outerShdw blurRad="38100" dist="19050" dir="2700000" algn="tl" rotWithShape="0">
                    <a:schemeClr val="dk1">
                      <a:alpha val="40000"/>
                    </a:schemeClr>
                  </a:outerShdw>
                </a:effectLst>
              </a:rPr>
              <a:t>b</a:t>
            </a:r>
            <a:r>
              <a:rPr lang="id-ID" sz="2800" dirty="0" smtClean="0">
                <a:ln w="0"/>
                <a:solidFill>
                  <a:schemeClr val="tx1"/>
                </a:solidFill>
                <a:effectLst>
                  <a:outerShdw blurRad="38100" dist="19050" dir="2700000" algn="tl" rotWithShape="0">
                    <a:schemeClr val="dk1">
                      <a:alpha val="40000"/>
                    </a:schemeClr>
                  </a:outerShdw>
                </a:effectLst>
              </a:rPr>
              <a:t>i</a:t>
            </a:r>
            <a:r>
              <a:rPr lang="en-US" sz="2800" dirty="0" smtClean="0">
                <a:ln w="0"/>
                <a:solidFill>
                  <a:schemeClr val="tx1"/>
                </a:solidFill>
                <a:effectLst>
                  <a:outerShdw blurRad="38100" dist="19050" dir="2700000" algn="tl" rotWithShape="0">
                    <a:schemeClr val="dk1">
                      <a:alpha val="40000"/>
                    </a:schemeClr>
                  </a:outerShdw>
                </a:effectLst>
              </a:rPr>
              <a:t>)</a:t>
            </a:r>
            <a:r>
              <a:rPr lang="id-ID" sz="2800" dirty="0" smtClean="0">
                <a:ln w="0"/>
                <a:solidFill>
                  <a:schemeClr val="tx1"/>
                </a:solidFill>
                <a:effectLst>
                  <a:outerShdw blurRad="38100" dist="19050" dir="2700000" algn="tl" rotWithShape="0">
                    <a:schemeClr val="dk1">
                      <a:alpha val="40000"/>
                    </a:schemeClr>
                  </a:outerShdw>
                </a:effectLst>
              </a:rPr>
              <a:t> </a:t>
            </a:r>
            <a:r>
              <a:rPr lang="id-ID" sz="2800" dirty="0" smtClean="0">
                <a:ln w="0"/>
                <a:solidFill>
                  <a:schemeClr val="tx1"/>
                </a:solidFill>
                <a:effectLst>
                  <a:outerShdw blurRad="38100" dist="19050" dir="2700000" algn="tl" rotWithShape="0">
                    <a:schemeClr val="dk1">
                      <a:alpha val="40000"/>
                    </a:schemeClr>
                  </a:outerShdw>
                </a:effectLst>
              </a:rPr>
              <a:t>+ </a:t>
            </a:r>
            <a:r>
              <a:rPr lang="id-ID" sz="2800" dirty="0" smtClean="0">
                <a:ln w="0"/>
                <a:solidFill>
                  <a:schemeClr val="tx1"/>
                </a:solidFill>
                <a:effectLst>
                  <a:outerShdw blurRad="38100" dist="19050" dir="2700000" algn="tl" rotWithShape="0">
                    <a:schemeClr val="dk1">
                      <a:alpha val="40000"/>
                    </a:schemeClr>
                  </a:outerShdw>
                </a:effectLst>
              </a:rPr>
              <a:t>2pq</a:t>
            </a:r>
            <a:r>
              <a:rPr lang="en-US" sz="2800" dirty="0" smtClean="0">
                <a:ln w="0"/>
                <a:solidFill>
                  <a:schemeClr val="tx1"/>
                </a:solidFill>
                <a:effectLst>
                  <a:outerShdw blurRad="38100" dist="19050" dir="2700000" algn="tl" rotWithShape="0">
                    <a:schemeClr val="dk1">
                      <a:alpha val="40000"/>
                    </a:schemeClr>
                  </a:outerShdw>
                </a:effectLst>
              </a:rPr>
              <a:t>(</a:t>
            </a:r>
            <a:r>
              <a:rPr lang="id-ID" sz="2800" dirty="0" smtClean="0">
                <a:ln w="0"/>
                <a:solidFill>
                  <a:schemeClr val="tx1"/>
                </a:solidFill>
                <a:effectLst>
                  <a:outerShdw blurRad="38100" dist="19050" dir="2700000" algn="tl" rotWithShape="0">
                    <a:schemeClr val="dk1">
                      <a:alpha val="40000"/>
                    </a:schemeClr>
                  </a:outerShdw>
                </a:effectLst>
              </a:rPr>
              <a:t>I</a:t>
            </a:r>
            <a:r>
              <a:rPr lang="id-ID" sz="2800" baseline="30000" dirty="0" smtClean="0">
                <a:ln w="0"/>
                <a:solidFill>
                  <a:schemeClr val="tx1"/>
                </a:solidFill>
                <a:effectLst>
                  <a:outerShdw blurRad="38100" dist="19050" dir="2700000" algn="tl" rotWithShape="0">
                    <a:schemeClr val="dk1">
                      <a:alpha val="40000"/>
                    </a:schemeClr>
                  </a:outerShdw>
                </a:effectLst>
              </a:rPr>
              <a:t>A</a:t>
            </a:r>
            <a:r>
              <a:rPr lang="id-ID" sz="2800" dirty="0" smtClean="0">
                <a:ln w="0"/>
                <a:solidFill>
                  <a:schemeClr val="tx1"/>
                </a:solidFill>
                <a:effectLst>
                  <a:outerShdw blurRad="38100" dist="19050" dir="2700000" algn="tl" rotWithShape="0">
                    <a:schemeClr val="dk1">
                      <a:alpha val="40000"/>
                    </a:schemeClr>
                  </a:outerShdw>
                </a:effectLst>
              </a:rPr>
              <a:t>I</a:t>
            </a:r>
            <a:r>
              <a:rPr lang="id-ID" sz="2800" baseline="30000" dirty="0" smtClean="0">
                <a:ln w="0"/>
                <a:solidFill>
                  <a:schemeClr val="tx1"/>
                </a:solidFill>
                <a:effectLst>
                  <a:outerShdw blurRad="38100" dist="19050" dir="2700000" algn="tl" rotWithShape="0">
                    <a:schemeClr val="dk1">
                      <a:alpha val="40000"/>
                    </a:schemeClr>
                  </a:outerShdw>
                </a:effectLst>
              </a:rPr>
              <a:t>B</a:t>
            </a:r>
            <a:r>
              <a:rPr lang="en-US" sz="2800" dirty="0" smtClean="0">
                <a:ln w="0"/>
                <a:solidFill>
                  <a:schemeClr val="tx1"/>
                </a:solidFill>
                <a:effectLst>
                  <a:outerShdw blurRad="38100" dist="19050" dir="2700000" algn="tl" rotWithShape="0">
                    <a:schemeClr val="dk1">
                      <a:alpha val="40000"/>
                    </a:schemeClr>
                  </a:outerShdw>
                </a:effectLst>
              </a:rPr>
              <a:t>)</a:t>
            </a:r>
            <a:r>
              <a:rPr lang="id-ID" sz="2800" dirty="0" smtClean="0">
                <a:ln w="0"/>
                <a:solidFill>
                  <a:schemeClr val="tx1"/>
                </a:solidFill>
                <a:effectLst>
                  <a:outerShdw blurRad="38100" dist="19050" dir="2700000" algn="tl" rotWithShape="0">
                    <a:schemeClr val="dk1">
                      <a:alpha val="40000"/>
                    </a:schemeClr>
                  </a:outerShdw>
                </a:effectLst>
              </a:rPr>
              <a:t> </a:t>
            </a:r>
            <a:r>
              <a:rPr lang="id-ID" sz="2800" dirty="0" smtClean="0">
                <a:ln w="0"/>
                <a:solidFill>
                  <a:schemeClr val="tx1"/>
                </a:solidFill>
                <a:effectLst>
                  <a:outerShdw blurRad="38100" dist="19050" dir="2700000" algn="tl" rotWithShape="0">
                    <a:schemeClr val="dk1">
                      <a:alpha val="40000"/>
                    </a:schemeClr>
                  </a:outerShdw>
                </a:effectLst>
              </a:rPr>
              <a:t>+ </a:t>
            </a:r>
            <a:r>
              <a:rPr lang="id-ID" sz="2800" dirty="0" smtClean="0">
                <a:ln w="0"/>
                <a:solidFill>
                  <a:schemeClr val="tx1"/>
                </a:solidFill>
                <a:effectLst>
                  <a:outerShdw blurRad="38100" dist="19050" dir="2700000" algn="tl" rotWithShape="0">
                    <a:schemeClr val="dk1">
                      <a:alpha val="40000"/>
                    </a:schemeClr>
                  </a:outerShdw>
                </a:effectLst>
              </a:rPr>
              <a:t>r</a:t>
            </a:r>
            <a:r>
              <a:rPr lang="id-ID" sz="2800" baseline="30000" dirty="0" smtClean="0">
                <a:ln w="0"/>
                <a:solidFill>
                  <a:schemeClr val="tx1"/>
                </a:solidFill>
                <a:effectLst>
                  <a:outerShdw blurRad="38100" dist="19050" dir="2700000" algn="tl" rotWithShape="0">
                    <a:schemeClr val="dk1">
                      <a:alpha val="40000"/>
                    </a:schemeClr>
                  </a:outerShdw>
                </a:effectLst>
              </a:rPr>
              <a:t>2</a:t>
            </a:r>
            <a:r>
              <a:rPr lang="en-US" sz="2800" dirty="0" smtClean="0">
                <a:ln w="0"/>
                <a:solidFill>
                  <a:schemeClr val="tx1"/>
                </a:solidFill>
                <a:effectLst>
                  <a:outerShdw blurRad="38100" dist="19050" dir="2700000" algn="tl" rotWithShape="0">
                    <a:schemeClr val="dk1">
                      <a:alpha val="40000"/>
                    </a:schemeClr>
                  </a:outerShdw>
                </a:effectLst>
              </a:rPr>
              <a:t>(</a:t>
            </a:r>
            <a:r>
              <a:rPr lang="id-ID" sz="2800" dirty="0" smtClean="0">
                <a:ln w="0"/>
                <a:solidFill>
                  <a:schemeClr val="tx1"/>
                </a:solidFill>
                <a:effectLst>
                  <a:outerShdw blurRad="38100" dist="19050" dir="2700000" algn="tl" rotWithShape="0">
                    <a:schemeClr val="dk1">
                      <a:alpha val="40000"/>
                    </a:schemeClr>
                  </a:outerShdw>
                </a:effectLst>
              </a:rPr>
              <a:t>ii</a:t>
            </a:r>
            <a:r>
              <a:rPr lang="en-US" sz="2800" dirty="0" smtClean="0">
                <a:ln w="0"/>
                <a:solidFill>
                  <a:schemeClr val="tx1"/>
                </a:solidFill>
                <a:effectLst>
                  <a:outerShdw blurRad="38100" dist="19050" dir="2700000" algn="tl" rotWithShape="0">
                    <a:schemeClr val="dk1">
                      <a:alpha val="40000"/>
                    </a:schemeClr>
                  </a:outerShdw>
                </a:effectLst>
              </a:rPr>
              <a:t>)</a:t>
            </a:r>
            <a:endParaRPr lang="id-ID" sz="2800" dirty="0" smtClean="0">
              <a:ln w="0"/>
              <a:solidFill>
                <a:schemeClr val="tx1"/>
              </a:solidFill>
              <a:effectLst>
                <a:outerShdw blurRad="38100" dist="19050" dir="2700000" algn="tl" rotWithShape="0">
                  <a:schemeClr val="dk1">
                    <a:alpha val="40000"/>
                  </a:schemeClr>
                </a:outerShdw>
              </a:effectLst>
            </a:endParaRPr>
          </a:p>
          <a:p>
            <a:pPr algn="ctr"/>
            <a:endParaRPr lang="id-ID" dirty="0"/>
          </a:p>
        </p:txBody>
      </p:sp>
    </p:spTree>
    <p:extLst>
      <p:ext uri="{BB962C8B-B14F-4D97-AF65-F5344CB8AC3E}">
        <p14:creationId xmlns:p14="http://schemas.microsoft.com/office/powerpoint/2010/main" val="1053682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92427" y="437882"/>
            <a:ext cx="10328857" cy="5632311"/>
          </a:xfrm>
          <a:prstGeom prst="rect">
            <a:avLst/>
          </a:prstGeom>
          <a:noFill/>
        </p:spPr>
        <p:txBody>
          <a:bodyPr wrap="square" rtlCol="0">
            <a:spAutoFit/>
          </a:bodyPr>
          <a:lstStyle/>
          <a:p>
            <a:r>
              <a:rPr lang="id-ID" sz="2400" dirty="0" smtClean="0"/>
              <a:t>Contoh soal</a:t>
            </a:r>
          </a:p>
          <a:p>
            <a:endParaRPr lang="id-ID" sz="2400" dirty="0"/>
          </a:p>
          <a:p>
            <a:pPr marL="342900" indent="-342900">
              <a:buAutoNum type="arabicPeriod"/>
            </a:pPr>
            <a:r>
              <a:rPr lang="id-ID" sz="2400" dirty="0" smtClean="0"/>
              <a:t>Misalnya 1000 orang penduduk  asli suku baduy diperiksa golongan darahnya menurut sistem ABO dan didapatkan 320 golongan A, 15 gol B, 0 gol AB dan 490 golongan O</a:t>
            </a:r>
          </a:p>
          <a:p>
            <a:r>
              <a:rPr lang="id-ID" sz="2400" dirty="0"/>
              <a:t> </a:t>
            </a:r>
            <a:r>
              <a:rPr lang="id-ID" sz="2400" dirty="0" smtClean="0"/>
              <a:t>     a. Berapakah frekuensi alel IA, IB dan i  pada populasi tersebut?</a:t>
            </a:r>
          </a:p>
          <a:p>
            <a:r>
              <a:rPr lang="id-ID" sz="2400" dirty="0"/>
              <a:t> </a:t>
            </a:r>
            <a:r>
              <a:rPr lang="id-ID" sz="2400" dirty="0" smtClean="0"/>
              <a:t>     b. Dari 320 orang yang bergolongan A itu berapakah yang homozigotik IAIA?</a:t>
            </a:r>
          </a:p>
          <a:p>
            <a:r>
              <a:rPr lang="id-ID" sz="2400" dirty="0"/>
              <a:t> </a:t>
            </a:r>
            <a:r>
              <a:rPr lang="id-ID" sz="2400" dirty="0" smtClean="0"/>
              <a:t>     c. dari 150 orang bergologaan B itu, berapakah diperkirakan heterozigotik  </a:t>
            </a:r>
          </a:p>
          <a:p>
            <a:r>
              <a:rPr lang="id-ID" sz="2400" dirty="0"/>
              <a:t> </a:t>
            </a:r>
            <a:r>
              <a:rPr lang="id-ID" sz="2400" dirty="0" smtClean="0"/>
              <a:t>         I</a:t>
            </a:r>
            <a:r>
              <a:rPr lang="en-US" sz="2400" dirty="0" smtClean="0"/>
              <a:t>B</a:t>
            </a:r>
            <a:r>
              <a:rPr lang="id-ID" sz="2400" dirty="0" smtClean="0"/>
              <a:t>i?</a:t>
            </a:r>
          </a:p>
          <a:p>
            <a:r>
              <a:rPr lang="id-ID" sz="2400" dirty="0" smtClean="0"/>
              <a:t>Penyelesaian</a:t>
            </a:r>
          </a:p>
          <a:p>
            <a:r>
              <a:rPr lang="id-ID" sz="2400" dirty="0" smtClean="0"/>
              <a:t>Andaikan p = frekuensi alel IA, q = frekeunsi alel IB, dan r = frekuensi alel i</a:t>
            </a:r>
          </a:p>
          <a:p>
            <a:r>
              <a:rPr lang="id-ID" sz="2400" dirty="0" smtClean="0"/>
              <a:t>Menurut hukum Hardy-weinberg</a:t>
            </a:r>
          </a:p>
          <a:p>
            <a:r>
              <a:rPr lang="id-ID" sz="2400" dirty="0" smtClean="0"/>
              <a:t>                                 </a:t>
            </a:r>
            <a:r>
              <a:rPr lang="id-ID" sz="2400" dirty="0" smtClean="0">
                <a:ln w="0"/>
                <a:solidFill>
                  <a:schemeClr val="tx1"/>
                </a:solidFill>
                <a:effectLst>
                  <a:outerShdw blurRad="38100" dist="19050" dir="2700000" algn="tl" rotWithShape="0">
                    <a:schemeClr val="dk1">
                      <a:alpha val="40000"/>
                    </a:schemeClr>
                  </a:outerShdw>
                </a:effectLst>
              </a:rPr>
              <a:t>p</a:t>
            </a:r>
            <a:r>
              <a:rPr lang="id-ID" sz="2400" baseline="30000" dirty="0" smtClean="0">
                <a:ln w="0"/>
                <a:solidFill>
                  <a:schemeClr val="tx1"/>
                </a:solidFill>
                <a:effectLst>
                  <a:outerShdw blurRad="38100" dist="19050" dir="2700000" algn="tl" rotWithShape="0">
                    <a:schemeClr val="dk1">
                      <a:alpha val="40000"/>
                    </a:schemeClr>
                  </a:outerShdw>
                </a:effectLst>
              </a:rPr>
              <a:t>2</a:t>
            </a:r>
            <a:r>
              <a:rPr lang="en-US" sz="2400" baseline="30000" dirty="0" smtClean="0">
                <a:ln w="0"/>
                <a:solidFill>
                  <a:schemeClr val="tx1"/>
                </a:solidFill>
                <a:effectLst>
                  <a:outerShdw blurRad="38100" dist="19050" dir="2700000" algn="tl" rotWithShape="0">
                    <a:schemeClr val="dk1">
                      <a:alpha val="40000"/>
                    </a:schemeClr>
                  </a:outerShdw>
                </a:effectLst>
              </a:rPr>
              <a:t>(</a:t>
            </a:r>
            <a:r>
              <a:rPr lang="id-ID" sz="2400" dirty="0" smtClean="0">
                <a:ln w="0"/>
                <a:solidFill>
                  <a:schemeClr val="tx1"/>
                </a:solidFill>
                <a:effectLst>
                  <a:outerShdw blurRad="38100" dist="19050" dir="2700000" algn="tl" rotWithShape="0">
                    <a:schemeClr val="dk1">
                      <a:alpha val="40000"/>
                    </a:schemeClr>
                  </a:outerShdw>
                </a:effectLst>
              </a:rPr>
              <a:t>I</a:t>
            </a:r>
            <a:r>
              <a:rPr lang="id-ID" sz="2400" baseline="30000" dirty="0" smtClean="0">
                <a:ln w="0"/>
                <a:solidFill>
                  <a:schemeClr val="tx1"/>
                </a:solidFill>
                <a:effectLst>
                  <a:outerShdw blurRad="38100" dist="19050" dir="2700000" algn="tl" rotWithShape="0">
                    <a:schemeClr val="dk1">
                      <a:alpha val="40000"/>
                    </a:schemeClr>
                  </a:outerShdw>
                </a:effectLst>
              </a:rPr>
              <a:t>A</a:t>
            </a:r>
            <a:r>
              <a:rPr lang="id-ID" sz="2400" dirty="0" smtClean="0">
                <a:ln w="0"/>
                <a:solidFill>
                  <a:schemeClr val="tx1"/>
                </a:solidFill>
                <a:effectLst>
                  <a:outerShdw blurRad="38100" dist="19050" dir="2700000" algn="tl" rotWithShape="0">
                    <a:schemeClr val="dk1">
                      <a:alpha val="40000"/>
                    </a:schemeClr>
                  </a:outerShdw>
                </a:effectLst>
              </a:rPr>
              <a:t>I</a:t>
            </a:r>
            <a:r>
              <a:rPr lang="id-ID" sz="2400" baseline="30000" dirty="0" smtClean="0">
                <a:ln w="0"/>
                <a:solidFill>
                  <a:schemeClr val="tx1"/>
                </a:solidFill>
                <a:effectLst>
                  <a:outerShdw blurRad="38100" dist="19050" dir="2700000" algn="tl" rotWithShape="0">
                    <a:schemeClr val="dk1">
                      <a:alpha val="40000"/>
                    </a:schemeClr>
                  </a:outerShdw>
                </a:effectLst>
              </a:rPr>
              <a:t>A</a:t>
            </a:r>
            <a:r>
              <a:rPr lang="en-US" sz="2400" baseline="30000" dirty="0" smtClean="0">
                <a:ln w="0"/>
                <a:solidFill>
                  <a:schemeClr val="tx1"/>
                </a:solidFill>
                <a:effectLst>
                  <a:outerShdw blurRad="38100" dist="19050" dir="2700000" algn="tl" rotWithShape="0">
                    <a:schemeClr val="dk1">
                      <a:alpha val="40000"/>
                    </a:schemeClr>
                  </a:outerShdw>
                </a:effectLst>
              </a:rPr>
              <a:t>)</a:t>
            </a:r>
            <a:r>
              <a:rPr lang="id-ID" sz="2400" dirty="0" smtClean="0">
                <a:ln w="0"/>
                <a:solidFill>
                  <a:schemeClr val="tx1"/>
                </a:solidFill>
                <a:effectLst>
                  <a:outerShdw blurRad="38100" dist="19050" dir="2700000" algn="tl" rotWithShape="0">
                    <a:schemeClr val="dk1">
                      <a:alpha val="40000"/>
                    </a:schemeClr>
                  </a:outerShdw>
                </a:effectLst>
              </a:rPr>
              <a:t> + 2pr</a:t>
            </a:r>
            <a:r>
              <a:rPr lang="en-US" sz="2400" dirty="0" smtClean="0">
                <a:ln w="0"/>
                <a:solidFill>
                  <a:schemeClr val="tx1"/>
                </a:solidFill>
                <a:effectLst>
                  <a:outerShdw blurRad="38100" dist="19050" dir="2700000" algn="tl" rotWithShape="0">
                    <a:schemeClr val="dk1">
                      <a:alpha val="40000"/>
                    </a:schemeClr>
                  </a:outerShdw>
                </a:effectLst>
              </a:rPr>
              <a:t>(</a:t>
            </a:r>
            <a:r>
              <a:rPr lang="id-ID" sz="2400" dirty="0" smtClean="0">
                <a:ln w="0"/>
                <a:solidFill>
                  <a:schemeClr val="tx1"/>
                </a:solidFill>
                <a:effectLst>
                  <a:outerShdw blurRad="38100" dist="19050" dir="2700000" algn="tl" rotWithShape="0">
                    <a:schemeClr val="dk1">
                      <a:alpha val="40000"/>
                    </a:schemeClr>
                  </a:outerShdw>
                </a:effectLst>
              </a:rPr>
              <a:t>I</a:t>
            </a:r>
            <a:r>
              <a:rPr lang="id-ID" sz="2400" baseline="30000" dirty="0" smtClean="0">
                <a:ln w="0"/>
                <a:solidFill>
                  <a:schemeClr val="tx1"/>
                </a:solidFill>
                <a:effectLst>
                  <a:outerShdw blurRad="38100" dist="19050" dir="2700000" algn="tl" rotWithShape="0">
                    <a:schemeClr val="dk1">
                      <a:alpha val="40000"/>
                    </a:schemeClr>
                  </a:outerShdw>
                </a:effectLst>
              </a:rPr>
              <a:t>a</a:t>
            </a:r>
            <a:r>
              <a:rPr lang="id-ID" sz="2400" dirty="0" smtClean="0">
                <a:ln w="0"/>
                <a:solidFill>
                  <a:schemeClr val="tx1"/>
                </a:solidFill>
                <a:effectLst>
                  <a:outerShdw blurRad="38100" dist="19050" dir="2700000" algn="tl" rotWithShape="0">
                    <a:schemeClr val="dk1">
                      <a:alpha val="40000"/>
                    </a:schemeClr>
                  </a:outerShdw>
                </a:effectLst>
              </a:rPr>
              <a:t>i</a:t>
            </a:r>
            <a:r>
              <a:rPr lang="en-US" sz="2400" dirty="0" smtClean="0">
                <a:ln w="0"/>
                <a:solidFill>
                  <a:schemeClr val="tx1"/>
                </a:solidFill>
                <a:effectLst>
                  <a:outerShdw blurRad="38100" dist="19050" dir="2700000" algn="tl" rotWithShape="0">
                    <a:schemeClr val="dk1">
                      <a:alpha val="40000"/>
                    </a:schemeClr>
                  </a:outerShdw>
                </a:effectLst>
              </a:rPr>
              <a:t>)</a:t>
            </a:r>
            <a:r>
              <a:rPr lang="id-ID" sz="2400" dirty="0" smtClean="0">
                <a:ln w="0"/>
                <a:solidFill>
                  <a:schemeClr val="tx1"/>
                </a:solidFill>
                <a:effectLst>
                  <a:outerShdw blurRad="38100" dist="19050" dir="2700000" algn="tl" rotWithShape="0">
                    <a:schemeClr val="dk1">
                      <a:alpha val="40000"/>
                    </a:schemeClr>
                  </a:outerShdw>
                </a:effectLst>
              </a:rPr>
              <a:t> + q</a:t>
            </a:r>
            <a:r>
              <a:rPr lang="id-ID" sz="2400" baseline="30000" dirty="0" smtClean="0">
                <a:ln w="0"/>
                <a:solidFill>
                  <a:schemeClr val="tx1"/>
                </a:solidFill>
                <a:effectLst>
                  <a:outerShdw blurRad="38100" dist="19050" dir="2700000" algn="tl" rotWithShape="0">
                    <a:schemeClr val="dk1">
                      <a:alpha val="40000"/>
                    </a:schemeClr>
                  </a:outerShdw>
                </a:effectLst>
              </a:rPr>
              <a:t>2</a:t>
            </a:r>
            <a:r>
              <a:rPr lang="en-US" sz="2400" baseline="30000" dirty="0" smtClean="0">
                <a:ln w="0"/>
                <a:solidFill>
                  <a:schemeClr val="tx1"/>
                </a:solidFill>
                <a:effectLst>
                  <a:outerShdw blurRad="38100" dist="19050" dir="2700000" algn="tl" rotWithShape="0">
                    <a:schemeClr val="dk1">
                      <a:alpha val="40000"/>
                    </a:schemeClr>
                  </a:outerShdw>
                </a:effectLst>
              </a:rPr>
              <a:t>(</a:t>
            </a:r>
            <a:r>
              <a:rPr lang="id-ID" sz="2400" dirty="0" smtClean="0">
                <a:ln w="0"/>
                <a:solidFill>
                  <a:schemeClr val="tx1"/>
                </a:solidFill>
                <a:effectLst>
                  <a:outerShdw blurRad="38100" dist="19050" dir="2700000" algn="tl" rotWithShape="0">
                    <a:schemeClr val="dk1">
                      <a:alpha val="40000"/>
                    </a:schemeClr>
                  </a:outerShdw>
                </a:effectLst>
              </a:rPr>
              <a:t>I</a:t>
            </a:r>
            <a:r>
              <a:rPr lang="id-ID" sz="2400" baseline="30000" dirty="0" smtClean="0">
                <a:ln w="0"/>
                <a:solidFill>
                  <a:schemeClr val="tx1"/>
                </a:solidFill>
                <a:effectLst>
                  <a:outerShdw blurRad="38100" dist="19050" dir="2700000" algn="tl" rotWithShape="0">
                    <a:schemeClr val="dk1">
                      <a:alpha val="40000"/>
                    </a:schemeClr>
                  </a:outerShdw>
                </a:effectLst>
              </a:rPr>
              <a:t>B</a:t>
            </a:r>
            <a:r>
              <a:rPr lang="id-ID" sz="2400" dirty="0" smtClean="0">
                <a:ln w="0"/>
                <a:solidFill>
                  <a:schemeClr val="tx1"/>
                </a:solidFill>
                <a:effectLst>
                  <a:outerShdw blurRad="38100" dist="19050" dir="2700000" algn="tl" rotWithShape="0">
                    <a:schemeClr val="dk1">
                      <a:alpha val="40000"/>
                    </a:schemeClr>
                  </a:outerShdw>
                </a:effectLst>
              </a:rPr>
              <a:t>I</a:t>
            </a:r>
            <a:r>
              <a:rPr lang="id-ID" sz="2400" baseline="30000" dirty="0" smtClean="0">
                <a:ln w="0"/>
                <a:solidFill>
                  <a:schemeClr val="tx1"/>
                </a:solidFill>
                <a:effectLst>
                  <a:outerShdw blurRad="38100" dist="19050" dir="2700000" algn="tl" rotWithShape="0">
                    <a:schemeClr val="dk1">
                      <a:alpha val="40000"/>
                    </a:schemeClr>
                  </a:outerShdw>
                </a:effectLst>
              </a:rPr>
              <a:t>B</a:t>
            </a:r>
            <a:r>
              <a:rPr lang="en-US" sz="2400" baseline="30000" dirty="0" smtClean="0">
                <a:ln w="0"/>
                <a:solidFill>
                  <a:schemeClr val="tx1"/>
                </a:solidFill>
                <a:effectLst>
                  <a:outerShdw blurRad="38100" dist="19050" dir="2700000" algn="tl" rotWithShape="0">
                    <a:schemeClr val="dk1">
                      <a:alpha val="40000"/>
                    </a:schemeClr>
                  </a:outerShdw>
                </a:effectLst>
              </a:rPr>
              <a:t>)</a:t>
            </a:r>
            <a:r>
              <a:rPr lang="id-ID" sz="2400" dirty="0" smtClean="0">
                <a:ln w="0"/>
                <a:solidFill>
                  <a:schemeClr val="tx1"/>
                </a:solidFill>
                <a:effectLst>
                  <a:outerShdw blurRad="38100" dist="19050" dir="2700000" algn="tl" rotWithShape="0">
                    <a:schemeClr val="dk1">
                      <a:alpha val="40000"/>
                    </a:schemeClr>
                  </a:outerShdw>
                </a:effectLst>
              </a:rPr>
              <a:t> + 2qr</a:t>
            </a:r>
            <a:r>
              <a:rPr lang="en-US" sz="2400" dirty="0" smtClean="0">
                <a:ln w="0"/>
                <a:solidFill>
                  <a:schemeClr val="tx1"/>
                </a:solidFill>
                <a:effectLst>
                  <a:outerShdw blurRad="38100" dist="19050" dir="2700000" algn="tl" rotWithShape="0">
                    <a:schemeClr val="dk1">
                      <a:alpha val="40000"/>
                    </a:schemeClr>
                  </a:outerShdw>
                </a:effectLst>
              </a:rPr>
              <a:t>(</a:t>
            </a:r>
            <a:r>
              <a:rPr lang="id-ID" sz="2400" dirty="0" smtClean="0">
                <a:ln w="0"/>
                <a:solidFill>
                  <a:schemeClr val="tx1"/>
                </a:solidFill>
                <a:effectLst>
                  <a:outerShdw blurRad="38100" dist="19050" dir="2700000" algn="tl" rotWithShape="0">
                    <a:schemeClr val="dk1">
                      <a:alpha val="40000"/>
                    </a:schemeClr>
                  </a:outerShdw>
                </a:effectLst>
              </a:rPr>
              <a:t>I</a:t>
            </a:r>
            <a:r>
              <a:rPr lang="id-ID" sz="2400" baseline="30000" dirty="0" smtClean="0">
                <a:ln w="0"/>
                <a:solidFill>
                  <a:schemeClr val="tx1"/>
                </a:solidFill>
                <a:effectLst>
                  <a:outerShdw blurRad="38100" dist="19050" dir="2700000" algn="tl" rotWithShape="0">
                    <a:schemeClr val="dk1">
                      <a:alpha val="40000"/>
                    </a:schemeClr>
                  </a:outerShdw>
                </a:effectLst>
              </a:rPr>
              <a:t>b</a:t>
            </a:r>
            <a:r>
              <a:rPr lang="id-ID" sz="2400" dirty="0" smtClean="0">
                <a:ln w="0"/>
                <a:solidFill>
                  <a:schemeClr val="tx1"/>
                </a:solidFill>
                <a:effectLst>
                  <a:outerShdw blurRad="38100" dist="19050" dir="2700000" algn="tl" rotWithShape="0">
                    <a:schemeClr val="dk1">
                      <a:alpha val="40000"/>
                    </a:schemeClr>
                  </a:outerShdw>
                </a:effectLst>
              </a:rPr>
              <a:t>i</a:t>
            </a:r>
            <a:r>
              <a:rPr lang="en-US" sz="2400" dirty="0" smtClean="0">
                <a:ln w="0"/>
                <a:solidFill>
                  <a:schemeClr val="tx1"/>
                </a:solidFill>
                <a:effectLst>
                  <a:outerShdw blurRad="38100" dist="19050" dir="2700000" algn="tl" rotWithShape="0">
                    <a:schemeClr val="dk1">
                      <a:alpha val="40000"/>
                    </a:schemeClr>
                  </a:outerShdw>
                </a:effectLst>
              </a:rPr>
              <a:t>)</a:t>
            </a:r>
            <a:r>
              <a:rPr lang="id-ID" sz="2400" dirty="0" smtClean="0">
                <a:ln w="0"/>
                <a:solidFill>
                  <a:schemeClr val="tx1"/>
                </a:solidFill>
                <a:effectLst>
                  <a:outerShdw blurRad="38100" dist="19050" dir="2700000" algn="tl" rotWithShape="0">
                    <a:schemeClr val="dk1">
                      <a:alpha val="40000"/>
                    </a:schemeClr>
                  </a:outerShdw>
                </a:effectLst>
              </a:rPr>
              <a:t> + 2pq</a:t>
            </a:r>
            <a:r>
              <a:rPr lang="en-US" sz="2400" dirty="0" smtClean="0">
                <a:ln w="0"/>
                <a:solidFill>
                  <a:schemeClr val="tx1"/>
                </a:solidFill>
                <a:effectLst>
                  <a:outerShdw blurRad="38100" dist="19050" dir="2700000" algn="tl" rotWithShape="0">
                    <a:schemeClr val="dk1">
                      <a:alpha val="40000"/>
                    </a:schemeClr>
                  </a:outerShdw>
                </a:effectLst>
              </a:rPr>
              <a:t>(</a:t>
            </a:r>
            <a:r>
              <a:rPr lang="id-ID" sz="2400" dirty="0" smtClean="0">
                <a:ln w="0"/>
                <a:solidFill>
                  <a:schemeClr val="tx1"/>
                </a:solidFill>
                <a:effectLst>
                  <a:outerShdw blurRad="38100" dist="19050" dir="2700000" algn="tl" rotWithShape="0">
                    <a:schemeClr val="dk1">
                      <a:alpha val="40000"/>
                    </a:schemeClr>
                  </a:outerShdw>
                </a:effectLst>
              </a:rPr>
              <a:t>I</a:t>
            </a:r>
            <a:r>
              <a:rPr lang="id-ID" sz="2400" baseline="30000" dirty="0" smtClean="0">
                <a:ln w="0"/>
                <a:solidFill>
                  <a:schemeClr val="tx1"/>
                </a:solidFill>
                <a:effectLst>
                  <a:outerShdw blurRad="38100" dist="19050" dir="2700000" algn="tl" rotWithShape="0">
                    <a:schemeClr val="dk1">
                      <a:alpha val="40000"/>
                    </a:schemeClr>
                  </a:outerShdw>
                </a:effectLst>
              </a:rPr>
              <a:t>A</a:t>
            </a:r>
            <a:r>
              <a:rPr lang="id-ID" sz="2400" dirty="0" smtClean="0">
                <a:ln w="0"/>
                <a:solidFill>
                  <a:schemeClr val="tx1"/>
                </a:solidFill>
                <a:effectLst>
                  <a:outerShdw blurRad="38100" dist="19050" dir="2700000" algn="tl" rotWithShape="0">
                    <a:schemeClr val="dk1">
                      <a:alpha val="40000"/>
                    </a:schemeClr>
                  </a:outerShdw>
                </a:effectLst>
              </a:rPr>
              <a:t>I</a:t>
            </a:r>
            <a:r>
              <a:rPr lang="id-ID" sz="2400" baseline="30000" dirty="0" smtClean="0">
                <a:ln w="0"/>
                <a:solidFill>
                  <a:schemeClr val="tx1"/>
                </a:solidFill>
                <a:effectLst>
                  <a:outerShdw blurRad="38100" dist="19050" dir="2700000" algn="tl" rotWithShape="0">
                    <a:schemeClr val="dk1">
                      <a:alpha val="40000"/>
                    </a:schemeClr>
                  </a:outerShdw>
                </a:effectLst>
              </a:rPr>
              <a:t>B</a:t>
            </a:r>
            <a:r>
              <a:rPr lang="en-US" sz="2400" baseline="30000" dirty="0" smtClean="0">
                <a:ln w="0"/>
                <a:solidFill>
                  <a:schemeClr val="tx1"/>
                </a:solidFill>
                <a:effectLst>
                  <a:outerShdw blurRad="38100" dist="19050" dir="2700000" algn="tl" rotWithShape="0">
                    <a:schemeClr val="dk1">
                      <a:alpha val="40000"/>
                    </a:schemeClr>
                  </a:outerShdw>
                </a:effectLst>
              </a:rPr>
              <a:t>)</a:t>
            </a:r>
            <a:r>
              <a:rPr lang="id-ID" sz="2400" dirty="0" smtClean="0">
                <a:ln w="0"/>
                <a:solidFill>
                  <a:schemeClr val="tx1"/>
                </a:solidFill>
                <a:effectLst>
                  <a:outerShdw blurRad="38100" dist="19050" dir="2700000" algn="tl" rotWithShape="0">
                    <a:schemeClr val="dk1">
                      <a:alpha val="40000"/>
                    </a:schemeClr>
                  </a:outerShdw>
                </a:effectLst>
              </a:rPr>
              <a:t> + r</a:t>
            </a:r>
            <a:r>
              <a:rPr lang="id-ID" sz="2400" baseline="30000" dirty="0" smtClean="0">
                <a:ln w="0"/>
                <a:solidFill>
                  <a:schemeClr val="tx1"/>
                </a:solidFill>
                <a:effectLst>
                  <a:outerShdw blurRad="38100" dist="19050" dir="2700000" algn="tl" rotWithShape="0">
                    <a:schemeClr val="dk1">
                      <a:alpha val="40000"/>
                    </a:schemeClr>
                  </a:outerShdw>
                </a:effectLst>
              </a:rPr>
              <a:t>2</a:t>
            </a:r>
            <a:r>
              <a:rPr lang="en-US" sz="2400" dirty="0" smtClean="0">
                <a:ln w="0"/>
                <a:solidFill>
                  <a:schemeClr val="tx1"/>
                </a:solidFill>
                <a:effectLst>
                  <a:outerShdw blurRad="38100" dist="19050" dir="2700000" algn="tl" rotWithShape="0">
                    <a:schemeClr val="dk1">
                      <a:alpha val="40000"/>
                    </a:schemeClr>
                  </a:outerShdw>
                </a:effectLst>
              </a:rPr>
              <a:t>(</a:t>
            </a:r>
            <a:r>
              <a:rPr lang="id-ID" sz="2400" dirty="0" smtClean="0">
                <a:ln w="0"/>
                <a:solidFill>
                  <a:schemeClr val="tx1"/>
                </a:solidFill>
                <a:effectLst>
                  <a:outerShdw blurRad="38100" dist="19050" dir="2700000" algn="tl" rotWithShape="0">
                    <a:schemeClr val="dk1">
                      <a:alpha val="40000"/>
                    </a:schemeClr>
                  </a:outerShdw>
                </a:effectLst>
              </a:rPr>
              <a:t>ii</a:t>
            </a:r>
            <a:r>
              <a:rPr lang="en-US" sz="2400" dirty="0" smtClean="0">
                <a:ln w="0"/>
                <a:solidFill>
                  <a:schemeClr val="tx1"/>
                </a:solidFill>
                <a:effectLst>
                  <a:outerShdw blurRad="38100" dist="19050" dir="2700000" algn="tl" rotWithShape="0">
                    <a:schemeClr val="dk1">
                      <a:alpha val="40000"/>
                    </a:schemeClr>
                  </a:outerShdw>
                </a:effectLst>
              </a:rPr>
              <a:t>)</a:t>
            </a:r>
            <a:endParaRPr lang="id-ID" sz="2400" dirty="0" smtClean="0">
              <a:ln w="0"/>
              <a:solidFill>
                <a:schemeClr val="tx1"/>
              </a:solidFill>
              <a:effectLst>
                <a:outerShdw blurRad="38100" dist="19050" dir="2700000" algn="tl" rotWithShape="0">
                  <a:schemeClr val="dk1">
                    <a:alpha val="40000"/>
                  </a:schemeClr>
                </a:outerShdw>
              </a:effectLst>
            </a:endParaRPr>
          </a:p>
          <a:p>
            <a:endParaRPr lang="id-ID" sz="2400" dirty="0" smtClean="0"/>
          </a:p>
          <a:p>
            <a:r>
              <a:rPr lang="id-ID" sz="2400" dirty="0"/>
              <a:t> </a:t>
            </a:r>
            <a:r>
              <a:rPr lang="id-ID" sz="2400" dirty="0" smtClean="0"/>
              <a:t>frekuensi gol ii = r</a:t>
            </a:r>
            <a:r>
              <a:rPr lang="id-ID" sz="2400" baseline="30000" dirty="0" smtClean="0"/>
              <a:t>2</a:t>
            </a:r>
            <a:r>
              <a:rPr lang="id-ID" sz="2400" dirty="0" smtClean="0"/>
              <a:t> = 490/1000 = 0,49 ,   r= </a:t>
            </a:r>
            <a:r>
              <a:rPr lang="id-ID" sz="2400" dirty="0" smtClean="0">
                <a:sym typeface="Symbol" panose="05050102010706020507" pitchFamily="18" charset="2"/>
              </a:rPr>
              <a:t>0,49 = 0,7</a:t>
            </a:r>
            <a:endParaRPr lang="id-ID" sz="2400" dirty="0"/>
          </a:p>
        </p:txBody>
      </p:sp>
    </p:spTree>
    <p:extLst>
      <p:ext uri="{BB962C8B-B14F-4D97-AF65-F5344CB8AC3E}">
        <p14:creationId xmlns:p14="http://schemas.microsoft.com/office/powerpoint/2010/main" val="371327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463638" y="618186"/>
                <a:ext cx="10303099" cy="5048946"/>
              </a:xfrm>
              <a:prstGeom prst="rect">
                <a:avLst/>
              </a:prstGeom>
              <a:noFill/>
            </p:spPr>
            <p:txBody>
              <a:bodyPr wrap="square" rtlCol="0">
                <a:spAutoFit/>
              </a:bodyPr>
              <a:lstStyle/>
              <a:p>
                <a:r>
                  <a:rPr lang="id-ID" sz="2400" dirty="0" smtClean="0"/>
                  <a:t>(p + r ) </a:t>
                </a:r>
                <a:r>
                  <a:rPr lang="id-ID" sz="2400" baseline="30000" dirty="0" smtClean="0"/>
                  <a:t>2</a:t>
                </a:r>
                <a:r>
                  <a:rPr lang="id-ID" sz="2400" dirty="0" smtClean="0"/>
                  <a:t> = frekuensi gol A + gol O     </a:t>
                </a:r>
              </a:p>
              <a:p>
                <a:r>
                  <a:rPr lang="id-ID" sz="2400" dirty="0" smtClean="0"/>
                  <a:t>              </a:t>
                </a:r>
              </a:p>
              <a:p>
                <a14:m>
                  <m:oMath xmlns:m="http://schemas.openxmlformats.org/officeDocument/2006/math">
                    <m:sSup>
                      <m:sSupPr>
                        <m:ctrlPr>
                          <a:rPr lang="id-ID" sz="2400" i="1" smtClean="0">
                            <a:latin typeface="Cambria Math" panose="02040503050406030204" pitchFamily="18" charset="0"/>
                          </a:rPr>
                        </m:ctrlPr>
                      </m:sSupPr>
                      <m:e>
                        <m:d>
                          <m:dPr>
                            <m:ctrlPr>
                              <a:rPr lang="id-ID" sz="2400" i="1" smtClean="0">
                                <a:latin typeface="Cambria Math" panose="02040503050406030204" pitchFamily="18" charset="0"/>
                              </a:rPr>
                            </m:ctrlPr>
                          </m:dPr>
                          <m:e>
                            <m:r>
                              <a:rPr lang="id-ID" sz="2400" b="0" i="1" smtClean="0">
                                <a:latin typeface="Cambria Math" panose="02040503050406030204" pitchFamily="18" charset="0"/>
                              </a:rPr>
                              <m:t>𝑝</m:t>
                            </m:r>
                            <m:r>
                              <a:rPr lang="id-ID" sz="2400" b="0" i="1" smtClean="0">
                                <a:latin typeface="Cambria Math" panose="02040503050406030204" pitchFamily="18" charset="0"/>
                              </a:rPr>
                              <m:t>+ </m:t>
                            </m:r>
                            <m:r>
                              <a:rPr lang="id-ID" sz="2400" b="0" i="1" smtClean="0">
                                <a:latin typeface="Cambria Math" panose="02040503050406030204" pitchFamily="18" charset="0"/>
                              </a:rPr>
                              <m:t>𝑟</m:t>
                            </m:r>
                          </m:e>
                        </m:d>
                      </m:e>
                      <m:sup>
                        <m:r>
                          <a:rPr lang="id-ID" sz="2400" b="0" i="1" smtClean="0">
                            <a:latin typeface="Cambria Math" panose="02040503050406030204" pitchFamily="18" charset="0"/>
                          </a:rPr>
                          <m:t>2</m:t>
                        </m:r>
                      </m:sup>
                    </m:sSup>
                    <m:r>
                      <a:rPr lang="id-ID" sz="2400" i="1" smtClean="0">
                        <a:latin typeface="Cambria Math" panose="02040503050406030204" pitchFamily="18" charset="0"/>
                      </a:rPr>
                      <m:t>=</m:t>
                    </m:r>
                    <m:f>
                      <m:fPr>
                        <m:ctrlPr>
                          <a:rPr lang="id-ID" sz="2400" i="1" smtClean="0">
                            <a:latin typeface="Cambria Math" panose="02040503050406030204" pitchFamily="18" charset="0"/>
                          </a:rPr>
                        </m:ctrlPr>
                      </m:fPr>
                      <m:num>
                        <m:r>
                          <a:rPr lang="id-ID" sz="2400" b="0" i="1" smtClean="0">
                            <a:latin typeface="Cambria Math" panose="02040503050406030204" pitchFamily="18" charset="0"/>
                          </a:rPr>
                          <m:t>320+490</m:t>
                        </m:r>
                      </m:num>
                      <m:den>
                        <m:r>
                          <a:rPr lang="id-ID" sz="2400" b="0" i="1" smtClean="0">
                            <a:latin typeface="Cambria Math" panose="02040503050406030204" pitchFamily="18" charset="0"/>
                          </a:rPr>
                          <m:t>1000</m:t>
                        </m:r>
                      </m:den>
                    </m:f>
                  </m:oMath>
                </a14:m>
                <a:r>
                  <a:rPr lang="id-ID" sz="2400" dirty="0" smtClean="0"/>
                  <a:t>  = 0,81.      (p + r ) = </a:t>
                </a:r>
                <a:r>
                  <a:rPr lang="id-ID" sz="2400" dirty="0" smtClean="0">
                    <a:sym typeface="Symbol" panose="05050102010706020507" pitchFamily="18" charset="2"/>
                  </a:rPr>
                  <a:t>0,81 = 0,9         p = 0,9 -0,7 = 0,2</a:t>
                </a:r>
              </a:p>
              <a:p>
                <a:endParaRPr lang="id-ID" sz="2400" dirty="0">
                  <a:sym typeface="Symbol" panose="05050102010706020507" pitchFamily="18" charset="2"/>
                </a:endParaRPr>
              </a:p>
              <a:p>
                <a:r>
                  <a:rPr lang="id-ID" sz="2400" dirty="0" smtClean="0">
                    <a:sym typeface="Symbol" panose="05050102010706020507" pitchFamily="18" charset="2"/>
                  </a:rPr>
                  <a:t>Oleh karena (p + q + r ) = 1  maka q = 1 – (p + r);            q = 1-  (0,7 + 0,2) = 0,1</a:t>
                </a:r>
              </a:p>
              <a:p>
                <a:r>
                  <a:rPr lang="id-ID" sz="2400" dirty="0" smtClean="0">
                    <a:sym typeface="Symbol" panose="05050102010706020507" pitchFamily="18" charset="2"/>
                  </a:rPr>
                  <a:t>Jadi frekuensi alel IA = 0,2   , frekuensi allel IB = 0,1  dan frekuensi alel i = 0,7</a:t>
                </a:r>
              </a:p>
              <a:p>
                <a:endParaRPr lang="id-ID" sz="2400" dirty="0">
                  <a:sym typeface="Symbol" panose="05050102010706020507" pitchFamily="18" charset="2"/>
                </a:endParaRPr>
              </a:p>
              <a:p>
                <a:r>
                  <a:rPr lang="id-ID" sz="2400" dirty="0" smtClean="0">
                    <a:sym typeface="Symbol" panose="05050102010706020507" pitchFamily="18" charset="2"/>
                  </a:rPr>
                  <a:t>b. Frekuensi genotip IAIA = p2 = (0,2)</a:t>
                </a:r>
                <a:r>
                  <a:rPr lang="id-ID" sz="2400" baseline="30000" dirty="0" smtClean="0">
                    <a:sym typeface="Symbol" panose="05050102010706020507" pitchFamily="18" charset="2"/>
                  </a:rPr>
                  <a:t>2</a:t>
                </a:r>
                <a:r>
                  <a:rPr lang="id-ID" sz="2400" dirty="0" smtClean="0">
                    <a:sym typeface="Symbol" panose="05050102010706020507" pitchFamily="18" charset="2"/>
                  </a:rPr>
                  <a:t> = 0,04</a:t>
                </a:r>
              </a:p>
              <a:p>
                <a:r>
                  <a:rPr lang="id-ID" sz="2400" dirty="0">
                    <a:sym typeface="Symbol" panose="05050102010706020507" pitchFamily="18" charset="2"/>
                  </a:rPr>
                  <a:t> </a:t>
                </a:r>
                <a:r>
                  <a:rPr lang="id-ID" sz="2400" dirty="0" smtClean="0">
                    <a:sym typeface="Symbol" panose="05050102010706020507" pitchFamily="18" charset="2"/>
                  </a:rPr>
                  <a:t>    jadi dari 320 orang yang berrgolongan A diperkirakan yang bergolongan IAIA = </a:t>
                </a:r>
              </a:p>
              <a:p>
                <a:r>
                  <a:rPr lang="id-ID" sz="2400" dirty="0">
                    <a:sym typeface="Symbol" panose="05050102010706020507" pitchFamily="18" charset="2"/>
                  </a:rPr>
                  <a:t> </a:t>
                </a:r>
                <a:r>
                  <a:rPr lang="id-ID" sz="2400" dirty="0" smtClean="0">
                    <a:sym typeface="Symbol" panose="05050102010706020507" pitchFamily="18" charset="2"/>
                  </a:rPr>
                  <a:t>    0,04 x 1000 = 40 orang</a:t>
                </a:r>
              </a:p>
              <a:p>
                <a:r>
                  <a:rPr lang="id-ID" sz="2400" dirty="0" smtClean="0">
                    <a:sym typeface="Symbol" panose="05050102010706020507" pitchFamily="18" charset="2"/>
                  </a:rPr>
                  <a:t>c. Frekuensi genotip IBi =  2qr = 2(0,1 x 0,7) = 0,14 </a:t>
                </a:r>
              </a:p>
              <a:p>
                <a:r>
                  <a:rPr lang="id-ID" sz="2400" dirty="0">
                    <a:sym typeface="Symbol" panose="05050102010706020507" pitchFamily="18" charset="2"/>
                  </a:rPr>
                  <a:t> </a:t>
                </a:r>
                <a:r>
                  <a:rPr lang="id-ID" sz="2400" dirty="0" smtClean="0">
                    <a:sym typeface="Symbol" panose="05050102010706020507" pitchFamily="18" charset="2"/>
                  </a:rPr>
                  <a:t>   jadi dari 150 orang begolongan drah B diperkirakan yang heterozigotik IBi adalah  0,14 x 1000 = 140 orang</a:t>
                </a:r>
                <a:endParaRPr lang="id-ID" sz="2400" dirty="0"/>
              </a:p>
            </p:txBody>
          </p:sp>
        </mc:Choice>
        <mc:Fallback xmlns="">
          <p:sp>
            <p:nvSpPr>
              <p:cNvPr id="2" name="TextBox 1"/>
              <p:cNvSpPr txBox="1">
                <a:spLocks noRot="1" noChangeAspect="1" noMove="1" noResize="1" noEditPoints="1" noAdjustHandles="1" noChangeArrowheads="1" noChangeShapeType="1" noTextEdit="1"/>
              </p:cNvSpPr>
              <p:nvPr/>
            </p:nvSpPr>
            <p:spPr>
              <a:xfrm>
                <a:off x="463638" y="618186"/>
                <a:ext cx="10303099" cy="5048946"/>
              </a:xfrm>
              <a:prstGeom prst="rect">
                <a:avLst/>
              </a:prstGeom>
              <a:blipFill>
                <a:blip r:embed="rId2"/>
                <a:stretch>
                  <a:fillRect l="-888" t="-965" b="-1689"/>
                </a:stretch>
              </a:blipFill>
            </p:spPr>
            <p:txBody>
              <a:bodyPr/>
              <a:lstStyle/>
              <a:p>
                <a:r>
                  <a:rPr lang="en-US">
                    <a:noFill/>
                  </a:rPr>
                  <a:t> </a:t>
                </a:r>
              </a:p>
            </p:txBody>
          </p:sp>
        </mc:Fallback>
      </mc:AlternateContent>
    </p:spTree>
    <p:extLst>
      <p:ext uri="{BB962C8B-B14F-4D97-AF65-F5344CB8AC3E}">
        <p14:creationId xmlns:p14="http://schemas.microsoft.com/office/powerpoint/2010/main" val="1763657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065116" y="1941801"/>
            <a:ext cx="4476750" cy="3971925"/>
          </a:xfrm>
          <a:prstGeom prst="rect">
            <a:avLst/>
          </a:prstGeom>
        </p:spPr>
      </p:pic>
      <p:sp>
        <p:nvSpPr>
          <p:cNvPr id="3" name="TextBox 2"/>
          <p:cNvSpPr txBox="1"/>
          <p:nvPr/>
        </p:nvSpPr>
        <p:spPr>
          <a:xfrm>
            <a:off x="1108363" y="2253673"/>
            <a:ext cx="3999346" cy="1477328"/>
          </a:xfrm>
          <a:prstGeom prst="rect">
            <a:avLst/>
          </a:prstGeom>
          <a:noFill/>
        </p:spPr>
        <p:txBody>
          <a:bodyPr wrap="square" rtlCol="0">
            <a:spAutoFit/>
          </a:bodyPr>
          <a:lstStyle/>
          <a:p>
            <a:r>
              <a:rPr lang="en-US" dirty="0" err="1" smtClean="0"/>
              <a:t>Perkawinan</a:t>
            </a:r>
            <a:r>
              <a:rPr lang="en-US" dirty="0" smtClean="0"/>
              <a:t> </a:t>
            </a:r>
            <a:r>
              <a:rPr lang="en-US" dirty="0" err="1" smtClean="0"/>
              <a:t>antara</a:t>
            </a:r>
            <a:r>
              <a:rPr lang="en-US" dirty="0" smtClean="0"/>
              <a:t> </a:t>
            </a:r>
            <a:r>
              <a:rPr lang="en-US" dirty="0" err="1" smtClean="0"/>
              <a:t>pria</a:t>
            </a:r>
            <a:r>
              <a:rPr lang="en-US" dirty="0" smtClean="0"/>
              <a:t> </a:t>
            </a:r>
            <a:r>
              <a:rPr lang="en-US" dirty="0" err="1" smtClean="0"/>
              <a:t>dan</a:t>
            </a:r>
            <a:r>
              <a:rPr lang="en-US" dirty="0" smtClean="0"/>
              <a:t> </a:t>
            </a:r>
            <a:r>
              <a:rPr lang="en-US" dirty="0" err="1" smtClean="0"/>
              <a:t>wanita</a:t>
            </a:r>
            <a:r>
              <a:rPr lang="en-US" dirty="0" smtClean="0"/>
              <a:t> yang </a:t>
            </a:r>
            <a:r>
              <a:rPr lang="en-US" dirty="0" err="1" smtClean="0"/>
              <a:t>mampu</a:t>
            </a:r>
            <a:r>
              <a:rPr lang="en-US" dirty="0" smtClean="0"/>
              <a:t> </a:t>
            </a:r>
            <a:r>
              <a:rPr lang="en-US" dirty="0" err="1" smtClean="0"/>
              <a:t>mengecap</a:t>
            </a:r>
            <a:r>
              <a:rPr lang="en-US" dirty="0" smtClean="0"/>
              <a:t> rasa </a:t>
            </a:r>
            <a:r>
              <a:rPr lang="en-US" dirty="0" err="1" smtClean="0"/>
              <a:t>pahit</a:t>
            </a:r>
            <a:r>
              <a:rPr lang="en-US" dirty="0" smtClean="0"/>
              <a:t> PTC  </a:t>
            </a:r>
            <a:r>
              <a:rPr lang="en-US" dirty="0" err="1" smtClean="0"/>
              <a:t>dan</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mengecap</a:t>
            </a:r>
            <a:r>
              <a:rPr lang="en-US" dirty="0" smtClean="0"/>
              <a:t> </a:t>
            </a:r>
            <a:r>
              <a:rPr lang="en-US" dirty="0" err="1" smtClean="0"/>
              <a:t>genotifnya</a:t>
            </a:r>
            <a:r>
              <a:rPr lang="en-US" dirty="0" smtClean="0"/>
              <a:t> </a:t>
            </a:r>
            <a:r>
              <a:rPr lang="en-US" dirty="0" err="1" smtClean="0"/>
              <a:t>adalah</a:t>
            </a:r>
            <a:r>
              <a:rPr lang="en-US" dirty="0" smtClean="0"/>
              <a:t> TT </a:t>
            </a:r>
            <a:r>
              <a:rPr lang="en-US" dirty="0" err="1" smtClean="0"/>
              <a:t>dan</a:t>
            </a:r>
            <a:r>
              <a:rPr lang="en-US" dirty="0" smtClean="0"/>
              <a:t> Tt (</a:t>
            </a:r>
            <a:r>
              <a:rPr lang="en-US" dirty="0" err="1" smtClean="0"/>
              <a:t>dominan</a:t>
            </a:r>
            <a:r>
              <a:rPr lang="en-US" dirty="0" smtClean="0"/>
              <a:t>) yang </a:t>
            </a:r>
            <a:r>
              <a:rPr lang="en-US" dirty="0" err="1" smtClean="0"/>
              <a:t>tidak</a:t>
            </a:r>
            <a:r>
              <a:rPr lang="en-US" dirty="0" smtClean="0"/>
              <a:t> bias </a:t>
            </a:r>
            <a:r>
              <a:rPr lang="en-US" dirty="0" err="1" smtClean="0"/>
              <a:t>mengecap</a:t>
            </a:r>
            <a:r>
              <a:rPr lang="en-US" dirty="0" smtClean="0"/>
              <a:t> </a:t>
            </a:r>
            <a:r>
              <a:rPr lang="en-US" dirty="0" err="1" smtClean="0"/>
              <a:t>adalah</a:t>
            </a:r>
            <a:r>
              <a:rPr lang="en-US" dirty="0" smtClean="0"/>
              <a:t> </a:t>
            </a:r>
            <a:r>
              <a:rPr lang="en-US" dirty="0" err="1" smtClean="0"/>
              <a:t>tt</a:t>
            </a:r>
            <a:r>
              <a:rPr lang="en-US" dirty="0" smtClean="0"/>
              <a:t> </a:t>
            </a:r>
            <a:endParaRPr lang="en-US" dirty="0"/>
          </a:p>
        </p:txBody>
      </p:sp>
    </p:spTree>
    <p:extLst>
      <p:ext uri="{BB962C8B-B14F-4D97-AF65-F5344CB8AC3E}">
        <p14:creationId xmlns:p14="http://schemas.microsoft.com/office/powerpoint/2010/main" val="2595939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12913"/>
            <a:ext cx="10515600" cy="5585836"/>
          </a:xfrm>
        </p:spPr>
        <p:txBody>
          <a:bodyPr/>
          <a:lstStyle/>
          <a:p>
            <a:r>
              <a:rPr lang="en-US" dirty="0" err="1" smtClean="0"/>
              <a:t>Tabel</a:t>
            </a:r>
            <a:r>
              <a:rPr lang="en-US" dirty="0" smtClean="0"/>
              <a:t> </a:t>
            </a:r>
            <a:r>
              <a:rPr lang="en-US" dirty="0" err="1" smtClean="0"/>
              <a:t>bentuk</a:t>
            </a:r>
            <a:r>
              <a:rPr lang="en-US" dirty="0" smtClean="0"/>
              <a:t> </a:t>
            </a:r>
            <a:r>
              <a:rPr lang="en-US" dirty="0" err="1" smtClean="0"/>
              <a:t>perkawainan</a:t>
            </a:r>
            <a:r>
              <a:rPr lang="en-US" dirty="0" smtClean="0"/>
              <a:t> </a:t>
            </a:r>
            <a:r>
              <a:rPr lang="en-US" dirty="0" err="1" smtClean="0"/>
              <a:t>dan</a:t>
            </a:r>
            <a:r>
              <a:rPr lang="en-US" dirty="0" smtClean="0"/>
              <a:t> </a:t>
            </a:r>
            <a:r>
              <a:rPr lang="en-US" dirty="0" err="1" smtClean="0"/>
              <a:t>frekuensi</a:t>
            </a:r>
            <a:r>
              <a:rPr lang="en-US" dirty="0" smtClean="0"/>
              <a:t> </a:t>
            </a:r>
            <a:r>
              <a:rPr lang="en-US" dirty="0" err="1" smtClean="0"/>
              <a:t>genotip</a:t>
            </a:r>
            <a:r>
              <a:rPr lang="en-US" dirty="0" smtClean="0"/>
              <a:t> </a:t>
            </a:r>
            <a:r>
              <a:rPr lang="en-US" dirty="0" err="1" smtClean="0"/>
              <a:t>keturunannya</a:t>
            </a:r>
            <a:r>
              <a:rPr lang="en-US" dirty="0" smtClean="0"/>
              <a:t>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98246899"/>
              </p:ext>
            </p:extLst>
          </p:nvPr>
        </p:nvGraphicFramePr>
        <p:xfrm>
          <a:off x="1403927" y="1366211"/>
          <a:ext cx="8128002" cy="4079240"/>
        </p:xfrm>
        <a:graphic>
          <a:graphicData uri="http://schemas.openxmlformats.org/drawingml/2006/table">
            <a:tbl>
              <a:tblPr firstRow="1" bandRow="1">
                <a:tableStyleId>{5C22544A-7EE6-4342-B048-85BDC9FD1C3A}</a:tableStyleId>
              </a:tblPr>
              <a:tblGrid>
                <a:gridCol w="655782">
                  <a:extLst>
                    <a:ext uri="{9D8B030D-6E8A-4147-A177-3AD203B41FA5}">
                      <a16:colId xmlns:a16="http://schemas.microsoft.com/office/drawing/2014/main" val="1692707640"/>
                    </a:ext>
                  </a:extLst>
                </a:gridCol>
                <a:gridCol w="646546">
                  <a:extLst>
                    <a:ext uri="{9D8B030D-6E8A-4147-A177-3AD203B41FA5}">
                      <a16:colId xmlns:a16="http://schemas.microsoft.com/office/drawing/2014/main" val="2013770593"/>
                    </a:ext>
                  </a:extLst>
                </a:gridCol>
                <a:gridCol w="2152072">
                  <a:extLst>
                    <a:ext uri="{9D8B030D-6E8A-4147-A177-3AD203B41FA5}">
                      <a16:colId xmlns:a16="http://schemas.microsoft.com/office/drawing/2014/main" val="1067520144"/>
                    </a:ext>
                  </a:extLst>
                </a:gridCol>
                <a:gridCol w="1964268">
                  <a:extLst>
                    <a:ext uri="{9D8B030D-6E8A-4147-A177-3AD203B41FA5}">
                      <a16:colId xmlns:a16="http://schemas.microsoft.com/office/drawing/2014/main" val="202022867"/>
                    </a:ext>
                  </a:extLst>
                </a:gridCol>
                <a:gridCol w="1354667">
                  <a:extLst>
                    <a:ext uri="{9D8B030D-6E8A-4147-A177-3AD203B41FA5}">
                      <a16:colId xmlns:a16="http://schemas.microsoft.com/office/drawing/2014/main" val="3157301221"/>
                    </a:ext>
                  </a:extLst>
                </a:gridCol>
                <a:gridCol w="1354667">
                  <a:extLst>
                    <a:ext uri="{9D8B030D-6E8A-4147-A177-3AD203B41FA5}">
                      <a16:colId xmlns:a16="http://schemas.microsoft.com/office/drawing/2014/main" val="316580379"/>
                    </a:ext>
                  </a:extLst>
                </a:gridCol>
              </a:tblGrid>
              <a:tr h="370840">
                <a:tc>
                  <a:txBody>
                    <a:bodyPr/>
                    <a:lstStyle/>
                    <a:p>
                      <a:r>
                        <a:rPr lang="en-US" dirty="0" err="1" smtClean="0"/>
                        <a:t>ibu</a:t>
                      </a:r>
                      <a:endParaRPr lang="en-US" dirty="0"/>
                    </a:p>
                  </a:txBody>
                  <a:tcPr/>
                </a:tc>
                <a:tc>
                  <a:txBody>
                    <a:bodyPr/>
                    <a:lstStyle/>
                    <a:p>
                      <a:r>
                        <a:rPr lang="en-US" dirty="0" smtClean="0"/>
                        <a:t>ayah</a:t>
                      </a:r>
                      <a:endParaRPr lang="en-US" dirty="0"/>
                    </a:p>
                  </a:txBody>
                  <a:tcPr/>
                </a:tc>
                <a:tc>
                  <a:txBody>
                    <a:bodyPr/>
                    <a:lstStyle/>
                    <a:p>
                      <a:r>
                        <a:rPr lang="en-US" dirty="0" err="1" smtClean="0"/>
                        <a:t>frekuensi</a:t>
                      </a:r>
                      <a:endParaRPr lang="en-US" dirty="0"/>
                    </a:p>
                  </a:txBody>
                  <a:tcPr/>
                </a:tc>
                <a:tc>
                  <a:txBody>
                    <a:bodyPr/>
                    <a:lstStyle/>
                    <a:p>
                      <a:r>
                        <a:rPr lang="en-US" dirty="0" smtClean="0"/>
                        <a:t>       AA</a:t>
                      </a:r>
                      <a:endParaRPr lang="en-US" dirty="0"/>
                    </a:p>
                  </a:txBody>
                  <a:tcPr/>
                </a:tc>
                <a:tc>
                  <a:txBody>
                    <a:bodyPr/>
                    <a:lstStyle/>
                    <a:p>
                      <a:r>
                        <a:rPr lang="en-US" dirty="0" smtClean="0"/>
                        <a:t>         Aa</a:t>
                      </a:r>
                      <a:endParaRPr lang="en-US" dirty="0"/>
                    </a:p>
                  </a:txBody>
                  <a:tcPr/>
                </a:tc>
                <a:tc>
                  <a:txBody>
                    <a:bodyPr/>
                    <a:lstStyle/>
                    <a:p>
                      <a:r>
                        <a:rPr lang="en-US" dirty="0" smtClean="0"/>
                        <a:t>        aa</a:t>
                      </a:r>
                      <a:endParaRPr lang="en-US" dirty="0"/>
                    </a:p>
                  </a:txBody>
                  <a:tcPr/>
                </a:tc>
                <a:extLst>
                  <a:ext uri="{0D108BD9-81ED-4DB2-BD59-A6C34878D82A}">
                    <a16:rowId xmlns:a16="http://schemas.microsoft.com/office/drawing/2014/main" val="1598750611"/>
                  </a:ext>
                </a:extLst>
              </a:tr>
              <a:tr h="370840">
                <a:tc>
                  <a:txBody>
                    <a:bodyPr/>
                    <a:lstStyle/>
                    <a:p>
                      <a:r>
                        <a:rPr lang="en-US" dirty="0" smtClean="0"/>
                        <a:t>AA</a:t>
                      </a:r>
                      <a:endParaRPr lang="en-US" dirty="0"/>
                    </a:p>
                  </a:txBody>
                  <a:tcPr/>
                </a:tc>
                <a:tc>
                  <a:txBody>
                    <a:bodyPr/>
                    <a:lstStyle/>
                    <a:p>
                      <a:r>
                        <a:rPr lang="en-US" dirty="0" smtClean="0"/>
                        <a:t> AA</a:t>
                      </a:r>
                      <a:endParaRPr lang="en-US" dirty="0"/>
                    </a:p>
                  </a:txBody>
                  <a:tcPr/>
                </a:tc>
                <a:tc>
                  <a:txBody>
                    <a:bodyPr/>
                    <a:lstStyle/>
                    <a:p>
                      <a:r>
                        <a:rPr lang="en-US" baseline="0" dirty="0" smtClean="0"/>
                        <a:t>p</a:t>
                      </a:r>
                      <a:r>
                        <a:rPr lang="en-US" baseline="30000" dirty="0" smtClean="0"/>
                        <a:t>2</a:t>
                      </a:r>
                      <a:r>
                        <a:rPr lang="en-US" dirty="0" smtClean="0"/>
                        <a:t> x p</a:t>
                      </a:r>
                      <a:r>
                        <a:rPr lang="en-US" baseline="30000" dirty="0" smtClean="0"/>
                        <a:t>2 </a:t>
                      </a:r>
                      <a:r>
                        <a:rPr lang="en-US" baseline="0" dirty="0" smtClean="0"/>
                        <a:t>  = </a:t>
                      </a:r>
                      <a:r>
                        <a:rPr lang="en-US" dirty="0" smtClean="0"/>
                        <a:t>P</a:t>
                      </a:r>
                      <a:r>
                        <a:rPr lang="en-US" baseline="30000" dirty="0" smtClean="0"/>
                        <a:t>4</a:t>
                      </a:r>
                      <a:endParaRPr lang="en-US" baseline="30000" dirty="0"/>
                    </a:p>
                  </a:txBody>
                  <a:tcPr/>
                </a:tc>
                <a:tc>
                  <a:txBody>
                    <a:bodyPr/>
                    <a:lstStyle/>
                    <a:p>
                      <a:r>
                        <a:rPr lang="en-US" dirty="0" smtClean="0"/>
                        <a:t>    1p</a:t>
                      </a:r>
                      <a:r>
                        <a:rPr lang="en-US" baseline="30000" dirty="0" smtClean="0"/>
                        <a:t>4</a:t>
                      </a:r>
                      <a:endParaRPr lang="en-US" baseline="30000"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815355542"/>
                  </a:ext>
                </a:extLst>
              </a:tr>
              <a:tr h="370840">
                <a:tc>
                  <a:txBody>
                    <a:bodyPr/>
                    <a:lstStyle/>
                    <a:p>
                      <a:r>
                        <a:rPr lang="en-US" dirty="0" smtClean="0"/>
                        <a:t>AA</a:t>
                      </a:r>
                      <a:endParaRPr lang="en-US" dirty="0"/>
                    </a:p>
                  </a:txBody>
                  <a:tcPr/>
                </a:tc>
                <a:tc>
                  <a:txBody>
                    <a:bodyPr/>
                    <a:lstStyle/>
                    <a:p>
                      <a:r>
                        <a:rPr lang="en-US" dirty="0" smtClean="0"/>
                        <a:t>Aa</a:t>
                      </a:r>
                      <a:endParaRPr lang="en-US" dirty="0"/>
                    </a:p>
                  </a:txBody>
                  <a:tcPr/>
                </a:tc>
                <a:tc>
                  <a:txBody>
                    <a:bodyPr/>
                    <a:lstStyle/>
                    <a:p>
                      <a:r>
                        <a:rPr lang="en-US" dirty="0" smtClean="0"/>
                        <a:t>p</a:t>
                      </a:r>
                      <a:r>
                        <a:rPr lang="en-US" baseline="30000" dirty="0" smtClean="0"/>
                        <a:t>2</a:t>
                      </a:r>
                      <a:r>
                        <a:rPr lang="en-US" dirty="0" smtClean="0"/>
                        <a:t> x 2pq = 2p3q</a:t>
                      </a:r>
                      <a:endParaRPr lang="en-US" dirty="0"/>
                    </a:p>
                  </a:txBody>
                  <a:tcPr/>
                </a:tc>
                <a:tc>
                  <a:txBody>
                    <a:bodyPr/>
                    <a:lstStyle/>
                    <a:p>
                      <a:r>
                        <a:rPr lang="en-US" dirty="0" smtClean="0"/>
                        <a:t>½ (2p</a:t>
                      </a:r>
                      <a:r>
                        <a:rPr lang="en-US" baseline="30000" dirty="0" smtClean="0"/>
                        <a:t>3</a:t>
                      </a:r>
                      <a:r>
                        <a:rPr lang="en-US" dirty="0" smtClean="0"/>
                        <a:t>q)</a:t>
                      </a:r>
                      <a:endParaRPr lang="en-US" dirty="0"/>
                    </a:p>
                  </a:txBody>
                  <a:tcPr/>
                </a:tc>
                <a:tc>
                  <a:txBody>
                    <a:bodyPr/>
                    <a:lstStyle/>
                    <a:p>
                      <a:r>
                        <a:rPr lang="en-US" dirty="0" smtClean="0"/>
                        <a:t>½ (2p</a:t>
                      </a:r>
                      <a:r>
                        <a:rPr lang="en-US" baseline="30000" dirty="0" smtClean="0"/>
                        <a:t>3</a:t>
                      </a:r>
                      <a:r>
                        <a:rPr lang="en-US" dirty="0" smtClean="0"/>
                        <a:t>q)</a:t>
                      </a:r>
                      <a:endParaRPr lang="en-US" dirty="0"/>
                    </a:p>
                  </a:txBody>
                  <a:tcPr/>
                </a:tc>
                <a:tc>
                  <a:txBody>
                    <a:bodyPr/>
                    <a:lstStyle/>
                    <a:p>
                      <a:endParaRPr lang="en-US"/>
                    </a:p>
                  </a:txBody>
                  <a:tcPr/>
                </a:tc>
                <a:extLst>
                  <a:ext uri="{0D108BD9-81ED-4DB2-BD59-A6C34878D82A}">
                    <a16:rowId xmlns:a16="http://schemas.microsoft.com/office/drawing/2014/main" val="3119177088"/>
                  </a:ext>
                </a:extLst>
              </a:tr>
              <a:tr h="370840">
                <a:tc>
                  <a:txBody>
                    <a:bodyPr/>
                    <a:lstStyle/>
                    <a:p>
                      <a:r>
                        <a:rPr lang="en-US" dirty="0" smtClean="0"/>
                        <a:t>Aa</a:t>
                      </a:r>
                      <a:endParaRPr lang="en-US" dirty="0"/>
                    </a:p>
                  </a:txBody>
                  <a:tcPr/>
                </a:tc>
                <a:tc>
                  <a:txBody>
                    <a:bodyPr/>
                    <a:lstStyle/>
                    <a:p>
                      <a:r>
                        <a:rPr lang="en-US" dirty="0" smtClean="0"/>
                        <a:t>AA</a:t>
                      </a:r>
                      <a:endParaRPr lang="en-US" dirty="0"/>
                    </a:p>
                  </a:txBody>
                  <a:tcPr/>
                </a:tc>
                <a:tc>
                  <a:txBody>
                    <a:bodyPr/>
                    <a:lstStyle/>
                    <a:p>
                      <a:r>
                        <a:rPr lang="en-US" dirty="0" smtClean="0"/>
                        <a:t>2pq xp</a:t>
                      </a:r>
                      <a:r>
                        <a:rPr lang="en-US" baseline="30000" dirty="0" smtClean="0"/>
                        <a:t>2</a:t>
                      </a:r>
                      <a:r>
                        <a:rPr lang="en-US" dirty="0" smtClean="0"/>
                        <a:t>  = 2p3q</a:t>
                      </a:r>
                      <a:endParaRPr lang="en-US" dirty="0"/>
                    </a:p>
                  </a:txBody>
                  <a:tcPr/>
                </a:tc>
                <a:tc>
                  <a:txBody>
                    <a:bodyPr/>
                    <a:lstStyle/>
                    <a:p>
                      <a:r>
                        <a:rPr lang="en-US" dirty="0" smtClean="0"/>
                        <a:t>½ (2p3q)</a:t>
                      </a:r>
                      <a:endParaRPr lang="en-US" dirty="0"/>
                    </a:p>
                  </a:txBody>
                  <a:tcPr/>
                </a:tc>
                <a:tc>
                  <a:txBody>
                    <a:bodyPr/>
                    <a:lstStyle/>
                    <a:p>
                      <a:r>
                        <a:rPr lang="en-US" dirty="0" smtClean="0"/>
                        <a:t>½ (2p</a:t>
                      </a:r>
                      <a:r>
                        <a:rPr lang="en-US" baseline="30000" dirty="0" smtClean="0"/>
                        <a:t>3</a:t>
                      </a:r>
                      <a:r>
                        <a:rPr lang="en-US" dirty="0" smtClean="0"/>
                        <a:t>q)</a:t>
                      </a:r>
                      <a:endParaRPr lang="en-US" dirty="0"/>
                    </a:p>
                  </a:txBody>
                  <a:tcPr/>
                </a:tc>
                <a:tc>
                  <a:txBody>
                    <a:bodyPr/>
                    <a:lstStyle/>
                    <a:p>
                      <a:endParaRPr lang="en-US"/>
                    </a:p>
                  </a:txBody>
                  <a:tcPr/>
                </a:tc>
                <a:extLst>
                  <a:ext uri="{0D108BD9-81ED-4DB2-BD59-A6C34878D82A}">
                    <a16:rowId xmlns:a16="http://schemas.microsoft.com/office/drawing/2014/main" val="2521904812"/>
                  </a:ext>
                </a:extLst>
              </a:tr>
              <a:tr h="370840">
                <a:tc>
                  <a:txBody>
                    <a:bodyPr/>
                    <a:lstStyle/>
                    <a:p>
                      <a:r>
                        <a:rPr lang="en-US" dirty="0" smtClean="0"/>
                        <a:t>AA</a:t>
                      </a:r>
                      <a:endParaRPr lang="en-US" dirty="0"/>
                    </a:p>
                  </a:txBody>
                  <a:tcPr/>
                </a:tc>
                <a:tc>
                  <a:txBody>
                    <a:bodyPr/>
                    <a:lstStyle/>
                    <a:p>
                      <a:r>
                        <a:rPr lang="en-US" dirty="0" smtClean="0"/>
                        <a:t>aa</a:t>
                      </a:r>
                      <a:endParaRPr lang="en-US" dirty="0"/>
                    </a:p>
                  </a:txBody>
                  <a:tcPr/>
                </a:tc>
                <a:tc>
                  <a:txBody>
                    <a:bodyPr/>
                    <a:lstStyle/>
                    <a:p>
                      <a:r>
                        <a:rPr lang="en-US" dirty="0" smtClean="0"/>
                        <a:t>P</a:t>
                      </a:r>
                      <a:r>
                        <a:rPr lang="en-US" baseline="30000" dirty="0" smtClean="0"/>
                        <a:t>2</a:t>
                      </a:r>
                      <a:r>
                        <a:rPr lang="en-US" dirty="0" smtClean="0"/>
                        <a:t> x q</a:t>
                      </a:r>
                      <a:r>
                        <a:rPr lang="en-US" baseline="30000" dirty="0" smtClean="0"/>
                        <a:t>2</a:t>
                      </a:r>
                      <a:r>
                        <a:rPr lang="en-US" dirty="0" smtClean="0"/>
                        <a:t>   = p</a:t>
                      </a:r>
                      <a:r>
                        <a:rPr lang="en-US" baseline="30000" dirty="0" smtClean="0"/>
                        <a:t>2</a:t>
                      </a:r>
                      <a:r>
                        <a:rPr lang="en-US" dirty="0" smtClean="0"/>
                        <a:t>q</a:t>
                      </a:r>
                      <a:r>
                        <a:rPr lang="en-US" baseline="30000" dirty="0" smtClean="0"/>
                        <a:t>2</a:t>
                      </a:r>
                      <a:endParaRPr lang="en-US" baseline="30000" dirty="0"/>
                    </a:p>
                  </a:txBody>
                  <a:tcPr/>
                </a:tc>
                <a:tc>
                  <a:txBody>
                    <a:bodyPr/>
                    <a:lstStyle/>
                    <a:p>
                      <a:r>
                        <a:rPr lang="en-US" dirty="0" smtClean="0"/>
                        <a:t>1(p</a:t>
                      </a:r>
                      <a:r>
                        <a:rPr lang="en-US" baseline="30000" dirty="0" smtClean="0"/>
                        <a:t>2</a:t>
                      </a:r>
                      <a:r>
                        <a:rPr lang="en-US" dirty="0" smtClean="0"/>
                        <a:t>q</a:t>
                      </a:r>
                      <a:r>
                        <a:rPr lang="en-US" baseline="30000" dirty="0" smtClean="0"/>
                        <a:t>2</a:t>
                      </a:r>
                      <a:r>
                        <a:rPr lang="en-US" dirty="0" smtClean="0"/>
                        <a:t>)</a:t>
                      </a:r>
                      <a:endParaRPr lang="en-US" dirty="0"/>
                    </a:p>
                  </a:txBody>
                  <a:tcPr/>
                </a:tc>
                <a:tc>
                  <a:txBody>
                    <a:bodyPr/>
                    <a:lstStyle/>
                    <a:p>
                      <a:r>
                        <a:rPr lang="en-US" dirty="0" smtClean="0"/>
                        <a:t>……………..</a:t>
                      </a:r>
                      <a:endParaRPr lang="en-US" dirty="0"/>
                    </a:p>
                  </a:txBody>
                  <a:tcPr/>
                </a:tc>
                <a:tc>
                  <a:txBody>
                    <a:bodyPr/>
                    <a:lstStyle/>
                    <a:p>
                      <a:endParaRPr lang="en-US" dirty="0"/>
                    </a:p>
                  </a:txBody>
                  <a:tcPr/>
                </a:tc>
                <a:extLst>
                  <a:ext uri="{0D108BD9-81ED-4DB2-BD59-A6C34878D82A}">
                    <a16:rowId xmlns:a16="http://schemas.microsoft.com/office/drawing/2014/main" val="4230123232"/>
                  </a:ext>
                </a:extLst>
              </a:tr>
              <a:tr h="370840">
                <a:tc>
                  <a:txBody>
                    <a:bodyPr/>
                    <a:lstStyle/>
                    <a:p>
                      <a:r>
                        <a:rPr lang="en-US" dirty="0" smtClean="0"/>
                        <a:t>aa</a:t>
                      </a:r>
                      <a:endParaRPr lang="en-US" dirty="0"/>
                    </a:p>
                  </a:txBody>
                  <a:tcPr/>
                </a:tc>
                <a:tc>
                  <a:txBody>
                    <a:bodyPr/>
                    <a:lstStyle/>
                    <a:p>
                      <a:r>
                        <a:rPr lang="en-US" dirty="0" smtClean="0"/>
                        <a:t>AA</a:t>
                      </a:r>
                      <a:endParaRPr lang="en-US" dirty="0"/>
                    </a:p>
                  </a:txBody>
                  <a:tcPr/>
                </a:tc>
                <a:tc>
                  <a:txBody>
                    <a:bodyPr/>
                    <a:lstStyle/>
                    <a:p>
                      <a:r>
                        <a:rPr lang="en-US" dirty="0" smtClean="0"/>
                        <a:t>q</a:t>
                      </a:r>
                      <a:r>
                        <a:rPr lang="en-US" baseline="30000" dirty="0" smtClean="0"/>
                        <a:t>2</a:t>
                      </a:r>
                      <a:r>
                        <a:rPr lang="en-US" baseline="0" dirty="0" smtClean="0"/>
                        <a:t> x p</a:t>
                      </a:r>
                      <a:r>
                        <a:rPr lang="en-US" baseline="30000" dirty="0" smtClean="0"/>
                        <a:t>2</a:t>
                      </a:r>
                      <a:r>
                        <a:rPr lang="en-US" baseline="0" dirty="0" smtClean="0"/>
                        <a:t>  =  p</a:t>
                      </a:r>
                      <a:r>
                        <a:rPr lang="en-US" baseline="30000" dirty="0" smtClean="0"/>
                        <a:t>2</a:t>
                      </a:r>
                      <a:r>
                        <a:rPr lang="en-US" baseline="0" dirty="0" smtClean="0"/>
                        <a:t>q</a:t>
                      </a:r>
                      <a:r>
                        <a:rPr lang="en-US" baseline="30000" dirty="0" smtClean="0"/>
                        <a:t>2</a:t>
                      </a:r>
                      <a:endParaRPr lang="en-US" baseline="30000"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endParaRPr lang="en-US"/>
                    </a:p>
                  </a:txBody>
                  <a:tcPr/>
                </a:tc>
                <a:extLst>
                  <a:ext uri="{0D108BD9-81ED-4DB2-BD59-A6C34878D82A}">
                    <a16:rowId xmlns:a16="http://schemas.microsoft.com/office/drawing/2014/main" val="4154892893"/>
                  </a:ext>
                </a:extLst>
              </a:tr>
              <a:tr h="370840">
                <a:tc>
                  <a:txBody>
                    <a:bodyPr/>
                    <a:lstStyle/>
                    <a:p>
                      <a:r>
                        <a:rPr lang="en-US" dirty="0" smtClean="0"/>
                        <a:t>Aa</a:t>
                      </a:r>
                      <a:endParaRPr lang="en-US" dirty="0"/>
                    </a:p>
                  </a:txBody>
                  <a:tcPr/>
                </a:tc>
                <a:tc>
                  <a:txBody>
                    <a:bodyPr/>
                    <a:lstStyle/>
                    <a:p>
                      <a:r>
                        <a:rPr lang="en-US" dirty="0" smtClean="0"/>
                        <a:t>Aa</a:t>
                      </a:r>
                      <a:endParaRPr lang="en-US" dirty="0"/>
                    </a:p>
                  </a:txBody>
                  <a:tcPr/>
                </a:tc>
                <a:tc>
                  <a:txBody>
                    <a:bodyPr/>
                    <a:lstStyle/>
                    <a:p>
                      <a:r>
                        <a:rPr lang="en-US" dirty="0" smtClean="0"/>
                        <a:t>2pq x 2pq = ……</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endParaRPr lang="en-US"/>
                    </a:p>
                  </a:txBody>
                  <a:tcPr/>
                </a:tc>
                <a:extLst>
                  <a:ext uri="{0D108BD9-81ED-4DB2-BD59-A6C34878D82A}">
                    <a16:rowId xmlns:a16="http://schemas.microsoft.com/office/drawing/2014/main" val="3650388170"/>
                  </a:ext>
                </a:extLst>
              </a:tr>
              <a:tr h="370840">
                <a:tc>
                  <a:txBody>
                    <a:bodyPr/>
                    <a:lstStyle/>
                    <a:p>
                      <a:r>
                        <a:rPr lang="en-US" dirty="0" smtClean="0"/>
                        <a:t>Aa</a:t>
                      </a:r>
                      <a:endParaRPr lang="en-US" dirty="0"/>
                    </a:p>
                  </a:txBody>
                  <a:tcPr/>
                </a:tc>
                <a:tc>
                  <a:txBody>
                    <a:bodyPr/>
                    <a:lstStyle/>
                    <a:p>
                      <a:r>
                        <a:rPr lang="en-US" dirty="0" smtClean="0"/>
                        <a:t>aa</a:t>
                      </a:r>
                      <a:endParaRPr lang="en-US" dirty="0"/>
                    </a:p>
                  </a:txBody>
                  <a:tcPr/>
                </a:tc>
                <a:tc>
                  <a:txBody>
                    <a:bodyPr/>
                    <a:lstStyle/>
                    <a:p>
                      <a:r>
                        <a:rPr lang="en-US" dirty="0" smtClean="0"/>
                        <a:t>……..x……..=</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endParaRPr lang="en-US" dirty="0"/>
                    </a:p>
                  </a:txBody>
                  <a:tcPr/>
                </a:tc>
                <a:extLst>
                  <a:ext uri="{0D108BD9-81ED-4DB2-BD59-A6C34878D82A}">
                    <a16:rowId xmlns:a16="http://schemas.microsoft.com/office/drawing/2014/main" val="556920523"/>
                  </a:ext>
                </a:extLst>
              </a:tr>
              <a:tr h="370840">
                <a:tc>
                  <a:txBody>
                    <a:bodyPr/>
                    <a:lstStyle/>
                    <a:p>
                      <a:r>
                        <a:rPr lang="en-US" dirty="0" smtClean="0"/>
                        <a:t>aa</a:t>
                      </a:r>
                      <a:endParaRPr lang="en-US" dirty="0"/>
                    </a:p>
                  </a:txBody>
                  <a:tcPr/>
                </a:tc>
                <a:tc>
                  <a:txBody>
                    <a:bodyPr/>
                    <a:lstStyle/>
                    <a:p>
                      <a:r>
                        <a:rPr lang="en-US" dirty="0" smtClean="0"/>
                        <a:t>Aa</a:t>
                      </a:r>
                      <a:endParaRPr lang="en-US" dirty="0"/>
                    </a:p>
                  </a:txBody>
                  <a:tcPr/>
                </a:tc>
                <a:tc>
                  <a:txBody>
                    <a:bodyPr/>
                    <a:lstStyle/>
                    <a:p>
                      <a:r>
                        <a:rPr lang="en-US" dirty="0" smtClean="0"/>
                        <a:t>……x……..=</a:t>
                      </a:r>
                      <a:endParaRPr lang="en-US" dirty="0"/>
                    </a:p>
                  </a:txBody>
                  <a:tcPr/>
                </a:tc>
                <a:tc>
                  <a:txBody>
                    <a:bodyPr/>
                    <a:lstStyle/>
                    <a:p>
                      <a:r>
                        <a:rPr lang="en-US" dirty="0" smtClean="0"/>
                        <a:t>…………….</a:t>
                      </a:r>
                      <a:endParaRPr lang="en-US" dirty="0"/>
                    </a:p>
                  </a:txBody>
                  <a:tcPr/>
                </a:tc>
                <a:tc>
                  <a:txBody>
                    <a:bodyPr/>
                    <a:lstStyle/>
                    <a:p>
                      <a:r>
                        <a:rPr lang="en-US" dirty="0" smtClean="0"/>
                        <a:t>………………</a:t>
                      </a:r>
                      <a:endParaRPr lang="en-US" dirty="0"/>
                    </a:p>
                  </a:txBody>
                  <a:tcPr/>
                </a:tc>
                <a:tc>
                  <a:txBody>
                    <a:bodyPr/>
                    <a:lstStyle/>
                    <a:p>
                      <a:endParaRPr lang="en-US" dirty="0"/>
                    </a:p>
                  </a:txBody>
                  <a:tcPr/>
                </a:tc>
                <a:extLst>
                  <a:ext uri="{0D108BD9-81ED-4DB2-BD59-A6C34878D82A}">
                    <a16:rowId xmlns:a16="http://schemas.microsoft.com/office/drawing/2014/main" val="1459385632"/>
                  </a:ext>
                </a:extLst>
              </a:tr>
              <a:tr h="370840">
                <a:tc>
                  <a:txBody>
                    <a:bodyPr/>
                    <a:lstStyle/>
                    <a:p>
                      <a:r>
                        <a:rPr lang="en-US" dirty="0" smtClean="0"/>
                        <a:t>aa</a:t>
                      </a:r>
                      <a:endParaRPr lang="en-US" dirty="0"/>
                    </a:p>
                  </a:txBody>
                  <a:tcPr/>
                </a:tc>
                <a:tc>
                  <a:txBody>
                    <a:bodyPr/>
                    <a:lstStyle/>
                    <a:p>
                      <a:r>
                        <a:rPr lang="en-US" dirty="0" smtClean="0"/>
                        <a:t>aa</a:t>
                      </a:r>
                      <a:endParaRPr lang="en-US" dirty="0"/>
                    </a:p>
                  </a:txBody>
                  <a:tcPr/>
                </a:tc>
                <a:tc>
                  <a:txBody>
                    <a:bodyPr/>
                    <a:lstStyle/>
                    <a:p>
                      <a:r>
                        <a:rPr lang="en-US" dirty="0" smtClean="0"/>
                        <a:t>……..x…….=</a:t>
                      </a:r>
                      <a:endParaRPr lang="en-US" dirty="0"/>
                    </a:p>
                  </a:txBody>
                  <a:tcPr/>
                </a:tc>
                <a:tc>
                  <a:txBody>
                    <a:bodyPr/>
                    <a:lstStyle/>
                    <a:p>
                      <a:r>
                        <a:rPr lang="en-US" dirty="0" smtClean="0"/>
                        <a:t>………….</a:t>
                      </a:r>
                      <a:endParaRPr lang="en-US" dirty="0"/>
                    </a:p>
                  </a:txBody>
                  <a:tcPr/>
                </a:tc>
                <a:tc>
                  <a:txBody>
                    <a:bodyPr/>
                    <a:lstStyle/>
                    <a:p>
                      <a:endParaRPr lang="en-US"/>
                    </a:p>
                  </a:txBody>
                  <a:tcPr/>
                </a:tc>
                <a:tc>
                  <a:txBody>
                    <a:bodyPr/>
                    <a:lstStyle/>
                    <a:p>
                      <a:r>
                        <a:rPr lang="en-US" dirty="0" smtClean="0"/>
                        <a:t>………………….</a:t>
                      </a:r>
                      <a:endParaRPr lang="en-US" dirty="0"/>
                    </a:p>
                  </a:txBody>
                  <a:tcPr/>
                </a:tc>
                <a:extLst>
                  <a:ext uri="{0D108BD9-81ED-4DB2-BD59-A6C34878D82A}">
                    <a16:rowId xmlns:a16="http://schemas.microsoft.com/office/drawing/2014/main" val="3640386659"/>
                  </a:ext>
                </a:extLst>
              </a:tr>
              <a:tr h="370840">
                <a:tc gridSpan="3">
                  <a:txBody>
                    <a:bodyPr/>
                    <a:lstStyle/>
                    <a:p>
                      <a:r>
                        <a:rPr lang="en-US" dirty="0" err="1" smtClean="0"/>
                        <a:t>Genotip</a:t>
                      </a:r>
                      <a:r>
                        <a:rPr lang="en-US" baseline="0" dirty="0" smtClean="0"/>
                        <a:t> </a:t>
                      </a:r>
                      <a:r>
                        <a:rPr lang="en-US" baseline="0" dirty="0" err="1" smtClean="0"/>
                        <a:t>semua</a:t>
                      </a:r>
                      <a:r>
                        <a:rPr lang="en-US" baseline="0" dirty="0" smtClean="0"/>
                        <a:t> </a:t>
                      </a:r>
                      <a:r>
                        <a:rPr lang="en-US" baseline="0" dirty="0" err="1" smtClean="0"/>
                        <a:t>hasil</a:t>
                      </a:r>
                      <a:r>
                        <a:rPr lang="en-US" baseline="0" dirty="0" smtClean="0"/>
                        <a:t> </a:t>
                      </a:r>
                      <a:r>
                        <a:rPr lang="en-US" baseline="0" dirty="0" err="1" smtClean="0"/>
                        <a:t>perkawinan</a:t>
                      </a:r>
                      <a:endParaRPr lang="en-US" dirty="0"/>
                    </a:p>
                  </a:txBody>
                  <a:tcPr/>
                </a:tc>
                <a:tc hMerge="1">
                  <a:txBody>
                    <a:bodyPr/>
                    <a:lstStyle/>
                    <a:p>
                      <a:endParaRPr lang="en-US" dirty="0"/>
                    </a:p>
                  </a:txBody>
                  <a:tcPr/>
                </a:tc>
                <a:tc hMerge="1">
                  <a:txBody>
                    <a:bodyPr/>
                    <a:lstStyle/>
                    <a:p>
                      <a:endParaRPr lang="en-US" dirty="0"/>
                    </a:p>
                  </a:txBody>
                  <a:tcPr/>
                </a:tc>
                <a:tc>
                  <a:txBody>
                    <a:bodyPr/>
                    <a:lstStyle/>
                    <a:p>
                      <a:r>
                        <a:rPr lang="en-US" dirty="0" smtClean="0"/>
                        <a:t> p2</a:t>
                      </a:r>
                      <a:endParaRPr lang="en-US" dirty="0"/>
                    </a:p>
                  </a:txBody>
                  <a:tcPr/>
                </a:tc>
                <a:tc>
                  <a:txBody>
                    <a:bodyPr/>
                    <a:lstStyle/>
                    <a:p>
                      <a:r>
                        <a:rPr lang="en-US" dirty="0" smtClean="0"/>
                        <a:t> 2pq</a:t>
                      </a:r>
                      <a:endParaRPr lang="en-US" dirty="0"/>
                    </a:p>
                  </a:txBody>
                  <a:tcPr/>
                </a:tc>
                <a:tc>
                  <a:txBody>
                    <a:bodyPr/>
                    <a:lstStyle/>
                    <a:p>
                      <a:r>
                        <a:rPr lang="en-US" dirty="0" smtClean="0"/>
                        <a:t> q2</a:t>
                      </a:r>
                      <a:endParaRPr lang="en-US" dirty="0"/>
                    </a:p>
                  </a:txBody>
                  <a:tcPr/>
                </a:tc>
                <a:extLst>
                  <a:ext uri="{0D108BD9-81ED-4DB2-BD59-A6C34878D82A}">
                    <a16:rowId xmlns:a16="http://schemas.microsoft.com/office/drawing/2014/main" val="3061266909"/>
                  </a:ext>
                </a:extLst>
              </a:tr>
            </a:tbl>
          </a:graphicData>
        </a:graphic>
      </p:graphicFrame>
    </p:spTree>
    <p:extLst>
      <p:ext uri="{BB962C8B-B14F-4D97-AF65-F5344CB8AC3E}">
        <p14:creationId xmlns:p14="http://schemas.microsoft.com/office/powerpoint/2010/main" val="4175208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95927"/>
            <a:ext cx="10515600" cy="5281036"/>
          </a:xfrm>
        </p:spPr>
        <p:txBody>
          <a:bodyPr/>
          <a:lstStyle/>
          <a:p>
            <a:r>
              <a:rPr lang="en-US" dirty="0" err="1" smtClean="0"/>
              <a:t>Untuk</a:t>
            </a:r>
            <a:r>
              <a:rPr lang="en-US" dirty="0" smtClean="0"/>
              <a:t> </a:t>
            </a:r>
            <a:r>
              <a:rPr lang="en-US" dirty="0" err="1" smtClean="0"/>
              <a:t>melihat</a:t>
            </a:r>
            <a:r>
              <a:rPr lang="en-US" dirty="0" smtClean="0"/>
              <a:t> </a:t>
            </a:r>
            <a:r>
              <a:rPr lang="en-US" dirty="0" err="1" smtClean="0"/>
              <a:t>populasi</a:t>
            </a:r>
            <a:r>
              <a:rPr lang="en-US" dirty="0" smtClean="0"/>
              <a:t> </a:t>
            </a:r>
            <a:r>
              <a:rPr lang="en-US" dirty="0" err="1" smtClean="0"/>
              <a:t>dalam</a:t>
            </a:r>
            <a:r>
              <a:rPr lang="en-US" dirty="0" smtClean="0"/>
              <a:t> </a:t>
            </a:r>
            <a:r>
              <a:rPr lang="en-US" dirty="0" err="1" smtClean="0"/>
              <a:t>keadaan</a:t>
            </a:r>
            <a:r>
              <a:rPr lang="en-US" dirty="0" smtClean="0"/>
              <a:t> </a:t>
            </a:r>
            <a:r>
              <a:rPr lang="en-US" dirty="0" err="1" smtClean="0"/>
              <a:t>seimbang</a:t>
            </a:r>
            <a:r>
              <a:rPr lang="en-US" dirty="0" smtClean="0"/>
              <a:t> </a:t>
            </a:r>
            <a:r>
              <a:rPr lang="en-US" dirty="0" err="1" smtClean="0"/>
              <a:t>digunakan</a:t>
            </a:r>
            <a:r>
              <a:rPr lang="en-US" dirty="0" smtClean="0"/>
              <a:t> </a:t>
            </a:r>
            <a:r>
              <a:rPr lang="en-US" dirty="0" err="1" smtClean="0"/>
              <a:t>rumus</a:t>
            </a:r>
            <a:r>
              <a:rPr lang="en-US" dirty="0" smtClean="0"/>
              <a:t>:</a:t>
            </a:r>
          </a:p>
          <a:p>
            <a:pPr marL="0" indent="0">
              <a:buNone/>
            </a:pPr>
            <a:endParaRPr lang="en-US" dirty="0"/>
          </a:p>
          <a:p>
            <a:pPr marL="0" indent="0">
              <a:buNone/>
            </a:pPr>
            <a:r>
              <a:rPr lang="en-US" dirty="0" smtClean="0"/>
              <a:t>        </a:t>
            </a:r>
            <a:endParaRPr lang="en-US" dirty="0"/>
          </a:p>
        </p:txBody>
      </p:sp>
      <p:sp>
        <p:nvSpPr>
          <p:cNvPr id="4" name="Horizontal Scroll 3"/>
          <p:cNvSpPr/>
          <p:nvPr/>
        </p:nvSpPr>
        <p:spPr>
          <a:xfrm>
            <a:off x="2715491" y="1468583"/>
            <a:ext cx="4858328" cy="84051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H</a:t>
            </a:r>
            <a:r>
              <a:rPr lang="en-US" sz="3200" baseline="30000" dirty="0" smtClean="0"/>
              <a:t>2</a:t>
            </a:r>
            <a:r>
              <a:rPr lang="en-US" sz="3200" dirty="0" smtClean="0"/>
              <a:t> = 4DR</a:t>
            </a:r>
            <a:endParaRPr lang="en-US" sz="3200" dirty="0"/>
          </a:p>
        </p:txBody>
      </p:sp>
      <p:sp>
        <p:nvSpPr>
          <p:cNvPr id="5" name="TextBox 4"/>
          <p:cNvSpPr txBox="1"/>
          <p:nvPr/>
        </p:nvSpPr>
        <p:spPr>
          <a:xfrm>
            <a:off x="1607127" y="2512417"/>
            <a:ext cx="5430982" cy="369332"/>
          </a:xfrm>
          <a:prstGeom prst="rect">
            <a:avLst/>
          </a:prstGeom>
          <a:noFill/>
        </p:spPr>
        <p:txBody>
          <a:bodyPr wrap="square" rtlCol="0">
            <a:spAutoFit/>
          </a:bodyPr>
          <a:lstStyle/>
          <a:p>
            <a:r>
              <a:rPr lang="en-US" dirty="0" smtClean="0"/>
              <a:t>H =  </a:t>
            </a:r>
            <a:r>
              <a:rPr lang="en-US" dirty="0" err="1" smtClean="0"/>
              <a:t>Heterozigot</a:t>
            </a:r>
            <a:r>
              <a:rPr lang="en-US" dirty="0" smtClean="0"/>
              <a:t>,  D = </a:t>
            </a:r>
            <a:r>
              <a:rPr lang="en-US" dirty="0" err="1" smtClean="0"/>
              <a:t>dominan</a:t>
            </a:r>
            <a:r>
              <a:rPr lang="en-US" dirty="0" smtClean="0"/>
              <a:t>     R = </a:t>
            </a:r>
            <a:r>
              <a:rPr lang="en-US" dirty="0" err="1" smtClean="0"/>
              <a:t>resesif</a:t>
            </a:r>
            <a:endParaRPr lang="en-US" dirty="0"/>
          </a:p>
        </p:txBody>
      </p:sp>
      <p:sp>
        <p:nvSpPr>
          <p:cNvPr id="6" name="TextBox 5"/>
          <p:cNvSpPr txBox="1"/>
          <p:nvPr/>
        </p:nvSpPr>
        <p:spPr>
          <a:xfrm>
            <a:off x="1422400" y="3131127"/>
            <a:ext cx="4387273" cy="2308324"/>
          </a:xfrm>
          <a:prstGeom prst="rect">
            <a:avLst/>
          </a:prstGeom>
          <a:noFill/>
        </p:spPr>
        <p:txBody>
          <a:bodyPr wrap="square" rtlCol="0">
            <a:spAutoFit/>
          </a:bodyPr>
          <a:lstStyle/>
          <a:p>
            <a:r>
              <a:rPr lang="en-US" dirty="0" err="1" smtClean="0"/>
              <a:t>Contoh</a:t>
            </a:r>
            <a:r>
              <a:rPr lang="en-US" dirty="0" smtClean="0"/>
              <a:t> </a:t>
            </a:r>
          </a:p>
          <a:p>
            <a:endParaRPr lang="en-US" dirty="0"/>
          </a:p>
          <a:p>
            <a:endParaRPr lang="en-US" dirty="0" smtClean="0"/>
          </a:p>
          <a:p>
            <a:endParaRPr lang="en-US" dirty="0"/>
          </a:p>
          <a:p>
            <a:endParaRPr lang="en-US" dirty="0" smtClean="0"/>
          </a:p>
          <a:p>
            <a:endParaRPr lang="en-US" dirty="0"/>
          </a:p>
          <a:p>
            <a:endParaRPr lang="en-US" dirty="0" smtClean="0"/>
          </a:p>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901351553"/>
              </p:ext>
            </p:extLst>
          </p:nvPr>
        </p:nvGraphicFramePr>
        <p:xfrm>
          <a:off x="1958108" y="3583167"/>
          <a:ext cx="3629892" cy="1483360"/>
        </p:xfrm>
        <a:graphic>
          <a:graphicData uri="http://schemas.openxmlformats.org/drawingml/2006/table">
            <a:tbl>
              <a:tblPr firstRow="1" bandRow="1">
                <a:tableStyleId>{5C22544A-7EE6-4342-B048-85BDC9FD1C3A}</a:tableStyleId>
              </a:tblPr>
              <a:tblGrid>
                <a:gridCol w="1201441">
                  <a:extLst>
                    <a:ext uri="{9D8B030D-6E8A-4147-A177-3AD203B41FA5}">
                      <a16:colId xmlns:a16="http://schemas.microsoft.com/office/drawing/2014/main" val="4112058000"/>
                    </a:ext>
                  </a:extLst>
                </a:gridCol>
                <a:gridCol w="1481521">
                  <a:extLst>
                    <a:ext uri="{9D8B030D-6E8A-4147-A177-3AD203B41FA5}">
                      <a16:colId xmlns:a16="http://schemas.microsoft.com/office/drawing/2014/main" val="1722923009"/>
                    </a:ext>
                  </a:extLst>
                </a:gridCol>
                <a:gridCol w="946930">
                  <a:extLst>
                    <a:ext uri="{9D8B030D-6E8A-4147-A177-3AD203B41FA5}">
                      <a16:colId xmlns:a16="http://schemas.microsoft.com/office/drawing/2014/main" val="2945372300"/>
                    </a:ext>
                  </a:extLst>
                </a:gridCol>
              </a:tblGrid>
              <a:tr h="370840">
                <a:tc>
                  <a:txBody>
                    <a:bodyPr/>
                    <a:lstStyle/>
                    <a:p>
                      <a:r>
                        <a:rPr lang="en-US" dirty="0" smtClean="0"/>
                        <a:t>TT</a:t>
                      </a:r>
                      <a:endParaRPr lang="en-US" dirty="0"/>
                    </a:p>
                  </a:txBody>
                  <a:tcPr/>
                </a:tc>
                <a:tc>
                  <a:txBody>
                    <a:bodyPr/>
                    <a:lstStyle/>
                    <a:p>
                      <a:r>
                        <a:rPr lang="en-US" dirty="0" smtClean="0"/>
                        <a:t>Tt</a:t>
                      </a:r>
                      <a:endParaRPr lang="en-US" dirty="0"/>
                    </a:p>
                  </a:txBody>
                  <a:tcPr/>
                </a:tc>
                <a:tc>
                  <a:txBody>
                    <a:bodyPr/>
                    <a:lstStyle/>
                    <a:p>
                      <a:r>
                        <a:rPr lang="en-US" dirty="0" smtClean="0"/>
                        <a:t>  </a:t>
                      </a:r>
                      <a:r>
                        <a:rPr lang="en-US" dirty="0" err="1" smtClean="0"/>
                        <a:t>tt</a:t>
                      </a:r>
                      <a:endParaRPr lang="en-US" dirty="0"/>
                    </a:p>
                  </a:txBody>
                  <a:tcPr/>
                </a:tc>
                <a:extLst>
                  <a:ext uri="{0D108BD9-81ED-4DB2-BD59-A6C34878D82A}">
                    <a16:rowId xmlns:a16="http://schemas.microsoft.com/office/drawing/2014/main" val="1940865568"/>
                  </a:ext>
                </a:extLst>
              </a:tr>
              <a:tr h="370840">
                <a:tc>
                  <a:txBody>
                    <a:bodyPr/>
                    <a:lstStyle/>
                    <a:p>
                      <a:r>
                        <a:rPr lang="en-US" dirty="0" err="1" smtClean="0"/>
                        <a:t>Dominan</a:t>
                      </a:r>
                      <a:endParaRPr lang="en-US" dirty="0"/>
                    </a:p>
                  </a:txBody>
                  <a:tcPr/>
                </a:tc>
                <a:tc>
                  <a:txBody>
                    <a:bodyPr/>
                    <a:lstStyle/>
                    <a:p>
                      <a:r>
                        <a:rPr lang="en-US" dirty="0" err="1" smtClean="0"/>
                        <a:t>Heterozigot</a:t>
                      </a:r>
                      <a:endParaRPr lang="en-US" dirty="0"/>
                    </a:p>
                  </a:txBody>
                  <a:tcPr/>
                </a:tc>
                <a:tc>
                  <a:txBody>
                    <a:bodyPr/>
                    <a:lstStyle/>
                    <a:p>
                      <a:r>
                        <a:rPr lang="en-US" dirty="0" smtClean="0"/>
                        <a:t> </a:t>
                      </a:r>
                      <a:r>
                        <a:rPr lang="en-US" dirty="0" err="1" smtClean="0"/>
                        <a:t>Resesif</a:t>
                      </a:r>
                      <a:endParaRPr lang="en-US" dirty="0"/>
                    </a:p>
                  </a:txBody>
                  <a:tcPr/>
                </a:tc>
                <a:extLst>
                  <a:ext uri="{0D108BD9-81ED-4DB2-BD59-A6C34878D82A}">
                    <a16:rowId xmlns:a16="http://schemas.microsoft.com/office/drawing/2014/main" val="214955056"/>
                  </a:ext>
                </a:extLst>
              </a:tr>
              <a:tr h="370840">
                <a:tc>
                  <a:txBody>
                    <a:bodyPr/>
                    <a:lstStyle/>
                    <a:p>
                      <a:r>
                        <a:rPr lang="en-US" dirty="0" smtClean="0"/>
                        <a:t>0,25</a:t>
                      </a:r>
                      <a:endParaRPr lang="en-US" dirty="0"/>
                    </a:p>
                  </a:txBody>
                  <a:tcPr/>
                </a:tc>
                <a:tc>
                  <a:txBody>
                    <a:bodyPr/>
                    <a:lstStyle/>
                    <a:p>
                      <a:r>
                        <a:rPr lang="en-US" dirty="0" smtClean="0"/>
                        <a:t>0,70</a:t>
                      </a:r>
                      <a:endParaRPr lang="en-US" dirty="0"/>
                    </a:p>
                  </a:txBody>
                  <a:tcPr/>
                </a:tc>
                <a:tc>
                  <a:txBody>
                    <a:bodyPr/>
                    <a:lstStyle/>
                    <a:p>
                      <a:r>
                        <a:rPr lang="en-US" dirty="0" smtClean="0"/>
                        <a:t>0,05</a:t>
                      </a:r>
                      <a:endParaRPr lang="en-US" dirty="0"/>
                    </a:p>
                  </a:txBody>
                  <a:tcPr/>
                </a:tc>
                <a:extLst>
                  <a:ext uri="{0D108BD9-81ED-4DB2-BD59-A6C34878D82A}">
                    <a16:rowId xmlns:a16="http://schemas.microsoft.com/office/drawing/2014/main" val="2664988565"/>
                  </a:ext>
                </a:extLst>
              </a:tr>
              <a:tr h="370840">
                <a:tc>
                  <a:txBody>
                    <a:bodyPr/>
                    <a:lstStyle/>
                    <a:p>
                      <a:r>
                        <a:rPr lang="en-US" dirty="0" smtClean="0"/>
                        <a:t>0,36</a:t>
                      </a:r>
                      <a:endParaRPr lang="en-US" dirty="0"/>
                    </a:p>
                  </a:txBody>
                  <a:tcPr/>
                </a:tc>
                <a:tc>
                  <a:txBody>
                    <a:bodyPr/>
                    <a:lstStyle/>
                    <a:p>
                      <a:r>
                        <a:rPr lang="en-US" dirty="0" smtClean="0"/>
                        <a:t>0,48</a:t>
                      </a:r>
                      <a:endParaRPr lang="en-US" dirty="0"/>
                    </a:p>
                  </a:txBody>
                  <a:tcPr/>
                </a:tc>
                <a:tc>
                  <a:txBody>
                    <a:bodyPr/>
                    <a:lstStyle/>
                    <a:p>
                      <a:r>
                        <a:rPr lang="en-US" dirty="0" smtClean="0"/>
                        <a:t>……..</a:t>
                      </a:r>
                      <a:endParaRPr lang="en-US" dirty="0"/>
                    </a:p>
                  </a:txBody>
                  <a:tcPr/>
                </a:tc>
                <a:extLst>
                  <a:ext uri="{0D108BD9-81ED-4DB2-BD59-A6C34878D82A}">
                    <a16:rowId xmlns:a16="http://schemas.microsoft.com/office/drawing/2014/main" val="2094790075"/>
                  </a:ext>
                </a:extLst>
              </a:tr>
            </a:tbl>
          </a:graphicData>
        </a:graphic>
      </p:graphicFrame>
      <p:sp>
        <p:nvSpPr>
          <p:cNvPr id="8" name="TextBox 7"/>
          <p:cNvSpPr txBox="1"/>
          <p:nvPr/>
        </p:nvSpPr>
        <p:spPr>
          <a:xfrm>
            <a:off x="6123708" y="3495035"/>
            <a:ext cx="3888510" cy="2031325"/>
          </a:xfrm>
          <a:prstGeom prst="rect">
            <a:avLst/>
          </a:prstGeom>
          <a:noFill/>
        </p:spPr>
        <p:txBody>
          <a:bodyPr wrap="square" rtlCol="0">
            <a:spAutoFit/>
          </a:bodyPr>
          <a:lstStyle/>
          <a:p>
            <a:r>
              <a:rPr lang="en-US" dirty="0" smtClean="0"/>
              <a:t>H</a:t>
            </a:r>
            <a:r>
              <a:rPr lang="en-US" baseline="30000" dirty="0" smtClean="0"/>
              <a:t>2</a:t>
            </a:r>
            <a:r>
              <a:rPr lang="en-US" dirty="0" smtClean="0"/>
              <a:t> = 4DR</a:t>
            </a:r>
            <a:endParaRPr lang="en-US" dirty="0"/>
          </a:p>
          <a:p>
            <a:r>
              <a:rPr lang="en-US" dirty="0" smtClean="0"/>
              <a:t>(0,70)</a:t>
            </a:r>
            <a:r>
              <a:rPr lang="en-US" baseline="30000" dirty="0" smtClean="0"/>
              <a:t>2</a:t>
            </a:r>
            <a:r>
              <a:rPr lang="en-US" dirty="0" smtClean="0"/>
              <a:t> = 4 (0,25)(0,05)</a:t>
            </a:r>
          </a:p>
          <a:p>
            <a:r>
              <a:rPr lang="en-US" dirty="0" smtClean="0"/>
              <a:t>0,49  ≠ 0,05     </a:t>
            </a:r>
            <a:r>
              <a:rPr lang="en-US" dirty="0" err="1" smtClean="0"/>
              <a:t>tidak</a:t>
            </a:r>
            <a:r>
              <a:rPr lang="en-US" dirty="0" smtClean="0"/>
              <a:t> </a:t>
            </a:r>
            <a:r>
              <a:rPr lang="en-US" dirty="0" err="1" smtClean="0"/>
              <a:t>seimbang</a:t>
            </a:r>
            <a:endParaRPr lang="en-US" dirty="0" smtClean="0"/>
          </a:p>
          <a:p>
            <a:endParaRPr lang="en-US" dirty="0"/>
          </a:p>
          <a:p>
            <a:endParaRPr lang="en-US" dirty="0" smtClean="0"/>
          </a:p>
          <a:p>
            <a:r>
              <a:rPr lang="en-US" dirty="0" smtClean="0"/>
              <a:t>B… </a:t>
            </a:r>
            <a:r>
              <a:rPr lang="en-US" dirty="0" err="1" smtClean="0"/>
              <a:t>seimbang</a:t>
            </a:r>
            <a:r>
              <a:rPr lang="en-US" dirty="0" smtClean="0"/>
              <a:t> </a:t>
            </a:r>
            <a:r>
              <a:rPr lang="en-US" dirty="0" err="1" smtClean="0"/>
              <a:t>atau</a:t>
            </a:r>
            <a:r>
              <a:rPr lang="en-US" dirty="0" smtClean="0"/>
              <a:t> </a:t>
            </a:r>
            <a:r>
              <a:rPr lang="en-US" dirty="0" err="1" smtClean="0"/>
              <a:t>tidak</a:t>
            </a:r>
            <a:r>
              <a:rPr lang="en-US" dirty="0" smtClean="0"/>
              <a:t>?</a:t>
            </a:r>
          </a:p>
          <a:p>
            <a:endParaRPr lang="en-US" dirty="0"/>
          </a:p>
        </p:txBody>
      </p:sp>
      <p:sp>
        <p:nvSpPr>
          <p:cNvPr id="9" name="TextBox 8"/>
          <p:cNvSpPr txBox="1"/>
          <p:nvPr/>
        </p:nvSpPr>
        <p:spPr>
          <a:xfrm>
            <a:off x="1496291" y="4368800"/>
            <a:ext cx="369454" cy="646331"/>
          </a:xfrm>
          <a:prstGeom prst="rect">
            <a:avLst/>
          </a:prstGeom>
          <a:noFill/>
        </p:spPr>
        <p:txBody>
          <a:bodyPr wrap="square" rtlCol="0">
            <a:spAutoFit/>
          </a:bodyPr>
          <a:lstStyle/>
          <a:p>
            <a:r>
              <a:rPr lang="en-US" dirty="0" smtClean="0"/>
              <a:t>A</a:t>
            </a:r>
          </a:p>
          <a:p>
            <a:r>
              <a:rPr lang="en-US" dirty="0"/>
              <a:t>B</a:t>
            </a:r>
          </a:p>
        </p:txBody>
      </p:sp>
    </p:spTree>
    <p:extLst>
      <p:ext uri="{BB962C8B-B14F-4D97-AF65-F5344CB8AC3E}">
        <p14:creationId xmlns:p14="http://schemas.microsoft.com/office/powerpoint/2010/main" val="1717070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347787" y="509905"/>
            <a:ext cx="9496425" cy="6000750"/>
          </a:xfrm>
          <a:prstGeom prst="rect">
            <a:avLst/>
          </a:prstGeom>
        </p:spPr>
      </p:pic>
    </p:spTree>
    <p:extLst>
      <p:ext uri="{BB962C8B-B14F-4D97-AF65-F5344CB8AC3E}">
        <p14:creationId xmlns:p14="http://schemas.microsoft.com/office/powerpoint/2010/main" val="3535639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352550" y="1009650"/>
            <a:ext cx="9486900" cy="4838700"/>
          </a:xfrm>
          <a:prstGeom prst="rect">
            <a:avLst/>
          </a:prstGeom>
        </p:spPr>
      </p:pic>
    </p:spTree>
    <p:extLst>
      <p:ext uri="{BB962C8B-B14F-4D97-AF65-F5344CB8AC3E}">
        <p14:creationId xmlns:p14="http://schemas.microsoft.com/office/powerpoint/2010/main" val="4118036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6013361" cy="639427"/>
          </a:xfrm>
        </p:spPr>
        <p:txBody>
          <a:bodyPr>
            <a:normAutofit/>
          </a:bodyPr>
          <a:lstStyle/>
          <a:p>
            <a:r>
              <a:rPr lang="id-ID" sz="2800" dirty="0" smtClean="0"/>
              <a:t>GENE POOL  ( </a:t>
            </a:r>
            <a:r>
              <a:rPr lang="id-ID" sz="2800" dirty="0" err="1" smtClean="0"/>
              <a:t>lungkang</a:t>
            </a:r>
            <a:r>
              <a:rPr lang="id-ID" sz="2800" dirty="0" smtClean="0"/>
              <a:t> gen)</a:t>
            </a:r>
            <a:endParaRPr lang="id-ID" sz="2800" dirty="0"/>
          </a:p>
        </p:txBody>
      </p:sp>
      <p:sp>
        <p:nvSpPr>
          <p:cNvPr id="3" name="Content Placeholder 2"/>
          <p:cNvSpPr>
            <a:spLocks noGrp="1"/>
          </p:cNvSpPr>
          <p:nvPr>
            <p:ph idx="1"/>
          </p:nvPr>
        </p:nvSpPr>
        <p:spPr>
          <a:xfrm>
            <a:off x="838200" y="1171977"/>
            <a:ext cx="10515600" cy="5004986"/>
          </a:xfrm>
        </p:spPr>
        <p:txBody>
          <a:bodyPr/>
          <a:lstStyle/>
          <a:p>
            <a:r>
              <a:rPr lang="id-ID" dirty="0" smtClean="0"/>
              <a:t> </a:t>
            </a:r>
            <a:r>
              <a:rPr lang="id-ID" sz="2400" dirty="0" smtClean="0"/>
              <a:t>genetika populasi: cabang ilmu yang mempelajari genetika pada tingkat populasi.</a:t>
            </a:r>
          </a:p>
          <a:p>
            <a:r>
              <a:rPr lang="id-ID" sz="2400" dirty="0"/>
              <a:t> </a:t>
            </a:r>
            <a:r>
              <a:rPr lang="id-ID" sz="2400" dirty="0" smtClean="0"/>
              <a:t>Populasi mendelian: kelompok organisme </a:t>
            </a:r>
            <a:r>
              <a:rPr lang="en-US" sz="2400" dirty="0" smtClean="0"/>
              <a:t>yang </a:t>
            </a:r>
            <a:r>
              <a:rPr lang="en-US" sz="2400" dirty="0" err="1" smtClean="0"/>
              <a:t>bereproduksi</a:t>
            </a:r>
            <a:r>
              <a:rPr lang="en-US" sz="2400" dirty="0" smtClean="0"/>
              <a:t> </a:t>
            </a:r>
            <a:r>
              <a:rPr lang="en-US" sz="2400" dirty="0" err="1" smtClean="0"/>
              <a:t>secara</a:t>
            </a:r>
            <a:r>
              <a:rPr lang="id-ID" sz="2400" dirty="0" smtClean="0"/>
              <a:t> sexual memiliki hubungan genetik relatif dekat  (spesies, subspesies, populasi, ras varietas, galur) yang mendiami batasan geografik yang jelas dan terjadi interbreeding.</a:t>
            </a:r>
          </a:p>
          <a:p>
            <a:r>
              <a:rPr lang="id-ID" sz="2400" dirty="0" smtClean="0"/>
              <a:t>Pool gene (lungkang gen) : kumpulan semua gamet has</a:t>
            </a:r>
            <a:r>
              <a:rPr lang="en-US" sz="2400" dirty="0" err="1" smtClean="0"/>
              <a:t>i</a:t>
            </a:r>
            <a:r>
              <a:rPr lang="id-ID" sz="2400" dirty="0" smtClean="0"/>
              <a:t>l populasi mendelian yang diasumsikan sebagai uni</a:t>
            </a:r>
            <a:r>
              <a:rPr lang="en-US" sz="2400" dirty="0" smtClean="0"/>
              <a:t>t</a:t>
            </a:r>
            <a:r>
              <a:rPr lang="id-ID" sz="2400" dirty="0" smtClean="0"/>
              <a:t> campuran yang merupakan sumber munculnya generasi berikutnya.</a:t>
            </a:r>
            <a:endParaRPr lang="id-ID" sz="2400" dirty="0"/>
          </a:p>
        </p:txBody>
      </p:sp>
      <p:sp>
        <p:nvSpPr>
          <p:cNvPr id="4" name="Oval 3"/>
          <p:cNvSpPr/>
          <p:nvPr/>
        </p:nvSpPr>
        <p:spPr>
          <a:xfrm>
            <a:off x="2189408" y="4468969"/>
            <a:ext cx="1120462" cy="1043189"/>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r>
              <a:rPr lang="id-ID" dirty="0" smtClean="0"/>
              <a:t>jantan</a:t>
            </a:r>
            <a:endParaRPr lang="id-ID" dirty="0"/>
          </a:p>
        </p:txBody>
      </p:sp>
      <p:sp>
        <p:nvSpPr>
          <p:cNvPr id="5" name="Oval 4"/>
          <p:cNvSpPr/>
          <p:nvPr/>
        </p:nvSpPr>
        <p:spPr>
          <a:xfrm>
            <a:off x="4378817" y="3902299"/>
            <a:ext cx="2704563" cy="227466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err="1" smtClean="0"/>
              <a:t>Lungkang</a:t>
            </a:r>
            <a:r>
              <a:rPr lang="id-ID" dirty="0" smtClean="0"/>
              <a:t> gen atau </a:t>
            </a:r>
            <a:r>
              <a:rPr lang="id-ID" dirty="0" err="1" smtClean="0"/>
              <a:t>gamet</a:t>
            </a:r>
            <a:endParaRPr lang="id-ID" dirty="0" smtClean="0"/>
          </a:p>
          <a:p>
            <a:pPr algn="ctr"/>
            <a:r>
              <a:rPr lang="id-ID" dirty="0" smtClean="0"/>
              <a:t>anggap:</a:t>
            </a:r>
          </a:p>
          <a:p>
            <a:pPr algn="ctr"/>
            <a:r>
              <a:rPr lang="id-ID" dirty="0"/>
              <a:t>p</a:t>
            </a:r>
            <a:r>
              <a:rPr lang="id-ID" dirty="0" smtClean="0"/>
              <a:t> = </a:t>
            </a:r>
            <a:r>
              <a:rPr lang="id-ID" dirty="0" err="1" smtClean="0"/>
              <a:t>frek.alel</a:t>
            </a:r>
            <a:r>
              <a:rPr lang="id-ID" dirty="0" smtClean="0"/>
              <a:t> A</a:t>
            </a:r>
          </a:p>
          <a:p>
            <a:pPr algn="ctr"/>
            <a:r>
              <a:rPr lang="id-ID" dirty="0"/>
              <a:t>q</a:t>
            </a:r>
            <a:r>
              <a:rPr lang="id-ID" dirty="0" smtClean="0"/>
              <a:t> = </a:t>
            </a:r>
            <a:r>
              <a:rPr lang="id-ID" dirty="0" err="1" smtClean="0"/>
              <a:t>frek.alel</a:t>
            </a:r>
            <a:r>
              <a:rPr lang="id-ID" dirty="0" smtClean="0"/>
              <a:t> a</a:t>
            </a:r>
            <a:endParaRPr lang="id-ID" dirty="0"/>
          </a:p>
        </p:txBody>
      </p:sp>
      <p:sp>
        <p:nvSpPr>
          <p:cNvPr id="6" name="Oval 5"/>
          <p:cNvSpPr/>
          <p:nvPr/>
        </p:nvSpPr>
        <p:spPr>
          <a:xfrm>
            <a:off x="8152327" y="4140563"/>
            <a:ext cx="1262129" cy="1184856"/>
          </a:xfrm>
          <a:prstGeom prst="ellipse">
            <a:avLst/>
          </a:prstGeom>
          <a:ln w="57150"/>
        </p:spPr>
        <p:style>
          <a:lnRef idx="2">
            <a:schemeClr val="dk1"/>
          </a:lnRef>
          <a:fillRef idx="1">
            <a:schemeClr val="lt1"/>
          </a:fillRef>
          <a:effectRef idx="0">
            <a:schemeClr val="dk1"/>
          </a:effectRef>
          <a:fontRef idx="minor">
            <a:schemeClr val="dk1"/>
          </a:fontRef>
        </p:style>
        <p:txBody>
          <a:bodyPr rtlCol="0" anchor="ctr"/>
          <a:lstStyle/>
          <a:p>
            <a:pPr algn="ctr"/>
            <a:r>
              <a:rPr lang="id-ID" dirty="0" smtClean="0"/>
              <a:t>betina</a:t>
            </a:r>
            <a:endParaRPr lang="id-ID" dirty="0"/>
          </a:p>
        </p:txBody>
      </p:sp>
      <p:sp>
        <p:nvSpPr>
          <p:cNvPr id="9" name="Up Arrow 8"/>
          <p:cNvSpPr/>
          <p:nvPr/>
        </p:nvSpPr>
        <p:spPr>
          <a:xfrm rot="3600000">
            <a:off x="3277247" y="4062750"/>
            <a:ext cx="279627" cy="795582"/>
          </a:xfrm>
          <a:prstGeom prst="up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id-ID"/>
          </a:p>
        </p:txBody>
      </p:sp>
      <p:cxnSp>
        <p:nvCxnSpPr>
          <p:cNvPr id="11" name="Straight Arrow Connector 10"/>
          <p:cNvCxnSpPr/>
          <p:nvPr/>
        </p:nvCxnSpPr>
        <p:spPr>
          <a:xfrm flipV="1">
            <a:off x="3516923" y="5148775"/>
            <a:ext cx="717452" cy="1406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5" name="Straight Connector 14"/>
          <p:cNvCxnSpPr>
            <a:stCxn id="6" idx="4"/>
          </p:cNvCxnSpPr>
          <p:nvPr/>
        </p:nvCxnSpPr>
        <p:spPr>
          <a:xfrm flipH="1">
            <a:off x="8750105" y="5325419"/>
            <a:ext cx="33287" cy="851544"/>
          </a:xfrm>
          <a:prstGeom prst="line">
            <a:avLst/>
          </a:prstGeom>
          <a:ln w="57150"/>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a:off x="8342142" y="5751191"/>
            <a:ext cx="872196" cy="0"/>
          </a:xfrm>
          <a:prstGeom prst="line">
            <a:avLst/>
          </a:prstGeom>
          <a:ln w="57150"/>
        </p:spPr>
        <p:style>
          <a:lnRef idx="3">
            <a:schemeClr val="dk1"/>
          </a:lnRef>
          <a:fillRef idx="0">
            <a:schemeClr val="dk1"/>
          </a:fillRef>
          <a:effectRef idx="2">
            <a:schemeClr val="dk1"/>
          </a:effectRef>
          <a:fontRef idx="minor">
            <a:schemeClr val="tx1"/>
          </a:fontRef>
        </p:style>
      </p:cxnSp>
      <p:cxnSp>
        <p:nvCxnSpPr>
          <p:cNvPr id="19" name="Straight Arrow Connector 18"/>
          <p:cNvCxnSpPr/>
          <p:nvPr/>
        </p:nvCxnSpPr>
        <p:spPr>
          <a:xfrm flipH="1">
            <a:off x="7287065" y="5148775"/>
            <a:ext cx="865262" cy="0"/>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353037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5884"/>
          </a:xfrm>
        </p:spPr>
        <p:txBody>
          <a:bodyPr>
            <a:normAutofit/>
          </a:bodyPr>
          <a:lstStyle/>
          <a:p>
            <a:r>
              <a:rPr lang="en-US" sz="2400" b="1" dirty="0" err="1" smtClean="0"/>
              <a:t>Hukum</a:t>
            </a:r>
            <a:r>
              <a:rPr lang="en-US" sz="2400" b="1" dirty="0" smtClean="0"/>
              <a:t> </a:t>
            </a:r>
            <a:r>
              <a:rPr lang="id-ID" sz="2400" b="1" dirty="0" smtClean="0"/>
              <a:t>Kesetimbangan  </a:t>
            </a:r>
            <a:r>
              <a:rPr lang="id-ID" sz="2400" b="1" dirty="0" smtClean="0"/>
              <a:t>(equilibrum) Hardy-Weinberg</a:t>
            </a:r>
            <a:endParaRPr lang="id-ID" sz="2400" b="1" dirty="0"/>
          </a:p>
        </p:txBody>
      </p:sp>
      <p:sp>
        <p:nvSpPr>
          <p:cNvPr id="3" name="Content Placeholder 2"/>
          <p:cNvSpPr>
            <a:spLocks noGrp="1"/>
          </p:cNvSpPr>
          <p:nvPr>
            <p:ph idx="1"/>
          </p:nvPr>
        </p:nvSpPr>
        <p:spPr>
          <a:xfrm>
            <a:off x="838200" y="1167618"/>
            <a:ext cx="10515600" cy="5009345"/>
          </a:xfrm>
        </p:spPr>
        <p:txBody>
          <a:bodyPr>
            <a:normAutofit fontScale="92500"/>
          </a:bodyPr>
          <a:lstStyle/>
          <a:p>
            <a:r>
              <a:rPr lang="id-ID" dirty="0" smtClean="0"/>
              <a:t>Di dalam populasi yang dalam </a:t>
            </a:r>
            <a:r>
              <a:rPr lang="en-US" dirty="0" err="1" smtClean="0"/>
              <a:t>kondisi</a:t>
            </a:r>
            <a:r>
              <a:rPr lang="en-US" dirty="0" smtClean="0"/>
              <a:t> </a:t>
            </a:r>
            <a:r>
              <a:rPr lang="id-ID" dirty="0" smtClean="0"/>
              <a:t>setimbang maka frekuensi gen dan frekuensi genotip akan tetap dari satu generasi ke generasi selanjutnya. Kondisi ini dijumpai pada populasi yang besar, perkawinan yang acak (random) dan tidak ada usaha untuk mengatur suatu sifat.</a:t>
            </a:r>
          </a:p>
          <a:p>
            <a:r>
              <a:rPr lang="id-ID" dirty="0" smtClean="0"/>
              <a:t>Fre</a:t>
            </a:r>
            <a:r>
              <a:rPr lang="en-US" dirty="0" smtClean="0"/>
              <a:t>k</a:t>
            </a:r>
            <a:r>
              <a:rPr lang="id-ID" dirty="0" smtClean="0"/>
              <a:t>uensi : pe</a:t>
            </a:r>
            <a:r>
              <a:rPr lang="en-US" dirty="0" smtClean="0"/>
              <a:t>r</a:t>
            </a:r>
            <a:r>
              <a:rPr lang="id-ID" dirty="0" smtClean="0"/>
              <a:t>bandingan banyaknya </a:t>
            </a:r>
            <a:r>
              <a:rPr lang="en-US" dirty="0" err="1" smtClean="0"/>
              <a:t>individu</a:t>
            </a:r>
            <a:r>
              <a:rPr lang="id-ID" dirty="0" smtClean="0"/>
              <a:t> suatu kelas(kategori) terhadap jumlah seluruh individ</a:t>
            </a:r>
            <a:r>
              <a:rPr lang="en-US" dirty="0" smtClean="0"/>
              <a:t>u. </a:t>
            </a:r>
            <a:r>
              <a:rPr lang="en-US" dirty="0"/>
              <a:t> </a:t>
            </a:r>
            <a:r>
              <a:rPr lang="en-US" dirty="0" err="1" smtClean="0"/>
              <a:t>Sepasang</a:t>
            </a:r>
            <a:r>
              <a:rPr lang="en-US" dirty="0" smtClean="0"/>
              <a:t> </a:t>
            </a:r>
            <a:r>
              <a:rPr lang="en-US" dirty="0" err="1" smtClean="0"/>
              <a:t>alel</a:t>
            </a:r>
            <a:r>
              <a:rPr lang="en-US" dirty="0" smtClean="0"/>
              <a:t> A </a:t>
            </a:r>
            <a:r>
              <a:rPr lang="en-US" dirty="0" err="1" smtClean="0"/>
              <a:t>dan</a:t>
            </a:r>
            <a:r>
              <a:rPr lang="en-US" dirty="0" smtClean="0"/>
              <a:t> a, </a:t>
            </a:r>
            <a:r>
              <a:rPr lang="en-US" dirty="0" err="1" smtClean="0"/>
              <a:t>maka</a:t>
            </a:r>
            <a:r>
              <a:rPr lang="en-US" dirty="0" smtClean="0"/>
              <a:t>  </a:t>
            </a:r>
            <a:r>
              <a:rPr lang="en-US" dirty="0" err="1" smtClean="0"/>
              <a:t>persentase</a:t>
            </a:r>
            <a:r>
              <a:rPr lang="en-US" dirty="0" smtClean="0"/>
              <a:t> (%) </a:t>
            </a:r>
            <a:r>
              <a:rPr lang="en-US" dirty="0" err="1" smtClean="0"/>
              <a:t>alel</a:t>
            </a:r>
            <a:r>
              <a:rPr lang="en-US" dirty="0" smtClean="0"/>
              <a:t> A </a:t>
            </a:r>
            <a:r>
              <a:rPr lang="en-US" dirty="0" err="1" smtClean="0"/>
              <a:t>dalam</a:t>
            </a:r>
            <a:r>
              <a:rPr lang="en-US" dirty="0" smtClean="0"/>
              <a:t> pool gen </a:t>
            </a:r>
            <a:r>
              <a:rPr lang="en-US" dirty="0" err="1" smtClean="0"/>
              <a:t>disimbolkan</a:t>
            </a:r>
            <a:r>
              <a:rPr lang="en-US" dirty="0" smtClean="0"/>
              <a:t> </a:t>
            </a:r>
            <a:r>
              <a:rPr lang="en-US" dirty="0" err="1" smtClean="0"/>
              <a:t>dengan</a:t>
            </a:r>
            <a:r>
              <a:rPr lang="en-US" dirty="0" smtClean="0"/>
              <a:t> </a:t>
            </a:r>
            <a:r>
              <a:rPr lang="en-US" dirty="0" err="1" smtClean="0"/>
              <a:t>huruf</a:t>
            </a:r>
            <a:r>
              <a:rPr lang="en-US" dirty="0" smtClean="0"/>
              <a:t>  p (</a:t>
            </a:r>
            <a:r>
              <a:rPr lang="en-US" dirty="0" err="1" smtClean="0"/>
              <a:t>utk</a:t>
            </a:r>
            <a:r>
              <a:rPr lang="en-US" dirty="0" smtClean="0"/>
              <a:t> yang </a:t>
            </a:r>
            <a:r>
              <a:rPr lang="en-US" dirty="0" err="1" smtClean="0"/>
              <a:t>dominan</a:t>
            </a:r>
            <a:r>
              <a:rPr lang="en-US" dirty="0" smtClean="0"/>
              <a:t>) </a:t>
            </a:r>
            <a:r>
              <a:rPr lang="en-US" dirty="0" err="1" smtClean="0"/>
              <a:t>dan</a:t>
            </a:r>
            <a:r>
              <a:rPr lang="en-US" dirty="0" smtClean="0"/>
              <a:t> % </a:t>
            </a:r>
            <a:r>
              <a:rPr lang="en-US" dirty="0" err="1" smtClean="0"/>
              <a:t>alel</a:t>
            </a:r>
            <a:r>
              <a:rPr lang="en-US" dirty="0" smtClean="0"/>
              <a:t>  a (yang </a:t>
            </a:r>
            <a:r>
              <a:rPr lang="en-US" dirty="0" err="1" smtClean="0"/>
              <a:t>resesif</a:t>
            </a:r>
            <a:r>
              <a:rPr lang="en-US" dirty="0" smtClean="0"/>
              <a:t>) </a:t>
            </a:r>
            <a:r>
              <a:rPr lang="en-US" dirty="0" err="1" smtClean="0"/>
              <a:t>disimbolkan</a:t>
            </a:r>
            <a:r>
              <a:rPr lang="en-US" dirty="0" smtClean="0"/>
              <a:t> </a:t>
            </a:r>
            <a:r>
              <a:rPr lang="en-US" dirty="0" err="1" smtClean="0"/>
              <a:t>dengan</a:t>
            </a:r>
            <a:r>
              <a:rPr lang="en-US" dirty="0" smtClean="0"/>
              <a:t> </a:t>
            </a:r>
            <a:r>
              <a:rPr lang="en-US" dirty="0" err="1" smtClean="0"/>
              <a:t>huruf</a:t>
            </a:r>
            <a:r>
              <a:rPr lang="en-US" dirty="0" smtClean="0"/>
              <a:t> q. </a:t>
            </a:r>
          </a:p>
          <a:p>
            <a:r>
              <a:rPr lang="id-ID" dirty="0" smtClean="0"/>
              <a:t>Contoh:</a:t>
            </a:r>
          </a:p>
          <a:p>
            <a:pPr marL="0" indent="0">
              <a:buNone/>
            </a:pPr>
            <a:r>
              <a:rPr lang="id-ID" dirty="0" smtClean="0"/>
              <a:t>Jika frekuensi alel A di dalam suatu populasi adalah  p</a:t>
            </a:r>
            <a:r>
              <a:rPr lang="en-US" dirty="0" smtClean="0"/>
              <a:t> </a:t>
            </a:r>
            <a:r>
              <a:rPr lang="id-ID" dirty="0" smtClean="0"/>
              <a:t>, maka  alelnya a  adalah q, kemungkinan kombinasi dari spermatozoa dan sel telur perkawinan individu heterozigotik Aa X Aa adalah.....</a:t>
            </a:r>
            <a:endParaRPr lang="id-ID" dirty="0"/>
          </a:p>
        </p:txBody>
      </p:sp>
    </p:spTree>
    <p:extLst>
      <p:ext uri="{BB962C8B-B14F-4D97-AF65-F5344CB8AC3E}">
        <p14:creationId xmlns:p14="http://schemas.microsoft.com/office/powerpoint/2010/main" val="4177867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197404509"/>
              </p:ext>
            </p:extLst>
          </p:nvPr>
        </p:nvGraphicFramePr>
        <p:xfrm>
          <a:off x="1280159" y="302373"/>
          <a:ext cx="4515730" cy="2504513"/>
        </p:xfrm>
        <a:graphic>
          <a:graphicData uri="http://schemas.openxmlformats.org/drawingml/2006/table">
            <a:tbl>
              <a:tblPr firstRow="1" bandRow="1">
                <a:tableStyleId>{5C22544A-7EE6-4342-B048-85BDC9FD1C3A}</a:tableStyleId>
              </a:tblPr>
              <a:tblGrid>
                <a:gridCol w="1505243">
                  <a:extLst>
                    <a:ext uri="{9D8B030D-6E8A-4147-A177-3AD203B41FA5}">
                      <a16:colId xmlns:a16="http://schemas.microsoft.com/office/drawing/2014/main" val="20000"/>
                    </a:ext>
                  </a:extLst>
                </a:gridCol>
                <a:gridCol w="1164771">
                  <a:extLst>
                    <a:ext uri="{9D8B030D-6E8A-4147-A177-3AD203B41FA5}">
                      <a16:colId xmlns:a16="http://schemas.microsoft.com/office/drawing/2014/main" val="20001"/>
                    </a:ext>
                  </a:extLst>
                </a:gridCol>
                <a:gridCol w="1845716">
                  <a:extLst>
                    <a:ext uri="{9D8B030D-6E8A-4147-A177-3AD203B41FA5}">
                      <a16:colId xmlns:a16="http://schemas.microsoft.com/office/drawing/2014/main" val="20002"/>
                    </a:ext>
                  </a:extLst>
                </a:gridCol>
              </a:tblGrid>
              <a:tr h="624840">
                <a:tc rowSpan="2">
                  <a:txBody>
                    <a:bodyPr/>
                    <a:lstStyle/>
                    <a:p>
                      <a:r>
                        <a:rPr lang="id-ID" sz="2000" smtClean="0"/>
                        <a:t>ovum</a:t>
                      </a:r>
                      <a:endParaRPr lang="id-ID" sz="2000"/>
                    </a:p>
                  </a:txBody>
                  <a:tcPr/>
                </a:tc>
                <a:tc gridSpan="2">
                  <a:txBody>
                    <a:bodyPr/>
                    <a:lstStyle/>
                    <a:p>
                      <a:r>
                        <a:rPr lang="id-ID" sz="2000" smtClean="0"/>
                        <a:t>Spermatozoa</a:t>
                      </a:r>
                      <a:endParaRPr lang="id-ID" sz="2000"/>
                    </a:p>
                  </a:txBody>
                  <a:tcPr/>
                </a:tc>
                <a:tc hMerge="1">
                  <a:txBody>
                    <a:bodyPr/>
                    <a:lstStyle/>
                    <a:p>
                      <a:endParaRPr lang="id-ID"/>
                    </a:p>
                  </a:txBody>
                  <a:tcPr/>
                </a:tc>
                <a:extLst>
                  <a:ext uri="{0D108BD9-81ED-4DB2-BD59-A6C34878D82A}">
                    <a16:rowId xmlns:a16="http://schemas.microsoft.com/office/drawing/2014/main" val="10000"/>
                  </a:ext>
                </a:extLst>
              </a:tr>
              <a:tr h="627648">
                <a:tc vMerge="1">
                  <a:txBody>
                    <a:bodyPr/>
                    <a:lstStyle/>
                    <a:p>
                      <a:endParaRPr lang="id-ID"/>
                    </a:p>
                  </a:txBody>
                  <a:tcPr/>
                </a:tc>
                <a:tc>
                  <a:txBody>
                    <a:bodyPr/>
                    <a:lstStyle/>
                    <a:p>
                      <a:r>
                        <a:rPr lang="id-ID" sz="2000" smtClean="0"/>
                        <a:t>A(p)</a:t>
                      </a:r>
                      <a:endParaRPr lang="id-ID" sz="2000"/>
                    </a:p>
                  </a:txBody>
                  <a:tcPr/>
                </a:tc>
                <a:tc>
                  <a:txBody>
                    <a:bodyPr/>
                    <a:lstStyle/>
                    <a:p>
                      <a:r>
                        <a:rPr lang="id-ID" sz="2000" smtClean="0"/>
                        <a:t>a (q)</a:t>
                      </a:r>
                      <a:endParaRPr lang="id-ID" sz="2000"/>
                    </a:p>
                  </a:txBody>
                  <a:tcPr/>
                </a:tc>
                <a:extLst>
                  <a:ext uri="{0D108BD9-81ED-4DB2-BD59-A6C34878D82A}">
                    <a16:rowId xmlns:a16="http://schemas.microsoft.com/office/drawing/2014/main" val="10001"/>
                  </a:ext>
                </a:extLst>
              </a:tr>
              <a:tr h="562708">
                <a:tc>
                  <a:txBody>
                    <a:bodyPr/>
                    <a:lstStyle/>
                    <a:p>
                      <a:r>
                        <a:rPr lang="id-ID" sz="2000" smtClean="0"/>
                        <a:t>A(p)</a:t>
                      </a:r>
                      <a:endParaRPr lang="id-ID" sz="2000"/>
                    </a:p>
                  </a:txBody>
                  <a:tcPr/>
                </a:tc>
                <a:tc>
                  <a:txBody>
                    <a:bodyPr/>
                    <a:lstStyle/>
                    <a:p>
                      <a:r>
                        <a:rPr lang="id-ID" sz="2000" smtClean="0"/>
                        <a:t>AA(p</a:t>
                      </a:r>
                      <a:r>
                        <a:rPr lang="id-ID" sz="2000" baseline="30000" smtClean="0"/>
                        <a:t>2</a:t>
                      </a:r>
                      <a:r>
                        <a:rPr lang="id-ID" sz="2000" smtClean="0"/>
                        <a:t>)</a:t>
                      </a:r>
                      <a:endParaRPr lang="id-ID" sz="2000"/>
                    </a:p>
                  </a:txBody>
                  <a:tcPr/>
                </a:tc>
                <a:tc>
                  <a:txBody>
                    <a:bodyPr/>
                    <a:lstStyle/>
                    <a:p>
                      <a:r>
                        <a:rPr lang="id-ID" sz="2000" smtClean="0"/>
                        <a:t>Aa (pq)</a:t>
                      </a:r>
                      <a:endParaRPr lang="id-ID" sz="2000"/>
                    </a:p>
                  </a:txBody>
                  <a:tcPr/>
                </a:tc>
                <a:extLst>
                  <a:ext uri="{0D108BD9-81ED-4DB2-BD59-A6C34878D82A}">
                    <a16:rowId xmlns:a16="http://schemas.microsoft.com/office/drawing/2014/main" val="10002"/>
                  </a:ext>
                </a:extLst>
              </a:tr>
              <a:tr h="689317">
                <a:tc>
                  <a:txBody>
                    <a:bodyPr/>
                    <a:lstStyle/>
                    <a:p>
                      <a:r>
                        <a:rPr lang="id-ID" sz="2000" smtClean="0"/>
                        <a:t>a(q)</a:t>
                      </a:r>
                      <a:endParaRPr lang="id-ID" sz="2000"/>
                    </a:p>
                  </a:txBody>
                  <a:tcPr/>
                </a:tc>
                <a:tc>
                  <a:txBody>
                    <a:bodyPr/>
                    <a:lstStyle/>
                    <a:p>
                      <a:r>
                        <a:rPr lang="id-ID" sz="2000" smtClean="0"/>
                        <a:t>Aa (pq)</a:t>
                      </a:r>
                      <a:endParaRPr lang="id-ID" sz="2000"/>
                    </a:p>
                  </a:txBody>
                  <a:tcPr/>
                </a:tc>
                <a:tc>
                  <a:txBody>
                    <a:bodyPr/>
                    <a:lstStyle/>
                    <a:p>
                      <a:r>
                        <a:rPr lang="en-US" sz="2000" dirty="0" smtClean="0"/>
                        <a:t>a</a:t>
                      </a:r>
                      <a:r>
                        <a:rPr lang="id-ID" sz="2000" dirty="0" smtClean="0"/>
                        <a:t>a (q</a:t>
                      </a:r>
                      <a:r>
                        <a:rPr lang="id-ID" sz="2000" baseline="30000" dirty="0" smtClean="0"/>
                        <a:t>2</a:t>
                      </a:r>
                      <a:r>
                        <a:rPr lang="id-ID" sz="2000" dirty="0" smtClean="0"/>
                        <a:t>)</a:t>
                      </a:r>
                      <a:endParaRPr lang="id-ID" sz="2000" dirty="0"/>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5865619" y="393896"/>
            <a:ext cx="4766048" cy="1815882"/>
          </a:xfrm>
          <a:prstGeom prst="rect">
            <a:avLst/>
          </a:prstGeom>
          <a:noFill/>
        </p:spPr>
        <p:txBody>
          <a:bodyPr wrap="none" rtlCol="0">
            <a:spAutoFit/>
          </a:bodyPr>
          <a:lstStyle/>
          <a:p>
            <a:r>
              <a:rPr lang="id-ID" sz="2400" dirty="0" smtClean="0"/>
              <a:t>Jumlah =  p</a:t>
            </a:r>
            <a:r>
              <a:rPr lang="id-ID" sz="2400" baseline="30000" dirty="0" smtClean="0"/>
              <a:t>2</a:t>
            </a:r>
            <a:r>
              <a:rPr lang="id-ID" sz="2400" dirty="0" smtClean="0"/>
              <a:t> (AA) + 2pq (Aa) + q</a:t>
            </a:r>
            <a:r>
              <a:rPr lang="id-ID" sz="2400" baseline="30000" dirty="0" smtClean="0"/>
              <a:t>2</a:t>
            </a:r>
            <a:r>
              <a:rPr lang="id-ID" sz="2400" dirty="0" smtClean="0"/>
              <a:t> (aa)</a:t>
            </a:r>
            <a:endParaRPr lang="en-US" sz="2400" dirty="0" smtClean="0"/>
          </a:p>
          <a:p>
            <a:r>
              <a:rPr lang="en-US" sz="2400" dirty="0" smtClean="0"/>
              <a:t>              =  p</a:t>
            </a:r>
            <a:r>
              <a:rPr lang="en-US" sz="2400" baseline="30000" dirty="0" smtClean="0"/>
              <a:t>2 </a:t>
            </a:r>
            <a:r>
              <a:rPr lang="en-US" sz="2400" dirty="0" smtClean="0"/>
              <a:t> + 2 </a:t>
            </a:r>
            <a:r>
              <a:rPr lang="en-US" sz="2400" dirty="0" err="1" smtClean="0"/>
              <a:t>pq</a:t>
            </a:r>
            <a:r>
              <a:rPr lang="en-US" sz="2400" dirty="0" smtClean="0"/>
              <a:t>  + q</a:t>
            </a:r>
            <a:r>
              <a:rPr lang="en-US" sz="2400" baseline="30000" dirty="0" smtClean="0"/>
              <a:t>2 </a:t>
            </a:r>
          </a:p>
          <a:p>
            <a:endParaRPr lang="en-US" sz="2400" baseline="30000" dirty="0"/>
          </a:p>
          <a:p>
            <a:r>
              <a:rPr lang="en-US" sz="2400" baseline="30000" dirty="0" smtClean="0"/>
              <a:t>                    </a:t>
            </a:r>
            <a:r>
              <a:rPr lang="en-US" sz="2400" dirty="0" smtClean="0"/>
              <a:t> =  (p + q ) </a:t>
            </a:r>
            <a:r>
              <a:rPr lang="en-US" sz="2400" baseline="30000" dirty="0" smtClean="0"/>
              <a:t>2</a:t>
            </a:r>
          </a:p>
          <a:p>
            <a:endParaRPr lang="id-ID" sz="2400" dirty="0"/>
          </a:p>
        </p:txBody>
      </p:sp>
      <p:sp>
        <p:nvSpPr>
          <p:cNvPr id="6" name="TextBox 5"/>
          <p:cNvSpPr txBox="1"/>
          <p:nvPr/>
        </p:nvSpPr>
        <p:spPr>
          <a:xfrm>
            <a:off x="5998853" y="1966476"/>
            <a:ext cx="5142333" cy="1107996"/>
          </a:xfrm>
          <a:prstGeom prst="rect">
            <a:avLst/>
          </a:prstGeom>
          <a:noFill/>
        </p:spPr>
        <p:txBody>
          <a:bodyPr wrap="square" rtlCol="0">
            <a:spAutoFit/>
          </a:bodyPr>
          <a:lstStyle/>
          <a:p>
            <a:r>
              <a:rPr lang="id-ID" sz="2400" dirty="0" smtClean="0"/>
              <a:t>Karena (p + q)</a:t>
            </a:r>
            <a:r>
              <a:rPr lang="id-ID" sz="2400" baseline="30000" dirty="0" smtClean="0"/>
              <a:t>2</a:t>
            </a:r>
            <a:r>
              <a:rPr lang="id-ID" sz="2400" dirty="0" smtClean="0"/>
              <a:t> = 1  , maka p + q = 1, sehingga p = 1- q</a:t>
            </a:r>
          </a:p>
          <a:p>
            <a:endParaRPr lang="id-ID" dirty="0"/>
          </a:p>
        </p:txBody>
      </p:sp>
      <p:sp>
        <p:nvSpPr>
          <p:cNvPr id="7" name="TextBox 6"/>
          <p:cNvSpPr txBox="1"/>
          <p:nvPr/>
        </p:nvSpPr>
        <p:spPr>
          <a:xfrm>
            <a:off x="1181686" y="3144070"/>
            <a:ext cx="10466363" cy="830997"/>
          </a:xfrm>
          <a:prstGeom prst="rect">
            <a:avLst/>
          </a:prstGeom>
          <a:noFill/>
        </p:spPr>
        <p:txBody>
          <a:bodyPr wrap="square" rtlCol="0">
            <a:spAutoFit/>
          </a:bodyPr>
          <a:lstStyle/>
          <a:p>
            <a:r>
              <a:rPr lang="id-ID" sz="2400" dirty="0" smtClean="0"/>
              <a:t>Untuk mencari frekuensi dari 2 buah alel di dalam suatu populasi digunakan huku</a:t>
            </a:r>
            <a:r>
              <a:rPr lang="en-US" sz="2400" dirty="0" smtClean="0"/>
              <a:t>m</a:t>
            </a:r>
            <a:r>
              <a:rPr lang="id-ID" sz="2400" dirty="0" smtClean="0"/>
              <a:t> Hardy-Weiberg dalam bentuk rumus yaitu</a:t>
            </a:r>
            <a:r>
              <a:rPr lang="id-ID" dirty="0" smtClean="0"/>
              <a:t> :  			</a:t>
            </a:r>
            <a:endParaRPr lang="id-ID" dirty="0"/>
          </a:p>
        </p:txBody>
      </p:sp>
      <p:sp>
        <p:nvSpPr>
          <p:cNvPr id="8" name="Horizontal Scroll 7"/>
          <p:cNvSpPr/>
          <p:nvPr/>
        </p:nvSpPr>
        <p:spPr>
          <a:xfrm>
            <a:off x="1547447" y="4003134"/>
            <a:ext cx="9186812" cy="2854866"/>
          </a:xfrm>
          <a:prstGeom prst="horizontalScroll">
            <a:avLst/>
          </a:prstGeom>
          <a:ln w="38100"/>
        </p:spPr>
        <p:style>
          <a:lnRef idx="2">
            <a:schemeClr val="dk1"/>
          </a:lnRef>
          <a:fillRef idx="1">
            <a:schemeClr val="lt1"/>
          </a:fillRef>
          <a:effectRef idx="0">
            <a:schemeClr val="dk1"/>
          </a:effectRef>
          <a:fontRef idx="minor">
            <a:schemeClr val="dk1"/>
          </a:fontRef>
        </p:style>
        <p:txBody>
          <a:bodyPr rtlCol="0" anchor="ctr"/>
          <a:lstStyle/>
          <a:p>
            <a:pPr algn="ctr"/>
            <a:r>
              <a:rPr lang="id-ID" sz="2800" dirty="0">
                <a:ln w="0"/>
                <a:solidFill>
                  <a:schemeClr val="tx1"/>
                </a:solidFill>
                <a:effectLst>
                  <a:outerShdw blurRad="38100" dist="19050" dir="2700000" algn="tl" rotWithShape="0">
                    <a:schemeClr val="dk1">
                      <a:alpha val="40000"/>
                    </a:schemeClr>
                  </a:outerShdw>
                </a:effectLst>
              </a:rPr>
              <a:t>p</a:t>
            </a:r>
            <a:r>
              <a:rPr lang="id-ID" sz="2800" baseline="30000" dirty="0" smtClean="0">
                <a:ln w="0"/>
                <a:solidFill>
                  <a:schemeClr val="tx1"/>
                </a:solidFill>
                <a:effectLst>
                  <a:outerShdw blurRad="38100" dist="19050" dir="2700000" algn="tl" rotWithShape="0">
                    <a:schemeClr val="dk1">
                      <a:alpha val="40000"/>
                    </a:schemeClr>
                  </a:outerShdw>
                </a:effectLst>
              </a:rPr>
              <a:t>2</a:t>
            </a:r>
            <a:r>
              <a:rPr lang="id-ID" sz="2800" dirty="0" smtClean="0">
                <a:ln w="0"/>
                <a:solidFill>
                  <a:schemeClr val="tx1"/>
                </a:solidFill>
                <a:effectLst>
                  <a:outerShdw blurRad="38100" dist="19050" dir="2700000" algn="tl" rotWithShape="0">
                    <a:schemeClr val="dk1">
                      <a:alpha val="40000"/>
                    </a:schemeClr>
                  </a:outerShdw>
                </a:effectLst>
              </a:rPr>
              <a:t>(AA) + 2pq(Aa) + q</a:t>
            </a:r>
            <a:r>
              <a:rPr lang="id-ID" sz="2800" baseline="30000" dirty="0" smtClean="0">
                <a:ln w="0"/>
                <a:solidFill>
                  <a:schemeClr val="tx1"/>
                </a:solidFill>
                <a:effectLst>
                  <a:outerShdw blurRad="38100" dist="19050" dir="2700000" algn="tl" rotWithShape="0">
                    <a:schemeClr val="dk1">
                      <a:alpha val="40000"/>
                    </a:schemeClr>
                  </a:outerShdw>
                </a:effectLst>
              </a:rPr>
              <a:t>2</a:t>
            </a:r>
            <a:r>
              <a:rPr lang="id-ID" sz="2800" dirty="0" smtClean="0">
                <a:ln w="0"/>
                <a:solidFill>
                  <a:schemeClr val="tx1"/>
                </a:solidFill>
                <a:effectLst>
                  <a:outerShdw blurRad="38100" dist="19050" dir="2700000" algn="tl" rotWithShape="0">
                    <a:schemeClr val="dk1">
                      <a:alpha val="40000"/>
                    </a:schemeClr>
                  </a:outerShdw>
                </a:effectLst>
              </a:rPr>
              <a:t>(aa)</a:t>
            </a:r>
          </a:p>
          <a:p>
            <a:pPr algn="ctr"/>
            <a:endParaRPr lang="id-ID" sz="2800" dirty="0" smtClean="0">
              <a:ln w="0"/>
              <a:solidFill>
                <a:schemeClr val="tx1"/>
              </a:solidFill>
              <a:effectLst>
                <a:outerShdw blurRad="38100" dist="19050" dir="2700000" algn="tl" rotWithShape="0">
                  <a:schemeClr val="dk1">
                    <a:alpha val="40000"/>
                  </a:schemeClr>
                </a:outerShdw>
              </a:effectLst>
            </a:endParaRPr>
          </a:p>
          <a:p>
            <a:pPr algn="ctr"/>
            <a:r>
              <a:rPr lang="id-ID" sz="2800" dirty="0" smtClean="0"/>
              <a:t>(p + q) </a:t>
            </a:r>
            <a:r>
              <a:rPr lang="id-ID" sz="2800" baseline="30000" dirty="0" smtClean="0"/>
              <a:t>2 </a:t>
            </a:r>
            <a:r>
              <a:rPr lang="id-ID" sz="2800" dirty="0" smtClean="0"/>
              <a:t> = 1 , sehingga  (p +q) =  1; p = 1-q</a:t>
            </a:r>
          </a:p>
          <a:p>
            <a:pPr algn="ctr"/>
            <a:endParaRPr lang="id-ID" sz="28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044438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347787" y="647700"/>
            <a:ext cx="9496425" cy="5562600"/>
          </a:xfrm>
          <a:prstGeom prst="rect">
            <a:avLst/>
          </a:prstGeom>
        </p:spPr>
      </p:pic>
    </p:spTree>
    <p:extLst>
      <p:ext uri="{BB962C8B-B14F-4D97-AF65-F5344CB8AC3E}">
        <p14:creationId xmlns:p14="http://schemas.microsoft.com/office/powerpoint/2010/main" val="3843899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385887" y="561975"/>
            <a:ext cx="9420225" cy="5734050"/>
          </a:xfrm>
          <a:prstGeom prst="rect">
            <a:avLst/>
          </a:prstGeom>
        </p:spPr>
      </p:pic>
    </p:spTree>
    <p:extLst>
      <p:ext uri="{BB962C8B-B14F-4D97-AF65-F5344CB8AC3E}">
        <p14:creationId xmlns:p14="http://schemas.microsoft.com/office/powerpoint/2010/main" val="1302925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385887" y="762000"/>
            <a:ext cx="9420225" cy="5334000"/>
          </a:xfrm>
          <a:prstGeom prst="rect">
            <a:avLst/>
          </a:prstGeom>
        </p:spPr>
      </p:pic>
    </p:spTree>
    <p:extLst>
      <p:ext uri="{BB962C8B-B14F-4D97-AF65-F5344CB8AC3E}">
        <p14:creationId xmlns:p14="http://schemas.microsoft.com/office/powerpoint/2010/main" val="5648114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4163</TotalTime>
  <Words>948</Words>
  <Application>Microsoft Office PowerPoint</Application>
  <PresentationFormat>Widescreen</PresentationFormat>
  <Paragraphs>162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Cambria Math</vt:lpstr>
      <vt:lpstr>Symbol</vt:lpstr>
      <vt:lpstr>Office Theme</vt:lpstr>
      <vt:lpstr>GENETIKA POPULASSI </vt:lpstr>
      <vt:lpstr>PowerPoint Presentation</vt:lpstr>
      <vt:lpstr>PowerPoint Presentation</vt:lpstr>
      <vt:lpstr>GENE POOL  ( lungkang gen)</vt:lpstr>
      <vt:lpstr>Hukum Kesetimbangan  (equilibrum) Hardy-Weinberg</vt:lpstr>
      <vt:lpstr>PowerPoint Presentation</vt:lpstr>
      <vt:lpstr>PowerPoint Presentation</vt:lpstr>
      <vt:lpstr>PowerPoint Presentation</vt:lpstr>
      <vt:lpstr>PowerPoint Presentation</vt:lpstr>
      <vt:lpstr>Menghitung Frekuensi Gen</vt:lpstr>
      <vt:lpstr>Menghitung  Frekuensi alel ganda</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GENETIKA POPULASSI</dc:title>
  <dc:creator>user</dc:creator>
  <cp:lastModifiedBy>Dewi Lengkana</cp:lastModifiedBy>
  <cp:revision>26</cp:revision>
  <dcterms:created xsi:type="dcterms:W3CDTF">2020-10-27T10:10:13Z</dcterms:created>
  <dcterms:modified xsi:type="dcterms:W3CDTF">2021-11-29T23:24:49Z</dcterms:modified>
</cp:coreProperties>
</file>