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7.xml" ContentType="application/vnd.openxmlformats-officedocument.drawingml.chart+xml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4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charts/chart4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sldIdLst>
    <p:sldId id="256" r:id="rId2"/>
    <p:sldId id="258" r:id="rId3"/>
    <p:sldId id="257" r:id="rId4"/>
    <p:sldId id="281" r:id="rId5"/>
    <p:sldId id="271" r:id="rId6"/>
    <p:sldId id="289" r:id="rId7"/>
    <p:sldId id="272" r:id="rId8"/>
    <p:sldId id="273" r:id="rId9"/>
    <p:sldId id="274" r:id="rId10"/>
    <p:sldId id="275" r:id="rId11"/>
    <p:sldId id="299" r:id="rId12"/>
    <p:sldId id="282" r:id="rId13"/>
    <p:sldId id="284" r:id="rId14"/>
    <p:sldId id="285" r:id="rId15"/>
    <p:sldId id="286" r:id="rId16"/>
    <p:sldId id="287" r:id="rId17"/>
    <p:sldId id="298" r:id="rId18"/>
    <p:sldId id="259" r:id="rId19"/>
    <p:sldId id="290" r:id="rId20"/>
    <p:sldId id="291" r:id="rId21"/>
    <p:sldId id="292" r:id="rId22"/>
    <p:sldId id="293" r:id="rId23"/>
    <p:sldId id="297" r:id="rId24"/>
    <p:sldId id="296" r:id="rId25"/>
    <p:sldId id="294" r:id="rId26"/>
    <p:sldId id="260" r:id="rId27"/>
    <p:sldId id="304" r:id="rId28"/>
    <p:sldId id="316" r:id="rId29"/>
    <p:sldId id="310" r:id="rId30"/>
    <p:sldId id="309" r:id="rId31"/>
    <p:sldId id="313" r:id="rId32"/>
    <p:sldId id="314" r:id="rId33"/>
    <p:sldId id="315" r:id="rId34"/>
    <p:sldId id="306" r:id="rId35"/>
    <p:sldId id="312" r:id="rId36"/>
    <p:sldId id="301" r:id="rId37"/>
    <p:sldId id="302" r:id="rId38"/>
    <p:sldId id="308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888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WORK\MONE\PUSAT%20PMP\2013\Laporan\Peta%20Pemenuhan%20SNP%202013\Dasar\SD%20EDS%2019-12-2013%20(1)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D:\WORK\MONE\PUSAT%20PMP\2013\ANALISIS\SMP\ANALISIS%20SMP%20NASIONAL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WORK\MONE\PUSAT%20PMP\2013\Laporan\Peta%20Pemenuhan%20SNP%202013\Dasar\SD%20EDS%2019-12-2013%20(1)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WORK\MONE\PUSAT%20PMP\2013\Laporan\Peta%20Pemenuhan%20SNP%202013\Dasar\SMP%20EDS%2019-12-2013rev-minor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ENTERI\Rembuknas%202014\data%20makro%20edit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aufik\Documents\MENTERI\Proyeksi\dependency%20ratio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aufik\Documents\MENTERI\Proyeksi\dependency%20ratio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WORK\MONE\PUSAT%20PMP\2013\Laporan\Peta%20Pemenuhan%20SNP%202013\Dasar\SMP%20EDS%2019-12-2013rev-minor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WORK\MONE\PUSAT%20PMP\2013\Laporan\Peta%20Pemenuhan%20SNP%202013\Dasar\SD%20EDS%2019-12-2013%20(1)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WORK\MONE\PUSAT%20PMP\2013\Laporan\Peta%20Pemenuhan%20SNP%202013\Dasar\SD%20EDS%2019-12-2013%20(1)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D:\WORK\MONE\PUSAT%20PMP\2013\Laporan\Peta%20Pemenuhan%20SNP%202013\Dasar\SMP%20EDS%2019-12-2013rev-minor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D:\WORK\MONE\PUSAT%20PMP\2013\Laporan\Peta%20Pemenuhan%20SNP%202013\Dasar\SMP%20EDS%2019-12-2013rev-minor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D:\WORK\MONE\PUSAT%20PMP\2013\ANALISIS\SD\ANALISIS%20SD%20NASIONAL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D:\WORK\MONE\PUSAT%20PMP\2013\Laporan\Peta%20Pemenuhan%20SNP%202013\Dasar\SMP%20EDS%2019-12-2013rev-minor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D:\WORK\MONE\PUSAT%20PMP\2013\ANALISIS\SD\ANALISIS%20SD%20NASIONAL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radarChart>
        <c:radarStyle val="marker"/>
        <c:ser>
          <c:idx val="0"/>
          <c:order val="0"/>
          <c:tx>
            <c:strRef>
              <c:f>Nasional!$E$1</c:f>
              <c:strCache>
                <c:ptCount val="1"/>
                <c:pt idx="0">
                  <c:v>Nasional</c:v>
                </c:pt>
              </c:strCache>
            </c:strRef>
          </c:tx>
          <c:spPr>
            <a:ln w="22225"/>
          </c:spPr>
          <c:marker>
            <c:symbol val="circle"/>
            <c:size val="4"/>
          </c:marker>
          <c:cat>
            <c:strRef>
              <c:f>Nasional!$D$2:$D$7</c:f>
              <c:strCache>
                <c:ptCount val="6"/>
                <c:pt idx="0">
                  <c:v>STANDAR KOMPETENSI LULUSAN </c:v>
                </c:pt>
                <c:pt idx="1">
                  <c:v>STANDAR ISI </c:v>
                </c:pt>
                <c:pt idx="2">
                  <c:v>STANDAR PROSES </c:v>
                </c:pt>
                <c:pt idx="3">
                  <c:v>STANDAR PENILAIAN </c:v>
                </c:pt>
                <c:pt idx="4">
                  <c:v>STANDAR PTK </c:v>
                </c:pt>
                <c:pt idx="5">
                  <c:v>STANDAR PENGELOLAAN </c:v>
                </c:pt>
              </c:strCache>
            </c:strRef>
          </c:cat>
          <c:val>
            <c:numRef>
              <c:f>Nasional!$E$2:$E$7</c:f>
              <c:numCache>
                <c:formatCode>0.00</c:formatCode>
                <c:ptCount val="6"/>
                <c:pt idx="0">
                  <c:v>5.0479539192615475</c:v>
                </c:pt>
                <c:pt idx="1">
                  <c:v>5.8138980106287486</c:v>
                </c:pt>
                <c:pt idx="2">
                  <c:v>5.4862047453075045</c:v>
                </c:pt>
                <c:pt idx="3">
                  <c:v>6.6541483027694355</c:v>
                </c:pt>
                <c:pt idx="4">
                  <c:v>6.4353961817072758</c:v>
                </c:pt>
                <c:pt idx="5">
                  <c:v>6.6668593656940898</c:v>
                </c:pt>
              </c:numCache>
            </c:numRef>
          </c:val>
        </c:ser>
        <c:axId val="169758720"/>
        <c:axId val="169780736"/>
      </c:radarChart>
      <c:catAx>
        <c:axId val="169758720"/>
        <c:scaling>
          <c:orientation val="minMax"/>
        </c:scaling>
        <c:axPos val="b"/>
        <c:majorGridlines/>
        <c:tickLblPos val="nextTo"/>
        <c:txPr>
          <a:bodyPr/>
          <a:lstStyle/>
          <a:p>
            <a:pPr>
              <a:defRPr sz="800"/>
            </a:pPr>
            <a:endParaRPr lang="en-US"/>
          </a:p>
        </c:txPr>
        <c:crossAx val="169780736"/>
        <c:crosses val="autoZero"/>
        <c:auto val="1"/>
        <c:lblAlgn val="ctr"/>
        <c:lblOffset val="100"/>
      </c:catAx>
      <c:valAx>
        <c:axId val="169780736"/>
        <c:scaling>
          <c:orientation val="minMax"/>
          <c:max val="10"/>
          <c:min val="0"/>
        </c:scaling>
        <c:axPos val="l"/>
        <c:majorGridlines/>
        <c:numFmt formatCode="0.00" sourceLinked="1"/>
        <c:majorTickMark val="cross"/>
        <c:tickLblPos val="nextTo"/>
        <c:crossAx val="169758720"/>
        <c:crosses val="autoZero"/>
        <c:crossBetween val="between"/>
        <c:majorUnit val="2"/>
      </c:valAx>
    </c:plotArea>
    <c:plotVisOnly val="1"/>
  </c:chart>
  <c:spPr>
    <a:ln>
      <a:noFill/>
    </a:ln>
  </c:sp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bar"/>
        <c:grouping val="clustered"/>
        <c:ser>
          <c:idx val="0"/>
          <c:order val="0"/>
          <c:spPr>
            <a:solidFill>
              <a:schemeClr val="accent1">
                <a:lumMod val="60000"/>
                <a:lumOff val="40000"/>
              </a:schemeClr>
            </a:solidFill>
          </c:spPr>
          <c:dLbls>
            <c:showVal val="1"/>
          </c:dLbls>
          <c:cat>
            <c:strRef>
              <c:f>TABEL!$D$75:$D$100</c:f>
              <c:strCache>
                <c:ptCount val="26"/>
                <c:pt idx="0">
                  <c:v>PBM mengembangkan kreatifitas peserta didik</c:v>
                </c:pt>
                <c:pt idx="1">
                  <c:v>Komite berkontribusi efektif terhadap peningkatan mutu sekolah</c:v>
                </c:pt>
                <c:pt idx="2">
                  <c:v>PBM mengembangkan budaya dan kemandirian belajar</c:v>
                </c:pt>
                <c:pt idx="3">
                  <c:v>Penilaian dilakukan sesuai dengan kompetensi yang diukur</c:v>
                </c:pt>
                <c:pt idx="4">
                  <c:v>PBM dilakukan secara efisien dan efektif untuk penguasaan pengetahuan, keterampilan, sikap dan perilaku</c:v>
                </c:pt>
                <c:pt idx="5">
                  <c:v>Guru dan kepala sekolah dapat dijadikan teladan oleh siswa</c:v>
                </c:pt>
                <c:pt idx="6">
                  <c:v>PBM mengembangkan kemampuan berkomunikasi efektif dan santun</c:v>
                </c:pt>
                <c:pt idx="7">
                  <c:v>Kurikulum disusun secara logis dan sistematis</c:v>
                </c:pt>
                <c:pt idx="8">
                  <c:v>Semua guru dan komponen sekolah ikut terlibat dalam pelaksanaan program sekolah yang dimuat dalam perencanaan</c:v>
                </c:pt>
                <c:pt idx="9">
                  <c:v>Evaluasi dilakukan berdasarkan penjaminan mutu</c:v>
                </c:pt>
                <c:pt idx="10">
                  <c:v>Suasana akademik di sekolah mendukung pembelajaran (kondusif)</c:v>
                </c:pt>
                <c:pt idx="11">
                  <c:v>Interaksi guru-siswa mendukung efektifitas PBM</c:v>
                </c:pt>
                <c:pt idx="12">
                  <c:v>Sekolah memiliki rumusan visi dan misi yang dipahami oleh semua komponen sekolah</c:v>
                </c:pt>
                <c:pt idx="13">
                  <c:v>Materiajar sesuai dengan kurikulum nasional</c:v>
                </c:pt>
                <c:pt idx="14">
                  <c:v>RPP yang dikembangkan sesuai dengan SKL dan standar isi serta memenuhi aspek kualitas</c:v>
                </c:pt>
                <c:pt idx="15">
                  <c:v>PBM mengembangkan karakter jujur, disiplin, bertanggungjawab, dan menghargai orang lain</c:v>
                </c:pt>
                <c:pt idx="16">
                  <c:v>Pelaksanaan perencanaan sekolah dievaluasi berdasarkan capaian indikator</c:v>
                </c:pt>
                <c:pt idx="17">
                  <c:v>Guru menganalisis hasil penilaian utk perbaikan PBM</c:v>
                </c:pt>
                <c:pt idx="18">
                  <c:v>Materi ajar sesuai dengan SKL (membentuk karakter, mengembangkan kreatifitas, mengembangkan kemampuan komunikatif, mengembangkan budaya dan kemampuan belajar)</c:v>
                </c:pt>
                <c:pt idx="19">
                  <c:v>Guru dan tenaga pendidikan profesional dalam bidangnya</c:v>
                </c:pt>
                <c:pt idx="20">
                  <c:v>Penilaian dilakukan secara holistik dan berkesinambungan untuk efisiensi PBM</c:v>
                </c:pt>
                <c:pt idx="21">
                  <c:v>Kepala sekolah melaksanakan pengelolaan sekolah secara efektif dan efisien untuk peningkatan mutu sekolah</c:v>
                </c:pt>
                <c:pt idx="22">
                  <c:v>Kepala sekolah melakukan supervisi kualitas PBM dan memberikan saran perbaikan</c:v>
                </c:pt>
                <c:pt idx="23">
                  <c:v>Penilaian dilakukan dengan menerapkan aspek keadilan, transparansi dan akuntabilitas</c:v>
                </c:pt>
                <c:pt idx="24">
                  <c:v>Sekolah memiliki dokumen perencanaan yang berkualitas, mencakup peningkatan PBM, tenaga kependidikan, dan sarpras; yang dijalankan secara konsisten</c:v>
                </c:pt>
                <c:pt idx="25">
                  <c:v>Materi ajar relevan dengan kebutuhan siswa</c:v>
                </c:pt>
              </c:strCache>
            </c:strRef>
          </c:cat>
          <c:val>
            <c:numRef>
              <c:f>TABEL!$F$75:$F$100</c:f>
              <c:numCache>
                <c:formatCode>_(* #,##0.00_);_(* \(#,##0.00\);_(* "-"??_);_(@_)</c:formatCode>
                <c:ptCount val="26"/>
                <c:pt idx="0">
                  <c:v>2.8725167557483502</c:v>
                </c:pt>
                <c:pt idx="1">
                  <c:v>2.8777496621628598</c:v>
                </c:pt>
                <c:pt idx="2">
                  <c:v>3.1318894535416866</c:v>
                </c:pt>
                <c:pt idx="3">
                  <c:v>4.4289349072764983</c:v>
                </c:pt>
                <c:pt idx="4">
                  <c:v>5.3939146287411432</c:v>
                </c:pt>
                <c:pt idx="5">
                  <c:v>5.5622096757691724</c:v>
                </c:pt>
                <c:pt idx="6">
                  <c:v>5.7370404040205871</c:v>
                </c:pt>
                <c:pt idx="7">
                  <c:v>5.8784684382348553</c:v>
                </c:pt>
                <c:pt idx="8">
                  <c:v>6.0458774207995702</c:v>
                </c:pt>
                <c:pt idx="9">
                  <c:v>6.1867917239418873</c:v>
                </c:pt>
                <c:pt idx="10">
                  <c:v>6.2125917795780685</c:v>
                </c:pt>
                <c:pt idx="11">
                  <c:v>6.3654461544370005</c:v>
                </c:pt>
                <c:pt idx="12">
                  <c:v>6.6017193140213903</c:v>
                </c:pt>
                <c:pt idx="13">
                  <c:v>6.8921115875344086</c:v>
                </c:pt>
                <c:pt idx="14">
                  <c:v>7.0544153918852333</c:v>
                </c:pt>
                <c:pt idx="15">
                  <c:v>7.2104010852750502</c:v>
                </c:pt>
                <c:pt idx="16">
                  <c:v>7.2138103386052483</c:v>
                </c:pt>
                <c:pt idx="17">
                  <c:v>7.3074481454908673</c:v>
                </c:pt>
                <c:pt idx="18">
                  <c:v>7.3264728892098496</c:v>
                </c:pt>
                <c:pt idx="19">
                  <c:v>7.4269546136967275</c:v>
                </c:pt>
                <c:pt idx="20">
                  <c:v>7.7516814525365598</c:v>
                </c:pt>
                <c:pt idx="21">
                  <c:v>7.9620222911868197</c:v>
                </c:pt>
                <c:pt idx="22">
                  <c:v>8.1020592930380708</c:v>
                </c:pt>
                <c:pt idx="23">
                  <c:v>8.116145263799508</c:v>
                </c:pt>
                <c:pt idx="24">
                  <c:v>8.4289636933115162</c:v>
                </c:pt>
                <c:pt idx="25">
                  <c:v>8.7436390718044805</c:v>
                </c:pt>
              </c:numCache>
            </c:numRef>
          </c:val>
        </c:ser>
        <c:gapWidth val="84"/>
        <c:axId val="200339456"/>
        <c:axId val="200341376"/>
      </c:barChart>
      <c:catAx>
        <c:axId val="200339456"/>
        <c:scaling>
          <c:orientation val="minMax"/>
        </c:scaling>
        <c:axPos val="l"/>
        <c:tickLblPos val="nextTo"/>
        <c:txPr>
          <a:bodyPr/>
          <a:lstStyle/>
          <a:p>
            <a:pPr>
              <a:defRPr sz="800"/>
            </a:pPr>
            <a:endParaRPr lang="en-US"/>
          </a:p>
        </c:txPr>
        <c:crossAx val="200341376"/>
        <c:crosses val="autoZero"/>
        <c:auto val="1"/>
        <c:lblAlgn val="ctr"/>
        <c:lblOffset val="100"/>
      </c:catAx>
      <c:valAx>
        <c:axId val="200341376"/>
        <c:scaling>
          <c:orientation val="minMax"/>
        </c:scaling>
        <c:axPos val="b"/>
        <c:numFmt formatCode="_(* #,##0_);_(* \(#,##0\);_(* &quot;-&quot;_);_(@_)" sourceLinked="0"/>
        <c:tickLblPos val="nextTo"/>
        <c:crossAx val="200339456"/>
        <c:crosses val="autoZero"/>
        <c:crossBetween val="between"/>
      </c:valAx>
      <c:spPr>
        <a:noFill/>
        <a:ln>
          <a:solidFill>
            <a:sysClr val="windowText" lastClr="000000"/>
          </a:solidFill>
        </a:ln>
      </c:spPr>
    </c:plotArea>
    <c:plotVisOnly val="1"/>
  </c:chart>
  <c:spPr>
    <a:noFill/>
    <a:ln>
      <a:noFill/>
    </a:ln>
  </c:sp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34694401554009141"/>
          <c:y val="3.1878859899115604E-2"/>
          <c:w val="0.60850089660469786"/>
          <c:h val="0.90546352663050977"/>
        </c:manualLayout>
      </c:layout>
      <c:barChart>
        <c:barDir val="bar"/>
        <c:grouping val="clustered"/>
        <c:ser>
          <c:idx val="0"/>
          <c:order val="0"/>
          <c:dLbls>
            <c:numFmt formatCode="#,##0.00" sourceLinked="0"/>
            <c:txPr>
              <a:bodyPr/>
              <a:lstStyle/>
              <a:p>
                <a:pPr>
                  <a:defRPr sz="900"/>
                </a:pPr>
                <a:endParaRPr lang="en-US"/>
              </a:p>
            </c:txPr>
            <c:showVal val="1"/>
          </c:dLbls>
          <c:cat>
            <c:strRef>
              <c:f>Nasional!$AA$62:$AA$93</c:f>
              <c:strCache>
                <c:ptCount val="32"/>
                <c:pt idx="0">
                  <c:v>Kalimantan Tengah</c:v>
                </c:pt>
                <c:pt idx="1">
                  <c:v>Sulawesi Barat</c:v>
                </c:pt>
                <c:pt idx="2">
                  <c:v>Papua</c:v>
                </c:pt>
                <c:pt idx="3">
                  <c:v>Papua Barat</c:v>
                </c:pt>
                <c:pt idx="4">
                  <c:v>Sumatera Selatan</c:v>
                </c:pt>
                <c:pt idx="5">
                  <c:v>Kalimantan Selatan</c:v>
                </c:pt>
                <c:pt idx="6">
                  <c:v>Lampung</c:v>
                </c:pt>
                <c:pt idx="7">
                  <c:v>Kalimantan Barat</c:v>
                </c:pt>
                <c:pt idx="8">
                  <c:v>Bengkulu</c:v>
                </c:pt>
                <c:pt idx="9">
                  <c:v>Sulawesi Tenggara</c:v>
                </c:pt>
                <c:pt idx="10">
                  <c:v>Kalimantan Timur</c:v>
                </c:pt>
                <c:pt idx="11">
                  <c:v>Jambi</c:v>
                </c:pt>
                <c:pt idx="12">
                  <c:v>Sulawesi Selatan</c:v>
                </c:pt>
                <c:pt idx="13">
                  <c:v>Maluku Utara</c:v>
                </c:pt>
                <c:pt idx="14">
                  <c:v>Sulawesi Tengah</c:v>
                </c:pt>
                <c:pt idx="15">
                  <c:v>Aceh</c:v>
                </c:pt>
                <c:pt idx="16">
                  <c:v>Sumatera Utara</c:v>
                </c:pt>
                <c:pt idx="17">
                  <c:v>Kepulauan Riau</c:v>
                </c:pt>
                <c:pt idx="18">
                  <c:v>Maluku</c:v>
                </c:pt>
                <c:pt idx="19">
                  <c:v>Riau</c:v>
                </c:pt>
                <c:pt idx="20">
                  <c:v>Jawa Timur</c:v>
                </c:pt>
                <c:pt idx="21">
                  <c:v>Banten</c:v>
                </c:pt>
                <c:pt idx="22">
                  <c:v>Sulawesi Utara</c:v>
                </c:pt>
                <c:pt idx="23">
                  <c:v>Nusa Tenggara Barat</c:v>
                </c:pt>
                <c:pt idx="24">
                  <c:v>Sumatera Barat</c:v>
                </c:pt>
                <c:pt idx="25">
                  <c:v>Jawa Tengah</c:v>
                </c:pt>
                <c:pt idx="26">
                  <c:v>Kepulauan Bangka Belitung</c:v>
                </c:pt>
                <c:pt idx="27">
                  <c:v>Jawa Barat</c:v>
                </c:pt>
                <c:pt idx="28">
                  <c:v>Dki Jakarta</c:v>
                </c:pt>
                <c:pt idx="29">
                  <c:v>Gorontalo</c:v>
                </c:pt>
                <c:pt idx="30">
                  <c:v>Bali</c:v>
                </c:pt>
                <c:pt idx="31">
                  <c:v>Di Yogyakarta</c:v>
                </c:pt>
              </c:strCache>
            </c:strRef>
          </c:cat>
          <c:val>
            <c:numRef>
              <c:f>Nasional!$AB$62:$AB$93</c:f>
              <c:numCache>
                <c:formatCode>General</c:formatCode>
                <c:ptCount val="32"/>
                <c:pt idx="0">
                  <c:v>5.2640929838612003</c:v>
                </c:pt>
                <c:pt idx="1">
                  <c:v>5.3908223390707875</c:v>
                </c:pt>
                <c:pt idx="2">
                  <c:v>5.4248418022022298</c:v>
                </c:pt>
                <c:pt idx="3">
                  <c:v>5.4755109556043724</c:v>
                </c:pt>
                <c:pt idx="4">
                  <c:v>5.5286082350420314</c:v>
                </c:pt>
                <c:pt idx="5">
                  <c:v>5.5411770998823746</c:v>
                </c:pt>
                <c:pt idx="6">
                  <c:v>5.567184308634535</c:v>
                </c:pt>
                <c:pt idx="7">
                  <c:v>5.5724132398985553</c:v>
                </c:pt>
                <c:pt idx="8">
                  <c:v>5.6196395688999852</c:v>
                </c:pt>
                <c:pt idx="9">
                  <c:v>5.6369563520228203</c:v>
                </c:pt>
                <c:pt idx="10">
                  <c:v>5.6459490912504702</c:v>
                </c:pt>
                <c:pt idx="11">
                  <c:v>5.6636787827675503</c:v>
                </c:pt>
                <c:pt idx="12">
                  <c:v>5.6912940410574953</c:v>
                </c:pt>
                <c:pt idx="13">
                  <c:v>5.7200490972601745</c:v>
                </c:pt>
                <c:pt idx="14">
                  <c:v>5.7316594098881399</c:v>
                </c:pt>
                <c:pt idx="15">
                  <c:v>5.7407313577471299</c:v>
                </c:pt>
                <c:pt idx="16">
                  <c:v>5.7944576957066598</c:v>
                </c:pt>
                <c:pt idx="17">
                  <c:v>5.9127448535069052</c:v>
                </c:pt>
                <c:pt idx="18">
                  <c:v>5.9151657955916477</c:v>
                </c:pt>
                <c:pt idx="19">
                  <c:v>5.9611499284587204</c:v>
                </c:pt>
                <c:pt idx="20">
                  <c:v>6.0173391838252304</c:v>
                </c:pt>
                <c:pt idx="21">
                  <c:v>6.0420682693458954</c:v>
                </c:pt>
                <c:pt idx="22">
                  <c:v>6.0520696613659855</c:v>
                </c:pt>
                <c:pt idx="23">
                  <c:v>6.0538276116856702</c:v>
                </c:pt>
                <c:pt idx="24">
                  <c:v>6.0540312791660238</c:v>
                </c:pt>
                <c:pt idx="25">
                  <c:v>6.0713443921228558</c:v>
                </c:pt>
                <c:pt idx="26">
                  <c:v>6.1207763657241703</c:v>
                </c:pt>
                <c:pt idx="27">
                  <c:v>6.1626202028285952</c:v>
                </c:pt>
                <c:pt idx="28">
                  <c:v>6.1748804092854419</c:v>
                </c:pt>
                <c:pt idx="29">
                  <c:v>6.2016728855727701</c:v>
                </c:pt>
                <c:pt idx="30">
                  <c:v>6.3388665830070199</c:v>
                </c:pt>
                <c:pt idx="31">
                  <c:v>6.51894942942657</c:v>
                </c:pt>
              </c:numCache>
            </c:numRef>
          </c:val>
        </c:ser>
        <c:gapWidth val="42"/>
        <c:axId val="199699456"/>
        <c:axId val="199892992"/>
      </c:barChart>
      <c:scatterChart>
        <c:scatterStyle val="lineMarker"/>
        <c:ser>
          <c:idx val="1"/>
          <c:order val="1"/>
          <c:tx>
            <c:strRef>
              <c:f>Nasional!$Y$101</c:f>
              <c:strCache>
                <c:ptCount val="1"/>
                <c:pt idx="0">
                  <c:v>Nasional (5,94)</c:v>
                </c:pt>
              </c:strCache>
            </c:strRef>
          </c:tx>
          <c:spPr>
            <a:ln w="19050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Nasional!$AA$101:$AB$101</c:f>
              <c:numCache>
                <c:formatCode>0.00</c:formatCode>
                <c:ptCount val="2"/>
                <c:pt idx="0">
                  <c:v>5.9370233692276404</c:v>
                </c:pt>
                <c:pt idx="1">
                  <c:v>5.9370233692276404</c:v>
                </c:pt>
              </c:numCache>
            </c:numRef>
          </c:xVal>
          <c:yVal>
            <c:numRef>
              <c:f>Nasional!$AA$102:$AB$102</c:f>
              <c:numCache>
                <c:formatCode>General</c:formatCode>
                <c:ptCount val="2"/>
                <c:pt idx="0">
                  <c:v>40</c:v>
                </c:pt>
                <c:pt idx="1">
                  <c:v>0</c:v>
                </c:pt>
              </c:numCache>
            </c:numRef>
          </c:yVal>
        </c:ser>
        <c:axId val="199911680"/>
        <c:axId val="199910144"/>
      </c:scatterChart>
      <c:catAx>
        <c:axId val="199699456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sz="800"/>
            </a:pPr>
            <a:endParaRPr lang="en-US"/>
          </a:p>
        </c:txPr>
        <c:crossAx val="199892992"/>
        <c:crosses val="autoZero"/>
        <c:auto val="1"/>
        <c:lblAlgn val="ctr"/>
        <c:lblOffset val="100"/>
        <c:tickLblSkip val="1"/>
      </c:catAx>
      <c:valAx>
        <c:axId val="199892992"/>
        <c:scaling>
          <c:orientation val="minMax"/>
          <c:max val="10"/>
        </c:scaling>
        <c:axPos val="b"/>
        <c:majorGridlines>
          <c:spPr>
            <a:ln>
              <a:solidFill>
                <a:schemeClr val="bg1"/>
              </a:solidFill>
            </a:ln>
          </c:spPr>
        </c:majorGridlines>
        <c:numFmt formatCode="General" sourceLinked="1"/>
        <c:tickLblPos val="nextTo"/>
        <c:spPr>
          <a:noFill/>
        </c:spPr>
        <c:crossAx val="199699456"/>
        <c:crosses val="autoZero"/>
        <c:crossBetween val="between"/>
        <c:majorUnit val="2"/>
      </c:valAx>
      <c:valAx>
        <c:axId val="199910144"/>
        <c:scaling>
          <c:orientation val="minMax"/>
          <c:max val="38"/>
          <c:min val="0"/>
        </c:scaling>
        <c:delete val="1"/>
        <c:axPos val="r"/>
        <c:numFmt formatCode="General" sourceLinked="1"/>
        <c:majorTickMark val="none"/>
        <c:tickLblPos val="none"/>
        <c:crossAx val="199911680"/>
        <c:crosses val="max"/>
        <c:crossBetween val="midCat"/>
      </c:valAx>
      <c:valAx>
        <c:axId val="199911680"/>
        <c:scaling>
          <c:orientation val="minMax"/>
        </c:scaling>
        <c:delete val="1"/>
        <c:axPos val="b"/>
        <c:numFmt formatCode="0.00" sourceLinked="1"/>
        <c:tickLblPos val="none"/>
        <c:crossAx val="199910144"/>
        <c:crosses val="autoZero"/>
        <c:crossBetween val="midCat"/>
      </c:valAx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73403759938808499"/>
          <c:y val="0.7215561764456867"/>
          <c:w val="0.26596240061191645"/>
          <c:h val="0.19147368149808763"/>
        </c:manualLayout>
      </c:layout>
      <c:overlay val="1"/>
      <c:txPr>
        <a:bodyPr/>
        <a:lstStyle/>
        <a:p>
          <a:pPr>
            <a:defRPr sz="800"/>
          </a:pPr>
          <a:endParaRPr lang="en-US"/>
        </a:p>
      </c:txPr>
    </c:legend>
    <c:plotVisOnly val="1"/>
    <c:dispBlanksAs val="gap"/>
  </c:chart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34694401554009141"/>
          <c:y val="3.1878859899115604E-2"/>
          <c:w val="0.60850089660469753"/>
          <c:h val="0.90546352663050977"/>
        </c:manualLayout>
      </c:layout>
      <c:barChart>
        <c:barDir val="bar"/>
        <c:grouping val="clustered"/>
        <c:ser>
          <c:idx val="0"/>
          <c:order val="0"/>
          <c:dLbls>
            <c:numFmt formatCode="#,##0.00" sourceLinked="0"/>
            <c:showVal val="1"/>
          </c:dLbls>
          <c:cat>
            <c:strRef>
              <c:f>Nasional!$AA$62:$AA$98</c:f>
              <c:strCache>
                <c:ptCount val="37"/>
                <c:pt idx="0">
                  <c:v>Kalimantan Tengah</c:v>
                </c:pt>
                <c:pt idx="1">
                  <c:v>Papua</c:v>
                </c:pt>
                <c:pt idx="2">
                  <c:v>Bengkulu</c:v>
                </c:pt>
                <c:pt idx="3">
                  <c:v>Papua Barat</c:v>
                </c:pt>
                <c:pt idx="4">
                  <c:v>Aceh</c:v>
                </c:pt>
                <c:pt idx="5">
                  <c:v>Sumatera Selatan</c:v>
                </c:pt>
                <c:pt idx="6">
                  <c:v>Sulawesi Barat</c:v>
                </c:pt>
                <c:pt idx="7">
                  <c:v>Lampung</c:v>
                </c:pt>
                <c:pt idx="8">
                  <c:v>Kalimantan Barat</c:v>
                </c:pt>
                <c:pt idx="9">
                  <c:v>Kalimantan Selatan</c:v>
                </c:pt>
                <c:pt idx="10">
                  <c:v>Jambi</c:v>
                </c:pt>
                <c:pt idx="11">
                  <c:v>Kepulauan Riau</c:v>
                </c:pt>
                <c:pt idx="12">
                  <c:v>Sulawesi Tengah</c:v>
                </c:pt>
                <c:pt idx="13">
                  <c:v>Kalimantan Timur</c:v>
                </c:pt>
                <c:pt idx="14">
                  <c:v>Maluku Utara</c:v>
                </c:pt>
                <c:pt idx="15">
                  <c:v>Sulawesi Tenggara</c:v>
                </c:pt>
                <c:pt idx="16">
                  <c:v>Banten</c:v>
                </c:pt>
                <c:pt idx="17">
                  <c:v>Maluku</c:v>
                </c:pt>
                <c:pt idx="18">
                  <c:v>Sulawesi Selatan</c:v>
                </c:pt>
                <c:pt idx="19">
                  <c:v>Sumatera Utara</c:v>
                </c:pt>
                <c:pt idx="20">
                  <c:v>Sulawesi Utara</c:v>
                </c:pt>
                <c:pt idx="21">
                  <c:v>Gorontalo</c:v>
                </c:pt>
                <c:pt idx="22">
                  <c:v>Kep. Bangka Belitung</c:v>
                </c:pt>
                <c:pt idx="23">
                  <c:v>Riau</c:v>
                </c:pt>
                <c:pt idx="24">
                  <c:v>Nusa Tenggara Barat</c:v>
                </c:pt>
                <c:pt idx="25">
                  <c:v>Sumatera Barat</c:v>
                </c:pt>
                <c:pt idx="26">
                  <c:v>Jawa Barat</c:v>
                </c:pt>
                <c:pt idx="27">
                  <c:v>Jawa Tengah</c:v>
                </c:pt>
                <c:pt idx="28">
                  <c:v>Jawa Timur</c:v>
                </c:pt>
                <c:pt idx="29">
                  <c:v>DKI Jakarta</c:v>
                </c:pt>
                <c:pt idx="30">
                  <c:v>Bali</c:v>
                </c:pt>
                <c:pt idx="31">
                  <c:v>DI Yogyakarta</c:v>
                </c:pt>
                <c:pt idx="32">
                  <c:v>#N/A</c:v>
                </c:pt>
                <c:pt idx="33">
                  <c:v>#N/A</c:v>
                </c:pt>
                <c:pt idx="34">
                  <c:v>#N/A</c:v>
                </c:pt>
                <c:pt idx="35">
                  <c:v>#N/A</c:v>
                </c:pt>
                <c:pt idx="36">
                  <c:v>#N/A</c:v>
                </c:pt>
              </c:strCache>
            </c:strRef>
          </c:cat>
          <c:val>
            <c:numRef>
              <c:f>Nasional!$AB$62:$AB$93</c:f>
              <c:numCache>
                <c:formatCode>General</c:formatCode>
                <c:ptCount val="32"/>
                <c:pt idx="0">
                  <c:v>5.5685563957201802</c:v>
                </c:pt>
                <c:pt idx="1">
                  <c:v>5.6388833477711398</c:v>
                </c:pt>
                <c:pt idx="2">
                  <c:v>5.7082325158124503</c:v>
                </c:pt>
                <c:pt idx="3">
                  <c:v>5.7869833782051066</c:v>
                </c:pt>
                <c:pt idx="4">
                  <c:v>5.8257486356667085</c:v>
                </c:pt>
                <c:pt idx="5">
                  <c:v>5.8404926095349099</c:v>
                </c:pt>
                <c:pt idx="6">
                  <c:v>5.8550686578291096</c:v>
                </c:pt>
                <c:pt idx="7">
                  <c:v>5.865717378898764</c:v>
                </c:pt>
                <c:pt idx="8">
                  <c:v>5.9003157653990801</c:v>
                </c:pt>
                <c:pt idx="9">
                  <c:v>5.9152594818004545</c:v>
                </c:pt>
                <c:pt idx="10">
                  <c:v>5.9392755920945879</c:v>
                </c:pt>
                <c:pt idx="11">
                  <c:v>5.9399180570306598</c:v>
                </c:pt>
                <c:pt idx="12">
                  <c:v>5.962432806676234</c:v>
                </c:pt>
                <c:pt idx="13">
                  <c:v>5.9713496366316079</c:v>
                </c:pt>
                <c:pt idx="14">
                  <c:v>5.9851840159417602</c:v>
                </c:pt>
                <c:pt idx="15">
                  <c:v>6.0566898670291796</c:v>
                </c:pt>
                <c:pt idx="16">
                  <c:v>6.0892522184302997</c:v>
                </c:pt>
                <c:pt idx="17">
                  <c:v>6.1097991658487034</c:v>
                </c:pt>
                <c:pt idx="18">
                  <c:v>6.1112855857358896</c:v>
                </c:pt>
                <c:pt idx="19">
                  <c:v>6.1388016199695885</c:v>
                </c:pt>
                <c:pt idx="20">
                  <c:v>6.1497062586527296</c:v>
                </c:pt>
                <c:pt idx="21">
                  <c:v>6.1733137418882498</c:v>
                </c:pt>
                <c:pt idx="22">
                  <c:v>6.1915273148875496</c:v>
                </c:pt>
                <c:pt idx="23">
                  <c:v>6.2210278144761002</c:v>
                </c:pt>
                <c:pt idx="24">
                  <c:v>6.3123518229591298</c:v>
                </c:pt>
                <c:pt idx="25">
                  <c:v>6.3394877213627199</c:v>
                </c:pt>
                <c:pt idx="26">
                  <c:v>6.3850402068729775</c:v>
                </c:pt>
                <c:pt idx="27">
                  <c:v>6.4120555017055052</c:v>
                </c:pt>
                <c:pt idx="28">
                  <c:v>6.4352953310321448</c:v>
                </c:pt>
                <c:pt idx="29">
                  <c:v>6.5757562270785952</c:v>
                </c:pt>
                <c:pt idx="30">
                  <c:v>6.6870812162104407</c:v>
                </c:pt>
                <c:pt idx="31">
                  <c:v>6.7628562517132451</c:v>
                </c:pt>
              </c:numCache>
            </c:numRef>
          </c:val>
        </c:ser>
        <c:gapWidth val="43"/>
        <c:axId val="205225344"/>
        <c:axId val="205236480"/>
      </c:barChart>
      <c:scatterChart>
        <c:scatterStyle val="lineMarker"/>
        <c:ser>
          <c:idx val="1"/>
          <c:order val="1"/>
          <c:tx>
            <c:strRef>
              <c:f>Nasional!$Y$100</c:f>
              <c:strCache>
                <c:ptCount val="1"/>
                <c:pt idx="0">
                  <c:v>Nasional (6,22)</c:v>
                </c:pt>
              </c:strCache>
            </c:strRef>
          </c:tx>
          <c:spPr>
            <a:ln w="19050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Nasional!$AA$100:$AB$100</c:f>
              <c:numCache>
                <c:formatCode>0.00</c:formatCode>
                <c:ptCount val="2"/>
                <c:pt idx="0">
                  <c:v>6.2173491794296734</c:v>
                </c:pt>
                <c:pt idx="1">
                  <c:v>6.2173491794296734</c:v>
                </c:pt>
              </c:numCache>
            </c:numRef>
          </c:xVal>
          <c:yVal>
            <c:numRef>
              <c:f>Nasional!$AA$101:$AB$101</c:f>
              <c:numCache>
                <c:formatCode>General</c:formatCode>
                <c:ptCount val="2"/>
                <c:pt idx="0">
                  <c:v>40</c:v>
                </c:pt>
                <c:pt idx="1">
                  <c:v>0</c:v>
                </c:pt>
              </c:numCache>
            </c:numRef>
          </c:yVal>
        </c:ser>
        <c:axId val="205723136"/>
        <c:axId val="205721600"/>
      </c:scatterChart>
      <c:catAx>
        <c:axId val="205225344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sz="800"/>
            </a:pPr>
            <a:endParaRPr lang="en-US"/>
          </a:p>
        </c:txPr>
        <c:crossAx val="205236480"/>
        <c:crosses val="autoZero"/>
        <c:auto val="1"/>
        <c:lblAlgn val="ctr"/>
        <c:lblOffset val="100"/>
        <c:tickLblSkip val="1"/>
      </c:catAx>
      <c:valAx>
        <c:axId val="205236480"/>
        <c:scaling>
          <c:orientation val="minMax"/>
          <c:max val="10"/>
        </c:scaling>
        <c:axPos val="b"/>
        <c:majorGridlines>
          <c:spPr>
            <a:ln>
              <a:solidFill>
                <a:schemeClr val="bg1"/>
              </a:solidFill>
            </a:ln>
          </c:spPr>
        </c:majorGridlines>
        <c:numFmt formatCode="General" sourceLinked="1"/>
        <c:tickLblPos val="nextTo"/>
        <c:spPr>
          <a:noFill/>
        </c:spPr>
        <c:crossAx val="205225344"/>
        <c:crosses val="autoZero"/>
        <c:crossBetween val="between"/>
        <c:majorUnit val="2"/>
      </c:valAx>
      <c:valAx>
        <c:axId val="205721600"/>
        <c:scaling>
          <c:orientation val="minMax"/>
          <c:max val="38"/>
          <c:min val="0"/>
        </c:scaling>
        <c:delete val="1"/>
        <c:axPos val="r"/>
        <c:numFmt formatCode="General" sourceLinked="1"/>
        <c:majorTickMark val="none"/>
        <c:tickLblPos val="none"/>
        <c:crossAx val="205723136"/>
        <c:crosses val="max"/>
        <c:crossBetween val="midCat"/>
      </c:valAx>
      <c:valAx>
        <c:axId val="205723136"/>
        <c:scaling>
          <c:orientation val="minMax"/>
        </c:scaling>
        <c:delete val="1"/>
        <c:axPos val="b"/>
        <c:numFmt formatCode="0.00" sourceLinked="1"/>
        <c:tickLblPos val="none"/>
        <c:crossAx val="205721600"/>
        <c:crosses val="autoZero"/>
        <c:crossBetween val="midCat"/>
      </c:valAx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70988300235935264"/>
          <c:y val="0.66422217735603561"/>
          <c:w val="0.28609123146919224"/>
          <c:h val="0.24880777082351885"/>
        </c:manualLayout>
      </c:layout>
      <c:overlay val="1"/>
      <c:txPr>
        <a:bodyPr/>
        <a:lstStyle/>
        <a:p>
          <a:pPr>
            <a:defRPr sz="800"/>
          </a:pPr>
          <a:endParaRPr lang="en-US"/>
        </a:p>
      </c:txPr>
    </c:legend>
    <c:plotVisOnly val="1"/>
    <c:dispBlanksAs val="gap"/>
  </c:chart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lineChart>
        <c:grouping val="standard"/>
        <c:ser>
          <c:idx val="1"/>
          <c:order val="1"/>
          <c:tx>
            <c:strRef>
              <c:f>Sheet3!$B$5</c:f>
              <c:strCache>
                <c:ptCount val="1"/>
                <c:pt idx="0">
                  <c:v>PDB (US$ Miliar)</c:v>
                </c:pt>
              </c:strCache>
            </c:strRef>
          </c:tx>
          <c:spPr>
            <a:ln w="57150"/>
          </c:spPr>
          <c:marker>
            <c:spPr>
              <a:ln w="57150"/>
            </c:spPr>
          </c:marker>
          <c:dLbls>
            <c:dLbl>
              <c:idx val="0"/>
              <c:layout>
                <c:manualLayout>
                  <c:x val="-4.0220694198156083E-2"/>
                  <c:y val="4.7197416249524761E-2"/>
                </c:manualLayout>
              </c:layout>
              <c:showVal val="1"/>
            </c:dLbl>
            <c:dLbl>
              <c:idx val="1"/>
              <c:layout>
                <c:manualLayout>
                  <c:x val="-3.5751728176138725E-2"/>
                  <c:y val="5.2165565328422037E-2"/>
                </c:manualLayout>
              </c:layout>
              <c:showVal val="1"/>
            </c:dLbl>
            <c:dLbl>
              <c:idx val="2"/>
              <c:layout>
                <c:manualLayout>
                  <c:x val="-3.1282762154121409E-2"/>
                  <c:y val="4.4713341710076071E-2"/>
                </c:manualLayout>
              </c:layout>
              <c:showVal val="1"/>
            </c:dLbl>
            <c:dLbl>
              <c:idx val="3"/>
              <c:layout>
                <c:manualLayout>
                  <c:x val="-3.5751728176138725E-2"/>
                  <c:y val="4.4713341710076071E-2"/>
                </c:manualLayout>
              </c:layout>
              <c:showVal val="1"/>
            </c:dLbl>
            <c:dLbl>
              <c:idx val="4"/>
              <c:layout>
                <c:manualLayout>
                  <c:x val="-4.0220694198156083E-2"/>
                  <c:y val="4.9681490788973381E-2"/>
                </c:manualLayout>
              </c:layout>
              <c:showVal val="1"/>
            </c:dLbl>
            <c:dLbl>
              <c:idx val="5"/>
              <c:layout>
                <c:manualLayout>
                  <c:x val="-3.5751728176138725E-2"/>
                  <c:y val="4.9681490788973381E-2"/>
                </c:manualLayout>
              </c:layout>
              <c:showVal val="1"/>
            </c:dLbl>
            <c:dLbl>
              <c:idx val="6"/>
              <c:layout>
                <c:manualLayout>
                  <c:x val="-3.1282762154121409E-2"/>
                  <c:y val="5.2165565328422002E-2"/>
                </c:manualLayout>
              </c:layout>
              <c:showVal val="1"/>
            </c:dLbl>
            <c:dLbl>
              <c:idx val="7"/>
              <c:layout>
                <c:manualLayout>
                  <c:x val="-3.5751728176138725E-2"/>
                  <c:y val="5.9617788946768106E-2"/>
                </c:manualLayout>
              </c:layout>
              <c:showVal val="1"/>
            </c:dLbl>
            <c:dLbl>
              <c:idx val="8"/>
              <c:layout>
                <c:manualLayout>
                  <c:x val="-3.8731038857483642E-2"/>
                  <c:y val="5.7133714407319416E-2"/>
                </c:manualLayout>
              </c:layout>
              <c:showVal val="1"/>
            </c:dLbl>
            <c:dLbl>
              <c:idx val="9"/>
              <c:layout>
                <c:manualLayout>
                  <c:x val="-3.5751728176138725E-2"/>
                  <c:y val="5.7133714407319416E-2"/>
                </c:manualLayout>
              </c:layout>
              <c:showVal val="1"/>
            </c:dLbl>
            <c:dLbl>
              <c:idx val="10"/>
              <c:layout>
                <c:manualLayout>
                  <c:x val="-4.9158626242190702E-2"/>
                  <c:y val="-4.222926717062736E-2"/>
                </c:manualLayout>
              </c:layout>
              <c:showVal val="1"/>
            </c:dLbl>
            <c:txPr>
              <a:bodyPr/>
              <a:lstStyle/>
              <a:p>
                <a:pPr>
                  <a:defRPr lang="id-ID" sz="1400">
                    <a:solidFill>
                      <a:srgbClr val="C00000"/>
                    </a:solidFill>
                  </a:defRPr>
                </a:pPr>
                <a:endParaRPr lang="en-US"/>
              </a:p>
            </c:txPr>
            <c:showVal val="1"/>
          </c:dLbls>
          <c:cat>
            <c:numRef>
              <c:f>Sheet3!$C$3:$M$3</c:f>
              <c:numCache>
                <c:formatCode>General</c:formatCode>
                <c:ptCount val="11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</c:numCache>
            </c:numRef>
          </c:cat>
          <c:val>
            <c:numRef>
              <c:f>Sheet3!$C$5:$M$5</c:f>
              <c:numCache>
                <c:formatCode>_(* #,##0.0_);_(* \(#,##0.0\);_(* "-"_);_(@_)</c:formatCode>
                <c:ptCount val="11"/>
                <c:pt idx="0">
                  <c:v>257.03199999999958</c:v>
                </c:pt>
                <c:pt idx="1">
                  <c:v>285.7729999999998</c:v>
                </c:pt>
                <c:pt idx="2">
                  <c:v>364.36200000000002</c:v>
                </c:pt>
                <c:pt idx="3">
                  <c:v>432.18299999999999</c:v>
                </c:pt>
                <c:pt idx="4">
                  <c:v>510.839</c:v>
                </c:pt>
                <c:pt idx="5">
                  <c:v>538.803</c:v>
                </c:pt>
                <c:pt idx="6">
                  <c:v>709.54300000000001</c:v>
                </c:pt>
                <c:pt idx="7">
                  <c:v>846.15899999999999</c:v>
                </c:pt>
                <c:pt idx="8">
                  <c:v>878.19799999999998</c:v>
                </c:pt>
                <c:pt idx="9">
                  <c:v>946.39099999999996</c:v>
                </c:pt>
                <c:pt idx="10">
                  <c:v>1063.1299999999999</c:v>
                </c:pt>
              </c:numCache>
            </c:numRef>
          </c:val>
        </c:ser>
        <c:marker val="1"/>
        <c:axId val="294924288"/>
        <c:axId val="294927744"/>
      </c:lineChart>
      <c:lineChart>
        <c:grouping val="standard"/>
        <c:ser>
          <c:idx val="0"/>
          <c:order val="0"/>
          <c:tx>
            <c:strRef>
              <c:f>Sheet3!$B$4</c:f>
              <c:strCache>
                <c:ptCount val="1"/>
                <c:pt idx="0">
                  <c:v>Pertumbuhan Ekonomi (%)</c:v>
                </c:pt>
              </c:strCache>
            </c:strRef>
          </c:tx>
          <c:spPr>
            <a:ln w="57150">
              <a:solidFill>
                <a:schemeClr val="accent1"/>
              </a:solidFill>
            </a:ln>
          </c:spPr>
          <c:marker>
            <c:spPr>
              <a:ln w="57150">
                <a:solidFill>
                  <a:schemeClr val="accent1"/>
                </a:solidFill>
              </a:ln>
            </c:spPr>
          </c:marker>
          <c:dLbls>
            <c:dLbl>
              <c:idx val="0"/>
              <c:layout>
                <c:manualLayout>
                  <c:x val="-4.0220694198156083E-2"/>
                  <c:y val="-5.4649639867870713E-2"/>
                </c:manualLayout>
              </c:layout>
              <c:showVal val="1"/>
            </c:dLbl>
            <c:dLbl>
              <c:idx val="1"/>
              <c:layout>
                <c:manualLayout>
                  <c:x val="-2.6813796132104051E-2"/>
                  <c:y val="-4.7197416249524761E-2"/>
                </c:manualLayout>
              </c:layout>
              <c:showVal val="1"/>
            </c:dLbl>
            <c:dLbl>
              <c:idx val="2"/>
              <c:layout>
                <c:manualLayout>
                  <c:x val="-3.1282762154121409E-2"/>
                  <c:y val="5.4649639867870713E-2"/>
                </c:manualLayout>
              </c:layout>
              <c:showVal val="1"/>
            </c:dLbl>
            <c:dLbl>
              <c:idx val="3"/>
              <c:layout>
                <c:manualLayout>
                  <c:x val="-2.6813796132104051E-2"/>
                  <c:y val="-4.4713341710076071E-2"/>
                </c:manualLayout>
              </c:layout>
              <c:showVal val="1"/>
            </c:dLbl>
            <c:dLbl>
              <c:idx val="4"/>
              <c:layout>
                <c:manualLayout>
                  <c:x val="-3.1282762154121409E-2"/>
                  <c:y val="-3.7261118091730015E-2"/>
                </c:manualLayout>
              </c:layout>
              <c:showVal val="1"/>
            </c:dLbl>
            <c:dLbl>
              <c:idx val="6"/>
              <c:layout>
                <c:manualLayout>
                  <c:x val="-3.1282762154121409E-2"/>
                  <c:y val="-4.222926717062736E-2"/>
                </c:manualLayout>
              </c:layout>
              <c:showVal val="1"/>
            </c:dLbl>
            <c:dLbl>
              <c:idx val="7"/>
              <c:layout>
                <c:manualLayout>
                  <c:x val="-2.6813796132104051E-2"/>
                  <c:y val="-4.7197416249524761E-2"/>
                </c:manualLayout>
              </c:layout>
              <c:showVal val="1"/>
            </c:dLbl>
            <c:dLbl>
              <c:idx val="8"/>
              <c:layout>
                <c:manualLayout>
                  <c:x val="-3.1282762154121409E-2"/>
                  <c:y val="-4.222926717062736E-2"/>
                </c:manualLayout>
              </c:layout>
              <c:showVal val="1"/>
            </c:dLbl>
            <c:dLbl>
              <c:idx val="9"/>
              <c:layout>
                <c:manualLayout>
                  <c:x val="-3.5751728176138725E-2"/>
                  <c:y val="-4.9681490788973381E-2"/>
                </c:manualLayout>
              </c:layout>
              <c:showVal val="1"/>
            </c:dLbl>
            <c:dLbl>
              <c:idx val="10"/>
              <c:layout>
                <c:manualLayout>
                  <c:x val="-3.1282762154121409E-2"/>
                  <c:y val="4.4713341710076071E-2"/>
                </c:manualLayout>
              </c:layout>
              <c:showVal val="1"/>
            </c:dLbl>
            <c:txPr>
              <a:bodyPr/>
              <a:lstStyle/>
              <a:p>
                <a:pPr>
                  <a:defRPr lang="id-ID" sz="1400">
                    <a:solidFill>
                      <a:schemeClr val="tx2">
                        <a:lumMod val="75000"/>
                      </a:schemeClr>
                    </a:solidFill>
                  </a:defRPr>
                </a:pPr>
                <a:endParaRPr lang="en-US"/>
              </a:p>
            </c:txPr>
            <c:showVal val="1"/>
          </c:dLbls>
          <c:cat>
            <c:numRef>
              <c:f>Sheet3!$C$3:$M$3</c:f>
              <c:numCache>
                <c:formatCode>General</c:formatCode>
                <c:ptCount val="11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</c:numCache>
            </c:numRef>
          </c:cat>
          <c:val>
            <c:numRef>
              <c:f>Sheet3!$C$4:$M$4</c:f>
              <c:numCache>
                <c:formatCode>0.0</c:formatCode>
                <c:ptCount val="11"/>
                <c:pt idx="0">
                  <c:v>5</c:v>
                </c:pt>
                <c:pt idx="1">
                  <c:v>5.7</c:v>
                </c:pt>
                <c:pt idx="2">
                  <c:v>5.5</c:v>
                </c:pt>
                <c:pt idx="3">
                  <c:v>6.3</c:v>
                </c:pt>
                <c:pt idx="4">
                  <c:v>6</c:v>
                </c:pt>
                <c:pt idx="5">
                  <c:v>4.5999999999999996</c:v>
                </c:pt>
                <c:pt idx="6">
                  <c:v>6.2</c:v>
                </c:pt>
                <c:pt idx="7">
                  <c:v>6.5</c:v>
                </c:pt>
                <c:pt idx="8">
                  <c:v>6.2</c:v>
                </c:pt>
                <c:pt idx="9">
                  <c:v>5.8</c:v>
                </c:pt>
                <c:pt idx="10">
                  <c:v>6</c:v>
                </c:pt>
              </c:numCache>
            </c:numRef>
          </c:val>
        </c:ser>
        <c:marker val="1"/>
        <c:axId val="307060736"/>
        <c:axId val="299041536"/>
      </c:lineChart>
      <c:catAx>
        <c:axId val="294924288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lang="id-ID" sz="1400"/>
            </a:pPr>
            <a:endParaRPr lang="en-US"/>
          </a:p>
        </c:txPr>
        <c:crossAx val="294927744"/>
        <c:crosses val="autoZero"/>
        <c:auto val="1"/>
        <c:lblAlgn val="ctr"/>
        <c:lblOffset val="100"/>
      </c:catAx>
      <c:valAx>
        <c:axId val="294927744"/>
        <c:scaling>
          <c:orientation val="minMax"/>
        </c:scaling>
        <c:axPos val="l"/>
        <c:numFmt formatCode="_(* #,##0.0_);_(* \(#,##0.0\);_(* &quot;-&quot;_);_(@_)" sourceLinked="1"/>
        <c:tickLblPos val="nextTo"/>
        <c:txPr>
          <a:bodyPr/>
          <a:lstStyle/>
          <a:p>
            <a:pPr>
              <a:defRPr lang="id-ID" sz="1400"/>
            </a:pPr>
            <a:endParaRPr lang="en-US"/>
          </a:p>
        </c:txPr>
        <c:crossAx val="294924288"/>
        <c:crosses val="autoZero"/>
        <c:crossBetween val="between"/>
      </c:valAx>
      <c:valAx>
        <c:axId val="299041536"/>
        <c:scaling>
          <c:orientation val="minMax"/>
        </c:scaling>
        <c:axPos val="r"/>
        <c:numFmt formatCode="0.0" sourceLinked="1"/>
        <c:tickLblPos val="nextTo"/>
        <c:txPr>
          <a:bodyPr/>
          <a:lstStyle/>
          <a:p>
            <a:pPr>
              <a:defRPr lang="id-ID" sz="1400"/>
            </a:pPr>
            <a:endParaRPr lang="en-US"/>
          </a:p>
        </c:txPr>
        <c:crossAx val="307060736"/>
        <c:crosses val="max"/>
        <c:crossBetween val="between"/>
      </c:valAx>
      <c:catAx>
        <c:axId val="307060736"/>
        <c:scaling>
          <c:orientation val="minMax"/>
        </c:scaling>
        <c:delete val="1"/>
        <c:axPos val="b"/>
        <c:numFmt formatCode="General" sourceLinked="1"/>
        <c:tickLblPos val="nextTo"/>
        <c:crossAx val="299041536"/>
        <c:crosses val="autoZero"/>
        <c:auto val="1"/>
        <c:lblAlgn val="ctr"/>
        <c:lblOffset val="100"/>
      </c:catAx>
    </c:plotArea>
    <c:legend>
      <c:legendPos val="b"/>
      <c:layout/>
      <c:txPr>
        <a:bodyPr/>
        <a:lstStyle/>
        <a:p>
          <a:pPr>
            <a:defRPr lang="id-ID" sz="1400"/>
          </a:pPr>
          <a:endParaRPr lang="en-US"/>
        </a:p>
      </c:txPr>
    </c:legend>
    <c:plotVisOnly val="1"/>
    <c:dispBlanksAs val="gap"/>
  </c:chart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lineChart>
        <c:grouping val="standard"/>
        <c:ser>
          <c:idx val="0"/>
          <c:order val="0"/>
          <c:tx>
            <c:strRef>
              <c:f>Sheet1!$C$9</c:f>
              <c:strCache>
                <c:ptCount val="1"/>
                <c:pt idx="0">
                  <c:v>Penduduk</c:v>
                </c:pt>
              </c:strCache>
            </c:strRef>
          </c:tx>
          <c:spPr>
            <a:ln w="571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chemeClr val="accent1"/>
              </a:solidFill>
              <a:ln w="57150">
                <a:solidFill>
                  <a:schemeClr val="accent1"/>
                </a:solidFill>
              </a:ln>
              <a:effectLst/>
            </c:spPr>
          </c:marker>
          <c:cat>
            <c:numRef>
              <c:f>Sheet1!$D$8:$U$8</c:f>
              <c:numCache>
                <c:formatCode>General</c:formatCode>
                <c:ptCount val="18"/>
                <c:pt idx="0">
                  <c:v>1950</c:v>
                </c:pt>
                <c:pt idx="1">
                  <c:v>1955</c:v>
                </c:pt>
                <c:pt idx="2">
                  <c:v>1960</c:v>
                </c:pt>
                <c:pt idx="3">
                  <c:v>1965</c:v>
                </c:pt>
                <c:pt idx="4">
                  <c:v>1970</c:v>
                </c:pt>
                <c:pt idx="5">
                  <c:v>1975</c:v>
                </c:pt>
                <c:pt idx="6">
                  <c:v>1980</c:v>
                </c:pt>
                <c:pt idx="7">
                  <c:v>1985</c:v>
                </c:pt>
                <c:pt idx="8">
                  <c:v>1990</c:v>
                </c:pt>
                <c:pt idx="9">
                  <c:v>1995</c:v>
                </c:pt>
                <c:pt idx="10">
                  <c:v>2000</c:v>
                </c:pt>
                <c:pt idx="11">
                  <c:v>2005</c:v>
                </c:pt>
                <c:pt idx="12">
                  <c:v>2010</c:v>
                </c:pt>
                <c:pt idx="13">
                  <c:v>2015</c:v>
                </c:pt>
                <c:pt idx="14">
                  <c:v>2020</c:v>
                </c:pt>
                <c:pt idx="15">
                  <c:v>2025</c:v>
                </c:pt>
                <c:pt idx="16">
                  <c:v>2030</c:v>
                </c:pt>
                <c:pt idx="17">
                  <c:v>2035</c:v>
                </c:pt>
              </c:numCache>
            </c:numRef>
          </c:cat>
          <c:val>
            <c:numRef>
              <c:f>Sheet1!$D$9:$U$9</c:f>
              <c:numCache>
                <c:formatCode>#\ ###\ ###\ ##0;\-#\ ###\ ###\ ##0;0</c:formatCode>
                <c:ptCount val="18"/>
                <c:pt idx="0">
                  <c:v>72592.191999999995</c:v>
                </c:pt>
                <c:pt idx="1">
                  <c:v>79158.539000000004</c:v>
                </c:pt>
                <c:pt idx="2">
                  <c:v>88692.697</c:v>
                </c:pt>
                <c:pt idx="3">
                  <c:v>100329.81</c:v>
                </c:pt>
                <c:pt idx="4">
                  <c:v>114066.887</c:v>
                </c:pt>
                <c:pt idx="5">
                  <c:v>129210.098</c:v>
                </c:pt>
                <c:pt idx="6">
                  <c:v>145494.45199999987</c:v>
                </c:pt>
                <c:pt idx="7">
                  <c:v>162458.87099999998</c:v>
                </c:pt>
                <c:pt idx="8">
                  <c:v>178633.239</c:v>
                </c:pt>
                <c:pt idx="9">
                  <c:v>194112.55599999998</c:v>
                </c:pt>
                <c:pt idx="10">
                  <c:v>208938.698</c:v>
                </c:pt>
                <c:pt idx="11">
                  <c:v>224480.90099999998</c:v>
                </c:pt>
                <c:pt idx="12" formatCode="General">
                  <c:v>238518.8</c:v>
                </c:pt>
                <c:pt idx="13" formatCode="General">
                  <c:v>255461.7</c:v>
                </c:pt>
                <c:pt idx="14" formatCode="General">
                  <c:v>271066.40000000002</c:v>
                </c:pt>
                <c:pt idx="15" formatCode="General">
                  <c:v>284829</c:v>
                </c:pt>
                <c:pt idx="16" formatCode="General">
                  <c:v>296405.09999999998</c:v>
                </c:pt>
                <c:pt idx="17" formatCode="General">
                  <c:v>305652.40000000002</c:v>
                </c:pt>
              </c:numCache>
            </c:numRef>
          </c:val>
        </c:ser>
        <c:marker val="1"/>
        <c:axId val="309017216"/>
        <c:axId val="309076736"/>
      </c:lineChart>
      <c:lineChart>
        <c:grouping val="standard"/>
        <c:ser>
          <c:idx val="1"/>
          <c:order val="1"/>
          <c:tx>
            <c:strRef>
              <c:f>Sheet1!$C$10</c:f>
              <c:strCache>
                <c:ptCount val="1"/>
                <c:pt idx="0">
                  <c:v>Dependency Ratio</c:v>
                </c:pt>
              </c:strCache>
            </c:strRef>
          </c:tx>
          <c:spPr>
            <a:ln w="57150" cap="rnd">
              <a:solidFill>
                <a:schemeClr val="accent2"/>
              </a:solidFill>
              <a:round/>
            </a:ln>
            <a:effectLst/>
          </c:spPr>
          <c:marker>
            <c:symbol val="diamond"/>
            <c:size val="7"/>
            <c:spPr>
              <a:solidFill>
                <a:schemeClr val="accent2"/>
              </a:solidFill>
              <a:ln w="57150">
                <a:solidFill>
                  <a:schemeClr val="accent2"/>
                </a:solidFill>
              </a:ln>
              <a:effectLst/>
            </c:spPr>
          </c:marker>
          <c:cat>
            <c:numRef>
              <c:f>Sheet1!$D$8:$U$8</c:f>
              <c:numCache>
                <c:formatCode>General</c:formatCode>
                <c:ptCount val="18"/>
                <c:pt idx="0">
                  <c:v>1950</c:v>
                </c:pt>
                <c:pt idx="1">
                  <c:v>1955</c:v>
                </c:pt>
                <c:pt idx="2">
                  <c:v>1960</c:v>
                </c:pt>
                <c:pt idx="3">
                  <c:v>1965</c:v>
                </c:pt>
                <c:pt idx="4">
                  <c:v>1970</c:v>
                </c:pt>
                <c:pt idx="5">
                  <c:v>1975</c:v>
                </c:pt>
                <c:pt idx="6">
                  <c:v>1980</c:v>
                </c:pt>
                <c:pt idx="7">
                  <c:v>1985</c:v>
                </c:pt>
                <c:pt idx="8">
                  <c:v>1990</c:v>
                </c:pt>
                <c:pt idx="9">
                  <c:v>1995</c:v>
                </c:pt>
                <c:pt idx="10">
                  <c:v>2000</c:v>
                </c:pt>
                <c:pt idx="11">
                  <c:v>2005</c:v>
                </c:pt>
                <c:pt idx="12">
                  <c:v>2010</c:v>
                </c:pt>
                <c:pt idx="13">
                  <c:v>2015</c:v>
                </c:pt>
                <c:pt idx="14">
                  <c:v>2020</c:v>
                </c:pt>
                <c:pt idx="15">
                  <c:v>2025</c:v>
                </c:pt>
                <c:pt idx="16">
                  <c:v>2030</c:v>
                </c:pt>
                <c:pt idx="17">
                  <c:v>2035</c:v>
                </c:pt>
              </c:numCache>
            </c:numRef>
          </c:cat>
          <c:val>
            <c:numRef>
              <c:f>Sheet1!$D$10:$U$10</c:f>
              <c:numCache>
                <c:formatCode>##0.0;\-##0.0;0</c:formatCode>
                <c:ptCount val="18"/>
                <c:pt idx="0">
                  <c:v>75.843000000000004</c:v>
                </c:pt>
                <c:pt idx="1">
                  <c:v>73.174999999999983</c:v>
                </c:pt>
                <c:pt idx="2">
                  <c:v>76.775999999999982</c:v>
                </c:pt>
                <c:pt idx="3">
                  <c:v>83.503</c:v>
                </c:pt>
                <c:pt idx="4">
                  <c:v>87.046000000000006</c:v>
                </c:pt>
                <c:pt idx="5">
                  <c:v>85.177999999999983</c:v>
                </c:pt>
                <c:pt idx="6">
                  <c:v>80.724999999999994</c:v>
                </c:pt>
                <c:pt idx="7">
                  <c:v>74.443000000000026</c:v>
                </c:pt>
                <c:pt idx="8">
                  <c:v>67.275999999999982</c:v>
                </c:pt>
                <c:pt idx="9">
                  <c:v>60.823</c:v>
                </c:pt>
                <c:pt idx="10">
                  <c:v>54.619</c:v>
                </c:pt>
                <c:pt idx="11">
                  <c:v>53.543000000000006</c:v>
                </c:pt>
                <c:pt idx="12" formatCode="General">
                  <c:v>50.5</c:v>
                </c:pt>
                <c:pt idx="13" formatCode="General">
                  <c:v>48.6</c:v>
                </c:pt>
                <c:pt idx="14" formatCode="General">
                  <c:v>47.7</c:v>
                </c:pt>
                <c:pt idx="15" formatCode="General">
                  <c:v>47.2</c:v>
                </c:pt>
                <c:pt idx="16" formatCode="General">
                  <c:v>46.9</c:v>
                </c:pt>
                <c:pt idx="17" formatCode="General">
                  <c:v>47.3</c:v>
                </c:pt>
              </c:numCache>
            </c:numRef>
          </c:val>
        </c:ser>
        <c:marker val="1"/>
        <c:axId val="309183232"/>
        <c:axId val="309078656"/>
      </c:lineChart>
      <c:catAx>
        <c:axId val="309017216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lang="id-ID"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9076736"/>
        <c:crosses val="autoZero"/>
        <c:auto val="1"/>
        <c:lblAlgn val="ctr"/>
        <c:lblOffset val="100"/>
      </c:catAx>
      <c:valAx>
        <c:axId val="309076736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ysDot"/>
              <a:round/>
            </a:ln>
            <a:effectLst/>
          </c:spPr>
        </c:majorGridlines>
        <c:numFmt formatCode="#\ ###\ ###\ ##0;\-#\ ###\ ###\ ##0;0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id-ID" sz="1200" b="0" i="0" u="none" strike="noStrike" kern="1200" baseline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9017216"/>
        <c:crosses val="autoZero"/>
        <c:crossBetween val="between"/>
      </c:valAx>
      <c:valAx>
        <c:axId val="309078656"/>
        <c:scaling>
          <c:orientation val="minMax"/>
        </c:scaling>
        <c:axPos val="r"/>
        <c:numFmt formatCode="##0.0;\-##0.0;0" sourceLinked="1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id-ID" sz="1200" b="0" i="0" u="none" strike="noStrike" kern="1200" baseline="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9183232"/>
        <c:crosses val="max"/>
        <c:crossBetween val="between"/>
      </c:valAx>
      <c:catAx>
        <c:axId val="309183232"/>
        <c:scaling>
          <c:orientation val="minMax"/>
        </c:scaling>
        <c:delete val="1"/>
        <c:axPos val="b"/>
        <c:numFmt formatCode="General" sourceLinked="1"/>
        <c:tickLblPos val="nextTo"/>
        <c:crossAx val="309078656"/>
        <c:crosses val="autoZero"/>
        <c:auto val="1"/>
        <c:lblAlgn val="ctr"/>
        <c:lblOffset val="100"/>
      </c:catAx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id-ID"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Sheet5!$C$4</c:f>
              <c:strCache>
                <c:ptCount val="1"/>
                <c:pt idx="0">
                  <c:v>Penduduk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id-ID"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Val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Sheet5!$B$5:$B$13</c:f>
              <c:strCache>
                <c:ptCount val="9"/>
                <c:pt idx="0">
                  <c:v>0-9</c:v>
                </c:pt>
                <c:pt idx="1">
                  <c:v>10-19</c:v>
                </c:pt>
                <c:pt idx="2">
                  <c:v>20-29</c:v>
                </c:pt>
                <c:pt idx="3">
                  <c:v>30-39</c:v>
                </c:pt>
                <c:pt idx="4">
                  <c:v>40-49</c:v>
                </c:pt>
                <c:pt idx="5">
                  <c:v>50-59</c:v>
                </c:pt>
                <c:pt idx="6">
                  <c:v>60-69</c:v>
                </c:pt>
                <c:pt idx="7">
                  <c:v>70-74</c:v>
                </c:pt>
                <c:pt idx="8">
                  <c:v>75 +</c:v>
                </c:pt>
              </c:strCache>
            </c:strRef>
          </c:cat>
          <c:val>
            <c:numRef>
              <c:f>Sheet5!$C$5:$C$13</c:f>
              <c:numCache>
                <c:formatCode>_(* #,##0_);_(* \(#,##0\);_(* "-"??_);_(@_)</c:formatCode>
                <c:ptCount val="9"/>
                <c:pt idx="0">
                  <c:v>45972.4</c:v>
                </c:pt>
                <c:pt idx="1">
                  <c:v>43723.7</c:v>
                </c:pt>
                <c:pt idx="2">
                  <c:v>41529.300000000003</c:v>
                </c:pt>
                <c:pt idx="3">
                  <c:v>38501.300000000003</c:v>
                </c:pt>
                <c:pt idx="4">
                  <c:v>30729.599999999984</c:v>
                </c:pt>
                <c:pt idx="5">
                  <c:v>20025.8</c:v>
                </c:pt>
                <c:pt idx="6">
                  <c:v>10807.9</c:v>
                </c:pt>
                <c:pt idx="7">
                  <c:v>3375.5</c:v>
                </c:pt>
                <c:pt idx="8">
                  <c:v>3853.3</c:v>
                </c:pt>
              </c:numCache>
            </c:numRef>
          </c:val>
        </c:ser>
        <c:gapWidth val="50"/>
        <c:axId val="309210112"/>
        <c:axId val="309240576"/>
      </c:barChart>
      <c:catAx>
        <c:axId val="309210112"/>
        <c:scaling>
          <c:orientation val="minMax"/>
        </c:scaling>
        <c:axPos val="l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id-ID"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9240576"/>
        <c:crosses val="autoZero"/>
        <c:auto val="1"/>
        <c:lblAlgn val="ctr"/>
        <c:lblOffset val="100"/>
      </c:catAx>
      <c:valAx>
        <c:axId val="309240576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??_);_(@_)" sourceLinked="1"/>
        <c:majorTickMark val="none"/>
        <c:tickLblPos val="nextTo"/>
        <c:crossAx val="3092101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26672762022556384"/>
          <c:y val="0.17487709125486361"/>
          <c:w val="0.46654475954887281"/>
          <c:h val="0.67984374265625935"/>
        </c:manualLayout>
      </c:layout>
      <c:radarChart>
        <c:radarStyle val="marker"/>
        <c:ser>
          <c:idx val="0"/>
          <c:order val="0"/>
          <c:tx>
            <c:strRef>
              <c:f>Nasional!$E$1</c:f>
              <c:strCache>
                <c:ptCount val="1"/>
                <c:pt idx="0">
                  <c:v>Nasional</c:v>
                </c:pt>
              </c:strCache>
            </c:strRef>
          </c:tx>
          <c:spPr>
            <a:ln w="22225"/>
          </c:spPr>
          <c:marker>
            <c:symbol val="circle"/>
            <c:size val="4"/>
          </c:marker>
          <c:cat>
            <c:strRef>
              <c:f>Nasional!$D$2:$D$7</c:f>
              <c:strCache>
                <c:ptCount val="6"/>
                <c:pt idx="0">
                  <c:v>STANDAR KOMPETENSI LULUSAN </c:v>
                </c:pt>
                <c:pt idx="1">
                  <c:v>STANDAR ISI </c:v>
                </c:pt>
                <c:pt idx="2">
                  <c:v>STANDAR PROSES </c:v>
                </c:pt>
                <c:pt idx="3">
                  <c:v>STANDAR PENILAIAN </c:v>
                </c:pt>
                <c:pt idx="4">
                  <c:v>STANDAR PTK </c:v>
                </c:pt>
                <c:pt idx="5">
                  <c:v>STANDAR PENGELOLAAN </c:v>
                </c:pt>
              </c:strCache>
            </c:strRef>
          </c:cat>
          <c:val>
            <c:numRef>
              <c:f>Nasional!$E$2:$E$7</c:f>
              <c:numCache>
                <c:formatCode>0.00</c:formatCode>
                <c:ptCount val="6"/>
                <c:pt idx="0">
                  <c:v>4.9533917061723045</c:v>
                </c:pt>
                <c:pt idx="1">
                  <c:v>7.2101729966958965</c:v>
                </c:pt>
                <c:pt idx="2">
                  <c:v>5.4972769566533897</c:v>
                </c:pt>
                <c:pt idx="3">
                  <c:v>6.7582002986090703</c:v>
                </c:pt>
                <c:pt idx="4">
                  <c:v>6.4945821447329495</c:v>
                </c:pt>
                <c:pt idx="5">
                  <c:v>6.7474574304464952</c:v>
                </c:pt>
              </c:numCache>
            </c:numRef>
          </c:val>
        </c:ser>
        <c:axId val="180301184"/>
        <c:axId val="180511872"/>
      </c:radarChart>
      <c:catAx>
        <c:axId val="180301184"/>
        <c:scaling>
          <c:orientation val="minMax"/>
        </c:scaling>
        <c:axPos val="b"/>
        <c:majorGridlines/>
        <c:tickLblPos val="nextTo"/>
        <c:txPr>
          <a:bodyPr/>
          <a:lstStyle/>
          <a:p>
            <a:pPr>
              <a:defRPr sz="800"/>
            </a:pPr>
            <a:endParaRPr lang="en-US"/>
          </a:p>
        </c:txPr>
        <c:crossAx val="180511872"/>
        <c:crosses val="autoZero"/>
        <c:auto val="1"/>
        <c:lblAlgn val="ctr"/>
        <c:lblOffset val="100"/>
      </c:catAx>
      <c:valAx>
        <c:axId val="180511872"/>
        <c:scaling>
          <c:orientation val="minMax"/>
          <c:max val="10"/>
          <c:min val="0"/>
        </c:scaling>
        <c:axPos val="l"/>
        <c:majorGridlines/>
        <c:numFmt formatCode="0.00" sourceLinked="1"/>
        <c:majorTickMark val="cross"/>
        <c:tickLblPos val="nextTo"/>
        <c:crossAx val="180301184"/>
        <c:crosses val="autoZero"/>
        <c:crossBetween val="between"/>
        <c:majorUnit val="2"/>
      </c:valAx>
    </c:plotArea>
    <c:plotVisOnly val="1"/>
  </c:chart>
  <c:spPr>
    <a:ln>
      <a:noFill/>
    </a:ln>
  </c:sp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Nasional!$B$12</c:f>
              <c:strCache>
                <c:ptCount val="1"/>
                <c:pt idx="0">
                  <c:v>Aceh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rgbClr val="FFC000"/>
              </a:solidFill>
            </c:spPr>
          </c:dPt>
          <c:dPt>
            <c:idx val="2"/>
            <c:spPr>
              <a:solidFill>
                <a:srgbClr val="FFFF00"/>
              </a:solidFill>
            </c:spPr>
          </c:dPt>
          <c:dPt>
            <c:idx val="3"/>
            <c:spPr>
              <a:solidFill>
                <a:srgbClr val="00B050"/>
              </a:solidFill>
            </c:spPr>
          </c:dPt>
          <c:dLbls>
            <c:txPr>
              <a:bodyPr/>
              <a:lstStyle/>
              <a:p>
                <a:pPr>
                  <a:defRPr sz="800"/>
                </a:pPr>
                <a:endParaRPr lang="en-US"/>
              </a:p>
            </c:txPr>
            <c:showVal val="1"/>
          </c:dLbls>
          <c:cat>
            <c:strRef>
              <c:f>Nasional!$C$11:$G$11</c:f>
              <c:strCache>
                <c:ptCount val="5"/>
                <c:pt idx="0">
                  <c:v>MENUJU SNP 1</c:v>
                </c:pt>
                <c:pt idx="1">
                  <c:v>MENUJU SNP 2</c:v>
                </c:pt>
                <c:pt idx="2">
                  <c:v>MENUJU SNP 3</c:v>
                </c:pt>
                <c:pt idx="3">
                  <c:v>SNP</c:v>
                </c:pt>
                <c:pt idx="4">
                  <c:v>DI ATAS SNP</c:v>
                </c:pt>
              </c:strCache>
            </c:strRef>
          </c:cat>
          <c:val>
            <c:numRef>
              <c:f>Nasional!$C$12:$G$12</c:f>
              <c:numCache>
                <c:formatCode>General</c:formatCode>
                <c:ptCount val="5"/>
                <c:pt idx="0">
                  <c:v>74624</c:v>
                </c:pt>
                <c:pt idx="1">
                  <c:v>2547</c:v>
                </c:pt>
                <c:pt idx="2">
                  <c:v>37845</c:v>
                </c:pt>
                <c:pt idx="3">
                  <c:v>17020</c:v>
                </c:pt>
                <c:pt idx="4">
                  <c:v>334</c:v>
                </c:pt>
              </c:numCache>
            </c:numRef>
          </c:val>
        </c:ser>
        <c:axId val="177629440"/>
        <c:axId val="180972544"/>
      </c:barChart>
      <c:catAx>
        <c:axId val="177629440"/>
        <c:scaling>
          <c:orientation val="minMax"/>
        </c:scaling>
        <c:axPos val="b"/>
        <c:tickLblPos val="nextTo"/>
        <c:crossAx val="180972544"/>
        <c:crosses val="autoZero"/>
        <c:auto val="1"/>
        <c:lblAlgn val="ctr"/>
        <c:lblOffset val="100"/>
      </c:catAx>
      <c:valAx>
        <c:axId val="180972544"/>
        <c:scaling>
          <c:orientation val="minMax"/>
        </c:scaling>
        <c:axPos val="l"/>
        <c:numFmt formatCode="General" sourceLinked="1"/>
        <c:tickLblPos val="nextTo"/>
        <c:crossAx val="177629440"/>
        <c:crosses val="autoZero"/>
        <c:crossBetween val="between"/>
      </c:valAx>
    </c:plotArea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Nasional!$B$15</c:f>
              <c:strCache>
                <c:ptCount val="1"/>
                <c:pt idx="0">
                  <c:v>Aceh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rgbClr val="FFC000"/>
              </a:solidFill>
            </c:spPr>
          </c:dPt>
          <c:dPt>
            <c:idx val="2"/>
            <c:spPr>
              <a:solidFill>
                <a:srgbClr val="FFFF00"/>
              </a:solidFill>
            </c:spPr>
          </c:dPt>
          <c:dPt>
            <c:idx val="3"/>
            <c:spPr>
              <a:solidFill>
                <a:srgbClr val="00B050"/>
              </a:solidFill>
            </c:spPr>
          </c:dPt>
          <c:dLbls>
            <c:numFmt formatCode="0.0%" sourceLinked="0"/>
            <c:txPr>
              <a:bodyPr/>
              <a:lstStyle/>
              <a:p>
                <a:pPr>
                  <a:defRPr sz="1000"/>
                </a:pPr>
                <a:endParaRPr lang="en-US"/>
              </a:p>
            </c:txPr>
            <c:showPercent val="1"/>
            <c:showLeaderLines val="1"/>
          </c:dLbls>
          <c:cat>
            <c:strRef>
              <c:f>Nasional!$C$14:$G$14</c:f>
              <c:strCache>
                <c:ptCount val="5"/>
                <c:pt idx="0">
                  <c:v>MENUJU SNP 1</c:v>
                </c:pt>
                <c:pt idx="1">
                  <c:v>MENUJU SNP 2</c:v>
                </c:pt>
                <c:pt idx="2">
                  <c:v>MENUJU SNP 3</c:v>
                </c:pt>
                <c:pt idx="3">
                  <c:v>SNP</c:v>
                </c:pt>
                <c:pt idx="4">
                  <c:v>DI ATAS SNP</c:v>
                </c:pt>
              </c:strCache>
            </c:strRef>
          </c:cat>
          <c:val>
            <c:numRef>
              <c:f>Nasional!$C$15:$G$15</c:f>
              <c:numCache>
                <c:formatCode>0%</c:formatCode>
                <c:ptCount val="5"/>
                <c:pt idx="0">
                  <c:v>0.56375311626501534</c:v>
                </c:pt>
                <c:pt idx="1">
                  <c:v>1.9241519981869029E-2</c:v>
                </c:pt>
                <c:pt idx="2">
                  <c:v>0.28590315026063307</c:v>
                </c:pt>
                <c:pt idx="3">
                  <c:v>0.12857898315328248</c:v>
                </c:pt>
                <c:pt idx="4">
                  <c:v>2.5232303392007252E-3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 rtl="0">
            <a:defRPr/>
          </a:pPr>
          <a:endParaRPr lang="en-US"/>
        </a:p>
      </c:txPr>
    </c:legend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Nasional!$B$12</c:f>
              <c:strCache>
                <c:ptCount val="1"/>
                <c:pt idx="0">
                  <c:v>Aceh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rgbClr val="FFC000"/>
              </a:solidFill>
            </c:spPr>
          </c:dPt>
          <c:dPt>
            <c:idx val="2"/>
            <c:spPr>
              <a:solidFill>
                <a:srgbClr val="FFFF00"/>
              </a:solidFill>
            </c:spPr>
          </c:dPt>
          <c:dPt>
            <c:idx val="3"/>
            <c:spPr>
              <a:solidFill>
                <a:srgbClr val="00B050"/>
              </a:solidFill>
            </c:spPr>
          </c:dPt>
          <c:dLbls>
            <c:showVal val="1"/>
          </c:dLbls>
          <c:cat>
            <c:strRef>
              <c:f>Nasional!$C$11:$G$11</c:f>
              <c:strCache>
                <c:ptCount val="5"/>
                <c:pt idx="0">
                  <c:v>MENUJU SNP 1</c:v>
                </c:pt>
                <c:pt idx="1">
                  <c:v>MENUJU SNP 2</c:v>
                </c:pt>
                <c:pt idx="2">
                  <c:v>MENUJU SNP 3</c:v>
                </c:pt>
                <c:pt idx="3">
                  <c:v>SNP</c:v>
                </c:pt>
                <c:pt idx="4">
                  <c:v>DI ATAS SNP</c:v>
                </c:pt>
              </c:strCache>
            </c:strRef>
          </c:cat>
          <c:val>
            <c:numRef>
              <c:f>Nasional!$C$12:$G$12</c:f>
              <c:numCache>
                <c:formatCode>General</c:formatCode>
                <c:ptCount val="5"/>
                <c:pt idx="0">
                  <c:v>13255</c:v>
                </c:pt>
                <c:pt idx="1">
                  <c:v>220</c:v>
                </c:pt>
                <c:pt idx="2">
                  <c:v>9800</c:v>
                </c:pt>
                <c:pt idx="3">
                  <c:v>2491</c:v>
                </c:pt>
                <c:pt idx="4">
                  <c:v>54</c:v>
                </c:pt>
              </c:numCache>
            </c:numRef>
          </c:val>
        </c:ser>
        <c:axId val="200104960"/>
        <c:axId val="200357376"/>
      </c:barChart>
      <c:catAx>
        <c:axId val="200104960"/>
        <c:scaling>
          <c:orientation val="minMax"/>
        </c:scaling>
        <c:axPos val="b"/>
        <c:tickLblPos val="nextTo"/>
        <c:crossAx val="200357376"/>
        <c:crosses val="autoZero"/>
        <c:auto val="1"/>
        <c:lblAlgn val="ctr"/>
        <c:lblOffset val="100"/>
      </c:catAx>
      <c:valAx>
        <c:axId val="200357376"/>
        <c:scaling>
          <c:orientation val="minMax"/>
        </c:scaling>
        <c:axPos val="l"/>
        <c:numFmt formatCode="General" sourceLinked="1"/>
        <c:tickLblPos val="nextTo"/>
        <c:crossAx val="200104960"/>
        <c:crosses val="autoZero"/>
        <c:crossBetween val="between"/>
      </c:valAx>
    </c:plotArea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Nasional!$B$15</c:f>
              <c:strCache>
                <c:ptCount val="1"/>
                <c:pt idx="0">
                  <c:v>Aceh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rgbClr val="FFC000"/>
              </a:solidFill>
            </c:spPr>
          </c:dPt>
          <c:dPt>
            <c:idx val="2"/>
            <c:spPr>
              <a:solidFill>
                <a:srgbClr val="FFFF00"/>
              </a:solidFill>
            </c:spPr>
          </c:dPt>
          <c:dPt>
            <c:idx val="3"/>
            <c:spPr>
              <a:solidFill>
                <a:srgbClr val="00B050"/>
              </a:solidFill>
            </c:spPr>
          </c:dPt>
          <c:dLbls>
            <c:numFmt formatCode="0.0%" sourceLinked="0"/>
            <c:showPercent val="1"/>
            <c:showLeaderLines val="1"/>
          </c:dLbls>
          <c:cat>
            <c:strRef>
              <c:f>Nasional!$C$14:$G$14</c:f>
              <c:strCache>
                <c:ptCount val="5"/>
                <c:pt idx="0">
                  <c:v>MENUJU SNP 1</c:v>
                </c:pt>
                <c:pt idx="1">
                  <c:v>MENUJU SNP 2</c:v>
                </c:pt>
                <c:pt idx="2">
                  <c:v>MENUJU SNP 3</c:v>
                </c:pt>
                <c:pt idx="3">
                  <c:v>SNP</c:v>
                </c:pt>
                <c:pt idx="4">
                  <c:v>DI ATAS SNP</c:v>
                </c:pt>
              </c:strCache>
            </c:strRef>
          </c:cat>
          <c:val>
            <c:numRef>
              <c:f>Nasional!$C$15:$G$15</c:f>
              <c:numCache>
                <c:formatCode>0%</c:formatCode>
                <c:ptCount val="5"/>
                <c:pt idx="0">
                  <c:v>0.51336173508907823</c:v>
                </c:pt>
                <c:pt idx="1">
                  <c:v>8.5205267234701784E-3</c:v>
                </c:pt>
                <c:pt idx="2">
                  <c:v>0.37955073586367205</c:v>
                </c:pt>
                <c:pt idx="3">
                  <c:v>9.6475600309837345E-2</c:v>
                </c:pt>
                <c:pt idx="4">
                  <c:v>2.0914020139426799E-3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 rtl="0">
            <a:defRPr/>
          </a:pPr>
          <a:endParaRPr lang="en-US"/>
        </a:p>
      </c:txPr>
    </c:legend>
    <c:plotVisOnly val="1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7"/>
  <c:chart>
    <c:plotArea>
      <c:layout/>
      <c:barChart>
        <c:barDir val="bar"/>
        <c:grouping val="clustered"/>
        <c:ser>
          <c:idx val="0"/>
          <c:order val="0"/>
          <c:spPr>
            <a:solidFill>
              <a:schemeClr val="accent5">
                <a:lumMod val="60000"/>
                <a:lumOff val="40000"/>
              </a:schemeClr>
            </a:solidFill>
          </c:spPr>
          <c:cat>
            <c:strRef>
              <c:f>TABEL!$D$60:$D$64</c:f>
              <c:strCache>
                <c:ptCount val="5"/>
                <c:pt idx="0">
                  <c:v>Prestasi siswa/lulusan</c:v>
                </c:pt>
                <c:pt idx="1">
                  <c:v>Lulusan mampu berkomunikasi efektif dan santun</c:v>
                </c:pt>
                <c:pt idx="2">
                  <c:v>Lulusan memiliki pengetahuan faktual dan konseptual </c:v>
                </c:pt>
                <c:pt idx="3">
                  <c:v>Lulusan menunjukkan karakter (jujur, disiplin, bertanggungjawab, dan menghargai orang lain) </c:v>
                </c:pt>
                <c:pt idx="4">
                  <c:v>Lulusan memiliki kemampuan mengamati dan bertanya untuk berpikir dan bertindak produktif serta kreatif </c:v>
                </c:pt>
              </c:strCache>
            </c:strRef>
          </c:cat>
          <c:val>
            <c:numRef>
              <c:f>TABEL!$F$60:$F$64</c:f>
              <c:numCache>
                <c:formatCode>_(* #,##0.00_);_(* \(#,##0.00\);_(* "-"??_);_(@_)</c:formatCode>
                <c:ptCount val="5"/>
                <c:pt idx="0">
                  <c:v>1.6042463181232001</c:v>
                </c:pt>
                <c:pt idx="1">
                  <c:v>4.7595597239735392</c:v>
                </c:pt>
                <c:pt idx="2">
                  <c:v>5.1579067296202608</c:v>
                </c:pt>
                <c:pt idx="3">
                  <c:v>6.2627230887088503</c:v>
                </c:pt>
                <c:pt idx="4">
                  <c:v>7.4553337358819034</c:v>
                </c:pt>
              </c:numCache>
            </c:numRef>
          </c:val>
        </c:ser>
        <c:gapWidth val="48"/>
        <c:axId val="177402240"/>
        <c:axId val="177404544"/>
      </c:barChart>
      <c:catAx>
        <c:axId val="177402240"/>
        <c:scaling>
          <c:orientation val="minMax"/>
        </c:scaling>
        <c:delete val="1"/>
        <c:axPos val="l"/>
        <c:tickLblPos val="nextTo"/>
        <c:crossAx val="177404544"/>
        <c:crosses val="autoZero"/>
        <c:auto val="1"/>
        <c:lblAlgn val="ctr"/>
        <c:lblOffset val="100"/>
      </c:catAx>
      <c:valAx>
        <c:axId val="177404544"/>
        <c:scaling>
          <c:orientation val="minMax"/>
          <c:max val="10"/>
        </c:scaling>
        <c:axPos val="b"/>
        <c:numFmt formatCode="_(* #,##0_);_(* \(#,##0\);_(* &quot;-&quot;_);_(@_)" sourceLinked="0"/>
        <c:tickLblPos val="nextTo"/>
        <c:crossAx val="177402240"/>
        <c:crosses val="autoZero"/>
        <c:crossBetween val="between"/>
        <c:majorUnit val="2"/>
      </c:valAx>
      <c:spPr>
        <a:ln>
          <a:solidFill>
            <a:schemeClr val="bg1">
              <a:lumMod val="75000"/>
            </a:schemeClr>
          </a:solidFill>
        </a:ln>
      </c:spPr>
    </c:plotArea>
    <c:plotVisOnly val="1"/>
  </c:chart>
  <c:spPr>
    <a:noFill/>
    <a:ln>
      <a:noFill/>
    </a:ln>
  </c:sp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4.0327217880853895E-2"/>
          <c:y val="5.5096831596948337E-2"/>
          <c:w val="0.92669738586518036"/>
          <c:h val="0.78221291277268401"/>
        </c:manualLayout>
      </c:layout>
      <c:barChart>
        <c:barDir val="bar"/>
        <c:grouping val="clustered"/>
        <c:ser>
          <c:idx val="0"/>
          <c:order val="0"/>
          <c:spPr>
            <a:solidFill>
              <a:schemeClr val="tx2">
                <a:lumMod val="40000"/>
                <a:lumOff val="60000"/>
              </a:schemeClr>
            </a:solidFill>
          </c:spPr>
          <c:cat>
            <c:strRef>
              <c:f>Nasional!$B$20:$B$24</c:f>
              <c:strCache>
                <c:ptCount val="5"/>
                <c:pt idx="0">
                  <c:v>Prestasi siswa/lulusan</c:v>
                </c:pt>
                <c:pt idx="1">
                  <c:v>Lulusan memiliki pengetahuan faktual dan konseptual </c:v>
                </c:pt>
                <c:pt idx="2">
                  <c:v>Lulusan mampu berkomunikasi efektif dan santun</c:v>
                </c:pt>
                <c:pt idx="3">
                  <c:v>Lulusan menunjukkan karakter (jujur, disiplin, bertanggungjawab, dan menghargai orang lain) </c:v>
                </c:pt>
                <c:pt idx="4">
                  <c:v>Lulusan memiliki kemampuan mengamati dan bertanya untuk berpikir dan bertindak produktif serta kreatif </c:v>
                </c:pt>
              </c:strCache>
            </c:strRef>
          </c:cat>
          <c:val>
            <c:numRef>
              <c:f>Nasional!$C$20:$C$24</c:f>
              <c:numCache>
                <c:formatCode>0.00</c:formatCode>
                <c:ptCount val="5"/>
                <c:pt idx="0">
                  <c:v>2.67</c:v>
                </c:pt>
                <c:pt idx="1">
                  <c:v>4.95</c:v>
                </c:pt>
                <c:pt idx="2">
                  <c:v>4.96</c:v>
                </c:pt>
                <c:pt idx="3">
                  <c:v>5.6099999999999985</c:v>
                </c:pt>
                <c:pt idx="4">
                  <c:v>6.57</c:v>
                </c:pt>
              </c:numCache>
            </c:numRef>
          </c:val>
        </c:ser>
        <c:gapWidth val="62"/>
        <c:axId val="180993024"/>
        <c:axId val="181265152"/>
      </c:barChart>
      <c:catAx>
        <c:axId val="180993024"/>
        <c:scaling>
          <c:orientation val="minMax"/>
        </c:scaling>
        <c:delete val="1"/>
        <c:axPos val="l"/>
        <c:tickLblPos val="none"/>
        <c:crossAx val="181265152"/>
        <c:crosses val="autoZero"/>
        <c:auto val="1"/>
        <c:lblAlgn val="ctr"/>
        <c:lblOffset val="100"/>
      </c:catAx>
      <c:valAx>
        <c:axId val="181265152"/>
        <c:scaling>
          <c:orientation val="minMax"/>
          <c:max val="10"/>
        </c:scaling>
        <c:axPos val="b"/>
        <c:majorGridlines>
          <c:spPr>
            <a:ln w="0">
              <a:solidFill>
                <a:schemeClr val="bg1">
                  <a:lumMod val="85000"/>
                </a:schemeClr>
              </a:solidFill>
            </a:ln>
          </c:spPr>
        </c:majorGridlines>
        <c:numFmt formatCode="General" sourceLinked="0"/>
        <c:majorTickMark val="none"/>
        <c:tickLblPos val="nextTo"/>
        <c:crossAx val="180993024"/>
        <c:crosses val="autoZero"/>
        <c:crossBetween val="between"/>
        <c:majorUnit val="2"/>
      </c:valAx>
    </c:plotArea>
    <c:plotVisOnly val="1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bar"/>
        <c:grouping val="clustered"/>
        <c:ser>
          <c:idx val="0"/>
          <c:order val="0"/>
          <c:spPr>
            <a:solidFill>
              <a:schemeClr val="accent5">
                <a:lumMod val="60000"/>
                <a:lumOff val="40000"/>
              </a:schemeClr>
            </a:solidFill>
          </c:spPr>
          <c:dLbls>
            <c:showVal val="1"/>
          </c:dLbls>
          <c:cat>
            <c:strRef>
              <c:f>TABEL!$D$75:$D$100</c:f>
              <c:strCache>
                <c:ptCount val="26"/>
                <c:pt idx="0">
                  <c:v>PBM mengembangkan kreatifitas peserta didik</c:v>
                </c:pt>
                <c:pt idx="1">
                  <c:v>Komite berkontribusi efektif terhadap peningkatan mutu sekolah</c:v>
                </c:pt>
                <c:pt idx="2">
                  <c:v>PBM mengembangkan kemampuan berkomunikasi efektif dan santun</c:v>
                </c:pt>
                <c:pt idx="3">
                  <c:v>Materi ajar relevan dengan kebutuhan siswa</c:v>
                </c:pt>
                <c:pt idx="4">
                  <c:v>PBM dilakukan secara efisien dan efektif untuk penguasaan pengetahuan, keterampilan, sikap dan perilaku</c:v>
                </c:pt>
                <c:pt idx="5">
                  <c:v>Kurikulum disusun secara logis dan sistematis</c:v>
                </c:pt>
                <c:pt idx="6">
                  <c:v>Penilaian dilakukan sesuai dengan kompetensi yang diukur</c:v>
                </c:pt>
                <c:pt idx="7">
                  <c:v>Suasana akademik di sekolah mendukung pembelajaran (kondusif)</c:v>
                </c:pt>
                <c:pt idx="8">
                  <c:v>Guru dan kepala sekolah dapat dijadikan teladan oleh siswa</c:v>
                </c:pt>
                <c:pt idx="9">
                  <c:v>PBM mengembangkan budaya dan kemandirian belajar</c:v>
                </c:pt>
                <c:pt idx="10">
                  <c:v>Semua guru dan komponen sekolah ikut terlibat dalam pelaksanaan program sekolah yang dimuat dalam perencanaan</c:v>
                </c:pt>
                <c:pt idx="11">
                  <c:v>Evaluasi dilakukan berdasarkan penjaminan mutu</c:v>
                </c:pt>
                <c:pt idx="12">
                  <c:v>Sekolah memiliki rumusan visi dan misi yang dipahami oleh semua komponen sekolah</c:v>
                </c:pt>
                <c:pt idx="13">
                  <c:v>Interaksi guru-siswa mendukung efektifitas PBM</c:v>
                </c:pt>
                <c:pt idx="14">
                  <c:v>Penilaian dilakukan secara holistik dan berkesinambungan untuk efisiensi PBM</c:v>
                </c:pt>
                <c:pt idx="15">
                  <c:v>Materiajar sesuai dengan kurikulum nasional</c:v>
                </c:pt>
                <c:pt idx="16">
                  <c:v>RPP yang dikembangkan sesuai dengan SKL dan standar isi serta memenuhi aspek kualitas</c:v>
                </c:pt>
                <c:pt idx="17">
                  <c:v>Materi ajar sesuai dengan SKL (membentuk karakter, mengembangkan kreatifitas, mengembangkan kemampuan komunikatif, mengembangkan budaya dan kemampuan belajar)</c:v>
                </c:pt>
                <c:pt idx="18">
                  <c:v>Guru dan tenaga pendidikan profesional dalam bidangnya</c:v>
                </c:pt>
                <c:pt idx="19">
                  <c:v>Guru menganalisis hasil penilaian utk perbaikan PBM</c:v>
                </c:pt>
                <c:pt idx="20">
                  <c:v>Pelaksanaan perencanaan sekolah dievaluasi berdasarkan capaian indikator</c:v>
                </c:pt>
                <c:pt idx="21">
                  <c:v>PBM mengembangkan karakter jujur, disiplin, bertanggungjawab, dan menghargai orang lain</c:v>
                </c:pt>
                <c:pt idx="22">
                  <c:v>Kepala sekolah melaksanakan pengelolaan sekolah secara efektif dan efisien untuk peningkatan mutu sekolah</c:v>
                </c:pt>
                <c:pt idx="23">
                  <c:v>Penilaian dilakukan dengan menerapkan aspek keadilan, transparansi dan akuntabilitas</c:v>
                </c:pt>
                <c:pt idx="24">
                  <c:v>Kepala sekolah melakukan supervisi kualitas PBM dan memberikan saran perbaikan</c:v>
                </c:pt>
                <c:pt idx="25">
                  <c:v>Sekolah memiliki dokumen perencanaan yang berkualitas, mencakup peningkatan PBM, tenaga kependidikan, dan sarpras; yang dijalankan secara konsisten</c:v>
                </c:pt>
              </c:strCache>
            </c:strRef>
          </c:cat>
          <c:val>
            <c:numRef>
              <c:f>TABEL!$F$75:$F$100</c:f>
              <c:numCache>
                <c:formatCode>_(* #,##0.00_);_(* \(#,##0.00\);_(* "-"??_);_(@_)</c:formatCode>
                <c:ptCount val="26"/>
                <c:pt idx="0">
                  <c:v>3.09473565565618</c:v>
                </c:pt>
                <c:pt idx="1">
                  <c:v>3.1065215432420032</c:v>
                </c:pt>
                <c:pt idx="2">
                  <c:v>3.9484991031286967</c:v>
                </c:pt>
                <c:pt idx="3">
                  <c:v>4.3921265041156845</c:v>
                </c:pt>
                <c:pt idx="4">
                  <c:v>4.6977255431156655</c:v>
                </c:pt>
                <c:pt idx="5">
                  <c:v>5.0884201298951304</c:v>
                </c:pt>
                <c:pt idx="6">
                  <c:v>5.59987922905822</c:v>
                </c:pt>
                <c:pt idx="7">
                  <c:v>5.6412201249628682</c:v>
                </c:pt>
                <c:pt idx="8">
                  <c:v>5.7756854300932599</c:v>
                </c:pt>
                <c:pt idx="9">
                  <c:v>5.9900356316627699</c:v>
                </c:pt>
                <c:pt idx="10">
                  <c:v>5.9929463105347498</c:v>
                </c:pt>
                <c:pt idx="11">
                  <c:v>6.1386277392163997</c:v>
                </c:pt>
                <c:pt idx="12">
                  <c:v>6.4122634952577142</c:v>
                </c:pt>
                <c:pt idx="13">
                  <c:v>6.4161892359203314</c:v>
                </c:pt>
                <c:pt idx="14">
                  <c:v>6.4445641545700214</c:v>
                </c:pt>
                <c:pt idx="15">
                  <c:v>6.7285221214301414</c:v>
                </c:pt>
                <c:pt idx="16">
                  <c:v>6.8300076230964475</c:v>
                </c:pt>
                <c:pt idx="17">
                  <c:v>7.0465232870740424</c:v>
                </c:pt>
                <c:pt idx="18">
                  <c:v>7.0951069333212695</c:v>
                </c:pt>
                <c:pt idx="19">
                  <c:v>7.1171928449146806</c:v>
                </c:pt>
                <c:pt idx="20">
                  <c:v>7.2343900344185901</c:v>
                </c:pt>
                <c:pt idx="21">
                  <c:v>7.271225044917049</c:v>
                </c:pt>
                <c:pt idx="22">
                  <c:v>7.8359294435958624</c:v>
                </c:pt>
                <c:pt idx="23">
                  <c:v>7.9704775460878796</c:v>
                </c:pt>
                <c:pt idx="24">
                  <c:v>8.0166662267147828</c:v>
                </c:pt>
                <c:pt idx="25">
                  <c:v>8.0692985060949898</c:v>
                </c:pt>
              </c:numCache>
            </c:numRef>
          </c:val>
        </c:ser>
        <c:gapWidth val="84"/>
        <c:axId val="175738240"/>
        <c:axId val="177477504"/>
      </c:barChart>
      <c:catAx>
        <c:axId val="175738240"/>
        <c:scaling>
          <c:orientation val="minMax"/>
        </c:scaling>
        <c:axPos val="l"/>
        <c:tickLblPos val="nextTo"/>
        <c:txPr>
          <a:bodyPr/>
          <a:lstStyle/>
          <a:p>
            <a:pPr>
              <a:defRPr sz="800"/>
            </a:pPr>
            <a:endParaRPr lang="en-US"/>
          </a:p>
        </c:txPr>
        <c:crossAx val="177477504"/>
        <c:crosses val="autoZero"/>
        <c:auto val="1"/>
        <c:lblAlgn val="ctr"/>
        <c:lblOffset val="100"/>
      </c:catAx>
      <c:valAx>
        <c:axId val="177477504"/>
        <c:scaling>
          <c:orientation val="minMax"/>
          <c:max val="10"/>
        </c:scaling>
        <c:axPos val="b"/>
        <c:numFmt formatCode="_(* #,##0_);_(* \(#,##0\);_(* &quot;-&quot;_);_(@_)" sourceLinked="0"/>
        <c:tickLblPos val="nextTo"/>
        <c:crossAx val="175738240"/>
        <c:crosses val="autoZero"/>
        <c:crossBetween val="between"/>
        <c:majorUnit val="2"/>
      </c:valAx>
      <c:spPr>
        <a:noFill/>
        <a:ln>
          <a:solidFill>
            <a:sysClr val="windowText" lastClr="000000"/>
          </a:solidFill>
        </a:ln>
      </c:spPr>
    </c:plotArea>
    <c:plotVisOnly val="1"/>
  </c:chart>
  <c:spPr>
    <a:noFill/>
    <a:ln>
      <a:noFill/>
    </a:ln>
  </c:sp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B23AC36-EDAE-4B1B-A208-43B91AF78C18}" type="doc">
      <dgm:prSet loTypeId="urn:microsoft.com/office/officeart/2005/8/layout/gear1" loCatId="process" qsTypeId="urn:microsoft.com/office/officeart/2005/8/quickstyle/3d2" qsCatId="3D" csTypeId="urn:microsoft.com/office/officeart/2005/8/colors/colorful5" csCatId="colorful" phldr="1"/>
      <dgm:spPr/>
    </dgm:pt>
    <dgm:pt modelId="{A5B7A49D-0441-4ADD-AEA6-7597CB592B7B}">
      <dgm:prSet phldrT="[Text]"/>
      <dgm:spPr/>
      <dgm:t>
        <a:bodyPr/>
        <a:lstStyle/>
        <a:p>
          <a:pPr algn="ctr"/>
          <a:r>
            <a:rPr lang="en-US" smtClean="0"/>
            <a:t>ANTAR </a:t>
          </a:r>
          <a:r>
            <a:rPr lang="en-US" dirty="0" smtClean="0"/>
            <a:t>SATUAN PENDIDIKAN</a:t>
          </a:r>
          <a:endParaRPr lang="en-US" dirty="0"/>
        </a:p>
      </dgm:t>
    </dgm:pt>
    <dgm:pt modelId="{4AFB927E-716E-4357-907E-BB26453A3C32}" type="parTrans" cxnId="{7EE6081E-EE53-4751-AD78-A96261705552}">
      <dgm:prSet/>
      <dgm:spPr/>
      <dgm:t>
        <a:bodyPr/>
        <a:lstStyle/>
        <a:p>
          <a:pPr algn="ctr"/>
          <a:endParaRPr lang="en-US"/>
        </a:p>
      </dgm:t>
    </dgm:pt>
    <dgm:pt modelId="{6D98D18C-9B60-4ED1-85BB-7A673B24C3BD}" type="sibTrans" cxnId="{7EE6081E-EE53-4751-AD78-A96261705552}">
      <dgm:prSet/>
      <dgm:spPr/>
      <dgm:t>
        <a:bodyPr/>
        <a:lstStyle/>
        <a:p>
          <a:pPr algn="ctr"/>
          <a:endParaRPr lang="en-US"/>
        </a:p>
      </dgm:t>
    </dgm:pt>
    <dgm:pt modelId="{6293598B-366D-40EF-B6B2-D77F4C035E7C}">
      <dgm:prSet phldrT="[Text]"/>
      <dgm:spPr/>
      <dgm:t>
        <a:bodyPr/>
        <a:lstStyle/>
        <a:p>
          <a:pPr algn="ctr"/>
          <a:r>
            <a:rPr lang="en-US" smtClean="0"/>
            <a:t>SATUAN </a:t>
          </a:r>
          <a:r>
            <a:rPr lang="en-US" dirty="0" smtClean="0"/>
            <a:t>PENDIDIKAN</a:t>
          </a:r>
          <a:endParaRPr lang="en-US" dirty="0"/>
        </a:p>
      </dgm:t>
    </dgm:pt>
    <dgm:pt modelId="{95A6B2B4-9872-48A2-AE4B-178A44CF4E55}" type="parTrans" cxnId="{E0EB8AE6-2505-4050-8A30-D8759AC66DA9}">
      <dgm:prSet/>
      <dgm:spPr/>
      <dgm:t>
        <a:bodyPr/>
        <a:lstStyle/>
        <a:p>
          <a:pPr algn="ctr"/>
          <a:endParaRPr lang="en-US"/>
        </a:p>
      </dgm:t>
    </dgm:pt>
    <dgm:pt modelId="{0C6A45A0-99EE-482F-89C5-F24285B4FD1E}" type="sibTrans" cxnId="{E0EB8AE6-2505-4050-8A30-D8759AC66DA9}">
      <dgm:prSet/>
      <dgm:spPr/>
      <dgm:t>
        <a:bodyPr/>
        <a:lstStyle/>
        <a:p>
          <a:pPr algn="ctr"/>
          <a:endParaRPr lang="en-US"/>
        </a:p>
      </dgm:t>
    </dgm:pt>
    <dgm:pt modelId="{54210E0F-0395-4F8F-A898-945108C6711C}">
      <dgm:prSet phldrT="[Text]"/>
      <dgm:spPr/>
      <dgm:t>
        <a:bodyPr/>
        <a:lstStyle/>
        <a:p>
          <a:pPr algn="ctr"/>
          <a:r>
            <a:rPr lang="en-US" smtClean="0"/>
            <a:t>ANTAR </a:t>
          </a:r>
          <a:r>
            <a:rPr lang="en-US" dirty="0" smtClean="0"/>
            <a:t>WILAYAH SEKOLAH SASARAN</a:t>
          </a:r>
          <a:endParaRPr lang="en-US" dirty="0"/>
        </a:p>
      </dgm:t>
    </dgm:pt>
    <dgm:pt modelId="{AE52DD77-9833-48ED-B394-AF1EFE97803D}" type="parTrans" cxnId="{F5EC0ED6-59A5-460B-A71A-04CABAE973B9}">
      <dgm:prSet/>
      <dgm:spPr/>
      <dgm:t>
        <a:bodyPr/>
        <a:lstStyle/>
        <a:p>
          <a:pPr algn="ctr"/>
          <a:endParaRPr lang="en-US"/>
        </a:p>
      </dgm:t>
    </dgm:pt>
    <dgm:pt modelId="{D9F474E9-D1D0-4476-8741-AA512DFA74CA}" type="sibTrans" cxnId="{F5EC0ED6-59A5-460B-A71A-04CABAE973B9}">
      <dgm:prSet/>
      <dgm:spPr/>
      <dgm:t>
        <a:bodyPr/>
        <a:lstStyle/>
        <a:p>
          <a:pPr algn="ctr"/>
          <a:endParaRPr lang="en-US"/>
        </a:p>
      </dgm:t>
    </dgm:pt>
    <dgm:pt modelId="{7D2D973A-28ED-4D31-B981-876BAB5AE31C}" type="pres">
      <dgm:prSet presAssocID="{BB23AC36-EDAE-4B1B-A208-43B91AF78C18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B3EE8786-1B37-4B27-898E-26EB5AF4F475}" type="pres">
      <dgm:prSet presAssocID="{54210E0F-0395-4F8F-A898-945108C6711C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6B8A1B-D882-47B1-9D35-10160B7C3115}" type="pres">
      <dgm:prSet presAssocID="{54210E0F-0395-4F8F-A898-945108C6711C}" presName="gear1srcNode" presStyleLbl="node1" presStyleIdx="0" presStyleCnt="3"/>
      <dgm:spPr/>
      <dgm:t>
        <a:bodyPr/>
        <a:lstStyle/>
        <a:p>
          <a:endParaRPr lang="en-US"/>
        </a:p>
      </dgm:t>
    </dgm:pt>
    <dgm:pt modelId="{F55602EE-7645-42B0-8F0F-79BB86A80CF4}" type="pres">
      <dgm:prSet presAssocID="{54210E0F-0395-4F8F-A898-945108C6711C}" presName="gear1dstNode" presStyleLbl="node1" presStyleIdx="0" presStyleCnt="3"/>
      <dgm:spPr/>
      <dgm:t>
        <a:bodyPr/>
        <a:lstStyle/>
        <a:p>
          <a:endParaRPr lang="en-US"/>
        </a:p>
      </dgm:t>
    </dgm:pt>
    <dgm:pt modelId="{6A0AF34C-5394-47F2-BA89-87A0A603A43A}" type="pres">
      <dgm:prSet presAssocID="{A5B7A49D-0441-4ADD-AEA6-7597CB592B7B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DDCF1A-E41D-4864-BD82-F15D6F57DB42}" type="pres">
      <dgm:prSet presAssocID="{A5B7A49D-0441-4ADD-AEA6-7597CB592B7B}" presName="gear2srcNode" presStyleLbl="node1" presStyleIdx="1" presStyleCnt="3"/>
      <dgm:spPr/>
      <dgm:t>
        <a:bodyPr/>
        <a:lstStyle/>
        <a:p>
          <a:endParaRPr lang="en-US"/>
        </a:p>
      </dgm:t>
    </dgm:pt>
    <dgm:pt modelId="{BA43DD70-3F9B-4869-9917-515E19464353}" type="pres">
      <dgm:prSet presAssocID="{A5B7A49D-0441-4ADD-AEA6-7597CB592B7B}" presName="gear2dstNode" presStyleLbl="node1" presStyleIdx="1" presStyleCnt="3"/>
      <dgm:spPr/>
      <dgm:t>
        <a:bodyPr/>
        <a:lstStyle/>
        <a:p>
          <a:endParaRPr lang="en-US"/>
        </a:p>
      </dgm:t>
    </dgm:pt>
    <dgm:pt modelId="{5C857BFC-FE76-403B-99C6-7F554B4B1B65}" type="pres">
      <dgm:prSet presAssocID="{6293598B-366D-40EF-B6B2-D77F4C035E7C}" presName="gear3" presStyleLbl="node1" presStyleIdx="2" presStyleCnt="3"/>
      <dgm:spPr/>
      <dgm:t>
        <a:bodyPr/>
        <a:lstStyle/>
        <a:p>
          <a:endParaRPr lang="en-US"/>
        </a:p>
      </dgm:t>
    </dgm:pt>
    <dgm:pt modelId="{8062800E-762D-4751-A044-5083314D1A21}" type="pres">
      <dgm:prSet presAssocID="{6293598B-366D-40EF-B6B2-D77F4C035E7C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D91B32-4D96-441F-8F04-88137884ADF5}" type="pres">
      <dgm:prSet presAssocID="{6293598B-366D-40EF-B6B2-D77F4C035E7C}" presName="gear3srcNode" presStyleLbl="node1" presStyleIdx="2" presStyleCnt="3"/>
      <dgm:spPr/>
      <dgm:t>
        <a:bodyPr/>
        <a:lstStyle/>
        <a:p>
          <a:endParaRPr lang="en-US"/>
        </a:p>
      </dgm:t>
    </dgm:pt>
    <dgm:pt modelId="{1D99DB37-C797-4121-85D7-ED65B86C1AEF}" type="pres">
      <dgm:prSet presAssocID="{6293598B-366D-40EF-B6B2-D77F4C035E7C}" presName="gear3dstNode" presStyleLbl="node1" presStyleIdx="2" presStyleCnt="3"/>
      <dgm:spPr/>
      <dgm:t>
        <a:bodyPr/>
        <a:lstStyle/>
        <a:p>
          <a:endParaRPr lang="en-US"/>
        </a:p>
      </dgm:t>
    </dgm:pt>
    <dgm:pt modelId="{4003EE19-A803-45B9-B614-A1321C300EC4}" type="pres">
      <dgm:prSet presAssocID="{D9F474E9-D1D0-4476-8741-AA512DFA74CA}" presName="connector1" presStyleLbl="sibTrans2D1" presStyleIdx="0" presStyleCnt="3"/>
      <dgm:spPr/>
      <dgm:t>
        <a:bodyPr/>
        <a:lstStyle/>
        <a:p>
          <a:endParaRPr lang="en-US"/>
        </a:p>
      </dgm:t>
    </dgm:pt>
    <dgm:pt modelId="{569FF77D-12D3-43F1-AE91-750AEEABBD95}" type="pres">
      <dgm:prSet presAssocID="{6D98D18C-9B60-4ED1-85BB-7A673B24C3BD}" presName="connector2" presStyleLbl="sibTrans2D1" presStyleIdx="1" presStyleCnt="3"/>
      <dgm:spPr/>
      <dgm:t>
        <a:bodyPr/>
        <a:lstStyle/>
        <a:p>
          <a:endParaRPr lang="en-US"/>
        </a:p>
      </dgm:t>
    </dgm:pt>
    <dgm:pt modelId="{19A2E2C8-970C-441A-8294-DE5210BABF73}" type="pres">
      <dgm:prSet presAssocID="{0C6A45A0-99EE-482F-89C5-F24285B4FD1E}" presName="connector3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E7D57803-FABC-4614-BA12-5C440B32706A}" type="presOf" srcId="{54210E0F-0395-4F8F-A898-945108C6711C}" destId="{F55602EE-7645-42B0-8F0F-79BB86A80CF4}" srcOrd="2" destOrd="0" presId="urn:microsoft.com/office/officeart/2005/8/layout/gear1"/>
    <dgm:cxn modelId="{D1362C7E-DE37-4840-B0EF-C9870C332B8C}" type="presOf" srcId="{D9F474E9-D1D0-4476-8741-AA512DFA74CA}" destId="{4003EE19-A803-45B9-B614-A1321C300EC4}" srcOrd="0" destOrd="0" presId="urn:microsoft.com/office/officeart/2005/8/layout/gear1"/>
    <dgm:cxn modelId="{D1C689AE-3CE4-4594-AF0A-FE5F6C77207A}" type="presOf" srcId="{A5B7A49D-0441-4ADD-AEA6-7597CB592B7B}" destId="{35DDCF1A-E41D-4864-BD82-F15D6F57DB42}" srcOrd="1" destOrd="0" presId="urn:microsoft.com/office/officeart/2005/8/layout/gear1"/>
    <dgm:cxn modelId="{40D04C8C-1BF5-4E4A-833B-AC4B69B5BABC}" type="presOf" srcId="{6D98D18C-9B60-4ED1-85BB-7A673B24C3BD}" destId="{569FF77D-12D3-43F1-AE91-750AEEABBD95}" srcOrd="0" destOrd="0" presId="urn:microsoft.com/office/officeart/2005/8/layout/gear1"/>
    <dgm:cxn modelId="{E6002BD1-46D8-40C6-8EDA-3477ACE794AA}" type="presOf" srcId="{6293598B-366D-40EF-B6B2-D77F4C035E7C}" destId="{5C857BFC-FE76-403B-99C6-7F554B4B1B65}" srcOrd="0" destOrd="0" presId="urn:microsoft.com/office/officeart/2005/8/layout/gear1"/>
    <dgm:cxn modelId="{05AE914F-6382-40C6-8FD9-0637D2C16025}" type="presOf" srcId="{A5B7A49D-0441-4ADD-AEA6-7597CB592B7B}" destId="{6A0AF34C-5394-47F2-BA89-87A0A603A43A}" srcOrd="0" destOrd="0" presId="urn:microsoft.com/office/officeart/2005/8/layout/gear1"/>
    <dgm:cxn modelId="{47E089AC-C452-4781-8173-ADFDC1C5030D}" type="presOf" srcId="{54210E0F-0395-4F8F-A898-945108C6711C}" destId="{DB6B8A1B-D882-47B1-9D35-10160B7C3115}" srcOrd="1" destOrd="0" presId="urn:microsoft.com/office/officeart/2005/8/layout/gear1"/>
    <dgm:cxn modelId="{F4DC0C4F-A88A-40C3-B0DF-E2BCED7151A4}" type="presOf" srcId="{0C6A45A0-99EE-482F-89C5-F24285B4FD1E}" destId="{19A2E2C8-970C-441A-8294-DE5210BABF73}" srcOrd="0" destOrd="0" presId="urn:microsoft.com/office/officeart/2005/8/layout/gear1"/>
    <dgm:cxn modelId="{45DB9A2C-42A0-4314-9FF1-06E67C74C043}" type="presOf" srcId="{6293598B-366D-40EF-B6B2-D77F4C035E7C}" destId="{1D99DB37-C797-4121-85D7-ED65B86C1AEF}" srcOrd="3" destOrd="0" presId="urn:microsoft.com/office/officeart/2005/8/layout/gear1"/>
    <dgm:cxn modelId="{550A6AD9-75C1-4486-8094-D0FB2205EE88}" type="presOf" srcId="{6293598B-366D-40EF-B6B2-D77F4C035E7C}" destId="{8062800E-762D-4751-A044-5083314D1A21}" srcOrd="1" destOrd="0" presId="urn:microsoft.com/office/officeart/2005/8/layout/gear1"/>
    <dgm:cxn modelId="{36155D1F-9BBC-4D4C-B0A7-AA8E844DAE98}" type="presOf" srcId="{54210E0F-0395-4F8F-A898-945108C6711C}" destId="{B3EE8786-1B37-4B27-898E-26EB5AF4F475}" srcOrd="0" destOrd="0" presId="urn:microsoft.com/office/officeart/2005/8/layout/gear1"/>
    <dgm:cxn modelId="{CD425C0F-F54C-42D4-85BE-25E88AA5BA0B}" type="presOf" srcId="{6293598B-366D-40EF-B6B2-D77F4C035E7C}" destId="{FBD91B32-4D96-441F-8F04-88137884ADF5}" srcOrd="2" destOrd="0" presId="urn:microsoft.com/office/officeart/2005/8/layout/gear1"/>
    <dgm:cxn modelId="{F3F0BAAE-9EE4-46E0-86BF-94363875B626}" type="presOf" srcId="{BB23AC36-EDAE-4B1B-A208-43B91AF78C18}" destId="{7D2D973A-28ED-4D31-B981-876BAB5AE31C}" srcOrd="0" destOrd="0" presId="urn:microsoft.com/office/officeart/2005/8/layout/gear1"/>
    <dgm:cxn modelId="{7EE6081E-EE53-4751-AD78-A96261705552}" srcId="{BB23AC36-EDAE-4B1B-A208-43B91AF78C18}" destId="{A5B7A49D-0441-4ADD-AEA6-7597CB592B7B}" srcOrd="1" destOrd="0" parTransId="{4AFB927E-716E-4357-907E-BB26453A3C32}" sibTransId="{6D98D18C-9B60-4ED1-85BB-7A673B24C3BD}"/>
    <dgm:cxn modelId="{F5EC0ED6-59A5-460B-A71A-04CABAE973B9}" srcId="{BB23AC36-EDAE-4B1B-A208-43B91AF78C18}" destId="{54210E0F-0395-4F8F-A898-945108C6711C}" srcOrd="0" destOrd="0" parTransId="{AE52DD77-9833-48ED-B394-AF1EFE97803D}" sibTransId="{D9F474E9-D1D0-4476-8741-AA512DFA74CA}"/>
    <dgm:cxn modelId="{E0EB8AE6-2505-4050-8A30-D8759AC66DA9}" srcId="{BB23AC36-EDAE-4B1B-A208-43B91AF78C18}" destId="{6293598B-366D-40EF-B6B2-D77F4C035E7C}" srcOrd="2" destOrd="0" parTransId="{95A6B2B4-9872-48A2-AE4B-178A44CF4E55}" sibTransId="{0C6A45A0-99EE-482F-89C5-F24285B4FD1E}"/>
    <dgm:cxn modelId="{2F208581-4BAF-4105-A1A7-4B20A85033C7}" type="presOf" srcId="{A5B7A49D-0441-4ADD-AEA6-7597CB592B7B}" destId="{BA43DD70-3F9B-4869-9917-515E19464353}" srcOrd="2" destOrd="0" presId="urn:microsoft.com/office/officeart/2005/8/layout/gear1"/>
    <dgm:cxn modelId="{4DE1F019-6E3A-4963-BF1E-1DDC355E214B}" type="presParOf" srcId="{7D2D973A-28ED-4D31-B981-876BAB5AE31C}" destId="{B3EE8786-1B37-4B27-898E-26EB5AF4F475}" srcOrd="0" destOrd="0" presId="urn:microsoft.com/office/officeart/2005/8/layout/gear1"/>
    <dgm:cxn modelId="{D3542E23-5A3A-4143-B65E-8C7C3270EDF7}" type="presParOf" srcId="{7D2D973A-28ED-4D31-B981-876BAB5AE31C}" destId="{DB6B8A1B-D882-47B1-9D35-10160B7C3115}" srcOrd="1" destOrd="0" presId="urn:microsoft.com/office/officeart/2005/8/layout/gear1"/>
    <dgm:cxn modelId="{DC9A77CE-B038-4250-8811-CC4805935CD5}" type="presParOf" srcId="{7D2D973A-28ED-4D31-B981-876BAB5AE31C}" destId="{F55602EE-7645-42B0-8F0F-79BB86A80CF4}" srcOrd="2" destOrd="0" presId="urn:microsoft.com/office/officeart/2005/8/layout/gear1"/>
    <dgm:cxn modelId="{9F779432-29F5-4D58-94C8-9F7F61C3D8AA}" type="presParOf" srcId="{7D2D973A-28ED-4D31-B981-876BAB5AE31C}" destId="{6A0AF34C-5394-47F2-BA89-87A0A603A43A}" srcOrd="3" destOrd="0" presId="urn:microsoft.com/office/officeart/2005/8/layout/gear1"/>
    <dgm:cxn modelId="{9ABAE08A-195E-4D01-BD06-D17BFB2AB1A5}" type="presParOf" srcId="{7D2D973A-28ED-4D31-B981-876BAB5AE31C}" destId="{35DDCF1A-E41D-4864-BD82-F15D6F57DB42}" srcOrd="4" destOrd="0" presId="urn:microsoft.com/office/officeart/2005/8/layout/gear1"/>
    <dgm:cxn modelId="{4719EB85-F469-48C3-B578-7825F375907E}" type="presParOf" srcId="{7D2D973A-28ED-4D31-B981-876BAB5AE31C}" destId="{BA43DD70-3F9B-4869-9917-515E19464353}" srcOrd="5" destOrd="0" presId="urn:microsoft.com/office/officeart/2005/8/layout/gear1"/>
    <dgm:cxn modelId="{4B17D04E-0C24-4AAA-8B7C-F67B310F286D}" type="presParOf" srcId="{7D2D973A-28ED-4D31-B981-876BAB5AE31C}" destId="{5C857BFC-FE76-403B-99C6-7F554B4B1B65}" srcOrd="6" destOrd="0" presId="urn:microsoft.com/office/officeart/2005/8/layout/gear1"/>
    <dgm:cxn modelId="{48C2EEE1-F5E3-4B10-91FF-47F2EECCD23A}" type="presParOf" srcId="{7D2D973A-28ED-4D31-B981-876BAB5AE31C}" destId="{8062800E-762D-4751-A044-5083314D1A21}" srcOrd="7" destOrd="0" presId="urn:microsoft.com/office/officeart/2005/8/layout/gear1"/>
    <dgm:cxn modelId="{97A451D7-043D-46A0-930A-C4DE13575EB8}" type="presParOf" srcId="{7D2D973A-28ED-4D31-B981-876BAB5AE31C}" destId="{FBD91B32-4D96-441F-8F04-88137884ADF5}" srcOrd="8" destOrd="0" presId="urn:microsoft.com/office/officeart/2005/8/layout/gear1"/>
    <dgm:cxn modelId="{A53DC156-D5D4-442B-A4E0-3A54F41A0EF4}" type="presParOf" srcId="{7D2D973A-28ED-4D31-B981-876BAB5AE31C}" destId="{1D99DB37-C797-4121-85D7-ED65B86C1AEF}" srcOrd="9" destOrd="0" presId="urn:microsoft.com/office/officeart/2005/8/layout/gear1"/>
    <dgm:cxn modelId="{D5F9A054-BDB2-4164-9470-17C8187FFD45}" type="presParOf" srcId="{7D2D973A-28ED-4D31-B981-876BAB5AE31C}" destId="{4003EE19-A803-45B9-B614-A1321C300EC4}" srcOrd="10" destOrd="0" presId="urn:microsoft.com/office/officeart/2005/8/layout/gear1"/>
    <dgm:cxn modelId="{C1C8E95A-C293-4241-9820-B914D6B0A2B6}" type="presParOf" srcId="{7D2D973A-28ED-4D31-B981-876BAB5AE31C}" destId="{569FF77D-12D3-43F1-AE91-750AEEABBD95}" srcOrd="11" destOrd="0" presId="urn:microsoft.com/office/officeart/2005/8/layout/gear1"/>
    <dgm:cxn modelId="{9EB37918-9ECF-4B6B-B942-D104EB14D64E}" type="presParOf" srcId="{7D2D973A-28ED-4D31-B981-876BAB5AE31C}" destId="{19A2E2C8-970C-441A-8294-DE5210BABF73}" srcOrd="12" destOrd="0" presId="urn:microsoft.com/office/officeart/2005/8/layout/gear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D54F8B-7560-4698-936C-227874C9A71A}" type="datetimeFigureOut">
              <a:rPr lang="en-US" smtClean="0"/>
              <a:t>4/3/2014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FBBD08-1BB6-4F69-83DC-A764A8E04F3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CEF0F8-BD4D-4451-8AE8-E5382679AEEA}" type="slidenum">
              <a:rPr lang="id-ID" smtClean="0"/>
              <a:pPr/>
              <a:t>2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36157269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FBBD08-1BB6-4F69-83DC-A764A8E04F35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4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284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11150" indent="-19659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786384" indent="-15727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100938" indent="-15727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415491" indent="-15727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730045" indent="-1572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044598" indent="-1572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359152" indent="-1572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2673706" indent="-1572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D1FC7304-75CC-452F-BC66-A941757CA06B}" type="slidenum">
              <a:rPr lang="en-US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058113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FB9C295-1CCE-4D75-AFB5-EC404E67BA72}" type="slidenum">
              <a:rPr lang="id-ID" smtClean="0"/>
              <a:pPr/>
              <a:t>24</a:t>
            </a:fld>
            <a:endParaRPr lang="id-ID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4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284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11150" indent="-19659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786384" indent="-15727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100938" indent="-15727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415491" indent="-15727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730045" indent="-1572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044598" indent="-1572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359152" indent="-1572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2673706" indent="-1572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D1FC7304-75CC-452F-BC66-A941757CA06B}" type="slidenum">
              <a:rPr lang="en-US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05811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EFDF6-FC2A-483F-942C-5618787B215D}" type="datetimeFigureOut">
              <a:rPr lang="en-US" smtClean="0"/>
              <a:t>4/3/2014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EEE41-67A4-4945-973B-BBEF271CC7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EFDF6-FC2A-483F-942C-5618787B215D}" type="datetimeFigureOut">
              <a:rPr lang="en-US" smtClean="0"/>
              <a:t>4/3/2014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EEE41-67A4-4945-973B-BBEF271CC7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EFDF6-FC2A-483F-942C-5618787B215D}" type="datetimeFigureOut">
              <a:rPr lang="en-US" smtClean="0"/>
              <a:t>4/3/2014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EEE41-67A4-4945-973B-BBEF271CC7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4" name="Picture 9" descr="E:\Yanuar\Dropbox\Kerjaan\ppt_template_bappenas_newLogo\logo_Bappenas2-01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50" y="0"/>
            <a:ext cx="942975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E:\Yanuar\Dropbox\Kerjaan\ppt_template_bappenas_newLogo\gradient-01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919163"/>
            <a:ext cx="9144000" cy="4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71414"/>
            <a:ext cx="6858000" cy="842946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E7A349-8038-4B20-9257-0C497FBE9647}" type="datetime1">
              <a:rPr lang="id-ID" smtClean="0"/>
              <a:pPr>
                <a:defRPr/>
              </a:pPr>
              <a:t>03/04/2014</a:t>
            </a:fld>
            <a:endParaRPr lang="en-US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739D5F-A4CF-492C-BAEA-2E65B07AF2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2043189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EFDF6-FC2A-483F-942C-5618787B215D}" type="datetimeFigureOut">
              <a:rPr lang="en-US" smtClean="0"/>
              <a:t>4/3/2014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EEE41-67A4-4945-973B-BBEF271CC7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EFDF6-FC2A-483F-942C-5618787B215D}" type="datetimeFigureOut">
              <a:rPr lang="en-US" smtClean="0"/>
              <a:t>4/3/2014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EEE41-67A4-4945-973B-BBEF271CC7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EFDF6-FC2A-483F-942C-5618787B215D}" type="datetimeFigureOut">
              <a:rPr lang="en-US" smtClean="0"/>
              <a:t>4/3/2014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EEE41-67A4-4945-973B-BBEF271CC7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EFDF6-FC2A-483F-942C-5618787B215D}" type="datetimeFigureOut">
              <a:rPr lang="en-US" smtClean="0"/>
              <a:t>4/3/2014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EEE41-67A4-4945-973B-BBEF271CC7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EFDF6-FC2A-483F-942C-5618787B215D}" type="datetimeFigureOut">
              <a:rPr lang="en-US" smtClean="0"/>
              <a:t>4/3/2014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EEE41-67A4-4945-973B-BBEF271CC7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EFDF6-FC2A-483F-942C-5618787B215D}" type="datetimeFigureOut">
              <a:rPr lang="en-US" smtClean="0"/>
              <a:t>4/3/2014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EEE41-67A4-4945-973B-BBEF271CC7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EFDF6-FC2A-483F-942C-5618787B215D}" type="datetimeFigureOut">
              <a:rPr lang="en-US" smtClean="0"/>
              <a:t>4/3/2014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EEE41-67A4-4945-973B-BBEF271CC7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EFDF6-FC2A-483F-942C-5618787B215D}" type="datetimeFigureOut">
              <a:rPr lang="en-US" smtClean="0"/>
              <a:t>4/3/2014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EEE41-67A4-4945-973B-BBEF271CC7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6EFDF6-FC2A-483F-942C-5618787B215D}" type="datetimeFigureOut">
              <a:rPr lang="en-US" smtClean="0"/>
              <a:t>4/3/2014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EEE41-67A4-4945-973B-BBEF271CC7D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457200"/>
            <a:ext cx="7772400" cy="1470025"/>
          </a:xfrm>
        </p:spPr>
        <p:txBody>
          <a:bodyPr>
            <a:noAutofit/>
          </a:bodyPr>
          <a:lstStyle/>
          <a:p>
            <a:pPr algn="r"/>
            <a:r>
              <a:rPr lang="en-US" sz="3600" b="1" smtClean="0">
                <a:solidFill>
                  <a:srgbClr val="0070C0"/>
                </a:solidFill>
              </a:rPr>
              <a:t>Peningkatan Mutu Pendidikan melalui </a:t>
            </a:r>
            <a:r>
              <a:rPr lang="en-US" sz="3600" b="1" smtClean="0"/>
              <a:t/>
            </a:r>
            <a:br>
              <a:rPr lang="en-US" sz="3600" b="1" smtClean="0"/>
            </a:br>
            <a:r>
              <a:rPr lang="en-US" sz="2800" b="1" smtClean="0">
                <a:solidFill>
                  <a:srgbClr val="C00000"/>
                </a:solidFill>
              </a:rPr>
              <a:t>Sekolah Berbasis Standar Nasional Pendidikan </a:t>
            </a:r>
            <a:r>
              <a:rPr lang="en-US" sz="3600" smtClean="0">
                <a:solidFill>
                  <a:srgbClr val="C00000"/>
                </a:solidFill>
              </a:rPr>
              <a:t/>
            </a:r>
            <a:br>
              <a:rPr lang="en-US" sz="3600" smtClean="0">
                <a:solidFill>
                  <a:srgbClr val="C00000"/>
                </a:solidFill>
              </a:rPr>
            </a:br>
            <a:r>
              <a:rPr lang="en-US" sz="3200" b="1" smtClean="0">
                <a:solidFill>
                  <a:srgbClr val="C00000"/>
                </a:solidFill>
              </a:rPr>
              <a:t>dan Jejaring Mutu Pendidikan</a:t>
            </a:r>
            <a:endParaRPr lang="en-US" sz="3200" b="1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76400" y="5715000"/>
            <a:ext cx="7010400" cy="838200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sz="2000" smtClean="0"/>
              <a:t>Pusat Penjaminan Mutu Pendidikan</a:t>
            </a:r>
          </a:p>
          <a:p>
            <a:pPr algn="l"/>
            <a:r>
              <a:rPr lang="en-US" sz="2000" b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Badan PSDMPK dan PMP</a:t>
            </a:r>
          </a:p>
          <a:p>
            <a:pPr algn="l"/>
            <a:r>
              <a:rPr lang="en-US" sz="2000" b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Kementerian Pendidikan dan Kebudayaan</a:t>
            </a:r>
            <a:endParaRPr lang="en-US" sz="2000" b="1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-304800" y="2286000"/>
            <a:ext cx="8610600" cy="1066800"/>
          </a:xfrm>
          <a:prstGeom prst="roundRect">
            <a:avLst/>
          </a:prstGeom>
          <a:solidFill>
            <a:srgbClr val="00206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-914400" y="3048000"/>
            <a:ext cx="8610600" cy="1066800"/>
          </a:xfrm>
          <a:prstGeom prst="roundRect">
            <a:avLst/>
          </a:prstGeom>
          <a:solidFill>
            <a:srgbClr val="0070C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-1447800" y="3886200"/>
            <a:ext cx="8610600" cy="1066800"/>
          </a:xfrm>
          <a:prstGeom prst="roundRect">
            <a:avLst/>
          </a:prstGeom>
          <a:solidFill>
            <a:srgbClr val="00B0F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logo kemdiknas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4800" y="5334000"/>
            <a:ext cx="1219200" cy="1236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562475" y="0"/>
            <a:ext cx="457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s</a:t>
            </a: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381000" y="-76200"/>
            <a:ext cx="8229600" cy="8382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70C0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en-US" sz="2400" b="1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CAPAIAN 5 PROSES DAN PENDUKUNG PROSES PEMBELAJARAN</a:t>
            </a: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8600" y="914400"/>
            <a:ext cx="439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SD</a:t>
            </a:r>
            <a:endParaRPr lang="en-US" b="1"/>
          </a:p>
        </p:txBody>
      </p:sp>
      <p:sp>
        <p:nvSpPr>
          <p:cNvPr id="11" name="TextBox 10"/>
          <p:cNvSpPr txBox="1"/>
          <p:nvPr/>
        </p:nvSpPr>
        <p:spPr>
          <a:xfrm>
            <a:off x="4714920" y="914400"/>
            <a:ext cx="6190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SMP</a:t>
            </a:r>
            <a:endParaRPr lang="en-US" b="1"/>
          </a:p>
        </p:txBody>
      </p:sp>
      <p:graphicFrame>
        <p:nvGraphicFramePr>
          <p:cNvPr id="25" name="Chart 24"/>
          <p:cNvGraphicFramePr/>
          <p:nvPr/>
        </p:nvGraphicFramePr>
        <p:xfrm>
          <a:off x="152400" y="1219200"/>
          <a:ext cx="4191000" cy="47217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6" name="Chart 25"/>
          <p:cNvGraphicFramePr/>
          <p:nvPr/>
        </p:nvGraphicFramePr>
        <p:xfrm>
          <a:off x="5029200" y="1238250"/>
          <a:ext cx="3733800" cy="4705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27" name="Straight Connector 26"/>
          <p:cNvCxnSpPr/>
          <p:nvPr/>
        </p:nvCxnSpPr>
        <p:spPr>
          <a:xfrm rot="16200000" flipH="1">
            <a:off x="1442859" y="3467100"/>
            <a:ext cx="4572000" cy="76200"/>
          </a:xfrm>
          <a:prstGeom prst="line">
            <a:avLst/>
          </a:prstGeom>
          <a:ln w="28575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16200000" flipH="1">
            <a:off x="942976" y="3467100"/>
            <a:ext cx="4572000" cy="76200"/>
          </a:xfrm>
          <a:prstGeom prst="line">
            <a:avLst/>
          </a:prstGeom>
          <a:ln w="28575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886075" y="962025"/>
            <a:ext cx="48936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smtClean="0">
                <a:solidFill>
                  <a:srgbClr val="00B050"/>
                </a:solidFill>
              </a:rPr>
              <a:t>BAIK</a:t>
            </a:r>
            <a:endParaRPr lang="en-US" sz="1200" b="1">
              <a:solidFill>
                <a:srgbClr val="00B05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385958" y="962025"/>
            <a:ext cx="95744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smtClean="0">
                <a:solidFill>
                  <a:srgbClr val="0070C0"/>
                </a:solidFill>
              </a:rPr>
              <a:t>BAIK SEKALI</a:t>
            </a:r>
            <a:endParaRPr lang="en-US" sz="1200" b="1">
              <a:solidFill>
                <a:srgbClr val="0070C0"/>
              </a:solidFill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 rot="16200000" flipH="1">
            <a:off x="5919609" y="3467100"/>
            <a:ext cx="4572000" cy="76200"/>
          </a:xfrm>
          <a:prstGeom prst="line">
            <a:avLst/>
          </a:prstGeom>
          <a:ln w="28575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16200000" flipH="1">
            <a:off x="5514976" y="3467100"/>
            <a:ext cx="4572000" cy="76200"/>
          </a:xfrm>
          <a:prstGeom prst="line">
            <a:avLst/>
          </a:prstGeom>
          <a:ln w="28575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7458075" y="962025"/>
            <a:ext cx="48936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smtClean="0">
                <a:solidFill>
                  <a:srgbClr val="00B050"/>
                </a:solidFill>
              </a:rPr>
              <a:t>BAIK</a:t>
            </a:r>
            <a:endParaRPr lang="en-US" sz="1200" b="1">
              <a:solidFill>
                <a:srgbClr val="00B05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862708" y="962025"/>
            <a:ext cx="95744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smtClean="0">
                <a:solidFill>
                  <a:srgbClr val="0070C0"/>
                </a:solidFill>
              </a:rPr>
              <a:t>BAIK SEKALI</a:t>
            </a:r>
            <a:endParaRPr lang="en-US" sz="1200" b="1">
              <a:solidFill>
                <a:srgbClr val="0070C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81000" y="6096000"/>
            <a:ext cx="876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 smtClean="0">
                <a:solidFill>
                  <a:srgbClr val="C00000"/>
                </a:solidFill>
              </a:rPr>
              <a:t>Tidak terlalu signifikan rata-rata kualitas pemenuhan SNP di setiap provinsi</a:t>
            </a:r>
            <a:endParaRPr lang="en-US" sz="2000" i="1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583865" y="1066800"/>
            <a:ext cx="7908566" cy="47244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en-US" sz="2800" b="1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Rata-rata capain mutu pendidikan di Indonesia masih </a:t>
            </a:r>
            <a:r>
              <a:rPr lang="en-US" sz="2800" b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“sangat bervariasi dan berada dibawah Standar Nasional Pendidikan”</a:t>
            </a:r>
            <a:r>
              <a:rPr lang="en-US" sz="2800" b="1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.  Perlu dilakukan </a:t>
            </a:r>
            <a:r>
              <a:rPr lang="en-US" sz="2800" b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“inovasi”</a:t>
            </a:r>
            <a:r>
              <a:rPr lang="en-US" sz="2800" b="1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dalam meningkatkan mutu yang </a:t>
            </a:r>
            <a:r>
              <a:rPr lang="en-US" sz="2800" b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“komprehensif”</a:t>
            </a:r>
            <a:r>
              <a:rPr lang="en-US" sz="2800" b="1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dengan melibatkan seluruh pemangku kepentingan </a:t>
            </a:r>
            <a:endParaRPr lang="en-US" sz="2800" b="1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929AC-4FE9-4BBF-80AA-BAD30782B52E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69765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-304800" y="3886200"/>
            <a:ext cx="8610600" cy="685800"/>
          </a:xfrm>
          <a:prstGeom prst="roundRect">
            <a:avLst/>
          </a:prstGeom>
          <a:solidFill>
            <a:srgbClr val="00206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-914400" y="4191000"/>
            <a:ext cx="8610600" cy="685800"/>
          </a:xfrm>
          <a:prstGeom prst="roundRect">
            <a:avLst/>
          </a:prstGeom>
          <a:solidFill>
            <a:srgbClr val="0070C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-1447800" y="4495800"/>
            <a:ext cx="8610600" cy="685800"/>
          </a:xfrm>
          <a:prstGeom prst="roundRect">
            <a:avLst/>
          </a:prstGeom>
          <a:solidFill>
            <a:srgbClr val="00B0F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990600" y="2667000"/>
            <a:ext cx="7391400" cy="1077212"/>
          </a:xfrm>
          <a:prstGeom prst="rect">
            <a:avLst/>
          </a:prstGeom>
          <a:noFill/>
        </p:spPr>
        <p:txBody>
          <a:bodyPr wrap="square" lIns="91433" tIns="45717" rIns="91433" bIns="45717" rtlCol="0">
            <a:spAutoFit/>
          </a:bodyPr>
          <a:lstStyle/>
          <a:p>
            <a:r>
              <a:rPr lang="en-US" sz="3200" b="1">
                <a:solidFill>
                  <a:schemeClr val="accent1">
                    <a:lumMod val="50000"/>
                  </a:schemeClr>
                </a:solidFill>
              </a:rPr>
              <a:t>Kesiapan Guru </a:t>
            </a:r>
          </a:p>
          <a:p>
            <a:r>
              <a:rPr lang="en-US" sz="3200" b="1">
                <a:solidFill>
                  <a:schemeClr val="accent1">
                    <a:lumMod val="50000"/>
                  </a:schemeClr>
                </a:solidFill>
              </a:rPr>
              <a:t>Dalam Meningkatkan Mutu Pendidikan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600" y="6488668"/>
            <a:ext cx="5489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Sumber: </a:t>
            </a:r>
            <a:r>
              <a:rPr lang="en-US" smtClean="0"/>
              <a:t>Badan PSDMPK dan PMP, Diolah oleh Bappenas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3400" y="304800"/>
            <a:ext cx="79928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1775" indent="-231775">
              <a:spcBef>
                <a:spcPts val="1200"/>
              </a:spcBef>
              <a:buFont typeface="Arial" pitchFamily="34" charset="0"/>
              <a:buChar char="•"/>
            </a:pPr>
            <a:r>
              <a:rPr lang="en-AU" i="1" dirty="0" err="1" smtClean="0">
                <a:solidFill>
                  <a:srgbClr val="C00000"/>
                </a:solidFill>
              </a:rPr>
              <a:t>Nilai</a:t>
            </a:r>
            <a:r>
              <a:rPr lang="en-AU" i="1" dirty="0" smtClean="0">
                <a:solidFill>
                  <a:srgbClr val="C00000"/>
                </a:solidFill>
              </a:rPr>
              <a:t> </a:t>
            </a:r>
            <a:r>
              <a:rPr lang="en-AU" i="1" dirty="0" err="1" smtClean="0">
                <a:solidFill>
                  <a:srgbClr val="C00000"/>
                </a:solidFill>
              </a:rPr>
              <a:t>uji</a:t>
            </a:r>
            <a:r>
              <a:rPr lang="en-AU" i="1" dirty="0" smtClean="0">
                <a:solidFill>
                  <a:srgbClr val="C00000"/>
                </a:solidFill>
              </a:rPr>
              <a:t> </a:t>
            </a:r>
            <a:r>
              <a:rPr lang="en-AU" i="1" dirty="0" err="1" smtClean="0">
                <a:solidFill>
                  <a:srgbClr val="C00000"/>
                </a:solidFill>
              </a:rPr>
              <a:t>kompetensi</a:t>
            </a:r>
            <a:r>
              <a:rPr lang="en-AU" i="1" dirty="0" smtClean="0">
                <a:solidFill>
                  <a:srgbClr val="C00000"/>
                </a:solidFill>
              </a:rPr>
              <a:t> guru </a:t>
            </a:r>
            <a:r>
              <a:rPr lang="en-AU" i="1" dirty="0" err="1" smtClean="0">
                <a:solidFill>
                  <a:srgbClr val="C00000"/>
                </a:solidFill>
              </a:rPr>
              <a:t>berpendidikan</a:t>
            </a:r>
            <a:r>
              <a:rPr lang="en-AU" i="1" dirty="0" smtClean="0">
                <a:solidFill>
                  <a:srgbClr val="C00000"/>
                </a:solidFill>
              </a:rPr>
              <a:t> S1 </a:t>
            </a:r>
            <a:r>
              <a:rPr lang="en-AU" i="1" dirty="0" err="1" smtClean="0">
                <a:solidFill>
                  <a:srgbClr val="C00000"/>
                </a:solidFill>
              </a:rPr>
              <a:t>dan</a:t>
            </a:r>
            <a:r>
              <a:rPr lang="en-AU" i="1" dirty="0" smtClean="0">
                <a:solidFill>
                  <a:srgbClr val="C00000"/>
                </a:solidFill>
              </a:rPr>
              <a:t> S2/S3 </a:t>
            </a:r>
            <a:r>
              <a:rPr lang="en-AU" i="1" dirty="0" err="1" smtClean="0">
                <a:solidFill>
                  <a:srgbClr val="C00000"/>
                </a:solidFill>
              </a:rPr>
              <a:t>tidak</a:t>
            </a:r>
            <a:r>
              <a:rPr lang="en-AU" i="1" dirty="0" smtClean="0">
                <a:solidFill>
                  <a:srgbClr val="C00000"/>
                </a:solidFill>
              </a:rPr>
              <a:t> </a:t>
            </a:r>
            <a:r>
              <a:rPr lang="en-AU" i="1" dirty="0" err="1" smtClean="0">
                <a:solidFill>
                  <a:srgbClr val="C00000"/>
                </a:solidFill>
              </a:rPr>
              <a:t>terlalu</a:t>
            </a:r>
            <a:r>
              <a:rPr lang="en-AU" i="1" dirty="0" smtClean="0">
                <a:solidFill>
                  <a:srgbClr val="C00000"/>
                </a:solidFill>
              </a:rPr>
              <a:t> </a:t>
            </a:r>
            <a:r>
              <a:rPr lang="en-AU" i="1" dirty="0" err="1" smtClean="0">
                <a:solidFill>
                  <a:srgbClr val="C00000"/>
                </a:solidFill>
              </a:rPr>
              <a:t>jauh</a:t>
            </a:r>
            <a:r>
              <a:rPr lang="en-AU" i="1" dirty="0" smtClean="0">
                <a:solidFill>
                  <a:srgbClr val="C00000"/>
                </a:solidFill>
              </a:rPr>
              <a:t> </a:t>
            </a:r>
            <a:r>
              <a:rPr lang="en-AU" i="1" dirty="0" err="1" smtClean="0">
                <a:solidFill>
                  <a:srgbClr val="C00000"/>
                </a:solidFill>
              </a:rPr>
              <a:t>bedanya</a:t>
            </a:r>
            <a:r>
              <a:rPr lang="en-AU" i="1" dirty="0" smtClean="0">
                <a:solidFill>
                  <a:srgbClr val="C00000"/>
                </a:solidFill>
              </a:rPr>
              <a:t> </a:t>
            </a:r>
            <a:r>
              <a:rPr lang="en-AU" i="1" dirty="0" err="1" smtClean="0">
                <a:solidFill>
                  <a:srgbClr val="C00000"/>
                </a:solidFill>
              </a:rPr>
              <a:t>dengan</a:t>
            </a:r>
            <a:r>
              <a:rPr lang="en-AU" i="1" dirty="0" smtClean="0">
                <a:solidFill>
                  <a:srgbClr val="C00000"/>
                </a:solidFill>
              </a:rPr>
              <a:t> yang </a:t>
            </a:r>
            <a:r>
              <a:rPr lang="en-AU" i="1" dirty="0" err="1" smtClean="0">
                <a:solidFill>
                  <a:srgbClr val="C00000"/>
                </a:solidFill>
              </a:rPr>
              <a:t>berpendidikan</a:t>
            </a:r>
            <a:r>
              <a:rPr lang="en-AU" i="1" dirty="0" smtClean="0">
                <a:solidFill>
                  <a:srgbClr val="C00000"/>
                </a:solidFill>
              </a:rPr>
              <a:t> </a:t>
            </a:r>
            <a:r>
              <a:rPr lang="en-AU" i="1" dirty="0" err="1" smtClean="0">
                <a:solidFill>
                  <a:srgbClr val="C00000"/>
                </a:solidFill>
              </a:rPr>
              <a:t>lebih</a:t>
            </a:r>
            <a:r>
              <a:rPr lang="en-AU" i="1" dirty="0" smtClean="0">
                <a:solidFill>
                  <a:srgbClr val="C00000"/>
                </a:solidFill>
              </a:rPr>
              <a:t> </a:t>
            </a:r>
            <a:r>
              <a:rPr lang="en-AU" i="1" dirty="0" err="1" smtClean="0">
                <a:solidFill>
                  <a:srgbClr val="C00000"/>
                </a:solidFill>
              </a:rPr>
              <a:t>rendah</a:t>
            </a:r>
            <a:r>
              <a:rPr lang="en-AU" i="1" dirty="0" smtClean="0">
                <a:solidFill>
                  <a:srgbClr val="C00000"/>
                </a:solidFill>
              </a:rPr>
              <a:t>. </a:t>
            </a:r>
          </a:p>
          <a:p>
            <a:pPr marL="231775" indent="-231775">
              <a:spcBef>
                <a:spcPts val="1200"/>
              </a:spcBef>
              <a:buFont typeface="Arial" pitchFamily="34" charset="0"/>
              <a:buChar char="•"/>
            </a:pPr>
            <a:r>
              <a:rPr lang="en-AU" i="1" dirty="0" smtClean="0">
                <a:solidFill>
                  <a:srgbClr val="C00000"/>
                </a:solidFill>
              </a:rPr>
              <a:t>Rata-rata </a:t>
            </a:r>
            <a:r>
              <a:rPr lang="en-AU" i="1" dirty="0" err="1" smtClean="0">
                <a:solidFill>
                  <a:srgbClr val="C00000"/>
                </a:solidFill>
              </a:rPr>
              <a:t>nilai</a:t>
            </a:r>
            <a:r>
              <a:rPr lang="en-AU" i="1" dirty="0" smtClean="0">
                <a:solidFill>
                  <a:srgbClr val="C00000"/>
                </a:solidFill>
              </a:rPr>
              <a:t> yang </a:t>
            </a:r>
            <a:r>
              <a:rPr lang="en-AU" i="1" dirty="0" err="1" smtClean="0">
                <a:solidFill>
                  <a:srgbClr val="C00000"/>
                </a:solidFill>
              </a:rPr>
              <a:t>berpendidikan</a:t>
            </a:r>
            <a:r>
              <a:rPr lang="en-AU" i="1" dirty="0" smtClean="0">
                <a:solidFill>
                  <a:srgbClr val="C00000"/>
                </a:solidFill>
              </a:rPr>
              <a:t> S2/S3 </a:t>
            </a:r>
            <a:r>
              <a:rPr lang="en-AU" i="1" dirty="0" err="1" smtClean="0">
                <a:solidFill>
                  <a:srgbClr val="C00000"/>
                </a:solidFill>
              </a:rPr>
              <a:t>juga</a:t>
            </a:r>
            <a:r>
              <a:rPr lang="en-AU" i="1" dirty="0" smtClean="0">
                <a:solidFill>
                  <a:srgbClr val="C00000"/>
                </a:solidFill>
              </a:rPr>
              <a:t> </a:t>
            </a:r>
            <a:r>
              <a:rPr lang="en-AU" i="1" dirty="0" err="1" smtClean="0">
                <a:solidFill>
                  <a:srgbClr val="C00000"/>
                </a:solidFill>
              </a:rPr>
              <a:t>masih</a:t>
            </a:r>
            <a:r>
              <a:rPr lang="en-AU" i="1" dirty="0" smtClean="0">
                <a:solidFill>
                  <a:srgbClr val="C00000"/>
                </a:solidFill>
              </a:rPr>
              <a:t> </a:t>
            </a:r>
            <a:r>
              <a:rPr lang="en-AU" i="1" dirty="0" err="1" smtClean="0">
                <a:solidFill>
                  <a:srgbClr val="C00000"/>
                </a:solidFill>
              </a:rPr>
              <a:t>di</a:t>
            </a:r>
            <a:r>
              <a:rPr lang="en-AU" i="1" dirty="0" smtClean="0">
                <a:solidFill>
                  <a:srgbClr val="C00000"/>
                </a:solidFill>
              </a:rPr>
              <a:t> </a:t>
            </a:r>
            <a:r>
              <a:rPr lang="en-AU" i="1" dirty="0" err="1" smtClean="0">
                <a:solidFill>
                  <a:srgbClr val="C00000"/>
                </a:solidFill>
              </a:rPr>
              <a:t>kisaran</a:t>
            </a:r>
            <a:r>
              <a:rPr lang="en-AU" i="1" dirty="0" smtClean="0">
                <a:solidFill>
                  <a:srgbClr val="C00000"/>
                </a:solidFill>
              </a:rPr>
              <a:t> </a:t>
            </a:r>
            <a:r>
              <a:rPr lang="en-AU" i="1" dirty="0" err="1" smtClean="0">
                <a:solidFill>
                  <a:srgbClr val="C00000"/>
                </a:solidFill>
              </a:rPr>
              <a:t>angka</a:t>
            </a:r>
            <a:r>
              <a:rPr lang="en-AU" i="1" dirty="0" smtClean="0">
                <a:solidFill>
                  <a:srgbClr val="C00000"/>
                </a:solidFill>
              </a:rPr>
              <a:t> 50.</a:t>
            </a:r>
            <a:endParaRPr lang="en-AU" i="1" dirty="0">
              <a:solidFill>
                <a:srgbClr val="C00000"/>
              </a:solidFill>
            </a:endParaRPr>
          </a:p>
        </p:txBody>
      </p:sp>
      <p:grpSp>
        <p:nvGrpSpPr>
          <p:cNvPr id="12" name="Group 5"/>
          <p:cNvGrpSpPr/>
          <p:nvPr/>
        </p:nvGrpSpPr>
        <p:grpSpPr>
          <a:xfrm>
            <a:off x="500034" y="1600208"/>
            <a:ext cx="7779714" cy="4411984"/>
            <a:chOff x="428596" y="1857364"/>
            <a:chExt cx="8136904" cy="4697736"/>
          </a:xfrm>
        </p:grpSpPr>
        <p:pic>
          <p:nvPicPr>
            <p:cNvPr id="13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8596" y="1857364"/>
              <a:ext cx="8136904" cy="4697736"/>
            </a:xfrm>
            <a:prstGeom prst="rect">
              <a:avLst/>
            </a:prstGeom>
            <a:noFill/>
            <a:ln w="9525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</p:spPr>
        </p:pic>
        <p:sp>
          <p:nvSpPr>
            <p:cNvPr id="14" name="Rectangle 13"/>
            <p:cNvSpPr/>
            <p:nvPr/>
          </p:nvSpPr>
          <p:spPr>
            <a:xfrm>
              <a:off x="1021384" y="2212322"/>
              <a:ext cx="7332268" cy="973623"/>
            </a:xfrm>
            <a:prstGeom prst="rect">
              <a:avLst/>
            </a:prstGeom>
            <a:noFill/>
            <a:ln>
              <a:solidFill>
                <a:srgbClr val="00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530516"/>
            <a:ext cx="7992888" cy="461459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428596" y="685800"/>
            <a:ext cx="82089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0513" indent="-290513">
              <a:buFont typeface="Arial" pitchFamily="34" charset="0"/>
              <a:buChar char="•"/>
            </a:pPr>
            <a:r>
              <a:rPr lang="en-AU" sz="2000" dirty="0" smtClean="0">
                <a:solidFill>
                  <a:srgbClr val="C00000"/>
                </a:solidFill>
              </a:rPr>
              <a:t>Guru yang </a:t>
            </a:r>
            <a:r>
              <a:rPr lang="en-AU" sz="2000" dirty="0" err="1" smtClean="0">
                <a:solidFill>
                  <a:srgbClr val="C00000"/>
                </a:solidFill>
              </a:rPr>
              <a:t>sudah</a:t>
            </a:r>
            <a:r>
              <a:rPr lang="en-AU" sz="2000" dirty="0" smtClean="0">
                <a:solidFill>
                  <a:srgbClr val="C00000"/>
                </a:solidFill>
              </a:rPr>
              <a:t> S1 </a:t>
            </a:r>
            <a:r>
              <a:rPr lang="en-AU" sz="2000" dirty="0" err="1" smtClean="0">
                <a:solidFill>
                  <a:srgbClr val="C00000"/>
                </a:solidFill>
              </a:rPr>
              <a:t>dan</a:t>
            </a:r>
            <a:r>
              <a:rPr lang="en-AU" sz="2000" dirty="0" smtClean="0">
                <a:solidFill>
                  <a:srgbClr val="C00000"/>
                </a:solidFill>
              </a:rPr>
              <a:t> S2/S3 </a:t>
            </a:r>
            <a:r>
              <a:rPr lang="en-AU" sz="2000" dirty="0" err="1" smtClean="0">
                <a:solidFill>
                  <a:srgbClr val="C00000"/>
                </a:solidFill>
              </a:rPr>
              <a:t>sekalipun</a:t>
            </a:r>
            <a:r>
              <a:rPr lang="en-AU" sz="2000" dirty="0" smtClean="0">
                <a:solidFill>
                  <a:srgbClr val="C00000"/>
                </a:solidFill>
              </a:rPr>
              <a:t> </a:t>
            </a:r>
            <a:r>
              <a:rPr lang="en-AU" sz="2000" dirty="0" err="1" smtClean="0">
                <a:solidFill>
                  <a:srgbClr val="C00000"/>
                </a:solidFill>
              </a:rPr>
              <a:t>masih</a:t>
            </a:r>
            <a:r>
              <a:rPr lang="en-AU" sz="2000" dirty="0" smtClean="0">
                <a:solidFill>
                  <a:srgbClr val="C00000"/>
                </a:solidFill>
              </a:rPr>
              <a:t> </a:t>
            </a:r>
            <a:r>
              <a:rPr lang="en-AU" sz="2000" dirty="0" err="1" smtClean="0">
                <a:solidFill>
                  <a:srgbClr val="C00000"/>
                </a:solidFill>
              </a:rPr>
              <a:t>banyak</a:t>
            </a:r>
            <a:r>
              <a:rPr lang="en-AU" sz="2000" dirty="0" smtClean="0">
                <a:solidFill>
                  <a:srgbClr val="C00000"/>
                </a:solidFill>
              </a:rPr>
              <a:t> yang </a:t>
            </a:r>
            <a:r>
              <a:rPr lang="en-AU" sz="2000" dirty="0" err="1" smtClean="0">
                <a:solidFill>
                  <a:srgbClr val="C00000"/>
                </a:solidFill>
              </a:rPr>
              <a:t>nilainya</a:t>
            </a:r>
            <a:r>
              <a:rPr lang="en-AU" sz="2000" dirty="0" smtClean="0">
                <a:solidFill>
                  <a:srgbClr val="C00000"/>
                </a:solidFill>
              </a:rPr>
              <a:t> </a:t>
            </a:r>
            <a:r>
              <a:rPr lang="en-AU" sz="2000" dirty="0" err="1" smtClean="0">
                <a:solidFill>
                  <a:srgbClr val="C00000"/>
                </a:solidFill>
              </a:rPr>
              <a:t>sangat</a:t>
            </a:r>
            <a:r>
              <a:rPr lang="en-AU" sz="2000" dirty="0" smtClean="0">
                <a:solidFill>
                  <a:srgbClr val="C00000"/>
                </a:solidFill>
              </a:rPr>
              <a:t> </a:t>
            </a:r>
            <a:r>
              <a:rPr lang="en-AU" sz="2000" dirty="0" err="1" smtClean="0">
                <a:solidFill>
                  <a:srgbClr val="C00000"/>
                </a:solidFill>
              </a:rPr>
              <a:t>rendah</a:t>
            </a:r>
            <a:r>
              <a:rPr lang="en-AU" sz="2000" dirty="0" smtClean="0">
                <a:solidFill>
                  <a:srgbClr val="C00000"/>
                </a:solidFill>
              </a:rPr>
              <a:t> </a:t>
            </a:r>
            <a:r>
              <a:rPr lang="en-AU" sz="2000" dirty="0" smtClean="0">
                <a:solidFill>
                  <a:srgbClr val="C00000"/>
                </a:solidFill>
                <a:sym typeface="Wingdings" pitchFamily="2" charset="2"/>
              </a:rPr>
              <a:t> </a:t>
            </a:r>
            <a:r>
              <a:rPr lang="en-AU" sz="2000" dirty="0" err="1" smtClean="0">
                <a:solidFill>
                  <a:srgbClr val="C00000"/>
                </a:solidFill>
                <a:sym typeface="Wingdings" pitchFamily="2" charset="2"/>
              </a:rPr>
              <a:t>isu</a:t>
            </a:r>
            <a:r>
              <a:rPr lang="en-AU" sz="2000" dirty="0" smtClean="0">
                <a:solidFill>
                  <a:srgbClr val="C00000"/>
                </a:solidFill>
                <a:sym typeface="Wingdings" pitchFamily="2" charset="2"/>
              </a:rPr>
              <a:t> </a:t>
            </a:r>
            <a:r>
              <a:rPr lang="en-AU" sz="2000" dirty="0" err="1" smtClean="0">
                <a:solidFill>
                  <a:srgbClr val="C00000"/>
                </a:solidFill>
                <a:sym typeface="Wingdings" pitchFamily="2" charset="2"/>
              </a:rPr>
              <a:t>komputerisasi</a:t>
            </a:r>
            <a:r>
              <a:rPr lang="en-AU" sz="2000" dirty="0" smtClean="0">
                <a:solidFill>
                  <a:srgbClr val="C00000"/>
                </a:solidFill>
                <a:sym typeface="Wingdings" pitchFamily="2" charset="2"/>
              </a:rPr>
              <a:t> </a:t>
            </a:r>
            <a:r>
              <a:rPr lang="en-AU" sz="2000" dirty="0" err="1" smtClean="0">
                <a:solidFill>
                  <a:srgbClr val="C00000"/>
                </a:solidFill>
                <a:sym typeface="Wingdings" pitchFamily="2" charset="2"/>
              </a:rPr>
              <a:t>menjadi</a:t>
            </a:r>
            <a:r>
              <a:rPr lang="en-AU" sz="2000" dirty="0" smtClean="0">
                <a:solidFill>
                  <a:srgbClr val="C00000"/>
                </a:solidFill>
                <a:sym typeface="Wingdings" pitchFamily="2" charset="2"/>
              </a:rPr>
              <a:t> </a:t>
            </a:r>
            <a:r>
              <a:rPr lang="en-AU" sz="2000" dirty="0" err="1" smtClean="0">
                <a:solidFill>
                  <a:srgbClr val="C00000"/>
                </a:solidFill>
                <a:sym typeface="Wingdings" pitchFamily="2" charset="2"/>
              </a:rPr>
              <a:t>tidak</a:t>
            </a:r>
            <a:r>
              <a:rPr lang="en-AU" sz="2000" dirty="0" smtClean="0">
                <a:solidFill>
                  <a:srgbClr val="C00000"/>
                </a:solidFill>
                <a:sym typeface="Wingdings" pitchFamily="2" charset="2"/>
              </a:rPr>
              <a:t> </a:t>
            </a:r>
            <a:r>
              <a:rPr lang="en-AU" sz="2000" dirty="0" err="1" smtClean="0">
                <a:solidFill>
                  <a:srgbClr val="C00000"/>
                </a:solidFill>
                <a:sym typeface="Wingdings" pitchFamily="2" charset="2"/>
              </a:rPr>
              <a:t>relevan</a:t>
            </a:r>
            <a:endParaRPr lang="en-AU" sz="2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295400"/>
            <a:ext cx="7215563" cy="5192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457200" y="457200"/>
            <a:ext cx="830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i="1" dirty="0" err="1" smtClean="0">
                <a:solidFill>
                  <a:srgbClr val="C00000"/>
                </a:solidFill>
              </a:rPr>
              <a:t>Tidak</a:t>
            </a:r>
            <a:r>
              <a:rPr lang="en-AU" sz="2000" i="1" dirty="0" smtClean="0">
                <a:solidFill>
                  <a:srgbClr val="C00000"/>
                </a:solidFill>
              </a:rPr>
              <a:t> </a:t>
            </a:r>
            <a:r>
              <a:rPr lang="en-AU" sz="2000" i="1" dirty="0" err="1" smtClean="0">
                <a:solidFill>
                  <a:srgbClr val="C00000"/>
                </a:solidFill>
              </a:rPr>
              <a:t>tampak</a:t>
            </a:r>
            <a:r>
              <a:rPr lang="en-AU" sz="2000" i="1" dirty="0" smtClean="0">
                <a:solidFill>
                  <a:srgbClr val="C00000"/>
                </a:solidFill>
              </a:rPr>
              <a:t> </a:t>
            </a:r>
            <a:r>
              <a:rPr lang="en-AU" sz="2000" i="1" dirty="0" err="1" smtClean="0">
                <a:solidFill>
                  <a:srgbClr val="C00000"/>
                </a:solidFill>
              </a:rPr>
              <a:t>peningkatan</a:t>
            </a:r>
            <a:r>
              <a:rPr lang="en-AU" sz="2000" i="1" dirty="0" smtClean="0">
                <a:solidFill>
                  <a:srgbClr val="C00000"/>
                </a:solidFill>
              </a:rPr>
              <a:t> </a:t>
            </a:r>
            <a:r>
              <a:rPr lang="en-AU" sz="2000" i="1" dirty="0" err="1" smtClean="0">
                <a:solidFill>
                  <a:srgbClr val="C00000"/>
                </a:solidFill>
              </a:rPr>
              <a:t>nilai</a:t>
            </a:r>
            <a:r>
              <a:rPr lang="en-AU" sz="2000" i="1" dirty="0" smtClean="0">
                <a:solidFill>
                  <a:srgbClr val="C00000"/>
                </a:solidFill>
              </a:rPr>
              <a:t> </a:t>
            </a:r>
            <a:r>
              <a:rPr lang="en-AU" sz="2000" i="1" dirty="0" err="1" smtClean="0">
                <a:solidFill>
                  <a:srgbClr val="C00000"/>
                </a:solidFill>
              </a:rPr>
              <a:t>UKG</a:t>
            </a:r>
            <a:r>
              <a:rPr lang="en-AU" sz="2000" i="1" dirty="0" smtClean="0">
                <a:solidFill>
                  <a:srgbClr val="C00000"/>
                </a:solidFill>
              </a:rPr>
              <a:t> </a:t>
            </a:r>
            <a:r>
              <a:rPr lang="en-AU" sz="2000" i="1" dirty="0" err="1" smtClean="0">
                <a:solidFill>
                  <a:srgbClr val="C00000"/>
                </a:solidFill>
              </a:rPr>
              <a:t>pada</a:t>
            </a:r>
            <a:r>
              <a:rPr lang="en-AU" sz="2000" i="1" dirty="0" smtClean="0">
                <a:solidFill>
                  <a:srgbClr val="C00000"/>
                </a:solidFill>
              </a:rPr>
              <a:t> guru yang </a:t>
            </a:r>
            <a:r>
              <a:rPr lang="en-AU" sz="2000" i="1" dirty="0" err="1" smtClean="0">
                <a:solidFill>
                  <a:srgbClr val="C00000"/>
                </a:solidFill>
              </a:rPr>
              <a:t>baru</a:t>
            </a:r>
            <a:r>
              <a:rPr lang="en-AU" sz="2000" i="1" dirty="0" smtClean="0">
                <a:solidFill>
                  <a:srgbClr val="C00000"/>
                </a:solidFill>
              </a:rPr>
              <a:t> </a:t>
            </a:r>
            <a:r>
              <a:rPr lang="en-AU" sz="2000" i="1" dirty="0" err="1" smtClean="0">
                <a:solidFill>
                  <a:srgbClr val="C00000"/>
                </a:solidFill>
              </a:rPr>
              <a:t>disertifikasi</a:t>
            </a:r>
            <a:r>
              <a:rPr lang="en-AU" sz="2000" i="1" dirty="0" smtClean="0">
                <a:solidFill>
                  <a:srgbClr val="C00000"/>
                </a:solidFill>
              </a:rPr>
              <a:t> </a:t>
            </a:r>
            <a:r>
              <a:rPr lang="en-AU" sz="2000" i="1" dirty="0" err="1" smtClean="0">
                <a:solidFill>
                  <a:srgbClr val="C00000"/>
                </a:solidFill>
              </a:rPr>
              <a:t>dibanding</a:t>
            </a:r>
            <a:r>
              <a:rPr lang="en-AU" sz="2000" i="1" dirty="0" smtClean="0">
                <a:solidFill>
                  <a:srgbClr val="C00000"/>
                </a:solidFill>
              </a:rPr>
              <a:t> guru-guru yang </a:t>
            </a:r>
            <a:r>
              <a:rPr lang="en-AU" sz="2000" i="1" dirty="0" err="1" smtClean="0">
                <a:solidFill>
                  <a:srgbClr val="C00000"/>
                </a:solidFill>
              </a:rPr>
              <a:t>disertifikasi</a:t>
            </a:r>
            <a:r>
              <a:rPr lang="en-AU" sz="2000" i="1" dirty="0" smtClean="0">
                <a:solidFill>
                  <a:srgbClr val="C00000"/>
                </a:solidFill>
              </a:rPr>
              <a:t> </a:t>
            </a:r>
            <a:r>
              <a:rPr lang="en-AU" sz="2000" i="1" dirty="0" err="1" smtClean="0">
                <a:solidFill>
                  <a:srgbClr val="C00000"/>
                </a:solidFill>
              </a:rPr>
              <a:t>tahun-tahun</a:t>
            </a:r>
            <a:r>
              <a:rPr lang="en-AU" sz="2000" i="1" dirty="0" smtClean="0">
                <a:solidFill>
                  <a:srgbClr val="C00000"/>
                </a:solidFill>
              </a:rPr>
              <a:t> </a:t>
            </a:r>
            <a:r>
              <a:rPr lang="en-AU" sz="2000" i="1" dirty="0" err="1" smtClean="0">
                <a:solidFill>
                  <a:srgbClr val="C00000"/>
                </a:solidFill>
              </a:rPr>
              <a:t>sebelumnya</a:t>
            </a:r>
            <a:endParaRPr lang="en-AU" sz="2000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1104904"/>
            <a:ext cx="3507550" cy="4929222"/>
          </a:xfrm>
          <a:prstGeom prst="rect">
            <a:avLst/>
          </a:prstGeom>
          <a:noFill/>
          <a:ln w="9525">
            <a:solidFill>
              <a:schemeClr val="bg1">
                <a:lumMod val="65000"/>
              </a:schemeClr>
            </a:solidFill>
            <a:miter lim="800000"/>
            <a:headEnd/>
            <a:tailEnd/>
          </a:ln>
          <a:effectLst/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104904"/>
            <a:ext cx="3556310" cy="4944874"/>
          </a:xfrm>
          <a:prstGeom prst="rect">
            <a:avLst/>
          </a:prstGeom>
          <a:noFill/>
          <a:ln w="9525">
            <a:solidFill>
              <a:schemeClr val="bg1">
                <a:lumMod val="65000"/>
              </a:schemeClr>
            </a:solidFill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714348" y="228600"/>
            <a:ext cx="7715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i="1" dirty="0" err="1" smtClean="0">
                <a:solidFill>
                  <a:srgbClr val="C00000"/>
                </a:solidFill>
              </a:rPr>
              <a:t>Nilai</a:t>
            </a:r>
            <a:r>
              <a:rPr lang="en-AU" i="1" dirty="0" smtClean="0">
                <a:solidFill>
                  <a:srgbClr val="C00000"/>
                </a:solidFill>
              </a:rPr>
              <a:t> UKG guru-guru SMA </a:t>
            </a:r>
            <a:r>
              <a:rPr lang="en-AU" i="1" dirty="0" err="1" smtClean="0">
                <a:solidFill>
                  <a:srgbClr val="C00000"/>
                </a:solidFill>
              </a:rPr>
              <a:t>dan</a:t>
            </a:r>
            <a:r>
              <a:rPr lang="en-AU" i="1" dirty="0" smtClean="0">
                <a:solidFill>
                  <a:srgbClr val="C00000"/>
                </a:solidFill>
              </a:rPr>
              <a:t> SMK </a:t>
            </a:r>
            <a:r>
              <a:rPr lang="en-AU" i="1" dirty="0" err="1" smtClean="0">
                <a:solidFill>
                  <a:srgbClr val="C00000"/>
                </a:solidFill>
              </a:rPr>
              <a:t>masih</a:t>
            </a:r>
            <a:r>
              <a:rPr lang="en-AU" i="1" dirty="0" smtClean="0">
                <a:solidFill>
                  <a:srgbClr val="C00000"/>
                </a:solidFill>
              </a:rPr>
              <a:t> </a:t>
            </a:r>
            <a:r>
              <a:rPr lang="en-AU" i="1" dirty="0" err="1" smtClean="0">
                <a:solidFill>
                  <a:srgbClr val="C00000"/>
                </a:solidFill>
              </a:rPr>
              <a:t>sangat</a:t>
            </a:r>
            <a:r>
              <a:rPr lang="en-AU" i="1" dirty="0" smtClean="0">
                <a:solidFill>
                  <a:srgbClr val="C00000"/>
                </a:solidFill>
              </a:rPr>
              <a:t> </a:t>
            </a:r>
            <a:r>
              <a:rPr lang="en-AU" i="1" dirty="0" err="1" smtClean="0">
                <a:solidFill>
                  <a:srgbClr val="C00000"/>
                </a:solidFill>
              </a:rPr>
              <a:t>rendah</a:t>
            </a:r>
            <a:r>
              <a:rPr lang="id-ID" i="1" dirty="0" smtClean="0">
                <a:solidFill>
                  <a:srgbClr val="C00000"/>
                </a:solidFill>
              </a:rPr>
              <a:t>. Proporsi guru yang memperoleh nilai &gt;=60 hanya sedikit, terlebih lagi yang memperoleh nilai &gt;=80 </a:t>
            </a:r>
            <a:endParaRPr lang="en-AU" i="1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38730" y="6021984"/>
            <a:ext cx="31025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1600" dirty="0" smtClean="0"/>
              <a:t>Sumber: diolah dari data UKG 2012</a:t>
            </a:r>
            <a:endParaRPr lang="en-A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583865" y="1268760"/>
            <a:ext cx="7908566" cy="429384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en-US" b="1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Kemampuan guru saat ini masih membutuhkan dukungan langsung dari </a:t>
            </a:r>
            <a:r>
              <a:rPr lang="en-US" b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“tenaga-tenaga profesional,  berkomitmen, dan peduli”  </a:t>
            </a:r>
            <a:r>
              <a:rPr lang="en-US" b="1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untuk meningkatkan mutu pendidikan di setiap sekolah</a:t>
            </a:r>
            <a:endParaRPr lang="en-US" b="1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929AC-4FE9-4BBF-80AA-BAD30782B52E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69765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-304800" y="3886200"/>
            <a:ext cx="8610600" cy="685800"/>
          </a:xfrm>
          <a:prstGeom prst="roundRect">
            <a:avLst/>
          </a:prstGeom>
          <a:solidFill>
            <a:srgbClr val="00206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-914400" y="4191000"/>
            <a:ext cx="8610600" cy="685800"/>
          </a:xfrm>
          <a:prstGeom prst="roundRect">
            <a:avLst/>
          </a:prstGeom>
          <a:solidFill>
            <a:srgbClr val="0070C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-1447800" y="4495800"/>
            <a:ext cx="8610600" cy="685800"/>
          </a:xfrm>
          <a:prstGeom prst="roundRect">
            <a:avLst/>
          </a:prstGeom>
          <a:solidFill>
            <a:srgbClr val="00B0F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77017" y="2590800"/>
            <a:ext cx="8266983" cy="1077212"/>
          </a:xfrm>
          <a:prstGeom prst="rect">
            <a:avLst/>
          </a:prstGeom>
          <a:noFill/>
        </p:spPr>
        <p:txBody>
          <a:bodyPr wrap="square" lIns="91433" tIns="45717" rIns="91433" bIns="45717" rtlCol="0">
            <a:spAutoFit/>
          </a:bodyPr>
          <a:lstStyle/>
          <a:p>
            <a:pPr marL="457200" indent="-457200"/>
            <a:r>
              <a:rPr lang="pt-BR" sz="3200" b="1">
                <a:solidFill>
                  <a:schemeClr val="accent1">
                    <a:lumMod val="50000"/>
                  </a:schemeClr>
                </a:solidFill>
              </a:rPr>
              <a:t>B</a:t>
            </a:r>
            <a:r>
              <a:rPr lang="pt-BR" sz="3200" b="1" smtClean="0">
                <a:solidFill>
                  <a:schemeClr val="accent1">
                    <a:lumMod val="50000"/>
                  </a:schemeClr>
                </a:solidFill>
              </a:rPr>
              <a:t>. </a:t>
            </a:r>
            <a:r>
              <a:rPr lang="pt-BR" sz="3200" b="1" smtClean="0">
                <a:solidFill>
                  <a:schemeClr val="accent1">
                    <a:lumMod val="50000"/>
                  </a:schemeClr>
                </a:solidFill>
              </a:rPr>
              <a:t>URGENSI PENINGKATAN MUTU PENDIDIKAN</a:t>
            </a:r>
            <a:endParaRPr lang="pt-BR" sz="3200" b="1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pt-BR" sz="3200" b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/>
        </p:blipFill>
        <p:spPr bwMode="auto">
          <a:xfrm>
            <a:off x="657963" y="703268"/>
            <a:ext cx="3713285" cy="5805487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9050">
            <a:solidFill>
              <a:schemeClr val="accent6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/>
        </p:blipFill>
        <p:spPr bwMode="auto">
          <a:xfrm>
            <a:off x="4683369" y="735014"/>
            <a:ext cx="3875943" cy="5773737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9050">
            <a:solidFill>
              <a:schemeClr val="accent6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</p:pic>
      <p:sp>
        <p:nvSpPr>
          <p:cNvPr id="118788" name="TextBox 1"/>
          <p:cNvSpPr txBox="1">
            <a:spLocks noChangeArrowheads="1"/>
          </p:cNvSpPr>
          <p:nvPr/>
        </p:nvSpPr>
        <p:spPr bwMode="auto">
          <a:xfrm>
            <a:off x="657958" y="6535748"/>
            <a:ext cx="635468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id-ID" sz="1200"/>
              <a:t>Sumber: </a:t>
            </a:r>
            <a:r>
              <a:rPr lang="id-ID" sz="1200" i="1"/>
              <a:t>Archipelago Economy:  Unleashing Indonesia’s Potential</a:t>
            </a:r>
            <a:r>
              <a:rPr lang="id-ID" sz="1200"/>
              <a:t>  (McKinsey Global Institute, 2012)</a:t>
            </a:r>
            <a:endParaRPr lang="en-US" sz="1200"/>
          </a:p>
        </p:txBody>
      </p:sp>
      <p:sp>
        <p:nvSpPr>
          <p:cNvPr id="4" name="TextBox 3"/>
          <p:cNvSpPr txBox="1"/>
          <p:nvPr/>
        </p:nvSpPr>
        <p:spPr>
          <a:xfrm>
            <a:off x="0" y="-26988"/>
            <a:ext cx="9144000" cy="73025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>
              <a:spcBef>
                <a:spcPct val="0"/>
              </a:spcBef>
              <a:buNone/>
              <a:defRPr sz="28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 sz="2000" dirty="0"/>
              <a:t>....Indonesia’s economy has enormous promise...</a:t>
            </a:r>
          </a:p>
          <a:p>
            <a:r>
              <a:rPr lang="id-ID" sz="2000" dirty="0"/>
              <a:t>.... Indonesia’s recent impressive economic performance is not widely understood .... </a:t>
            </a:r>
            <a:endParaRPr lang="en-US" sz="2000" dirty="0"/>
          </a:p>
        </p:txBody>
      </p:sp>
      <p:sp>
        <p:nvSpPr>
          <p:cNvPr id="5" name="Right Arrow 4"/>
          <p:cNvSpPr/>
          <p:nvPr/>
        </p:nvSpPr>
        <p:spPr>
          <a:xfrm>
            <a:off x="4432794" y="603250"/>
            <a:ext cx="200757" cy="1366838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764935" y="2625725"/>
            <a:ext cx="973015" cy="685800"/>
          </a:xfrm>
          <a:prstGeom prst="ellipse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221167" y="2640013"/>
            <a:ext cx="974480" cy="685800"/>
          </a:xfrm>
          <a:prstGeom prst="ellipse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1378931" y="3311535"/>
            <a:ext cx="4129454" cy="182563"/>
          </a:xfrm>
          <a:custGeom>
            <a:avLst/>
            <a:gdLst>
              <a:gd name="connsiteX0" fmla="*/ 0 w 4918364"/>
              <a:gd name="connsiteY0" fmla="*/ 0 h 240146"/>
              <a:gd name="connsiteX1" fmla="*/ 2937164 w 4918364"/>
              <a:gd name="connsiteY1" fmla="*/ 235528 h 240146"/>
              <a:gd name="connsiteX2" fmla="*/ 4918364 w 4918364"/>
              <a:gd name="connsiteY2" fmla="*/ 27709 h 2401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918364" h="240146">
                <a:moveTo>
                  <a:pt x="0" y="0"/>
                </a:moveTo>
                <a:cubicBezTo>
                  <a:pt x="1058718" y="115455"/>
                  <a:pt x="2117437" y="230910"/>
                  <a:pt x="2937164" y="235528"/>
                </a:cubicBezTo>
                <a:cubicBezTo>
                  <a:pt x="3756891" y="240146"/>
                  <a:pt x="4337627" y="133927"/>
                  <a:pt x="4918364" y="27709"/>
                </a:cubicBezTo>
              </a:path>
            </a:pathLst>
          </a:custGeom>
          <a:ln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8795" name="TextBox 20"/>
          <p:cNvSpPr txBox="1">
            <a:spLocks noChangeArrowheads="1"/>
          </p:cNvSpPr>
          <p:nvPr/>
        </p:nvSpPr>
        <p:spPr bwMode="auto">
          <a:xfrm>
            <a:off x="3858363" y="2974981"/>
            <a:ext cx="142728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1400">
                <a:solidFill>
                  <a:srgbClr val="C00000"/>
                </a:solidFill>
              </a:rPr>
              <a:t>Perlu dipersiapkan </a:t>
            </a:r>
            <a:r>
              <a:rPr lang="en-US" sz="1400" i="1">
                <a:solidFill>
                  <a:srgbClr val="C00000"/>
                </a:solidFill>
              </a:rPr>
              <a:t>social engineering</a:t>
            </a:r>
          </a:p>
        </p:txBody>
      </p:sp>
      <p:sp>
        <p:nvSpPr>
          <p:cNvPr id="22" name="Oval 21"/>
          <p:cNvSpPr/>
          <p:nvPr/>
        </p:nvSpPr>
        <p:spPr>
          <a:xfrm>
            <a:off x="1030170" y="3443288"/>
            <a:ext cx="672611" cy="685800"/>
          </a:xfrm>
          <a:prstGeom prst="ellipse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4944209" y="3455988"/>
            <a:ext cx="672612" cy="685800"/>
          </a:xfrm>
          <a:prstGeom prst="ellipse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8" name="Freeform 27"/>
          <p:cNvSpPr/>
          <p:nvPr/>
        </p:nvSpPr>
        <p:spPr>
          <a:xfrm>
            <a:off x="1638300" y="3989397"/>
            <a:ext cx="3387969" cy="192087"/>
          </a:xfrm>
          <a:custGeom>
            <a:avLst/>
            <a:gdLst>
              <a:gd name="connsiteX0" fmla="*/ 0 w 3976255"/>
              <a:gd name="connsiteY0" fmla="*/ 0 h 191654"/>
              <a:gd name="connsiteX1" fmla="*/ 2743200 w 3976255"/>
              <a:gd name="connsiteY1" fmla="*/ 180109 h 191654"/>
              <a:gd name="connsiteX2" fmla="*/ 3976255 w 3976255"/>
              <a:gd name="connsiteY2" fmla="*/ 69273 h 1916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976255" h="191654">
                <a:moveTo>
                  <a:pt x="0" y="0"/>
                </a:moveTo>
                <a:cubicBezTo>
                  <a:pt x="1040245" y="84282"/>
                  <a:pt x="2080491" y="168564"/>
                  <a:pt x="2743200" y="180109"/>
                </a:cubicBezTo>
                <a:cubicBezTo>
                  <a:pt x="3405909" y="191654"/>
                  <a:pt x="3691082" y="130463"/>
                  <a:pt x="3976255" y="69273"/>
                </a:cubicBezTo>
              </a:path>
            </a:pathLst>
          </a:custGeom>
          <a:ln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8799" name="TextBox 28"/>
          <p:cNvSpPr txBox="1">
            <a:spLocks noChangeArrowheads="1"/>
          </p:cNvSpPr>
          <p:nvPr/>
        </p:nvSpPr>
        <p:spPr bwMode="auto">
          <a:xfrm>
            <a:off x="3827585" y="4138614"/>
            <a:ext cx="15240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1400">
                <a:solidFill>
                  <a:srgbClr val="C00000"/>
                </a:solidFill>
              </a:rPr>
              <a:t>Perlu peningkatan </a:t>
            </a:r>
            <a:r>
              <a:rPr lang="id-ID" sz="1400">
                <a:solidFill>
                  <a:srgbClr val="C00000"/>
                </a:solidFill>
              </a:rPr>
              <a:t>akses, </a:t>
            </a:r>
            <a:r>
              <a:rPr lang="en-US" sz="1400">
                <a:solidFill>
                  <a:srgbClr val="C00000"/>
                </a:solidFill>
              </a:rPr>
              <a:t>kualitas dan relevansi pendidikan</a:t>
            </a:r>
            <a:endParaRPr lang="en-US" sz="1400" i="1">
              <a:solidFill>
                <a:srgbClr val="C0000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929AC-4FE9-4BBF-80AA-BAD30782B52E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0394616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ounded Rectangle 35"/>
          <p:cNvSpPr/>
          <p:nvPr/>
        </p:nvSpPr>
        <p:spPr>
          <a:xfrm>
            <a:off x="228600" y="2809395"/>
            <a:ext cx="631385" cy="6480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2">
                <a:lumMod val="50000"/>
              </a:schemeClr>
            </a:solidFill>
            <a:prstDash val="sysDot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id-ID" sz="15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240514" y="857250"/>
            <a:ext cx="631385" cy="6480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2">
                <a:lumMod val="50000"/>
              </a:schemeClr>
            </a:solidFill>
            <a:prstDash val="sysDot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id-ID" sz="15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240514" y="3600653"/>
            <a:ext cx="631385" cy="6480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2">
                <a:lumMod val="50000"/>
              </a:schemeClr>
            </a:solidFill>
            <a:prstDash val="sysDot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id-ID" sz="15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4" name="TextBox 6"/>
          <p:cNvSpPr txBox="1">
            <a:spLocks noChangeArrowheads="1"/>
          </p:cNvSpPr>
          <p:nvPr/>
        </p:nvSpPr>
        <p:spPr bwMode="auto">
          <a:xfrm>
            <a:off x="228600" y="2809441"/>
            <a:ext cx="631385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91433" tIns="45717" rIns="91433" bIns="45717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Arial Rounded MT Bold" pitchFamily="34" charset="0"/>
                <a:cs typeface="Arial" charset="0"/>
              </a:rPr>
              <a:t>B</a:t>
            </a:r>
            <a:endParaRPr lang="id-ID" sz="3200" b="1" dirty="0" smtClean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cs typeface="Arial" charset="0"/>
            </a:endParaRPr>
          </a:p>
        </p:txBody>
      </p:sp>
      <p:sp>
        <p:nvSpPr>
          <p:cNvPr id="43" name="TextBox 6"/>
          <p:cNvSpPr txBox="1">
            <a:spLocks noChangeArrowheads="1"/>
          </p:cNvSpPr>
          <p:nvPr/>
        </p:nvSpPr>
        <p:spPr bwMode="auto">
          <a:xfrm>
            <a:off x="240514" y="857297"/>
            <a:ext cx="631385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91433" tIns="45717" rIns="91433" bIns="45717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GB" sz="3200" b="1" dirty="0" smtClean="0">
                <a:solidFill>
                  <a:schemeClr val="tx2">
                    <a:lumMod val="75000"/>
                  </a:schemeClr>
                </a:solidFill>
                <a:latin typeface="Arial Rounded MT Bold" pitchFamily="34" charset="0"/>
                <a:cs typeface="Arial" charset="0"/>
              </a:rPr>
              <a:t>A</a:t>
            </a:r>
            <a:endParaRPr lang="id-ID" sz="3200" b="1" dirty="0" smtClean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cs typeface="Arial" charset="0"/>
            </a:endParaRPr>
          </a:p>
        </p:txBody>
      </p:sp>
      <p:sp>
        <p:nvSpPr>
          <p:cNvPr id="45" name="TextBox 6"/>
          <p:cNvSpPr txBox="1">
            <a:spLocks noChangeArrowheads="1"/>
          </p:cNvSpPr>
          <p:nvPr/>
        </p:nvSpPr>
        <p:spPr bwMode="auto">
          <a:xfrm>
            <a:off x="240514" y="3600706"/>
            <a:ext cx="631385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91433" tIns="45717" rIns="91433" bIns="45717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Arial Rounded MT Bold" pitchFamily="34" charset="0"/>
                <a:cs typeface="Arial" charset="0"/>
              </a:rPr>
              <a:t>C</a:t>
            </a:r>
            <a:endParaRPr lang="id-ID" sz="3200" b="1" dirty="0" smtClean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cs typeface="Arial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-27384"/>
            <a:ext cx="9144000" cy="79208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algn="ctr">
              <a:spcBef>
                <a:spcPct val="0"/>
              </a:spcBef>
              <a:buNone/>
              <a:defRPr sz="20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dirty="0"/>
              <a:t>MATERI </a:t>
            </a:r>
            <a:r>
              <a:rPr lang="id-ID" sz="4000" dirty="0"/>
              <a:t>ARAHAN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945954" y="857250"/>
            <a:ext cx="7470648" cy="70614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33" tIns="45717" rIns="91433" bIns="45717" rtlCol="0" anchor="ctr"/>
          <a:lstStyle/>
          <a:p>
            <a:pPr algn="ctr"/>
            <a:endParaRPr lang="id-ID" sz="3200" dirty="0">
              <a:solidFill>
                <a:prstClr val="white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038736" y="970738"/>
            <a:ext cx="5857158" cy="523214"/>
          </a:xfrm>
          <a:prstGeom prst="rect">
            <a:avLst/>
          </a:prstGeom>
          <a:noFill/>
        </p:spPr>
        <p:txBody>
          <a:bodyPr wrap="square" lIns="91433" tIns="45717" rIns="91433" bIns="45717" rtlCol="0">
            <a:spAutoFit/>
          </a:bodyPr>
          <a:lstStyle/>
          <a:p>
            <a:r>
              <a:rPr lang="pt-BR" sz="2800" b="1" smtClean="0">
                <a:solidFill>
                  <a:schemeClr val="accent1">
                    <a:lumMod val="50000"/>
                  </a:schemeClr>
                </a:solidFill>
              </a:rPr>
              <a:t>EVALUASI PEMENUHAN SNP</a:t>
            </a:r>
            <a:endParaRPr lang="pt-BR" sz="2800" b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57867" y="3590925"/>
            <a:ext cx="7470648" cy="70614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33" tIns="45717" rIns="91433" bIns="45717" rtlCol="0" anchor="ctr"/>
          <a:lstStyle/>
          <a:p>
            <a:pPr algn="ctr"/>
            <a:endParaRPr lang="id-ID" sz="3200" dirty="0">
              <a:solidFill>
                <a:prstClr val="white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028208" y="3692746"/>
            <a:ext cx="6762237" cy="523214"/>
          </a:xfrm>
          <a:prstGeom prst="rect">
            <a:avLst/>
          </a:prstGeom>
          <a:noFill/>
        </p:spPr>
        <p:txBody>
          <a:bodyPr wrap="square" lIns="91433" tIns="45717" rIns="91433" bIns="45717" rtlCol="0">
            <a:spAutoFit/>
          </a:bodyPr>
          <a:lstStyle/>
          <a:p>
            <a:r>
              <a:rPr lang="en-US" sz="2800" b="1" smtClean="0">
                <a:solidFill>
                  <a:schemeClr val="accent1">
                    <a:lumMod val="50000"/>
                  </a:schemeClr>
                </a:solidFill>
              </a:rPr>
              <a:t>PENINGKATAN MUTU PENDIDIKAN</a:t>
            </a:r>
            <a:endParaRPr lang="pt-BR" sz="2800" b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1390650" y="4343400"/>
            <a:ext cx="6940624" cy="54204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33" tIns="45717" rIns="91433" bIns="45717" rtlCol="0" anchor="ctr"/>
          <a:lstStyle/>
          <a:p>
            <a:pPr algn="ctr"/>
            <a:endParaRPr lang="id-ID" sz="3200" dirty="0">
              <a:solidFill>
                <a:prstClr val="white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466850" y="4371852"/>
            <a:ext cx="7143750" cy="830991"/>
          </a:xfrm>
          <a:prstGeom prst="rect">
            <a:avLst/>
          </a:prstGeom>
          <a:noFill/>
          <a:ln>
            <a:noFill/>
          </a:ln>
        </p:spPr>
        <p:txBody>
          <a:bodyPr wrap="square" lIns="91433" tIns="45717" rIns="91433" bIns="45717" rtlCol="0">
            <a:spAutoFit/>
          </a:bodyPr>
          <a:lstStyle/>
          <a:p>
            <a:pPr marL="288925"/>
            <a:r>
              <a:rPr lang="en-US" sz="2400" b="1" smtClean="0">
                <a:solidFill>
                  <a:schemeClr val="accent1">
                    <a:lumMod val="50000"/>
                  </a:schemeClr>
                </a:solidFill>
              </a:rPr>
              <a:t>Sekolah Berbasis SNP &amp; Jejaring Mutu Pendidikan</a:t>
            </a:r>
          </a:p>
          <a:p>
            <a:pPr marL="288925"/>
            <a:endParaRPr lang="en-US" sz="2400" b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1371600" y="1592344"/>
            <a:ext cx="6940624" cy="54204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33" tIns="45717" rIns="91433" bIns="45717" rtlCol="0" anchor="ctr"/>
          <a:lstStyle/>
          <a:p>
            <a:pPr algn="ctr"/>
            <a:endParaRPr lang="id-ID" sz="3200" dirty="0">
              <a:solidFill>
                <a:prstClr val="white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447800" y="1620796"/>
            <a:ext cx="6534200" cy="400103"/>
          </a:xfrm>
          <a:prstGeom prst="rect">
            <a:avLst/>
          </a:prstGeom>
          <a:noFill/>
          <a:ln>
            <a:noFill/>
          </a:ln>
        </p:spPr>
        <p:txBody>
          <a:bodyPr wrap="square" lIns="91433" tIns="45717" rIns="91433" bIns="45717" rtlCol="0">
            <a:spAutoFit/>
          </a:bodyPr>
          <a:lstStyle/>
          <a:p>
            <a:pPr marL="117475"/>
            <a:r>
              <a:rPr lang="en-US" sz="2000" b="1" smtClean="0">
                <a:solidFill>
                  <a:schemeClr val="accent1">
                    <a:lumMod val="50000"/>
                  </a:schemeClr>
                </a:solidFill>
              </a:rPr>
              <a:t>Pemenuhan SNP</a:t>
            </a:r>
            <a:endParaRPr lang="en-US" sz="2000" b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1371600" y="2168408"/>
            <a:ext cx="6940624" cy="54204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33" tIns="45717" rIns="91433" bIns="45717" rtlCol="0" anchor="ctr"/>
          <a:lstStyle/>
          <a:p>
            <a:pPr algn="ctr"/>
            <a:endParaRPr lang="id-ID" sz="3200" dirty="0">
              <a:solidFill>
                <a:prstClr val="white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447800" y="2196857"/>
            <a:ext cx="6390184" cy="400103"/>
          </a:xfrm>
          <a:prstGeom prst="rect">
            <a:avLst/>
          </a:prstGeom>
          <a:noFill/>
        </p:spPr>
        <p:txBody>
          <a:bodyPr wrap="square" lIns="91433" tIns="45717" rIns="91433" bIns="45717" rtlCol="0">
            <a:spAutoFit/>
          </a:bodyPr>
          <a:lstStyle/>
          <a:p>
            <a:pPr marL="117475"/>
            <a:r>
              <a:rPr lang="en-US" sz="2000" b="1" smtClean="0">
                <a:solidFill>
                  <a:schemeClr val="accent1">
                    <a:lumMod val="50000"/>
                  </a:schemeClr>
                </a:solidFill>
              </a:rPr>
              <a:t>Kesiapan Guru Dalam Meningkatkan Mutu Pendidikan</a:t>
            </a:r>
            <a:endParaRPr lang="en-US" sz="2400" b="1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949452" y="2799052"/>
            <a:ext cx="7470648" cy="70614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33" tIns="45717" rIns="91433" bIns="45717" rtlCol="0" anchor="ctr"/>
          <a:lstStyle/>
          <a:p>
            <a:pPr algn="ctr"/>
            <a:endParaRPr lang="id-ID" sz="3200" dirty="0">
              <a:solidFill>
                <a:prstClr val="white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042234" y="2912540"/>
            <a:ext cx="7187366" cy="523214"/>
          </a:xfrm>
          <a:prstGeom prst="rect">
            <a:avLst/>
          </a:prstGeom>
          <a:noFill/>
        </p:spPr>
        <p:txBody>
          <a:bodyPr wrap="square" lIns="91433" tIns="45717" rIns="91433" bIns="45717" rtlCol="0">
            <a:spAutoFit/>
          </a:bodyPr>
          <a:lstStyle/>
          <a:p>
            <a:r>
              <a:rPr lang="pt-BR" sz="2800" b="1" smtClean="0">
                <a:solidFill>
                  <a:schemeClr val="accent1">
                    <a:lumMod val="50000"/>
                  </a:schemeClr>
                </a:solidFill>
              </a:rPr>
              <a:t>URGENSI PENINGKATAN MUTU PENDIDIKAN</a:t>
            </a:r>
            <a:endParaRPr lang="pt-BR" sz="2800" b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8" name="Rounded Rectangle 57"/>
          <p:cNvSpPr/>
          <p:nvPr/>
        </p:nvSpPr>
        <p:spPr>
          <a:xfrm>
            <a:off x="1390650" y="4947160"/>
            <a:ext cx="6940624" cy="93345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33" tIns="45717" rIns="91433" bIns="45717" rtlCol="0" anchor="ctr"/>
          <a:lstStyle/>
          <a:p>
            <a:pPr algn="ctr"/>
            <a:endParaRPr lang="id-ID" sz="3200" dirty="0">
              <a:solidFill>
                <a:prstClr val="white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1466850" y="4975609"/>
            <a:ext cx="6686550" cy="830991"/>
          </a:xfrm>
          <a:prstGeom prst="rect">
            <a:avLst/>
          </a:prstGeom>
          <a:noFill/>
        </p:spPr>
        <p:txBody>
          <a:bodyPr wrap="square" lIns="91433" tIns="45717" rIns="91433" bIns="45717" rtlCol="0">
            <a:spAutoFit/>
          </a:bodyPr>
          <a:lstStyle/>
          <a:p>
            <a:pPr marL="288925"/>
            <a:r>
              <a:rPr lang="en-US" sz="2400" b="1" smtClean="0">
                <a:solidFill>
                  <a:schemeClr val="accent1">
                    <a:lumMod val="50000"/>
                  </a:schemeClr>
                </a:solidFill>
              </a:rPr>
              <a:t>Pergeseran Peran PPMP dan LPMP &amp; </a:t>
            </a:r>
          </a:p>
          <a:p>
            <a:pPr marL="288925"/>
            <a:r>
              <a:rPr lang="en-US" sz="2400" b="1" smtClean="0">
                <a:solidFill>
                  <a:schemeClr val="accent1">
                    <a:lumMod val="50000"/>
                  </a:schemeClr>
                </a:solidFill>
              </a:rPr>
              <a:t>Target Pembangunan ke Depan</a:t>
            </a:r>
            <a:endParaRPr lang="en-US" sz="2400" b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1182722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0" y="2"/>
            <a:ext cx="9144000" cy="908718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 sz="2800" b="1" dirty="0" smtClean="0">
                <a:solidFill>
                  <a:schemeClr val="bg1"/>
                </a:solidFill>
              </a:rPr>
              <a:t>Perkembangan </a:t>
            </a:r>
            <a:r>
              <a:rPr lang="en-US" sz="2800" b="1" dirty="0" smtClean="0">
                <a:solidFill>
                  <a:schemeClr val="bg1"/>
                </a:solidFill>
              </a:rPr>
              <a:t>PDB </a:t>
            </a:r>
            <a:r>
              <a:rPr lang="en-US" sz="2800" b="1" dirty="0" err="1" smtClean="0">
                <a:solidFill>
                  <a:schemeClr val="bg1"/>
                </a:solidFill>
              </a:rPr>
              <a:t>dan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Pertumbuhan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Ekonomi</a:t>
            </a:r>
            <a:r>
              <a:rPr lang="en-US" sz="2800" b="1" dirty="0" smtClean="0">
                <a:solidFill>
                  <a:schemeClr val="bg1"/>
                </a:solidFill>
              </a:rPr>
              <a:t> Indonesia,</a:t>
            </a:r>
          </a:p>
          <a:p>
            <a:r>
              <a:rPr lang="id-ID" sz="2800" b="1" dirty="0" smtClean="0">
                <a:solidFill>
                  <a:schemeClr val="bg1"/>
                </a:solidFill>
              </a:rPr>
              <a:t>2004-2014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1224" y="6335742"/>
            <a:ext cx="8441553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100" dirty="0" smtClean="0"/>
              <a:t>Sumber </a:t>
            </a:r>
            <a:r>
              <a:rPr lang="id-ID" sz="1100" dirty="0"/>
              <a:t>: </a:t>
            </a:r>
            <a:r>
              <a:rPr lang="id-ID" sz="1100" dirty="0" smtClean="0"/>
              <a:t>Menata Perubahan: Mewujudkan Indonesia yg sejahtera, demokratis dan berkeadilan,</a:t>
            </a:r>
            <a:r>
              <a:rPr lang="en-US" sz="1100" dirty="0" smtClean="0"/>
              <a:t> (</a:t>
            </a:r>
            <a:r>
              <a:rPr lang="id-ID" sz="1100" dirty="0" smtClean="0"/>
              <a:t>Bappenas</a:t>
            </a:r>
            <a:r>
              <a:rPr lang="en-US" sz="1100" dirty="0" smtClean="0"/>
              <a:t>,</a:t>
            </a:r>
            <a:r>
              <a:rPr lang="id-ID" sz="1100" dirty="0" smtClean="0"/>
              <a:t> 2013</a:t>
            </a:r>
            <a:r>
              <a:rPr lang="en-US" sz="1100" dirty="0" smtClean="0"/>
              <a:t>)</a:t>
            </a:r>
            <a:r>
              <a:rPr lang="id-ID" sz="1100" dirty="0" smtClean="0"/>
              <a:t>,  dan Menko Perekonomian</a:t>
            </a:r>
            <a:endParaRPr lang="id-ID" sz="1100" dirty="0"/>
          </a:p>
        </p:txBody>
      </p:sp>
      <p:sp>
        <p:nvSpPr>
          <p:cNvPr id="2" name="TextBox 1"/>
          <p:cNvSpPr txBox="1"/>
          <p:nvPr/>
        </p:nvSpPr>
        <p:spPr>
          <a:xfrm rot="16200000">
            <a:off x="-98776" y="3236467"/>
            <a:ext cx="14253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</a:rPr>
              <a:t>PDB (</a:t>
            </a:r>
            <a:r>
              <a:rPr lang="id-ID" sz="1400" b="1" dirty="0" smtClean="0">
                <a:solidFill>
                  <a:schemeClr val="accent6">
                    <a:lumMod val="50000"/>
                  </a:schemeClr>
                </a:solidFill>
              </a:rPr>
              <a:t>US$ Miliar</a:t>
            </a:r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</a:rPr>
              <a:t>)</a:t>
            </a:r>
            <a:endParaRPr lang="en-US" sz="1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 rot="16200000">
            <a:off x="7611150" y="3216848"/>
            <a:ext cx="21820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Pertumbuhan</a:t>
            </a:r>
            <a:r>
              <a:rPr lang="en-US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Ekonomi</a:t>
            </a:r>
            <a:r>
              <a:rPr lang="en-US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(%)</a:t>
            </a:r>
            <a:endParaRPr lang="en-US" sz="14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485815961"/>
              </p:ext>
            </p:extLst>
          </p:nvPr>
        </p:nvGraphicFramePr>
        <p:xfrm>
          <a:off x="690478" y="1052736"/>
          <a:ext cx="7869657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506363" y="5816298"/>
            <a:ext cx="16456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1200" dirty="0" smtClean="0"/>
              <a:t>*) 2014 : angka sasaran</a:t>
            </a:r>
            <a:endParaRPr lang="id-ID" sz="1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929AC-4FE9-4BBF-80AA-BAD30782B52E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53764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292080" y="1196752"/>
            <a:ext cx="2592288" cy="3600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0956"/>
            <a:ext cx="9144000" cy="847668"/>
          </a:xfr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Bonus </a:t>
            </a:r>
            <a:r>
              <a:rPr lang="en-US" sz="2400" b="1" dirty="0" err="1">
                <a:solidFill>
                  <a:schemeClr val="bg1"/>
                </a:solidFill>
              </a:rPr>
              <a:t>Demografi</a:t>
            </a:r>
            <a:r>
              <a:rPr lang="en-US" sz="2400" b="1" dirty="0">
                <a:solidFill>
                  <a:schemeClr val="bg1"/>
                </a:solidFill>
              </a:rPr>
              <a:t>:</a:t>
            </a:r>
            <a:br>
              <a:rPr lang="en-US" sz="2400" b="1" dirty="0">
                <a:solidFill>
                  <a:schemeClr val="bg1"/>
                </a:solidFill>
              </a:rPr>
            </a:br>
            <a:r>
              <a:rPr lang="id-ID" sz="2400" b="1" dirty="0">
                <a:solidFill>
                  <a:schemeClr val="bg1"/>
                </a:solidFill>
              </a:rPr>
              <a:t>Mempersiapkan Generasi </a:t>
            </a:r>
            <a:r>
              <a:rPr lang="en-AU" sz="2400" b="1" dirty="0">
                <a:solidFill>
                  <a:schemeClr val="bg1"/>
                </a:solidFill>
              </a:rPr>
              <a:t> </a:t>
            </a:r>
            <a:r>
              <a:rPr lang="en-AU" sz="2400" b="1" dirty="0" err="1">
                <a:solidFill>
                  <a:schemeClr val="bg1"/>
                </a:solidFill>
              </a:rPr>
              <a:t>Emas</a:t>
            </a:r>
            <a:r>
              <a:rPr lang="en-AU" sz="2400" b="1" dirty="0">
                <a:solidFill>
                  <a:schemeClr val="bg1"/>
                </a:solidFill>
              </a:rPr>
              <a:t> </a:t>
            </a:r>
            <a:r>
              <a:rPr lang="id-ID" sz="2400" b="1" dirty="0">
                <a:solidFill>
                  <a:schemeClr val="bg1"/>
                </a:solidFill>
              </a:rPr>
              <a:t>100 Tahun Indonesia Merdeka</a:t>
            </a:r>
            <a:endParaRPr lang="en-US" sz="2400" b="1" dirty="0">
              <a:solidFill>
                <a:schemeClr val="bg1"/>
              </a:solidFill>
            </a:endParaRPr>
          </a:p>
        </p:txBody>
      </p:sp>
      <p:graphicFrame>
        <p:nvGraphicFramePr>
          <p:cNvPr id="12" name="Chart 11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316907142"/>
              </p:ext>
            </p:extLst>
          </p:nvPr>
        </p:nvGraphicFramePr>
        <p:xfrm>
          <a:off x="467544" y="1268760"/>
          <a:ext cx="7992888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TextBox 9"/>
          <p:cNvSpPr txBox="1">
            <a:spLocks noChangeArrowheads="1"/>
          </p:cNvSpPr>
          <p:nvPr/>
        </p:nvSpPr>
        <p:spPr bwMode="auto">
          <a:xfrm>
            <a:off x="6084172" y="3304584"/>
            <a:ext cx="1221809" cy="603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id-ID" sz="1662" dirty="0"/>
              <a:t>Window of </a:t>
            </a:r>
          </a:p>
          <a:p>
            <a:r>
              <a:rPr lang="id-ID" sz="1662" dirty="0"/>
              <a:t>opportunity</a:t>
            </a:r>
            <a:endParaRPr lang="en-US" sz="1662" dirty="0"/>
          </a:p>
        </p:txBody>
      </p:sp>
      <p:sp>
        <p:nvSpPr>
          <p:cNvPr id="15" name="TextBox 14"/>
          <p:cNvSpPr txBox="1"/>
          <p:nvPr/>
        </p:nvSpPr>
        <p:spPr>
          <a:xfrm>
            <a:off x="2240579" y="5157192"/>
            <a:ext cx="5030665" cy="43319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id-ID" sz="2215" dirty="0"/>
              <a:t>Indonesian</a:t>
            </a:r>
            <a:r>
              <a:rPr lang="id-ID" sz="1846" dirty="0"/>
              <a:t> median age &lt; 30 years (2012)</a:t>
            </a:r>
            <a:endParaRPr lang="en-US" sz="1846" dirty="0"/>
          </a:p>
        </p:txBody>
      </p:sp>
      <p:sp>
        <p:nvSpPr>
          <p:cNvPr id="16" name="TextBox 15"/>
          <p:cNvSpPr txBox="1"/>
          <p:nvPr/>
        </p:nvSpPr>
        <p:spPr>
          <a:xfrm>
            <a:off x="1074127" y="5644442"/>
            <a:ext cx="7115908" cy="34810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sz="1662" dirty="0">
                <a:solidFill>
                  <a:srgbClr val="C00000"/>
                </a:solidFill>
              </a:rPr>
              <a:t>Indonesia has the demographic window of opportunity</a:t>
            </a:r>
            <a:r>
              <a:rPr lang="id-ID" sz="1662" dirty="0">
                <a:solidFill>
                  <a:srgbClr val="C00000"/>
                </a:solidFill>
              </a:rPr>
              <a:t> </a:t>
            </a:r>
            <a:r>
              <a:rPr lang="en-US" sz="1662" dirty="0">
                <a:solidFill>
                  <a:srgbClr val="C00000"/>
                </a:solidFill>
              </a:rPr>
              <a:t>while Asia is aging</a:t>
            </a:r>
            <a:r>
              <a:rPr lang="id-ID" sz="1662" dirty="0">
                <a:solidFill>
                  <a:srgbClr val="C00000"/>
                </a:solidFill>
              </a:rPr>
              <a:t> ....</a:t>
            </a:r>
            <a:endParaRPr lang="en-US" sz="1662" dirty="0">
              <a:solidFill>
                <a:srgbClr val="C00000"/>
              </a:solidFill>
            </a:endParaRPr>
          </a:p>
        </p:txBody>
      </p:sp>
      <p:sp>
        <p:nvSpPr>
          <p:cNvPr id="17" name="TextBox 7"/>
          <p:cNvSpPr txBox="1">
            <a:spLocks noChangeArrowheads="1"/>
          </p:cNvSpPr>
          <p:nvPr/>
        </p:nvSpPr>
        <p:spPr bwMode="auto">
          <a:xfrm>
            <a:off x="531699" y="6392362"/>
            <a:ext cx="689727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1200" i="1" dirty="0" err="1" smtClean="0"/>
              <a:t>Sumber</a:t>
            </a:r>
            <a:r>
              <a:rPr lang="en-US" sz="1200" i="1" dirty="0" smtClean="0"/>
              <a:t>: </a:t>
            </a:r>
            <a:r>
              <a:rPr lang="en-US" sz="1200" i="1" dirty="0" err="1" smtClean="0"/>
              <a:t>Proyeksi</a:t>
            </a:r>
            <a:r>
              <a:rPr lang="en-US" sz="1200" i="1" dirty="0" smtClean="0"/>
              <a:t> </a:t>
            </a:r>
            <a:r>
              <a:rPr lang="en-US" sz="1200" i="1" dirty="0" err="1" smtClean="0"/>
              <a:t>Penduduk</a:t>
            </a:r>
            <a:r>
              <a:rPr lang="en-US" sz="1200" i="1" dirty="0" smtClean="0"/>
              <a:t> Indonesia 2010-2015 (</a:t>
            </a:r>
            <a:r>
              <a:rPr lang="en-US" sz="1200" i="1" dirty="0" err="1" smtClean="0"/>
              <a:t>Bappenas</a:t>
            </a:r>
            <a:r>
              <a:rPr lang="en-US" sz="1200" i="1" dirty="0" smtClean="0"/>
              <a:t>, BPS, UNFPA 2013), </a:t>
            </a:r>
            <a:r>
              <a:rPr lang="en-US" sz="1200" i="1" dirty="0" err="1" smtClean="0"/>
              <a:t>dan</a:t>
            </a:r>
            <a:r>
              <a:rPr lang="en-US" sz="1200" i="1" dirty="0" smtClean="0"/>
              <a:t> </a:t>
            </a:r>
            <a:r>
              <a:rPr lang="id-ID" sz="1200" i="1" dirty="0" smtClean="0"/>
              <a:t> </a:t>
            </a:r>
            <a:r>
              <a:rPr lang="en-US" sz="1200" i="1" dirty="0"/>
              <a:t>United </a:t>
            </a:r>
            <a:r>
              <a:rPr lang="en-US" sz="1200" i="1" dirty="0" smtClean="0"/>
              <a:t>Nations (2013)</a:t>
            </a:r>
            <a:endParaRPr lang="en-US" sz="1200" i="1" dirty="0"/>
          </a:p>
        </p:txBody>
      </p:sp>
      <p:sp>
        <p:nvSpPr>
          <p:cNvPr id="18" name="TextBox 2"/>
          <p:cNvSpPr txBox="1">
            <a:spLocks noChangeArrowheads="1"/>
          </p:cNvSpPr>
          <p:nvPr/>
        </p:nvSpPr>
        <p:spPr bwMode="auto">
          <a:xfrm>
            <a:off x="251520" y="997647"/>
            <a:ext cx="1788182" cy="2911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1292" b="1" dirty="0" err="1" smtClean="0">
                <a:solidFill>
                  <a:schemeClr val="tx2">
                    <a:lumMod val="75000"/>
                  </a:schemeClr>
                </a:solidFill>
              </a:rPr>
              <a:t>Jumlah</a:t>
            </a:r>
            <a:r>
              <a:rPr lang="en-US" sz="1292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1292" b="1" dirty="0" err="1" smtClean="0">
                <a:solidFill>
                  <a:schemeClr val="tx2">
                    <a:lumMod val="75000"/>
                  </a:schemeClr>
                </a:solidFill>
              </a:rPr>
              <a:t>Penduduk</a:t>
            </a:r>
            <a:r>
              <a:rPr lang="id-ID" sz="1292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id-ID" sz="1292" b="1" dirty="0">
                <a:solidFill>
                  <a:schemeClr val="tx2">
                    <a:lumMod val="75000"/>
                  </a:schemeClr>
                </a:solidFill>
              </a:rPr>
              <a:t>(000)</a:t>
            </a:r>
            <a:endParaRPr lang="en-US" sz="1292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9" name="TextBox 2"/>
          <p:cNvSpPr txBox="1">
            <a:spLocks noChangeArrowheads="1"/>
          </p:cNvSpPr>
          <p:nvPr/>
        </p:nvSpPr>
        <p:spPr bwMode="auto">
          <a:xfrm rot="16200000">
            <a:off x="7841541" y="2614942"/>
            <a:ext cx="1399357" cy="2911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1292" b="1" dirty="0" smtClean="0">
                <a:solidFill>
                  <a:srgbClr val="C00000"/>
                </a:solidFill>
              </a:rPr>
              <a:t>Dependency ratio</a:t>
            </a:r>
            <a:endParaRPr lang="en-US" sz="1292" b="1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17396" y="6093297"/>
            <a:ext cx="87668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1400" dirty="0" smtClean="0">
                <a:solidFill>
                  <a:schemeClr val="accent6">
                    <a:lumMod val="75000"/>
                  </a:schemeClr>
                </a:solidFill>
              </a:rPr>
              <a:t>Catatan: </a:t>
            </a:r>
            <a:r>
              <a:rPr lang="id-ID" sz="1400" i="1" dirty="0" smtClean="0">
                <a:solidFill>
                  <a:schemeClr val="accent6">
                    <a:lumMod val="75000"/>
                  </a:schemeClr>
                </a:solidFill>
              </a:rPr>
              <a:t>Dependency ratio</a:t>
            </a:r>
            <a:r>
              <a:rPr lang="id-ID" sz="1400" dirty="0" smtClean="0">
                <a:solidFill>
                  <a:schemeClr val="accent6">
                    <a:lumMod val="75000"/>
                  </a:schemeClr>
                </a:solidFill>
              </a:rPr>
              <a:t>: Jumlah penduduk usia 65 thn ke atas + usia 0-14 thn / Jumlah penduduk usia 15-64 tahun </a:t>
            </a:r>
            <a:endParaRPr lang="en-US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929AC-4FE9-4BBF-80AA-BAD30782B52E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8283288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776"/>
            <a:ext cx="9144000" cy="572495"/>
          </a:xfr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d-ID" sz="2400" b="1" dirty="0">
                <a:solidFill>
                  <a:schemeClr val="bg1"/>
                </a:solidFill>
              </a:rPr>
              <a:t>Generasi </a:t>
            </a:r>
            <a:r>
              <a:rPr lang="en-AU" sz="2400" b="1" dirty="0">
                <a:solidFill>
                  <a:schemeClr val="bg1"/>
                </a:solidFill>
              </a:rPr>
              <a:t> </a:t>
            </a:r>
            <a:r>
              <a:rPr lang="en-AU" sz="2400" b="1" dirty="0" err="1">
                <a:solidFill>
                  <a:schemeClr val="bg1"/>
                </a:solidFill>
              </a:rPr>
              <a:t>Emas</a:t>
            </a:r>
            <a:r>
              <a:rPr lang="en-AU" sz="2400" b="1" dirty="0">
                <a:solidFill>
                  <a:schemeClr val="bg1"/>
                </a:solidFill>
              </a:rPr>
              <a:t> </a:t>
            </a:r>
            <a:r>
              <a:rPr lang="id-ID" sz="2400" b="1" dirty="0">
                <a:solidFill>
                  <a:schemeClr val="bg1"/>
                </a:solidFill>
              </a:rPr>
              <a:t>100 Tahun Indonesia Merdeka</a:t>
            </a: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251525" y="692698"/>
            <a:ext cx="8707429" cy="5832649"/>
            <a:chOff x="140181" y="1072457"/>
            <a:chExt cx="9640876" cy="5130998"/>
          </a:xfrm>
        </p:grpSpPr>
        <p:sp>
          <p:nvSpPr>
            <p:cNvPr id="34" name="Rectangle 33"/>
            <p:cNvSpPr/>
            <p:nvPr/>
          </p:nvSpPr>
          <p:spPr>
            <a:xfrm>
              <a:off x="7199263" y="1072457"/>
              <a:ext cx="2581794" cy="5130998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id-ID" sz="1350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3833127" y="1072457"/>
              <a:ext cx="3366136" cy="5130998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id-ID" sz="1350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40181" y="1072457"/>
              <a:ext cx="3692946" cy="5130998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id-ID" sz="1350"/>
            </a:p>
          </p:txBody>
        </p:sp>
        <p:sp>
          <p:nvSpPr>
            <p:cNvPr id="8200" name="TextBox 5"/>
            <p:cNvSpPr txBox="1">
              <a:spLocks noChangeArrowheads="1"/>
            </p:cNvSpPr>
            <p:nvPr/>
          </p:nvSpPr>
          <p:spPr bwMode="auto">
            <a:xfrm rot="16200000">
              <a:off x="235945" y="3651632"/>
              <a:ext cx="950734" cy="2811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id-ID" sz="1050" b="1" dirty="0"/>
                <a:t>Kelompok umur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713856" y="5609990"/>
              <a:ext cx="1498327" cy="20306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id-ID" sz="900" b="1" dirty="0"/>
                <a:t>Jumlah Penduduk  (juta)</a:t>
              </a:r>
            </a:p>
          </p:txBody>
        </p:sp>
        <p:sp>
          <p:nvSpPr>
            <p:cNvPr id="147467" name="TextBox 7"/>
            <p:cNvSpPr txBox="1">
              <a:spLocks noChangeArrowheads="1"/>
            </p:cNvSpPr>
            <p:nvPr/>
          </p:nvSpPr>
          <p:spPr bwMode="auto">
            <a:xfrm>
              <a:off x="7348758" y="1098767"/>
              <a:ext cx="2431540" cy="460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/>
              <a:r>
                <a:rPr lang="id-ID" sz="1400" b="1" dirty="0"/>
                <a:t>Generasi 100 thn Merdeka </a:t>
              </a:r>
            </a:p>
            <a:p>
              <a:pPr algn="ctr"/>
              <a:r>
                <a:rPr lang="id-ID" sz="1400" b="1" dirty="0"/>
                <a:t>(Usia pada tahun 2045)</a:t>
              </a:r>
            </a:p>
          </p:txBody>
        </p:sp>
        <p:sp>
          <p:nvSpPr>
            <p:cNvPr id="147468" name="TextBox 8"/>
            <p:cNvSpPr txBox="1">
              <a:spLocks noChangeArrowheads="1"/>
            </p:cNvSpPr>
            <p:nvPr/>
          </p:nvSpPr>
          <p:spPr bwMode="auto">
            <a:xfrm>
              <a:off x="1060207" y="1072972"/>
              <a:ext cx="2761733" cy="460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/>
              <a:r>
                <a:rPr lang="id-ID" sz="1400" b="1" dirty="0"/>
                <a:t>Strukutur Penduduk Indonesia </a:t>
              </a:r>
            </a:p>
            <a:p>
              <a:pPr algn="ctr"/>
              <a:r>
                <a:rPr lang="id-ID" sz="1400" b="1" dirty="0"/>
                <a:t>Tahun 2010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7268065" y="3231540"/>
              <a:ext cx="2213704" cy="243677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id-ID" sz="1200" dirty="0"/>
                <a:t>45-54 tahun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268065" y="3634781"/>
              <a:ext cx="2213704" cy="243677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id-ID" sz="1200" dirty="0"/>
                <a:t>35-44 tahun</a:t>
              </a:r>
            </a:p>
          </p:txBody>
        </p:sp>
        <p:sp>
          <p:nvSpPr>
            <p:cNvPr id="147471" name="TextBox 15"/>
            <p:cNvSpPr txBox="1">
              <a:spLocks noChangeArrowheads="1"/>
            </p:cNvSpPr>
            <p:nvPr/>
          </p:nvSpPr>
          <p:spPr bwMode="auto">
            <a:xfrm>
              <a:off x="4126190" y="1109087"/>
              <a:ext cx="2641508" cy="460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/>
              <a:r>
                <a:rPr lang="id-ID" sz="1400" b="1" dirty="0"/>
                <a:t>Periode Bonus Demografi</a:t>
              </a:r>
            </a:p>
            <a:p>
              <a:pPr algn="ctr"/>
              <a:r>
                <a:rPr lang="id-ID" sz="1400" b="1" dirty="0">
                  <a:solidFill>
                    <a:srgbClr val="C00000"/>
                  </a:solidFill>
                </a:rPr>
                <a:t>2010-2035</a:t>
              </a:r>
            </a:p>
          </p:txBody>
        </p:sp>
        <p:cxnSp>
          <p:nvCxnSpPr>
            <p:cNvPr id="20" name="Straight Arrow Connector 19"/>
            <p:cNvCxnSpPr/>
            <p:nvPr/>
          </p:nvCxnSpPr>
          <p:spPr>
            <a:xfrm flipV="1">
              <a:off x="3833127" y="3410935"/>
              <a:ext cx="3317974" cy="1446268"/>
            </a:xfrm>
            <a:prstGeom prst="straightConnector1">
              <a:avLst/>
            </a:prstGeom>
            <a:ln>
              <a:solidFill>
                <a:srgbClr val="C00000"/>
              </a:solidFill>
              <a:headEnd type="oval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 flipV="1">
              <a:off x="3881288" y="3749085"/>
              <a:ext cx="3317974" cy="1460556"/>
            </a:xfrm>
            <a:prstGeom prst="straightConnector1">
              <a:avLst/>
            </a:prstGeom>
            <a:ln>
              <a:solidFill>
                <a:srgbClr val="C00000"/>
              </a:solidFill>
              <a:headEnd type="oval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Up Arrow 22"/>
            <p:cNvSpPr/>
            <p:nvPr/>
          </p:nvSpPr>
          <p:spPr>
            <a:xfrm>
              <a:off x="5101928" y="4631769"/>
              <a:ext cx="761981" cy="627087"/>
            </a:xfrm>
            <a:prstGeom prst="upArrow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id-ID" sz="1350"/>
            </a:p>
          </p:txBody>
        </p:sp>
        <p:sp>
          <p:nvSpPr>
            <p:cNvPr id="8210" name="TextBox 24"/>
            <p:cNvSpPr txBox="1">
              <a:spLocks noChangeArrowheads="1"/>
            </p:cNvSpPr>
            <p:nvPr/>
          </p:nvSpPr>
          <p:spPr bwMode="auto">
            <a:xfrm>
              <a:off x="3846887" y="5350935"/>
              <a:ext cx="3352375" cy="56857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id-ID" sz="900" b="1" dirty="0"/>
                <a:t>Paudisasi</a:t>
              </a:r>
            </a:p>
            <a:p>
              <a:pPr algn="ctr">
                <a:defRPr/>
              </a:pPr>
              <a:r>
                <a:rPr lang="id-ID" sz="900" b="1" dirty="0"/>
                <a:t>Pendidikan Dasar berkualitas dan merata</a:t>
              </a:r>
              <a:endParaRPr lang="en-AU" sz="900" b="1" dirty="0"/>
            </a:p>
            <a:p>
              <a:pPr algn="ctr">
                <a:defRPr/>
              </a:pPr>
              <a:r>
                <a:rPr lang="en-AU" sz="900" b="1" dirty="0" err="1"/>
                <a:t>Pendidikan</a:t>
              </a:r>
              <a:r>
                <a:rPr lang="en-AU" sz="900" b="1" dirty="0"/>
                <a:t> </a:t>
              </a:r>
              <a:r>
                <a:rPr lang="en-AU" sz="900" b="1" dirty="0" err="1"/>
                <a:t>karakter</a:t>
              </a:r>
              <a:endParaRPr lang="id-ID" sz="900" b="1" dirty="0"/>
            </a:p>
            <a:p>
              <a:pPr algn="ctr">
                <a:defRPr/>
              </a:pPr>
              <a:r>
                <a:rPr lang="id-ID" sz="900" b="1" dirty="0"/>
                <a:t>Memastikan semua penduduk usia sekolah bersekolah</a:t>
              </a:r>
            </a:p>
          </p:txBody>
        </p:sp>
        <p:sp>
          <p:nvSpPr>
            <p:cNvPr id="8211" name="TextBox 25"/>
            <p:cNvSpPr txBox="1">
              <a:spLocks noChangeArrowheads="1"/>
            </p:cNvSpPr>
            <p:nvPr/>
          </p:nvSpPr>
          <p:spPr bwMode="auto">
            <a:xfrm>
              <a:off x="3826247" y="2471099"/>
              <a:ext cx="3373017" cy="69041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id-ID" sz="900" b="1" dirty="0"/>
                <a:t>Pendidikan Menengah Universal</a:t>
              </a:r>
              <a:r>
                <a:rPr lang="en-US" sz="900" b="1" dirty="0"/>
                <a:t> (PMU)</a:t>
              </a:r>
              <a:r>
                <a:rPr lang="id-ID" sz="900" b="1" dirty="0"/>
                <a:t> &amp; Kurikulum 2013</a:t>
              </a:r>
              <a:endParaRPr lang="en-AU" sz="900" b="1" dirty="0"/>
            </a:p>
            <a:p>
              <a:pPr algn="ctr">
                <a:defRPr/>
              </a:pPr>
              <a:r>
                <a:rPr lang="en-AU" sz="900" b="1" dirty="0" err="1"/>
                <a:t>Pendidikan</a:t>
              </a:r>
              <a:r>
                <a:rPr lang="en-AU" sz="900" b="1" dirty="0"/>
                <a:t> </a:t>
              </a:r>
              <a:r>
                <a:rPr lang="en-AU" sz="900" b="1" dirty="0" err="1"/>
                <a:t>Tinggi</a:t>
              </a:r>
              <a:r>
                <a:rPr lang="en-AU" sz="900" b="1" dirty="0"/>
                <a:t> yang </a:t>
              </a:r>
              <a:r>
                <a:rPr lang="en-AU" sz="900" b="1" dirty="0" err="1"/>
                <a:t>berkualitas</a:t>
              </a:r>
              <a:r>
                <a:rPr lang="en-AU" sz="900" b="1" dirty="0"/>
                <a:t> </a:t>
              </a:r>
              <a:r>
                <a:rPr lang="en-AU" sz="900" b="1" dirty="0" err="1"/>
                <a:t>dan</a:t>
              </a:r>
              <a:r>
                <a:rPr lang="en-AU" sz="900" b="1" dirty="0"/>
                <a:t> </a:t>
              </a:r>
              <a:r>
                <a:rPr lang="en-AU" sz="900" b="1" dirty="0" err="1"/>
                <a:t>berdaya</a:t>
              </a:r>
              <a:r>
                <a:rPr lang="en-AU" sz="900" b="1" dirty="0"/>
                <a:t> </a:t>
              </a:r>
              <a:r>
                <a:rPr lang="en-AU" sz="900" b="1" dirty="0" err="1"/>
                <a:t>saing</a:t>
              </a:r>
              <a:endParaRPr lang="id-ID" sz="900" b="1" dirty="0"/>
            </a:p>
            <a:p>
              <a:pPr algn="ctr">
                <a:defRPr/>
              </a:pPr>
              <a:r>
                <a:rPr lang="id-ID" sz="900" b="1" dirty="0"/>
                <a:t>Pendidikan Dasar berkualitas dan merata</a:t>
              </a:r>
              <a:endParaRPr lang="en-AU" sz="900" b="1" dirty="0"/>
            </a:p>
            <a:p>
              <a:pPr algn="ctr">
                <a:defRPr/>
              </a:pPr>
              <a:r>
                <a:rPr lang="en-AU" sz="900" b="1" dirty="0" err="1"/>
                <a:t>Pendidikan</a:t>
              </a:r>
              <a:r>
                <a:rPr lang="en-AU" sz="900" b="1" dirty="0"/>
                <a:t> </a:t>
              </a:r>
              <a:r>
                <a:rPr lang="en-AU" sz="900" b="1" dirty="0" err="1"/>
                <a:t>karakter</a:t>
              </a:r>
              <a:endParaRPr lang="id-ID" sz="900" b="1" dirty="0"/>
            </a:p>
            <a:p>
              <a:pPr algn="ctr">
                <a:defRPr/>
              </a:pPr>
              <a:r>
                <a:rPr lang="id-ID" sz="900" b="1" dirty="0"/>
                <a:t>Memastikan semua penduduk usia sekolah</a:t>
              </a:r>
              <a:r>
                <a:rPr lang="en-US" sz="900" b="1" dirty="0"/>
                <a:t> </a:t>
              </a:r>
              <a:r>
                <a:rPr lang="id-ID" sz="900" b="1" dirty="0"/>
                <a:t>bersekolah</a:t>
              </a:r>
            </a:p>
          </p:txBody>
        </p:sp>
        <p:sp>
          <p:nvSpPr>
            <p:cNvPr id="27" name="Down Arrow 26"/>
            <p:cNvSpPr/>
            <p:nvPr/>
          </p:nvSpPr>
          <p:spPr>
            <a:xfrm>
              <a:off x="5037161" y="3369659"/>
              <a:ext cx="761981" cy="693764"/>
            </a:xfrm>
            <a:prstGeom prst="downArrow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id-ID" sz="1350"/>
            </a:p>
          </p:txBody>
        </p:sp>
        <p:cxnSp>
          <p:nvCxnSpPr>
            <p:cNvPr id="29" name="Straight Connector 28"/>
            <p:cNvCxnSpPr/>
            <p:nvPr/>
          </p:nvCxnSpPr>
          <p:spPr>
            <a:xfrm>
              <a:off x="194798" y="1565481"/>
              <a:ext cx="9555163" cy="0"/>
            </a:xfrm>
            <a:prstGeom prst="line">
              <a:avLst/>
            </a:prstGeom>
            <a:ln>
              <a:solidFill>
                <a:schemeClr val="accent6">
                  <a:lumMod val="7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Right Arrow 36"/>
            <p:cNvSpPr/>
            <p:nvPr/>
          </p:nvSpPr>
          <p:spPr>
            <a:xfrm>
              <a:off x="805310" y="4820462"/>
              <a:ext cx="115243" cy="234959"/>
            </a:xfrm>
            <a:prstGeom prst="rightArrow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id-ID" sz="1350"/>
            </a:p>
          </p:txBody>
        </p:sp>
        <p:sp>
          <p:nvSpPr>
            <p:cNvPr id="38" name="Right Arrow 37"/>
            <p:cNvSpPr/>
            <p:nvPr/>
          </p:nvSpPr>
          <p:spPr>
            <a:xfrm>
              <a:off x="810469" y="5248569"/>
              <a:ext cx="113524" cy="234959"/>
            </a:xfrm>
            <a:prstGeom prst="rightArrow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id-ID" sz="1350"/>
            </a:p>
          </p:txBody>
        </p:sp>
      </p:grpSp>
      <p:graphicFrame>
        <p:nvGraphicFramePr>
          <p:cNvPr id="28" name="Chart 27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588513356"/>
              </p:ext>
            </p:extLst>
          </p:nvPr>
        </p:nvGraphicFramePr>
        <p:xfrm>
          <a:off x="1156283" y="1220268"/>
          <a:ext cx="2399809" cy="47154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2" name="TextBox 7"/>
          <p:cNvSpPr txBox="1">
            <a:spLocks noChangeArrowheads="1"/>
          </p:cNvSpPr>
          <p:nvPr/>
        </p:nvSpPr>
        <p:spPr bwMode="auto">
          <a:xfrm>
            <a:off x="640934" y="5895577"/>
            <a:ext cx="306078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700" i="1" dirty="0" err="1"/>
              <a:t>Sumber</a:t>
            </a:r>
            <a:r>
              <a:rPr lang="en-US" sz="700" i="1" dirty="0"/>
              <a:t>: </a:t>
            </a:r>
            <a:r>
              <a:rPr lang="en-US" sz="700" i="1" dirty="0" err="1"/>
              <a:t>Proyeksi</a:t>
            </a:r>
            <a:r>
              <a:rPr lang="en-US" sz="700" i="1" dirty="0"/>
              <a:t> </a:t>
            </a:r>
            <a:r>
              <a:rPr lang="en-US" sz="700" i="1" dirty="0" err="1"/>
              <a:t>Penduduk</a:t>
            </a:r>
            <a:r>
              <a:rPr lang="en-US" sz="700" i="1" dirty="0"/>
              <a:t> Indonesia 2010-2015 (</a:t>
            </a:r>
            <a:r>
              <a:rPr lang="en-US" sz="700" i="1" dirty="0" err="1"/>
              <a:t>Bappenas</a:t>
            </a:r>
            <a:r>
              <a:rPr lang="en-US" sz="700" i="1" dirty="0"/>
              <a:t>, BPS, UNFPA 2013))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934" y="4844268"/>
            <a:ext cx="3060785" cy="961005"/>
          </a:xfrm>
          <a:prstGeom prst="rect">
            <a:avLst/>
          </a:prstGeom>
          <a:noFill/>
          <a:ln w="127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 bwMode="auto">
          <a:xfrm>
            <a:off x="2223984" y="1414813"/>
            <a:ext cx="1223242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050" b="1" dirty="0" err="1">
                <a:solidFill>
                  <a:schemeClr val="tx2">
                    <a:lumMod val="75000"/>
                  </a:schemeClr>
                </a:solidFill>
              </a:rPr>
              <a:t>Jumlah</a:t>
            </a:r>
            <a:r>
              <a:rPr lang="en-US" sz="105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1050" b="1" dirty="0" err="1">
                <a:solidFill>
                  <a:schemeClr val="tx2">
                    <a:lumMod val="75000"/>
                  </a:schemeClr>
                </a:solidFill>
              </a:rPr>
              <a:t>Penduduk</a:t>
            </a:r>
            <a:r>
              <a:rPr lang="en-US" sz="1050" b="1" dirty="0">
                <a:solidFill>
                  <a:schemeClr val="tx2">
                    <a:lumMod val="75000"/>
                  </a:schemeClr>
                </a:solidFill>
              </a:rPr>
              <a:t>: </a:t>
            </a:r>
          </a:p>
          <a:p>
            <a:pPr algn="ctr">
              <a:defRPr/>
            </a:pPr>
            <a:r>
              <a:rPr lang="en-US" sz="1050" b="1" dirty="0">
                <a:solidFill>
                  <a:schemeClr val="tx2">
                    <a:lumMod val="75000"/>
                  </a:schemeClr>
                </a:solidFill>
              </a:rPr>
              <a:t>238,5 </a:t>
            </a:r>
            <a:r>
              <a:rPr lang="en-US" sz="1050" b="1" dirty="0" err="1">
                <a:solidFill>
                  <a:schemeClr val="tx2">
                    <a:lumMod val="75000"/>
                  </a:schemeClr>
                </a:solidFill>
              </a:rPr>
              <a:t>Juta</a:t>
            </a:r>
            <a:r>
              <a:rPr lang="en-US" sz="1050" b="1" dirty="0">
                <a:solidFill>
                  <a:schemeClr val="tx2">
                    <a:lumMod val="75000"/>
                  </a:schemeClr>
                </a:solidFill>
              </a:rPr>
              <a:t> orang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929AC-4FE9-4BBF-80AA-BAD30782B52E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8971133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2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90738" y="1142985"/>
            <a:ext cx="6243662" cy="3581258"/>
          </a:xfrm>
          <a:prstGeom prst="rect">
            <a:avLst/>
          </a:prstGeom>
        </p:spPr>
      </p:pic>
      <p:graphicFrame>
        <p:nvGraphicFramePr>
          <p:cNvPr id="39" name="Table 38"/>
          <p:cNvGraphicFramePr>
            <a:graphicFrameLocks noGrp="1"/>
          </p:cNvGraphicFramePr>
          <p:nvPr/>
        </p:nvGraphicFramePr>
        <p:xfrm>
          <a:off x="990600" y="5029200"/>
          <a:ext cx="7543800" cy="1653540"/>
        </p:xfrm>
        <a:graphic>
          <a:graphicData uri="http://schemas.openxmlformats.org/drawingml/2006/table">
            <a:tbl>
              <a:tblPr/>
              <a:tblGrid>
                <a:gridCol w="1295400"/>
                <a:gridCol w="1524000"/>
                <a:gridCol w="1600200"/>
                <a:gridCol w="1656103"/>
                <a:gridCol w="1468097"/>
              </a:tblGrid>
              <a:tr h="0">
                <a:tc gridSpan="5">
                  <a:txBody>
                    <a:bodyPr/>
                    <a:lstStyle/>
                    <a:p>
                      <a:pPr marL="0" indent="3175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RPPNJP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Tahoma" pitchFamily="34" charset="0"/>
                        <a:ea typeface="Times New Roman"/>
                        <a:cs typeface="Tahoma" pitchFamily="34" charset="0"/>
                      </a:endParaRPr>
                    </a:p>
                  </a:txBody>
                  <a:tcPr marL="79110" marR="79110" marT="54610" marB="5461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indent="3175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VISI 2025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</a:txBody>
                  <a:tcPr marL="79110" marR="79110" marT="54610" marB="5461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741680" indent="-111760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INSAN INDONESIA CERDAS DAN KOMPETITIF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</a:txBody>
                  <a:tcPr marL="79110" marR="79110" marT="54610" marB="5461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5">
                  <a:txBody>
                    <a:bodyPr/>
                    <a:lstStyle/>
                    <a:p>
                      <a:pPr marL="741680" indent="-111760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00" dirty="0">
                        <a:solidFill>
                          <a:srgbClr val="000000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79110" marR="79110" marT="54610" marB="5461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indent="3175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PERIODE</a:t>
                      </a:r>
                      <a:endParaRPr lang="en-US" sz="1100" b="1" dirty="0">
                        <a:latin typeface="Times New Roman"/>
                        <a:ea typeface="Times New Roman"/>
                      </a:endParaRPr>
                    </a:p>
                  </a:txBody>
                  <a:tcPr marL="79110" marR="79110" marT="54610" marB="5461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marL="95250" indent="0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2005-2009</a:t>
                      </a:r>
                      <a:endParaRPr lang="en-US" sz="1100" b="1" dirty="0">
                        <a:latin typeface="Times New Roman"/>
                        <a:ea typeface="Times New Roman"/>
                      </a:endParaRPr>
                    </a:p>
                  </a:txBody>
                  <a:tcPr marL="79110" marR="79110" marT="54610" marB="5461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marL="177800" indent="3175" algn="l">
                        <a:spcBef>
                          <a:spcPts val="60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2010-2014</a:t>
                      </a:r>
                      <a:endParaRPr lang="en-US" sz="1100" b="1" dirty="0">
                        <a:latin typeface="Times New Roman"/>
                        <a:ea typeface="Times New Roman"/>
                      </a:endParaRPr>
                    </a:p>
                  </a:txBody>
                  <a:tcPr marL="79110" marR="79110" marT="54610" marB="5461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marL="95250" indent="0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2015-2019</a:t>
                      </a:r>
                      <a:endParaRPr lang="en-US" sz="1100" b="1" dirty="0">
                        <a:latin typeface="Times New Roman"/>
                        <a:ea typeface="Times New Roman"/>
                      </a:endParaRPr>
                    </a:p>
                  </a:txBody>
                  <a:tcPr marL="79110" marR="79110" marT="54610" marB="5461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marL="95250" indent="3175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2020-2025</a:t>
                      </a:r>
                      <a:endParaRPr lang="en-US" sz="1100" b="1" dirty="0">
                        <a:latin typeface="Times New Roman"/>
                        <a:ea typeface="Times New Roman"/>
                      </a:endParaRPr>
                    </a:p>
                  </a:txBody>
                  <a:tcPr marL="79110" marR="79110" marT="54610" marB="5461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indent="0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TEMA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</a:txBody>
                  <a:tcPr marL="79110" marR="79110" marT="54610" marB="5461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marL="95250" indent="3175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Peningkatan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Kapasitas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dan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Modernisasi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</a:txBody>
                  <a:tcPr marL="79110" marR="79110" marT="54610" marB="5461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marL="95250" indent="3175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Penguatan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Layanan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</a:txBody>
                  <a:tcPr marL="79110" marR="79110" marT="54610" marB="5461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marL="95250" indent="3175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Daya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Saing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 Regional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</a:txBody>
                  <a:tcPr marL="79110" marR="79110" marT="54610" marB="5461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marL="95250" indent="3175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Daya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Saing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Internasional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</a:txBody>
                  <a:tcPr marL="79110" marR="79110" marT="54610" marB="5461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</a:tbl>
          </a:graphicData>
        </a:graphic>
      </p:graphicFrame>
      <p:sp>
        <p:nvSpPr>
          <p:cNvPr id="40" name="Title 8"/>
          <p:cNvSpPr txBox="1">
            <a:spLocks/>
          </p:cNvSpPr>
          <p:nvPr/>
        </p:nvSpPr>
        <p:spPr>
          <a:xfrm>
            <a:off x="381000" y="104775"/>
            <a:ext cx="6858000" cy="84294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Arial" charset="0"/>
              </a:rPr>
              <a:t>Tahapan Pembangunan dalam Rencana Pembangunan Jangka Panjang Nasional (RPJPN) 2005-2025</a:t>
            </a:r>
            <a:endParaRPr kumimoji="0" lang="id-ID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42" name="Straight Connector 41"/>
          <p:cNvCxnSpPr/>
          <p:nvPr/>
        </p:nvCxnSpPr>
        <p:spPr>
          <a:xfrm>
            <a:off x="381000" y="914400"/>
            <a:ext cx="5181600" cy="158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88971133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d-ID" sz="2400" dirty="0" smtClean="0">
                <a:solidFill>
                  <a:schemeClr val="accent4">
                    <a:lumMod val="50000"/>
                  </a:schemeClr>
                </a:solidFill>
              </a:rPr>
              <a:t>KERANGKA PIKIR PENYUSUNAN RPJMN 2015-2019</a:t>
            </a:r>
          </a:p>
        </p:txBody>
      </p:sp>
      <p:sp>
        <p:nvSpPr>
          <p:cNvPr id="34" name="Rectangle 33"/>
          <p:cNvSpPr/>
          <p:nvPr/>
        </p:nvSpPr>
        <p:spPr bwMode="auto">
          <a:xfrm>
            <a:off x="1120775" y="3370263"/>
            <a:ext cx="601663" cy="1643062"/>
          </a:xfrm>
          <a:prstGeom prst="rect">
            <a:avLst/>
          </a:prstGeom>
          <a:gradFill>
            <a:gsLst>
              <a:gs pos="0">
                <a:srgbClr val="6600CC"/>
              </a:gs>
              <a:gs pos="100000">
                <a:srgbClr val="9933FF">
                  <a:alpha val="80000"/>
                </a:srgbClr>
              </a:gs>
            </a:gsLst>
            <a:lin ang="5400000" scaled="1"/>
          </a:gradFill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eaLnBrk="0" hangingPunct="0">
              <a:defRPr/>
            </a:pPr>
            <a:endParaRPr lang="id-ID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357188" y="5573713"/>
            <a:ext cx="2074862" cy="1141412"/>
          </a:xfrm>
          <a:prstGeom prst="ellipse">
            <a:avLst/>
          </a:prstGeom>
          <a:gradFill>
            <a:gsLst>
              <a:gs pos="0">
                <a:srgbClr val="800000"/>
              </a:gs>
              <a:gs pos="100000">
                <a:srgbClr val="FF0000">
                  <a:alpha val="80000"/>
                </a:srgbClr>
              </a:gs>
            </a:gsLst>
            <a:lin ang="5400000" scaled="1"/>
          </a:gradFill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eaLnBrk="0" hangingPunct="0">
              <a:defRPr/>
            </a:pPr>
            <a:endParaRPr lang="id-ID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26" name="Oval 25"/>
          <p:cNvSpPr/>
          <p:nvPr/>
        </p:nvSpPr>
        <p:spPr bwMode="auto">
          <a:xfrm>
            <a:off x="357188" y="1643063"/>
            <a:ext cx="2141537" cy="1141412"/>
          </a:xfrm>
          <a:prstGeom prst="ellipse">
            <a:avLst/>
          </a:prstGeom>
          <a:gradFill>
            <a:gsLst>
              <a:gs pos="0">
                <a:srgbClr val="800000"/>
              </a:gs>
              <a:gs pos="100000">
                <a:srgbClr val="FF0000">
                  <a:alpha val="80000"/>
                </a:srgbClr>
              </a:gs>
            </a:gsLst>
            <a:lin ang="5400000" scaled="1"/>
          </a:gradFill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eaLnBrk="0" hangingPunct="0">
              <a:defRPr/>
            </a:pPr>
            <a:endParaRPr lang="id-ID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42976" y="3464381"/>
            <a:ext cx="535504" cy="1476959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vert27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1600" b="1" dirty="0">
                <a:solidFill>
                  <a:schemeClr val="bg1"/>
                </a:solidFill>
              </a:rPr>
              <a:t>Background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1600" b="1" dirty="0">
                <a:solidFill>
                  <a:schemeClr val="bg1"/>
                </a:solidFill>
              </a:rPr>
              <a:t>Study</a:t>
            </a:r>
          </a:p>
        </p:txBody>
      </p:sp>
      <p:sp>
        <p:nvSpPr>
          <p:cNvPr id="20" name="Oval 19"/>
          <p:cNvSpPr/>
          <p:nvPr/>
        </p:nvSpPr>
        <p:spPr>
          <a:xfrm>
            <a:off x="6823075" y="3028950"/>
            <a:ext cx="1874838" cy="1082675"/>
          </a:xfrm>
          <a:prstGeom prst="ellipse">
            <a:avLst/>
          </a:prstGeom>
          <a:gradFill>
            <a:gsLst>
              <a:gs pos="0">
                <a:srgbClr val="00CC00">
                  <a:alpha val="22000"/>
                </a:srgbClr>
              </a:gs>
              <a:gs pos="100000">
                <a:srgbClr val="006600"/>
              </a:gs>
            </a:gsLst>
            <a:lin ang="5400000" scaled="1"/>
          </a:gra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6996113" y="4705350"/>
            <a:ext cx="1593850" cy="1265238"/>
          </a:xfrm>
          <a:prstGeom prst="roundRect">
            <a:avLst/>
          </a:prstGeom>
          <a:gradFill>
            <a:gsLst>
              <a:gs pos="0">
                <a:srgbClr val="333399">
                  <a:alpha val="21961"/>
                </a:srgbClr>
              </a:gs>
              <a:gs pos="60000">
                <a:srgbClr val="333399"/>
              </a:gs>
            </a:gsLst>
            <a:lin ang="5400000" scaled="1"/>
          </a:gra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 sz="1400" b="1" dirty="0">
              <a:solidFill>
                <a:sysClr val="windowText" lastClr="000000"/>
              </a:solidFill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2500313" y="2143125"/>
            <a:ext cx="1673225" cy="378618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 dirty="0"/>
          </a:p>
        </p:txBody>
      </p:sp>
      <p:sp>
        <p:nvSpPr>
          <p:cNvPr id="9" name="Rectangle 8"/>
          <p:cNvSpPr/>
          <p:nvPr/>
        </p:nvSpPr>
        <p:spPr>
          <a:xfrm>
            <a:off x="5491265" y="2076954"/>
            <a:ext cx="421745" cy="903349"/>
          </a:xfrm>
          <a:prstGeom prst="rect">
            <a:avLst/>
          </a:prstGeom>
          <a:solidFill>
            <a:srgbClr val="33660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vert27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dirty="0">
                <a:solidFill>
                  <a:schemeClr val="bg1"/>
                </a:solidFill>
              </a:rPr>
              <a:t>SDA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41695" y="3285375"/>
            <a:ext cx="471315" cy="859316"/>
          </a:xfrm>
          <a:prstGeom prst="rect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vert="vert27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dirty="0">
                <a:solidFill>
                  <a:sysClr val="windowText" lastClr="000000"/>
                </a:solidFill>
              </a:rPr>
              <a:t>SDM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501905" y="4493796"/>
            <a:ext cx="411105" cy="859316"/>
          </a:xfrm>
          <a:prstGeom prst="rect">
            <a:avLst/>
          </a:prstGeom>
          <a:solidFill>
            <a:srgbClr val="333399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vert="vert27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dirty="0">
                <a:solidFill>
                  <a:schemeClr val="bg1"/>
                </a:solidFill>
              </a:rPr>
              <a:t>IPTEK</a:t>
            </a:r>
          </a:p>
        </p:txBody>
      </p:sp>
      <p:sp>
        <p:nvSpPr>
          <p:cNvPr id="7181" name="TextBox 49"/>
          <p:cNvSpPr txBox="1">
            <a:spLocks noChangeArrowheads="1"/>
          </p:cNvSpPr>
          <p:nvPr/>
        </p:nvSpPr>
        <p:spPr bwMode="auto">
          <a:xfrm>
            <a:off x="6230938" y="6105525"/>
            <a:ext cx="229235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d-ID" sz="1400" b="1">
                <a:latin typeface="Calibri" pitchFamily="34" charset="0"/>
              </a:rPr>
              <a:t>*Sumber UU 17/2007 tentang </a:t>
            </a:r>
          </a:p>
          <a:p>
            <a:r>
              <a:rPr lang="id-ID" sz="1400" b="1">
                <a:latin typeface="Calibri" pitchFamily="34" charset="0"/>
              </a:rPr>
              <a:t>   RPJPN Tahun 2005-2025</a:t>
            </a:r>
            <a:endParaRPr lang="id-ID" sz="1600" b="1">
              <a:latin typeface="Calibri" pitchFamily="34" charset="0"/>
            </a:endParaRPr>
          </a:p>
        </p:txBody>
      </p:sp>
      <p:sp>
        <p:nvSpPr>
          <p:cNvPr id="7182" name="Rectangle 23"/>
          <p:cNvSpPr>
            <a:spLocks noChangeArrowheads="1"/>
          </p:cNvSpPr>
          <p:nvPr/>
        </p:nvSpPr>
        <p:spPr bwMode="auto">
          <a:xfrm>
            <a:off x="571500" y="1928813"/>
            <a:ext cx="1703388" cy="60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d-ID">
                <a:solidFill>
                  <a:schemeClr val="bg1"/>
                </a:solidFill>
                <a:latin typeface="Verdana" pitchFamily="34" charset="0"/>
              </a:rPr>
              <a:t>EVALUASI RPJMN 2</a:t>
            </a:r>
          </a:p>
        </p:txBody>
      </p:sp>
      <p:sp>
        <p:nvSpPr>
          <p:cNvPr id="7183" name="Rectangle 24"/>
          <p:cNvSpPr>
            <a:spLocks noChangeArrowheads="1"/>
          </p:cNvSpPr>
          <p:nvPr/>
        </p:nvSpPr>
        <p:spPr bwMode="auto">
          <a:xfrm>
            <a:off x="428625" y="5845175"/>
            <a:ext cx="20716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d-ID" sz="1600">
                <a:solidFill>
                  <a:schemeClr val="bg1"/>
                </a:solidFill>
                <a:latin typeface="Verdana" pitchFamily="34" charset="0"/>
              </a:rPr>
              <a:t>MASUKAN STAKEHOLDERS</a:t>
            </a:r>
          </a:p>
        </p:txBody>
      </p:sp>
      <p:sp>
        <p:nvSpPr>
          <p:cNvPr id="7184" name="AutoShape 28"/>
          <p:cNvSpPr>
            <a:spLocks noChangeArrowheads="1"/>
          </p:cNvSpPr>
          <p:nvPr/>
        </p:nvSpPr>
        <p:spPr bwMode="gray">
          <a:xfrm>
            <a:off x="1000125" y="5094288"/>
            <a:ext cx="811213" cy="406400"/>
          </a:xfrm>
          <a:prstGeom prst="upArrow">
            <a:avLst>
              <a:gd name="adj1" fmla="val 50093"/>
              <a:gd name="adj2" fmla="val 54046"/>
            </a:avLst>
          </a:prstGeom>
          <a:gradFill rotWithShape="1">
            <a:gsLst>
              <a:gs pos="0">
                <a:srgbClr val="336699"/>
              </a:gs>
              <a:gs pos="100000">
                <a:srgbClr val="FFFFFF">
                  <a:alpha val="0"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eaVert" wrap="none" anchor="ctr"/>
          <a:lstStyle/>
          <a:p>
            <a:endParaRPr lang="id-ID"/>
          </a:p>
        </p:txBody>
      </p:sp>
      <p:sp>
        <p:nvSpPr>
          <p:cNvPr id="7185" name="AutoShape 28"/>
          <p:cNvSpPr>
            <a:spLocks noChangeArrowheads="1"/>
          </p:cNvSpPr>
          <p:nvPr/>
        </p:nvSpPr>
        <p:spPr bwMode="gray">
          <a:xfrm rot="10800000">
            <a:off x="992188" y="2951163"/>
            <a:ext cx="838200" cy="406400"/>
          </a:xfrm>
          <a:prstGeom prst="upArrow">
            <a:avLst>
              <a:gd name="adj1" fmla="val 50093"/>
              <a:gd name="adj2" fmla="val 54046"/>
            </a:avLst>
          </a:prstGeom>
          <a:gradFill rotWithShape="1">
            <a:gsLst>
              <a:gs pos="0">
                <a:srgbClr val="336699"/>
              </a:gs>
              <a:gs pos="100000">
                <a:srgbClr val="FFFFFF">
                  <a:alpha val="0"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eaVert" wrap="none" anchor="ctr"/>
          <a:lstStyle/>
          <a:p>
            <a:endParaRPr lang="id-ID"/>
          </a:p>
        </p:txBody>
      </p:sp>
      <p:sp>
        <p:nvSpPr>
          <p:cNvPr id="7186" name="Freeform 5"/>
          <p:cNvSpPr>
            <a:spLocks/>
          </p:cNvSpPr>
          <p:nvPr/>
        </p:nvSpPr>
        <p:spPr bwMode="gray">
          <a:xfrm rot="16200000" flipH="1">
            <a:off x="5639594" y="2320132"/>
            <a:ext cx="1346200" cy="995362"/>
          </a:xfrm>
          <a:custGeom>
            <a:avLst/>
            <a:gdLst>
              <a:gd name="T0" fmla="*/ 0 w 735"/>
              <a:gd name="T1" fmla="*/ 0 h 532"/>
              <a:gd name="T2" fmla="*/ 2147483647 w 735"/>
              <a:gd name="T3" fmla="*/ 2147483647 h 532"/>
              <a:gd name="T4" fmla="*/ 2147483647 w 735"/>
              <a:gd name="T5" fmla="*/ 2147483647 h 532"/>
              <a:gd name="T6" fmla="*/ 2147483647 w 735"/>
              <a:gd name="T7" fmla="*/ 2147483647 h 532"/>
              <a:gd name="T8" fmla="*/ 2147483647 w 735"/>
              <a:gd name="T9" fmla="*/ 2147483647 h 532"/>
              <a:gd name="T10" fmla="*/ 2147483647 w 735"/>
              <a:gd name="T11" fmla="*/ 2147483647 h 532"/>
              <a:gd name="T12" fmla="*/ 2147483647 w 735"/>
              <a:gd name="T13" fmla="*/ 2147483647 h 532"/>
              <a:gd name="T14" fmla="*/ 2147483647 w 735"/>
              <a:gd name="T15" fmla="*/ 2147483647 h 532"/>
              <a:gd name="T16" fmla="*/ 2147483647 w 735"/>
              <a:gd name="T17" fmla="*/ 2147483647 h 532"/>
              <a:gd name="T18" fmla="*/ 2147483647 w 735"/>
              <a:gd name="T19" fmla="*/ 2147483647 h 532"/>
              <a:gd name="T20" fmla="*/ 2147483647 w 735"/>
              <a:gd name="T21" fmla="*/ 2147483647 h 532"/>
              <a:gd name="T22" fmla="*/ 2147483647 w 735"/>
              <a:gd name="T23" fmla="*/ 2147483647 h 532"/>
              <a:gd name="T24" fmla="*/ 2147483647 w 735"/>
              <a:gd name="T25" fmla="*/ 0 h 532"/>
              <a:gd name="T26" fmla="*/ 0 w 735"/>
              <a:gd name="T27" fmla="*/ 0 h 532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735"/>
              <a:gd name="T43" fmla="*/ 0 h 532"/>
              <a:gd name="T44" fmla="*/ 735 w 735"/>
              <a:gd name="T45" fmla="*/ 532 h 532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735" h="532">
                <a:moveTo>
                  <a:pt x="0" y="0"/>
                </a:moveTo>
                <a:cubicBezTo>
                  <a:pt x="0" y="0"/>
                  <a:pt x="85" y="216"/>
                  <a:pt x="382" y="202"/>
                </a:cubicBezTo>
                <a:cubicBezTo>
                  <a:pt x="479" y="202"/>
                  <a:pt x="577" y="202"/>
                  <a:pt x="577" y="202"/>
                </a:cubicBezTo>
                <a:cubicBezTo>
                  <a:pt x="577" y="202"/>
                  <a:pt x="639" y="201"/>
                  <a:pt x="637" y="249"/>
                </a:cubicBezTo>
                <a:cubicBezTo>
                  <a:pt x="638" y="325"/>
                  <a:pt x="639" y="402"/>
                  <a:pt x="639" y="402"/>
                </a:cubicBezTo>
                <a:lnTo>
                  <a:pt x="598" y="400"/>
                </a:lnTo>
                <a:lnTo>
                  <a:pt x="669" y="532"/>
                </a:lnTo>
                <a:lnTo>
                  <a:pt x="735" y="402"/>
                </a:lnTo>
                <a:lnTo>
                  <a:pt x="696" y="402"/>
                </a:lnTo>
                <a:cubicBezTo>
                  <a:pt x="696" y="402"/>
                  <a:pt x="695" y="314"/>
                  <a:pt x="694" y="226"/>
                </a:cubicBezTo>
                <a:cubicBezTo>
                  <a:pt x="687" y="160"/>
                  <a:pt x="616" y="150"/>
                  <a:pt x="616" y="150"/>
                </a:cubicBezTo>
                <a:cubicBezTo>
                  <a:pt x="556" y="137"/>
                  <a:pt x="473" y="153"/>
                  <a:pt x="335" y="149"/>
                </a:cubicBezTo>
                <a:cubicBezTo>
                  <a:pt x="110" y="126"/>
                  <a:pt x="69" y="0"/>
                  <a:pt x="69" y="0"/>
                </a:cubicBez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chemeClr val="bg1">
                  <a:alpha val="0"/>
                </a:schemeClr>
              </a:gs>
              <a:gs pos="100000">
                <a:srgbClr val="336699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7187" name="Freeform 5"/>
          <p:cNvSpPr>
            <a:spLocks/>
          </p:cNvSpPr>
          <p:nvPr/>
        </p:nvSpPr>
        <p:spPr bwMode="gray">
          <a:xfrm rot="5400000" flipH="1" flipV="1">
            <a:off x="5654675" y="4081463"/>
            <a:ext cx="1347788" cy="963612"/>
          </a:xfrm>
          <a:custGeom>
            <a:avLst/>
            <a:gdLst>
              <a:gd name="T0" fmla="*/ 0 w 735"/>
              <a:gd name="T1" fmla="*/ 0 h 532"/>
              <a:gd name="T2" fmla="*/ 2147483647 w 735"/>
              <a:gd name="T3" fmla="*/ 2147483647 h 532"/>
              <a:gd name="T4" fmla="*/ 2147483647 w 735"/>
              <a:gd name="T5" fmla="*/ 2147483647 h 532"/>
              <a:gd name="T6" fmla="*/ 2147483647 w 735"/>
              <a:gd name="T7" fmla="*/ 2147483647 h 532"/>
              <a:gd name="T8" fmla="*/ 2147483647 w 735"/>
              <a:gd name="T9" fmla="*/ 2147483647 h 532"/>
              <a:gd name="T10" fmla="*/ 2147483647 w 735"/>
              <a:gd name="T11" fmla="*/ 2147483647 h 532"/>
              <a:gd name="T12" fmla="*/ 2147483647 w 735"/>
              <a:gd name="T13" fmla="*/ 2147483647 h 532"/>
              <a:gd name="T14" fmla="*/ 2147483647 w 735"/>
              <a:gd name="T15" fmla="*/ 2147483647 h 532"/>
              <a:gd name="T16" fmla="*/ 2147483647 w 735"/>
              <a:gd name="T17" fmla="*/ 2147483647 h 532"/>
              <a:gd name="T18" fmla="*/ 2147483647 w 735"/>
              <a:gd name="T19" fmla="*/ 2147483647 h 532"/>
              <a:gd name="T20" fmla="*/ 2147483647 w 735"/>
              <a:gd name="T21" fmla="*/ 2147483647 h 532"/>
              <a:gd name="T22" fmla="*/ 2147483647 w 735"/>
              <a:gd name="T23" fmla="*/ 2147483647 h 532"/>
              <a:gd name="T24" fmla="*/ 2147483647 w 735"/>
              <a:gd name="T25" fmla="*/ 0 h 532"/>
              <a:gd name="T26" fmla="*/ 0 w 735"/>
              <a:gd name="T27" fmla="*/ 0 h 532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735"/>
              <a:gd name="T43" fmla="*/ 0 h 532"/>
              <a:gd name="T44" fmla="*/ 735 w 735"/>
              <a:gd name="T45" fmla="*/ 532 h 532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735" h="532">
                <a:moveTo>
                  <a:pt x="0" y="0"/>
                </a:moveTo>
                <a:cubicBezTo>
                  <a:pt x="0" y="0"/>
                  <a:pt x="85" y="216"/>
                  <a:pt x="382" y="202"/>
                </a:cubicBezTo>
                <a:cubicBezTo>
                  <a:pt x="479" y="202"/>
                  <a:pt x="577" y="202"/>
                  <a:pt x="577" y="202"/>
                </a:cubicBezTo>
                <a:cubicBezTo>
                  <a:pt x="577" y="202"/>
                  <a:pt x="639" y="201"/>
                  <a:pt x="637" y="249"/>
                </a:cubicBezTo>
                <a:cubicBezTo>
                  <a:pt x="638" y="325"/>
                  <a:pt x="639" y="402"/>
                  <a:pt x="639" y="402"/>
                </a:cubicBezTo>
                <a:lnTo>
                  <a:pt x="598" y="400"/>
                </a:lnTo>
                <a:lnTo>
                  <a:pt x="669" y="532"/>
                </a:lnTo>
                <a:lnTo>
                  <a:pt x="735" y="402"/>
                </a:lnTo>
                <a:lnTo>
                  <a:pt x="696" y="402"/>
                </a:lnTo>
                <a:cubicBezTo>
                  <a:pt x="696" y="402"/>
                  <a:pt x="695" y="314"/>
                  <a:pt x="694" y="226"/>
                </a:cubicBezTo>
                <a:cubicBezTo>
                  <a:pt x="687" y="160"/>
                  <a:pt x="616" y="150"/>
                  <a:pt x="616" y="150"/>
                </a:cubicBezTo>
                <a:cubicBezTo>
                  <a:pt x="556" y="137"/>
                  <a:pt x="473" y="153"/>
                  <a:pt x="335" y="149"/>
                </a:cubicBezTo>
                <a:cubicBezTo>
                  <a:pt x="110" y="126"/>
                  <a:pt x="69" y="0"/>
                  <a:pt x="69" y="0"/>
                </a:cubicBez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chemeClr val="bg1">
                  <a:alpha val="0"/>
                </a:schemeClr>
              </a:gs>
              <a:gs pos="100000">
                <a:srgbClr val="336699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7188" name="Freeform 4"/>
          <p:cNvSpPr>
            <a:spLocks/>
          </p:cNvSpPr>
          <p:nvPr/>
        </p:nvSpPr>
        <p:spPr bwMode="gray">
          <a:xfrm rot="-5400000">
            <a:off x="6263482" y="3312319"/>
            <a:ext cx="344487" cy="828675"/>
          </a:xfrm>
          <a:custGeom>
            <a:avLst/>
            <a:gdLst>
              <a:gd name="T0" fmla="*/ 2147483647 w 142"/>
              <a:gd name="T1" fmla="*/ 2147483647 h 604"/>
              <a:gd name="T2" fmla="*/ 2147483647 w 142"/>
              <a:gd name="T3" fmla="*/ 2147483647 h 604"/>
              <a:gd name="T4" fmla="*/ 0 w 142"/>
              <a:gd name="T5" fmla="*/ 2147483647 h 604"/>
              <a:gd name="T6" fmla="*/ 2147483647 w 142"/>
              <a:gd name="T7" fmla="*/ 2147483647 h 604"/>
              <a:gd name="T8" fmla="*/ 2147483647 w 142"/>
              <a:gd name="T9" fmla="*/ 2147483647 h 604"/>
              <a:gd name="T10" fmla="*/ 2147483647 w 142"/>
              <a:gd name="T11" fmla="*/ 2147483647 h 604"/>
              <a:gd name="T12" fmla="*/ 2147483647 w 142"/>
              <a:gd name="T13" fmla="*/ 0 h 604"/>
              <a:gd name="T14" fmla="*/ 2147483647 w 142"/>
              <a:gd name="T15" fmla="*/ 2147483647 h 60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42"/>
              <a:gd name="T25" fmla="*/ 0 h 604"/>
              <a:gd name="T26" fmla="*/ 142 w 142"/>
              <a:gd name="T27" fmla="*/ 604 h 604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42" h="604">
                <a:moveTo>
                  <a:pt x="37" y="1"/>
                </a:moveTo>
                <a:lnTo>
                  <a:pt x="45" y="472"/>
                </a:lnTo>
                <a:lnTo>
                  <a:pt x="0" y="474"/>
                </a:lnTo>
                <a:lnTo>
                  <a:pt x="72" y="604"/>
                </a:lnTo>
                <a:lnTo>
                  <a:pt x="142" y="474"/>
                </a:lnTo>
                <a:lnTo>
                  <a:pt x="100" y="474"/>
                </a:lnTo>
                <a:lnTo>
                  <a:pt x="99" y="0"/>
                </a:lnTo>
                <a:lnTo>
                  <a:pt x="37" y="1"/>
                </a:lnTo>
                <a:close/>
              </a:path>
            </a:pathLst>
          </a:custGeom>
          <a:gradFill rotWithShape="1">
            <a:gsLst>
              <a:gs pos="0">
                <a:schemeClr val="bg1">
                  <a:alpha val="0"/>
                </a:schemeClr>
              </a:gs>
              <a:gs pos="100000">
                <a:srgbClr val="336699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7189" name="Rectangle 38"/>
          <p:cNvSpPr>
            <a:spLocks noChangeArrowheads="1"/>
          </p:cNvSpPr>
          <p:nvPr/>
        </p:nvSpPr>
        <p:spPr bwMode="auto">
          <a:xfrm>
            <a:off x="2571750" y="2584450"/>
            <a:ext cx="1552575" cy="3322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1938" indent="-261938" algn="just">
              <a:buFont typeface="Verdana" pitchFamily="34" charset="0"/>
              <a:buAutoNum type="arabicPeriod"/>
            </a:pPr>
            <a:r>
              <a:rPr lang="id-ID" sz="1400">
                <a:solidFill>
                  <a:srgbClr val="1D528D"/>
                </a:solidFill>
                <a:latin typeface="Verdana" pitchFamily="34" charset="0"/>
              </a:rPr>
              <a:t>Sosial Budaya dan Kehidupan Beragama</a:t>
            </a:r>
          </a:p>
          <a:p>
            <a:pPr marL="261938" indent="-261938" algn="just">
              <a:buFont typeface="Verdana" pitchFamily="34" charset="0"/>
              <a:buAutoNum type="arabicPeriod"/>
            </a:pPr>
            <a:r>
              <a:rPr lang="id-ID" sz="1400">
                <a:solidFill>
                  <a:srgbClr val="1D528D"/>
                </a:solidFill>
                <a:latin typeface="Verdana" pitchFamily="34" charset="0"/>
              </a:rPr>
              <a:t>Ekonomi</a:t>
            </a:r>
          </a:p>
          <a:p>
            <a:pPr marL="261938" indent="-261938" algn="just">
              <a:buFont typeface="Verdana" pitchFamily="34" charset="0"/>
              <a:buAutoNum type="arabicPeriod"/>
            </a:pPr>
            <a:r>
              <a:rPr lang="id-ID" sz="1400">
                <a:solidFill>
                  <a:srgbClr val="1D528D"/>
                </a:solidFill>
                <a:latin typeface="Verdana" pitchFamily="34" charset="0"/>
              </a:rPr>
              <a:t>Iptek</a:t>
            </a:r>
          </a:p>
          <a:p>
            <a:pPr marL="261938" indent="-261938" algn="just">
              <a:buFont typeface="Verdana" pitchFamily="34" charset="0"/>
              <a:buAutoNum type="arabicPeriod"/>
            </a:pPr>
            <a:r>
              <a:rPr lang="id-ID" sz="1400">
                <a:solidFill>
                  <a:srgbClr val="1D528D"/>
                </a:solidFill>
                <a:latin typeface="Verdana" pitchFamily="34" charset="0"/>
              </a:rPr>
              <a:t>Sarana dan Prasarana</a:t>
            </a:r>
          </a:p>
          <a:p>
            <a:pPr marL="261938" indent="-261938" algn="just">
              <a:buFont typeface="Verdana" pitchFamily="34" charset="0"/>
              <a:buAutoNum type="arabicPeriod"/>
            </a:pPr>
            <a:r>
              <a:rPr lang="id-ID" sz="1400">
                <a:solidFill>
                  <a:srgbClr val="1D528D"/>
                </a:solidFill>
                <a:latin typeface="Verdana" pitchFamily="34" charset="0"/>
              </a:rPr>
              <a:t>Politik</a:t>
            </a:r>
          </a:p>
          <a:p>
            <a:pPr marL="261938" indent="-261938" algn="just">
              <a:buFont typeface="Verdana" pitchFamily="34" charset="0"/>
              <a:buAutoNum type="arabicPeriod"/>
            </a:pPr>
            <a:r>
              <a:rPr lang="id-ID" sz="1400">
                <a:solidFill>
                  <a:srgbClr val="1D528D"/>
                </a:solidFill>
                <a:latin typeface="Verdana" pitchFamily="34" charset="0"/>
              </a:rPr>
              <a:t>Hankam</a:t>
            </a:r>
          </a:p>
          <a:p>
            <a:pPr marL="261938" indent="-261938" algn="just">
              <a:buFont typeface="Verdana" pitchFamily="34" charset="0"/>
              <a:buAutoNum type="arabicPeriod"/>
            </a:pPr>
            <a:r>
              <a:rPr lang="id-ID" sz="1400">
                <a:solidFill>
                  <a:srgbClr val="1D528D"/>
                </a:solidFill>
                <a:latin typeface="Verdana" pitchFamily="34" charset="0"/>
              </a:rPr>
              <a:t>Hukum dan Aparatur</a:t>
            </a:r>
          </a:p>
          <a:p>
            <a:pPr marL="261938" indent="-261938" algn="just">
              <a:buFont typeface="Verdana" pitchFamily="34" charset="0"/>
              <a:buAutoNum type="arabicPeriod"/>
            </a:pPr>
            <a:r>
              <a:rPr lang="id-ID" sz="1400">
                <a:solidFill>
                  <a:srgbClr val="1D528D"/>
                </a:solidFill>
                <a:latin typeface="Verdana" pitchFamily="34" charset="0"/>
              </a:rPr>
              <a:t>Wilayah dan Tata Ruang</a:t>
            </a:r>
          </a:p>
          <a:p>
            <a:pPr marL="261938" indent="-261938" algn="just">
              <a:buFont typeface="Verdana" pitchFamily="34" charset="0"/>
              <a:buAutoNum type="arabicPeriod"/>
            </a:pPr>
            <a:r>
              <a:rPr lang="id-ID" sz="1400">
                <a:solidFill>
                  <a:srgbClr val="1D528D"/>
                </a:solidFill>
                <a:latin typeface="Verdana" pitchFamily="34" charset="0"/>
              </a:rPr>
              <a:t>SDA dan LH</a:t>
            </a:r>
          </a:p>
        </p:txBody>
      </p:sp>
      <p:sp>
        <p:nvSpPr>
          <p:cNvPr id="7190" name="Rectangle 39"/>
          <p:cNvSpPr>
            <a:spLocks noChangeArrowheads="1"/>
          </p:cNvSpPr>
          <p:nvPr/>
        </p:nvSpPr>
        <p:spPr bwMode="auto">
          <a:xfrm>
            <a:off x="2701925" y="2266950"/>
            <a:ext cx="14414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d-ID" b="1">
                <a:solidFill>
                  <a:srgbClr val="1D528D"/>
                </a:solidFill>
                <a:latin typeface="Verdana" pitchFamily="34" charset="0"/>
              </a:rPr>
              <a:t>9 Bidang:</a:t>
            </a:r>
          </a:p>
        </p:txBody>
      </p:sp>
      <p:sp>
        <p:nvSpPr>
          <p:cNvPr id="7191" name="Rectangle 44"/>
          <p:cNvSpPr>
            <a:spLocks noChangeArrowheads="1"/>
          </p:cNvSpPr>
          <p:nvPr/>
        </p:nvSpPr>
        <p:spPr bwMode="auto">
          <a:xfrm>
            <a:off x="6716713" y="3322638"/>
            <a:ext cx="2141537" cy="60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d-ID" sz="1600" b="1">
                <a:solidFill>
                  <a:schemeClr val="bg1"/>
                </a:solidFill>
                <a:latin typeface="Verdana" pitchFamily="34" charset="0"/>
              </a:rPr>
              <a:t>DAYA SAING EKONOMI</a:t>
            </a:r>
          </a:p>
        </p:txBody>
      </p:sp>
      <p:sp>
        <p:nvSpPr>
          <p:cNvPr id="7192" name="Rectangle 49"/>
          <p:cNvSpPr>
            <a:spLocks noChangeArrowheads="1"/>
          </p:cNvSpPr>
          <p:nvPr/>
        </p:nvSpPr>
        <p:spPr bwMode="auto">
          <a:xfrm>
            <a:off x="6716713" y="5072063"/>
            <a:ext cx="2141537" cy="69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d-ID" sz="1400" b="1">
                <a:solidFill>
                  <a:schemeClr val="bg1"/>
                </a:solidFill>
                <a:latin typeface="Verdana" pitchFamily="34" charset="0"/>
              </a:rPr>
              <a:t>Inclusive Development</a:t>
            </a:r>
          </a:p>
          <a:p>
            <a:pPr algn="ctr"/>
            <a:endParaRPr lang="id-ID" sz="1400" b="1">
              <a:solidFill>
                <a:srgbClr val="1D528D"/>
              </a:solidFill>
              <a:latin typeface="Verdana" pitchFamily="34" charset="0"/>
            </a:endParaRPr>
          </a:p>
        </p:txBody>
      </p:sp>
      <p:sp>
        <p:nvSpPr>
          <p:cNvPr id="7193" name="AutoShape 28"/>
          <p:cNvSpPr>
            <a:spLocks noChangeArrowheads="1"/>
          </p:cNvSpPr>
          <p:nvPr/>
        </p:nvSpPr>
        <p:spPr bwMode="gray">
          <a:xfrm rot="10800000">
            <a:off x="7378700" y="4289425"/>
            <a:ext cx="809625" cy="406400"/>
          </a:xfrm>
          <a:prstGeom prst="upArrow">
            <a:avLst>
              <a:gd name="adj1" fmla="val 50093"/>
              <a:gd name="adj2" fmla="val 54046"/>
            </a:avLst>
          </a:prstGeom>
          <a:gradFill rotWithShape="1">
            <a:gsLst>
              <a:gs pos="0">
                <a:srgbClr val="FF0000"/>
              </a:gs>
              <a:gs pos="100000">
                <a:srgbClr val="FFFFFF">
                  <a:alpha val="0"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eaVert" wrap="none" anchor="ctr"/>
          <a:lstStyle/>
          <a:p>
            <a:endParaRPr lang="id-ID"/>
          </a:p>
        </p:txBody>
      </p:sp>
      <p:sp>
        <p:nvSpPr>
          <p:cNvPr id="7194" name="AutoShape 28"/>
          <p:cNvSpPr>
            <a:spLocks noChangeArrowheads="1"/>
          </p:cNvSpPr>
          <p:nvPr/>
        </p:nvSpPr>
        <p:spPr bwMode="gray">
          <a:xfrm rot="5400000">
            <a:off x="1724819" y="3928269"/>
            <a:ext cx="812800" cy="601662"/>
          </a:xfrm>
          <a:prstGeom prst="upArrow">
            <a:avLst>
              <a:gd name="adj1" fmla="val 50093"/>
              <a:gd name="adj2" fmla="val 54046"/>
            </a:avLst>
          </a:prstGeom>
          <a:gradFill rotWithShape="1">
            <a:gsLst>
              <a:gs pos="0">
                <a:srgbClr val="336699"/>
              </a:gs>
              <a:gs pos="100000">
                <a:srgbClr val="FFFFFF">
                  <a:alpha val="0"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eaVert" wrap="none" anchor="ctr"/>
          <a:lstStyle/>
          <a:p>
            <a:endParaRPr lang="id-ID"/>
          </a:p>
        </p:txBody>
      </p:sp>
      <p:sp>
        <p:nvSpPr>
          <p:cNvPr id="31" name="Oval 30"/>
          <p:cNvSpPr/>
          <p:nvPr/>
        </p:nvSpPr>
        <p:spPr bwMode="auto">
          <a:xfrm>
            <a:off x="3503613" y="1455738"/>
            <a:ext cx="2074862" cy="663575"/>
          </a:xfrm>
          <a:prstGeom prst="ellipse">
            <a:avLst/>
          </a:prstGeom>
          <a:gradFill>
            <a:gsLst>
              <a:gs pos="0">
                <a:srgbClr val="0000CC"/>
              </a:gs>
              <a:gs pos="100000">
                <a:srgbClr val="3366FF">
                  <a:alpha val="80000"/>
                </a:srgbClr>
              </a:gs>
            </a:gsLst>
            <a:lin ang="5400000" scaled="1"/>
          </a:gradFill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eaLnBrk="0" hangingPunct="0">
              <a:defRPr/>
            </a:pPr>
            <a:endParaRPr lang="id-ID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7196" name="Rectangle 23"/>
          <p:cNvSpPr>
            <a:spLocks noChangeArrowheads="1"/>
          </p:cNvSpPr>
          <p:nvPr/>
        </p:nvSpPr>
        <p:spPr bwMode="auto">
          <a:xfrm>
            <a:off x="3357563" y="1590675"/>
            <a:ext cx="242411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d-ID" sz="1600">
                <a:solidFill>
                  <a:schemeClr val="bg1"/>
                </a:solidFill>
                <a:latin typeface="Verdana" pitchFamily="34" charset="0"/>
              </a:rPr>
              <a:t>Pengarusutamaan</a:t>
            </a:r>
          </a:p>
        </p:txBody>
      </p:sp>
      <p:sp>
        <p:nvSpPr>
          <p:cNvPr id="33" name="Oval 32"/>
          <p:cNvSpPr/>
          <p:nvPr/>
        </p:nvSpPr>
        <p:spPr bwMode="auto">
          <a:xfrm>
            <a:off x="3640138" y="5910263"/>
            <a:ext cx="2074862" cy="804862"/>
          </a:xfrm>
          <a:prstGeom prst="ellipse">
            <a:avLst/>
          </a:prstGeom>
          <a:gradFill>
            <a:gsLst>
              <a:gs pos="0">
                <a:srgbClr val="0000CC"/>
              </a:gs>
              <a:gs pos="100000">
                <a:srgbClr val="3366FF">
                  <a:alpha val="80000"/>
                </a:srgbClr>
              </a:gs>
            </a:gsLst>
            <a:lin ang="5400000" scaled="1"/>
          </a:gradFill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eaLnBrk="0" hangingPunct="0">
              <a:defRPr/>
            </a:pPr>
            <a:endParaRPr lang="id-ID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7198" name="Rectangle 23"/>
          <p:cNvSpPr>
            <a:spLocks noChangeArrowheads="1"/>
          </p:cNvSpPr>
          <p:nvPr/>
        </p:nvSpPr>
        <p:spPr bwMode="auto">
          <a:xfrm>
            <a:off x="3922713" y="6035675"/>
            <a:ext cx="1649412" cy="60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d-ID">
                <a:solidFill>
                  <a:schemeClr val="bg1"/>
                </a:solidFill>
                <a:latin typeface="Verdana" pitchFamily="34" charset="0"/>
              </a:rPr>
              <a:t>Tantangan &amp;</a:t>
            </a:r>
          </a:p>
          <a:p>
            <a:pPr algn="ctr"/>
            <a:r>
              <a:rPr lang="id-ID">
                <a:solidFill>
                  <a:schemeClr val="bg1"/>
                </a:solidFill>
                <a:latin typeface="Verdana" pitchFamily="34" charset="0"/>
              </a:rPr>
              <a:t>Kendala</a:t>
            </a:r>
          </a:p>
        </p:txBody>
      </p:sp>
      <p:sp>
        <p:nvSpPr>
          <p:cNvPr id="7199" name="AutoShape 28"/>
          <p:cNvSpPr>
            <a:spLocks noChangeArrowheads="1"/>
          </p:cNvSpPr>
          <p:nvPr/>
        </p:nvSpPr>
        <p:spPr bwMode="gray">
          <a:xfrm>
            <a:off x="4357688" y="3929063"/>
            <a:ext cx="428625" cy="2143125"/>
          </a:xfrm>
          <a:prstGeom prst="upArrow">
            <a:avLst>
              <a:gd name="adj1" fmla="val 50093"/>
              <a:gd name="adj2" fmla="val 54051"/>
            </a:avLst>
          </a:prstGeom>
          <a:gradFill rotWithShape="1">
            <a:gsLst>
              <a:gs pos="0">
                <a:srgbClr val="336699"/>
              </a:gs>
              <a:gs pos="100000">
                <a:srgbClr val="FFFFFF">
                  <a:alpha val="0"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eaVert" wrap="none" anchor="ctr"/>
          <a:lstStyle/>
          <a:p>
            <a:endParaRPr lang="id-ID"/>
          </a:p>
        </p:txBody>
      </p:sp>
      <p:sp>
        <p:nvSpPr>
          <p:cNvPr id="7200" name="TextBox 42"/>
          <p:cNvSpPr txBox="1">
            <a:spLocks noChangeArrowheads="1"/>
          </p:cNvSpPr>
          <p:nvPr/>
        </p:nvSpPr>
        <p:spPr bwMode="auto">
          <a:xfrm>
            <a:off x="66675" y="928688"/>
            <a:ext cx="8934450" cy="461962"/>
          </a:xfrm>
          <a:prstGeom prst="rect">
            <a:avLst/>
          </a:prstGeom>
          <a:gradFill rotWithShape="0">
            <a:gsLst>
              <a:gs pos="0">
                <a:srgbClr val="003300"/>
              </a:gs>
              <a:gs pos="100000">
                <a:srgbClr val="33CC33">
                  <a:alpha val="79999"/>
                </a:srgbClr>
              </a:gs>
            </a:gsLst>
            <a:lin ang="5400000" scaled="1"/>
          </a:gra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d-ID" sz="2400" b="1">
                <a:solidFill>
                  <a:srgbClr val="FFFF00"/>
                </a:solidFill>
              </a:rPr>
              <a:t>PEMBANGUNAN BERKELANJUTAN</a:t>
            </a:r>
          </a:p>
        </p:txBody>
      </p:sp>
      <p:sp>
        <p:nvSpPr>
          <p:cNvPr id="7201" name="Rectangle 43"/>
          <p:cNvSpPr>
            <a:spLocks noChangeArrowheads="1"/>
          </p:cNvSpPr>
          <p:nvPr/>
        </p:nvSpPr>
        <p:spPr bwMode="auto">
          <a:xfrm>
            <a:off x="68263" y="1393825"/>
            <a:ext cx="8932862" cy="533400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id-ID"/>
          </a:p>
        </p:txBody>
      </p:sp>
      <p:sp>
        <p:nvSpPr>
          <p:cNvPr id="7202" name="Freeform 45"/>
          <p:cNvSpPr>
            <a:spLocks noChangeArrowheads="1"/>
          </p:cNvSpPr>
          <p:nvPr/>
        </p:nvSpPr>
        <p:spPr bwMode="auto">
          <a:xfrm>
            <a:off x="4295775" y="2557463"/>
            <a:ext cx="1182688" cy="2527300"/>
          </a:xfrm>
          <a:custGeom>
            <a:avLst/>
            <a:gdLst>
              <a:gd name="T0" fmla="*/ 0 w 1181819"/>
              <a:gd name="T1" fmla="*/ 1189998 h 2527539"/>
              <a:gd name="T2" fmla="*/ 622931 w 1181819"/>
              <a:gd name="T3" fmla="*/ 1189998 h 2527539"/>
              <a:gd name="T4" fmla="*/ 622931 w 1181819"/>
              <a:gd name="T5" fmla="*/ 112099 h 2527539"/>
              <a:gd name="T6" fmla="*/ 1012262 w 1181819"/>
              <a:gd name="T7" fmla="*/ 112099 h 2527539"/>
              <a:gd name="T8" fmla="*/ 1012262 w 1181819"/>
              <a:gd name="T9" fmla="*/ 0 h 2527539"/>
              <a:gd name="T10" fmla="*/ 1185299 w 1181819"/>
              <a:gd name="T11" fmla="*/ 198331 h 2527539"/>
              <a:gd name="T12" fmla="*/ 1020913 w 1181819"/>
              <a:gd name="T13" fmla="*/ 344927 h 2527539"/>
              <a:gd name="T14" fmla="*/ 1020913 w 1181819"/>
              <a:gd name="T15" fmla="*/ 250070 h 2527539"/>
              <a:gd name="T16" fmla="*/ 761359 w 1181819"/>
              <a:gd name="T17" fmla="*/ 250070 h 2527539"/>
              <a:gd name="T18" fmla="*/ 761359 w 1181819"/>
              <a:gd name="T19" fmla="*/ 1181376 h 2527539"/>
              <a:gd name="T20" fmla="*/ 960350 w 1181819"/>
              <a:gd name="T21" fmla="*/ 1181376 h 2527539"/>
              <a:gd name="T22" fmla="*/ 960350 w 1181819"/>
              <a:gd name="T23" fmla="*/ 1077899 h 2527539"/>
              <a:gd name="T24" fmla="*/ 1116083 w 1181819"/>
              <a:gd name="T25" fmla="*/ 1250359 h 2527539"/>
              <a:gd name="T26" fmla="*/ 960350 w 1181819"/>
              <a:gd name="T27" fmla="*/ 1431446 h 2527539"/>
              <a:gd name="T28" fmla="*/ 969002 w 1181819"/>
              <a:gd name="T29" fmla="*/ 1319346 h 2527539"/>
              <a:gd name="T30" fmla="*/ 770011 w 1181819"/>
              <a:gd name="T31" fmla="*/ 1319346 h 2527539"/>
              <a:gd name="T32" fmla="*/ 770011 w 1181819"/>
              <a:gd name="T33" fmla="*/ 2276516 h 2527539"/>
              <a:gd name="T34" fmla="*/ 1046868 w 1181819"/>
              <a:gd name="T35" fmla="*/ 2276516 h 2527539"/>
              <a:gd name="T36" fmla="*/ 1046868 w 1181819"/>
              <a:gd name="T37" fmla="*/ 2138543 h 2527539"/>
              <a:gd name="T38" fmla="*/ 1176647 w 1181819"/>
              <a:gd name="T39" fmla="*/ 2336878 h 2527539"/>
              <a:gd name="T40" fmla="*/ 1055521 w 1181819"/>
              <a:gd name="T41" fmla="*/ 2526586 h 2527539"/>
              <a:gd name="T42" fmla="*/ 1055521 w 1181819"/>
              <a:gd name="T43" fmla="*/ 2431729 h 2527539"/>
              <a:gd name="T44" fmla="*/ 622931 w 1181819"/>
              <a:gd name="T45" fmla="*/ 2431729 h 2527539"/>
              <a:gd name="T46" fmla="*/ 622931 w 1181819"/>
              <a:gd name="T47" fmla="*/ 1327969 h 2527539"/>
              <a:gd name="T48" fmla="*/ 8650 w 1181819"/>
              <a:gd name="T49" fmla="*/ 1327969 h 2527539"/>
              <a:gd name="T50" fmla="*/ 0 w 1181819"/>
              <a:gd name="T51" fmla="*/ 1189998 h 2527539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1181819"/>
              <a:gd name="T79" fmla="*/ 0 h 2527539"/>
              <a:gd name="T80" fmla="*/ 1181819 w 1181819"/>
              <a:gd name="T81" fmla="*/ 2527539 h 2527539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1181819" h="2527539">
                <a:moveTo>
                  <a:pt x="0" y="1190445"/>
                </a:moveTo>
                <a:lnTo>
                  <a:pt x="621102" y="1190445"/>
                </a:lnTo>
                <a:lnTo>
                  <a:pt x="621102" y="112143"/>
                </a:lnTo>
                <a:lnTo>
                  <a:pt x="1009290" y="112143"/>
                </a:lnTo>
                <a:lnTo>
                  <a:pt x="1009290" y="0"/>
                </a:lnTo>
                <a:lnTo>
                  <a:pt x="1181819" y="198407"/>
                </a:lnTo>
                <a:lnTo>
                  <a:pt x="1017917" y="345056"/>
                </a:lnTo>
                <a:lnTo>
                  <a:pt x="1017917" y="250166"/>
                </a:lnTo>
                <a:lnTo>
                  <a:pt x="759124" y="250166"/>
                </a:lnTo>
                <a:lnTo>
                  <a:pt x="759124" y="1181819"/>
                </a:lnTo>
                <a:lnTo>
                  <a:pt x="957532" y="1181819"/>
                </a:lnTo>
                <a:lnTo>
                  <a:pt x="957532" y="1078302"/>
                </a:lnTo>
                <a:lnTo>
                  <a:pt x="1112807" y="1250830"/>
                </a:lnTo>
                <a:lnTo>
                  <a:pt x="957532" y="1431985"/>
                </a:lnTo>
                <a:lnTo>
                  <a:pt x="966158" y="1319841"/>
                </a:lnTo>
                <a:lnTo>
                  <a:pt x="767751" y="1319841"/>
                </a:lnTo>
                <a:lnTo>
                  <a:pt x="767751" y="2277373"/>
                </a:lnTo>
                <a:lnTo>
                  <a:pt x="1043796" y="2277373"/>
                </a:lnTo>
                <a:lnTo>
                  <a:pt x="1043796" y="2139351"/>
                </a:lnTo>
                <a:lnTo>
                  <a:pt x="1173192" y="2337758"/>
                </a:lnTo>
                <a:lnTo>
                  <a:pt x="1052422" y="2527539"/>
                </a:lnTo>
                <a:lnTo>
                  <a:pt x="1052422" y="2432649"/>
                </a:lnTo>
                <a:lnTo>
                  <a:pt x="621102" y="2432649"/>
                </a:lnTo>
                <a:lnTo>
                  <a:pt x="621102" y="1328468"/>
                </a:lnTo>
                <a:lnTo>
                  <a:pt x="8626" y="1328468"/>
                </a:lnTo>
                <a:lnTo>
                  <a:pt x="0" y="1190445"/>
                </a:lnTo>
                <a:close/>
              </a:path>
            </a:pathLst>
          </a:cu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7203" name="AutoShape 28"/>
          <p:cNvSpPr>
            <a:spLocks noChangeArrowheads="1"/>
          </p:cNvSpPr>
          <p:nvPr/>
        </p:nvSpPr>
        <p:spPr bwMode="gray">
          <a:xfrm flipV="1">
            <a:off x="4357688" y="2286000"/>
            <a:ext cx="428625" cy="1441450"/>
          </a:xfrm>
          <a:prstGeom prst="upArrow">
            <a:avLst>
              <a:gd name="adj1" fmla="val 50093"/>
              <a:gd name="adj2" fmla="val 54072"/>
            </a:avLst>
          </a:prstGeom>
          <a:gradFill rotWithShape="1">
            <a:gsLst>
              <a:gs pos="0">
                <a:srgbClr val="336699"/>
              </a:gs>
              <a:gs pos="100000">
                <a:srgbClr val="FFFFFF">
                  <a:alpha val="0"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eaVert" wrap="none" anchor="ctr"/>
          <a:lstStyle/>
          <a:p>
            <a:endParaRPr lang="id-ID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583865" y="1268760"/>
            <a:ext cx="7908566" cy="403244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en-US" b="1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Peningkatan mutu pendidikan </a:t>
            </a:r>
            <a:r>
              <a:rPr lang="en-US" b="1" i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“sangat mendesak”</a:t>
            </a:r>
            <a:r>
              <a:rPr lang="en-US" b="1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dalam menciptakan generasi emas dalam mendukung peningkatan daya saing masyarakat menuju bangsa Indonesia yang mandiri, maju, adil dan makmur  </a:t>
            </a:r>
            <a:endParaRPr lang="en-US" b="1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929AC-4FE9-4BBF-80AA-BAD30782B52E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69765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-304800" y="3886200"/>
            <a:ext cx="8610600" cy="685800"/>
          </a:xfrm>
          <a:prstGeom prst="roundRect">
            <a:avLst/>
          </a:prstGeom>
          <a:solidFill>
            <a:srgbClr val="00206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-914400" y="4191000"/>
            <a:ext cx="8610600" cy="685800"/>
          </a:xfrm>
          <a:prstGeom prst="roundRect">
            <a:avLst/>
          </a:prstGeom>
          <a:solidFill>
            <a:srgbClr val="0070C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-1447800" y="4495800"/>
            <a:ext cx="8610600" cy="685800"/>
          </a:xfrm>
          <a:prstGeom prst="roundRect">
            <a:avLst/>
          </a:prstGeom>
          <a:solidFill>
            <a:srgbClr val="00B0F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77016" y="2981325"/>
            <a:ext cx="7962183" cy="584769"/>
          </a:xfrm>
          <a:prstGeom prst="rect">
            <a:avLst/>
          </a:prstGeom>
          <a:noFill/>
        </p:spPr>
        <p:txBody>
          <a:bodyPr wrap="square" lIns="91433" tIns="45717" rIns="91433" bIns="45717" rtlCol="0">
            <a:spAutoFit/>
          </a:bodyPr>
          <a:lstStyle/>
          <a:p>
            <a:r>
              <a:rPr lang="pt-BR" sz="3200" b="1" smtClean="0">
                <a:solidFill>
                  <a:schemeClr val="accent1">
                    <a:lumMod val="50000"/>
                  </a:schemeClr>
                </a:solidFill>
              </a:rPr>
              <a:t>C. PENINGKATAN MUTU PENDIDIKAN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-304800" y="3886200"/>
            <a:ext cx="8610600" cy="685800"/>
          </a:xfrm>
          <a:prstGeom prst="roundRect">
            <a:avLst/>
          </a:prstGeom>
          <a:solidFill>
            <a:srgbClr val="00206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-914400" y="4191000"/>
            <a:ext cx="8610600" cy="685800"/>
          </a:xfrm>
          <a:prstGeom prst="roundRect">
            <a:avLst/>
          </a:prstGeom>
          <a:solidFill>
            <a:srgbClr val="0070C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-1447800" y="4495800"/>
            <a:ext cx="8610600" cy="685800"/>
          </a:xfrm>
          <a:prstGeom prst="roundRect">
            <a:avLst/>
          </a:prstGeom>
          <a:solidFill>
            <a:srgbClr val="00B0F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77016" y="2667000"/>
            <a:ext cx="7733584" cy="1077212"/>
          </a:xfrm>
          <a:prstGeom prst="rect">
            <a:avLst/>
          </a:prstGeom>
          <a:noFill/>
        </p:spPr>
        <p:txBody>
          <a:bodyPr wrap="square" lIns="91433" tIns="45717" rIns="91433" bIns="45717" rtlCol="0">
            <a:spAutoFit/>
          </a:bodyPr>
          <a:lstStyle/>
          <a:p>
            <a:pPr marL="288925"/>
            <a:r>
              <a:rPr lang="en-US" sz="3200" b="1" smtClean="0">
                <a:solidFill>
                  <a:schemeClr val="accent1">
                    <a:lumMod val="50000"/>
                  </a:schemeClr>
                </a:solidFill>
              </a:rPr>
              <a:t>Sekolah Berbasis SNP &amp; </a:t>
            </a:r>
          </a:p>
          <a:p>
            <a:pPr marL="288925"/>
            <a:r>
              <a:rPr lang="en-US" sz="3200" b="1" smtClean="0">
                <a:solidFill>
                  <a:schemeClr val="accent1">
                    <a:lumMod val="50000"/>
                  </a:schemeClr>
                </a:solidFill>
              </a:rPr>
              <a:t>Jejaring Mutu Pendidikan</a:t>
            </a:r>
            <a:endParaRPr lang="en-US" sz="3200" b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905000" y="990600"/>
            <a:ext cx="5029200" cy="4343400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-171856" y="2667000"/>
            <a:ext cx="1676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smtClean="0">
                <a:solidFill>
                  <a:srgbClr val="C00000"/>
                </a:solidFill>
              </a:rPr>
              <a:t>KONDISI SATUAN PENDIDIKAN SAAT INI</a:t>
            </a:r>
            <a:endParaRPr lang="en-US" i="1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239000" y="1600200"/>
            <a:ext cx="1905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smtClean="0">
                <a:solidFill>
                  <a:srgbClr val="0070C0"/>
                </a:solidFill>
              </a:rPr>
              <a:t>SATUAN PENDIDIKAN DENGAN </a:t>
            </a:r>
            <a:r>
              <a:rPr lang="en-US" i="1" smtClean="0">
                <a:solidFill>
                  <a:srgbClr val="0070C0"/>
                </a:solidFill>
              </a:rPr>
              <a:t>MUTU LAYANAN PENDIDIKAN YANG UNGGUL, BERSTANDAR , DAN BERBUDAYA MUTU SERTA MENJAMIN LULUSAN YANG BERKUALITAS</a:t>
            </a:r>
            <a:endParaRPr lang="en-US" i="1">
              <a:solidFill>
                <a:srgbClr val="0070C0"/>
              </a:solidFill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1324584" y="2895600"/>
            <a:ext cx="609600" cy="914400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6895288" y="2895600"/>
            <a:ext cx="609600" cy="914400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14984" y="209490"/>
            <a:ext cx="75963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smtClean="0"/>
              <a:t>UPAYA PENINGKATAN &amp; PENJAMINAN MUTU PENDIDIKAN</a:t>
            </a:r>
            <a:endParaRPr lang="en-US" sz="2400" b="1"/>
          </a:p>
        </p:txBody>
      </p:sp>
      <p:sp>
        <p:nvSpPr>
          <p:cNvPr id="16" name="Rectangle 15"/>
          <p:cNvSpPr/>
          <p:nvPr/>
        </p:nvSpPr>
        <p:spPr>
          <a:xfrm>
            <a:off x="1981200" y="2403834"/>
            <a:ext cx="4876800" cy="90991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accent6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1981200" y="3578546"/>
            <a:ext cx="4876800" cy="1524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175">
            <a:solidFill>
              <a:schemeClr val="accent3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2488377" y="1295400"/>
            <a:ext cx="3886200" cy="600362"/>
          </a:xfrm>
          <a:prstGeom prst="rect">
            <a:avLst/>
          </a:prstGeom>
          <a:noFill/>
          <a:ln w="19050" cap="flat" cmpd="sng" algn="ctr">
            <a:solidFill>
              <a:schemeClr val="accent2">
                <a:lumMod val="50000"/>
              </a:schemeClr>
            </a:solidFill>
            <a:prstDash val="solid"/>
          </a:ln>
          <a:effectLst/>
        </p:spPr>
        <p:txBody>
          <a:bodyPr anchor="t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KOMPETENSI LULUSAN</a:t>
            </a:r>
            <a:endParaRPr kumimoji="0" lang="id-ID" sz="1800" b="0" i="0" u="none" strike="noStrike" kern="0" cap="none" spc="0" normalizeH="0" baseline="0" noProof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668588" y="1652590"/>
            <a:ext cx="1097280" cy="3657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anchor="ctr">
            <a:noAutofit/>
          </a:bodyPr>
          <a:lstStyle/>
          <a:p>
            <a:pPr algn="ctr"/>
            <a:r>
              <a:rPr lang="en-US" sz="1200" smtClean="0">
                <a:latin typeface="Tahoma" pitchFamily="34" charset="0"/>
                <a:ea typeface="Tahoma" pitchFamily="34" charset="0"/>
                <a:cs typeface="Tahoma" pitchFamily="34" charset="0"/>
              </a:rPr>
              <a:t>Sikap</a:t>
            </a:r>
            <a:endParaRPr lang="en-US" sz="12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866833" y="1652590"/>
            <a:ext cx="1097280" cy="3657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anchor="ctr">
            <a:noAutofit/>
          </a:bodyPr>
          <a:lstStyle/>
          <a:p>
            <a:pPr algn="ctr"/>
            <a:r>
              <a:rPr lang="en-US" sz="1200" smtClean="0">
                <a:latin typeface="Tahoma" pitchFamily="34" charset="0"/>
                <a:ea typeface="Tahoma" pitchFamily="34" charset="0"/>
                <a:cs typeface="Tahoma" pitchFamily="34" charset="0"/>
              </a:rPr>
              <a:t>Pengetahuan</a:t>
            </a: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136999" y="2871790"/>
            <a:ext cx="1264441" cy="365760"/>
          </a:xfrm>
          <a:prstGeom prst="rect">
            <a:avLst/>
          </a:prstGeom>
          <a:noFill/>
          <a:ln w="19050" cap="flat" cmpd="sng" algn="ctr">
            <a:solidFill>
              <a:schemeClr val="accent6">
                <a:lumMod val="75000"/>
              </a:schemeClr>
            </a:solidFill>
            <a:prstDash val="solid"/>
          </a:ln>
          <a:effectLst/>
        </p:spPr>
        <p:txBody>
          <a:bodyPr anchor="ctr"/>
          <a:lstStyle/>
          <a:p>
            <a:pPr lvl="0" algn="ctr">
              <a:defRPr/>
            </a:pPr>
            <a:r>
              <a:rPr lang="en-US" sz="1400" kern="0" dirty="0" smtClean="0">
                <a:solidFill>
                  <a:schemeClr val="accent2">
                    <a:lumMod val="50000"/>
                  </a:schemeClr>
                </a:solidFill>
                <a:latin typeface="Gill Sans MT"/>
              </a:rPr>
              <a:t>ISI </a:t>
            </a:r>
            <a:endParaRPr kumimoji="0" lang="id-ID" sz="1400" b="0" i="0" u="none" strike="noStrike" kern="0" cap="none" spc="0" normalizeH="0" baseline="0" noProof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762984" y="2871790"/>
            <a:ext cx="1264441" cy="365760"/>
          </a:xfrm>
          <a:prstGeom prst="rect">
            <a:avLst/>
          </a:prstGeom>
          <a:noFill/>
          <a:ln w="19050" cap="flat" cmpd="sng" algn="ctr">
            <a:solidFill>
              <a:schemeClr val="accent6">
                <a:lumMod val="75000"/>
              </a:schemeClr>
            </a:solidFill>
            <a:prstDash val="solid"/>
          </a:ln>
          <a:effectLst/>
        </p:spPr>
        <p:txBody>
          <a:bodyPr anchor="ctr"/>
          <a:lstStyle/>
          <a:p>
            <a:pPr lvl="0" algn="ctr">
              <a:defRPr/>
            </a:pPr>
            <a:r>
              <a:rPr lang="en-US" sz="1400" kern="0" dirty="0" smtClean="0">
                <a:solidFill>
                  <a:sysClr val="windowText" lastClr="000000"/>
                </a:solidFill>
                <a:latin typeface="Gill Sans MT"/>
              </a:rPr>
              <a:t>PROSES</a:t>
            </a:r>
            <a:endParaRPr kumimoji="0" lang="id-ID" sz="1400" b="0" i="0" u="none" strike="noStrike" kern="0" cap="none" spc="0" normalizeH="0" baseline="0" noProof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411824" y="2871790"/>
            <a:ext cx="1264441" cy="365760"/>
          </a:xfrm>
          <a:prstGeom prst="rect">
            <a:avLst/>
          </a:prstGeom>
          <a:noFill/>
          <a:ln w="19050" cap="flat" cmpd="sng" algn="ctr">
            <a:solidFill>
              <a:schemeClr val="accent6">
                <a:lumMod val="75000"/>
              </a:schemeClr>
            </a:solidFill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id-ID" sz="1400" kern="0" smtClean="0">
                <a:solidFill>
                  <a:sysClr val="windowText" lastClr="000000"/>
                </a:solidFill>
                <a:latin typeface="Gill Sans MT"/>
              </a:rPr>
              <a:t>PENILAIAN</a:t>
            </a:r>
            <a:endParaRPr kumimoji="0" lang="id-ID" sz="1400" b="0" i="0" u="none" strike="noStrike" kern="0" cap="none" spc="0" normalizeH="0" baseline="0" noProof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164559" y="3969865"/>
            <a:ext cx="1264441" cy="365760"/>
          </a:xfrm>
          <a:prstGeom prst="rect">
            <a:avLst/>
          </a:prstGeom>
          <a:noFill/>
          <a:ln w="19050" cap="flat" cmpd="sng" algn="ctr">
            <a:solidFill>
              <a:schemeClr val="accent3">
                <a:lumMod val="75000"/>
              </a:schemeClr>
            </a:solidFill>
            <a:prstDash val="solid"/>
          </a:ln>
          <a:effectLst/>
        </p:spPr>
        <p:txBody>
          <a:bodyPr anchor="ctr"/>
          <a:lstStyle/>
          <a:p>
            <a:pPr lvl="0" algn="ctr"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PTK</a:t>
            </a:r>
            <a:endParaRPr kumimoji="0" lang="id-ID" sz="1400" b="0" i="0" u="none" strike="noStrike" kern="0" cap="none" spc="0" normalizeH="0" baseline="0" noProof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811166" y="3969865"/>
            <a:ext cx="1264441" cy="365760"/>
          </a:xfrm>
          <a:prstGeom prst="rect">
            <a:avLst/>
          </a:prstGeom>
          <a:noFill/>
          <a:ln w="19050" cap="flat" cmpd="sng" algn="ctr">
            <a:solidFill>
              <a:schemeClr val="accent3">
                <a:lumMod val="75000"/>
              </a:schemeClr>
            </a:solidFill>
            <a:prstDash val="solid"/>
          </a:ln>
          <a:effectLst/>
        </p:spPr>
        <p:txBody>
          <a:bodyPr anchor="ctr"/>
          <a:lstStyle/>
          <a:p>
            <a:pPr lvl="0" algn="ctr">
              <a:defRPr/>
            </a:pPr>
            <a:r>
              <a:rPr lang="en-US" sz="1400" kern="0" dirty="0" smtClean="0">
                <a:solidFill>
                  <a:sysClr val="windowText" lastClr="000000"/>
                </a:solidFill>
                <a:latin typeface="Gill Sans MT"/>
              </a:rPr>
              <a:t>SARPRAS</a:t>
            </a:r>
            <a:endParaRPr kumimoji="0" lang="id-ID" sz="1400" b="0" i="0" u="none" strike="noStrike" kern="0" cap="none" spc="0" normalizeH="0" baseline="0" noProof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460615" y="3969865"/>
            <a:ext cx="1264441" cy="365760"/>
          </a:xfrm>
          <a:prstGeom prst="rect">
            <a:avLst/>
          </a:prstGeom>
          <a:noFill/>
          <a:ln w="19050" cap="flat" cmpd="sng" algn="ctr">
            <a:solidFill>
              <a:schemeClr val="accent3">
                <a:lumMod val="75000"/>
              </a:schemeClr>
            </a:solidFill>
            <a:prstDash val="solid"/>
          </a:ln>
          <a:effectLst/>
        </p:spPr>
        <p:txBody>
          <a:bodyPr anchor="ctr"/>
          <a:lstStyle/>
          <a:p>
            <a:pPr lvl="0" algn="ctr">
              <a:defRPr/>
            </a:pPr>
            <a:r>
              <a:rPr lang="en-US" sz="1400" kern="0" smtClean="0">
                <a:solidFill>
                  <a:sysClr val="windowText" lastClr="000000"/>
                </a:solidFill>
                <a:latin typeface="Gill Sans MT"/>
              </a:rPr>
              <a:t>PEMBIAYAAN </a:t>
            </a:r>
            <a:endParaRPr kumimoji="0" lang="id-ID" sz="1400" b="0" i="0" u="none" strike="noStrike" kern="0" cap="none" spc="0" normalizeH="0" baseline="0" noProof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569006" y="4551679"/>
            <a:ext cx="1748760" cy="365760"/>
          </a:xfrm>
          <a:prstGeom prst="rect">
            <a:avLst/>
          </a:prstGeom>
          <a:noFill/>
          <a:ln w="19050" cap="flat" cmpd="sng" algn="ctr">
            <a:solidFill>
              <a:schemeClr val="accent3">
                <a:lumMod val="75000"/>
              </a:schemeClr>
            </a:solidFill>
            <a:prstDash val="solid"/>
          </a:ln>
          <a:effectLst/>
        </p:spPr>
        <p:txBody>
          <a:bodyPr anchor="ctr"/>
          <a:lstStyle/>
          <a:p>
            <a:pPr lvl="0" algn="ctr">
              <a:defRPr/>
            </a:pPr>
            <a:r>
              <a:rPr lang="en-US" sz="1400" kern="0" smtClean="0">
                <a:solidFill>
                  <a:sysClr val="windowText" lastClr="000000"/>
                </a:solidFill>
                <a:latin typeface="Gill Sans MT"/>
              </a:rPr>
              <a:t>PENGELOLAAN</a:t>
            </a:r>
            <a:endParaRPr kumimoji="0" lang="id-ID" sz="1400" b="0" i="0" u="none" strike="noStrike" kern="0" cap="none" spc="0" normalizeH="0" baseline="0" noProof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34" name="Down Arrow 33"/>
          <p:cNvSpPr/>
          <p:nvPr/>
        </p:nvSpPr>
        <p:spPr>
          <a:xfrm flipV="1">
            <a:off x="4110006" y="1975206"/>
            <a:ext cx="484632" cy="428628"/>
          </a:xfrm>
          <a:prstGeom prst="downArrow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Arrow Connector 34"/>
          <p:cNvCxnSpPr>
            <a:stCxn id="21" idx="3"/>
            <a:endCxn id="22" idx="1"/>
          </p:cNvCxnSpPr>
          <p:nvPr/>
        </p:nvCxnSpPr>
        <p:spPr>
          <a:xfrm>
            <a:off x="3401440" y="3054670"/>
            <a:ext cx="361544" cy="1588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22" idx="3"/>
            <a:endCxn id="23" idx="1"/>
          </p:cNvCxnSpPr>
          <p:nvPr/>
        </p:nvCxnSpPr>
        <p:spPr>
          <a:xfrm>
            <a:off x="5027425" y="3054670"/>
            <a:ext cx="384399" cy="1588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43"/>
          <p:cNvCxnSpPr>
            <a:stCxn id="21" idx="0"/>
            <a:endCxn id="23" idx="0"/>
          </p:cNvCxnSpPr>
          <p:nvPr/>
        </p:nvCxnSpPr>
        <p:spPr>
          <a:xfrm rot="5400000" flipH="1" flipV="1">
            <a:off x="4406632" y="1234378"/>
            <a:ext cx="1588" cy="3274825"/>
          </a:xfrm>
          <a:prstGeom prst="bentConnector3">
            <a:avLst>
              <a:gd name="adj1" fmla="val 14395466"/>
            </a:avLst>
          </a:prstGeom>
          <a:ln w="38100">
            <a:solidFill>
              <a:schemeClr val="accent6">
                <a:lumMod val="75000"/>
              </a:schemeClr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Down Arrow 37"/>
          <p:cNvSpPr/>
          <p:nvPr/>
        </p:nvSpPr>
        <p:spPr>
          <a:xfrm flipV="1">
            <a:off x="4190010" y="3237550"/>
            <a:ext cx="484632" cy="428628"/>
          </a:xfrm>
          <a:prstGeom prst="downArrow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Arrow Connector 38"/>
          <p:cNvCxnSpPr>
            <a:stCxn id="24" idx="3"/>
            <a:endCxn id="25" idx="1"/>
          </p:cNvCxnSpPr>
          <p:nvPr/>
        </p:nvCxnSpPr>
        <p:spPr>
          <a:xfrm>
            <a:off x="3429000" y="4152745"/>
            <a:ext cx="382166" cy="1588"/>
          </a:xfrm>
          <a:prstGeom prst="straightConnector1">
            <a:avLst/>
          </a:prstGeom>
          <a:ln w="38100">
            <a:solidFill>
              <a:schemeClr val="accent3">
                <a:lumMod val="75000"/>
              </a:schemeClr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25" idx="3"/>
            <a:endCxn id="26" idx="1"/>
          </p:cNvCxnSpPr>
          <p:nvPr/>
        </p:nvCxnSpPr>
        <p:spPr>
          <a:xfrm>
            <a:off x="5075607" y="4152745"/>
            <a:ext cx="385008" cy="1588"/>
          </a:xfrm>
          <a:prstGeom prst="straightConnector1">
            <a:avLst/>
          </a:prstGeom>
          <a:ln w="38100">
            <a:solidFill>
              <a:schemeClr val="accent3">
                <a:lumMod val="75000"/>
              </a:schemeClr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25" idx="2"/>
            <a:endCxn id="27" idx="0"/>
          </p:cNvCxnSpPr>
          <p:nvPr/>
        </p:nvCxnSpPr>
        <p:spPr>
          <a:xfrm rot="5400000">
            <a:off x="4335360" y="4443652"/>
            <a:ext cx="216054" cy="1"/>
          </a:xfrm>
          <a:prstGeom prst="straightConnector1">
            <a:avLst/>
          </a:prstGeom>
          <a:ln w="38100">
            <a:solidFill>
              <a:schemeClr val="accent3">
                <a:lumMod val="75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59"/>
          <p:cNvCxnSpPr>
            <a:stCxn id="24" idx="2"/>
            <a:endCxn id="27" idx="1"/>
          </p:cNvCxnSpPr>
          <p:nvPr/>
        </p:nvCxnSpPr>
        <p:spPr>
          <a:xfrm rot="16200000" flipH="1">
            <a:off x="2983426" y="4148979"/>
            <a:ext cx="398934" cy="772226"/>
          </a:xfrm>
          <a:prstGeom prst="bentConnector2">
            <a:avLst/>
          </a:prstGeom>
          <a:ln w="38100">
            <a:solidFill>
              <a:schemeClr val="accent3">
                <a:lumMod val="75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62"/>
          <p:cNvCxnSpPr>
            <a:stCxn id="26" idx="2"/>
            <a:endCxn id="27" idx="3"/>
          </p:cNvCxnSpPr>
          <p:nvPr/>
        </p:nvCxnSpPr>
        <p:spPr>
          <a:xfrm rot="5400000">
            <a:off x="5505834" y="4147557"/>
            <a:ext cx="398934" cy="775070"/>
          </a:xfrm>
          <a:prstGeom prst="bentConnector2">
            <a:avLst/>
          </a:prstGeom>
          <a:ln w="38100">
            <a:solidFill>
              <a:schemeClr val="accent3">
                <a:lumMod val="75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24" idx="0"/>
            <a:endCxn id="26" idx="0"/>
          </p:cNvCxnSpPr>
          <p:nvPr/>
        </p:nvCxnSpPr>
        <p:spPr>
          <a:xfrm rot="5400000" flipH="1" flipV="1">
            <a:off x="4444808" y="2321837"/>
            <a:ext cx="1588" cy="3296056"/>
          </a:xfrm>
          <a:prstGeom prst="bentConnector3">
            <a:avLst>
              <a:gd name="adj1" fmla="val 14395466"/>
            </a:avLst>
          </a:prstGeom>
          <a:ln w="38100">
            <a:solidFill>
              <a:schemeClr val="accent3">
                <a:lumMod val="75000"/>
              </a:schemeClr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5093970" y="1652590"/>
            <a:ext cx="1097280" cy="3657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anchor="ctr">
            <a:noAutofit/>
          </a:bodyPr>
          <a:lstStyle/>
          <a:p>
            <a:pPr algn="ctr"/>
            <a:r>
              <a:rPr lang="es-ES" sz="1200" smtClean="0">
                <a:latin typeface="Tahoma" pitchFamily="34" charset="0"/>
                <a:ea typeface="Tahoma" pitchFamily="34" charset="0"/>
                <a:cs typeface="Tahoma" pitchFamily="34" charset="0"/>
              </a:rPr>
              <a:t>Ketrampilan</a:t>
            </a:r>
            <a:endParaRPr lang="es-E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590800" y="1981200"/>
            <a:ext cx="3810000" cy="533400"/>
          </a:xfrm>
          <a:prstGeom prst="roundRect">
            <a:avLst/>
          </a:prstGeom>
          <a:solidFill>
            <a:srgbClr val="0070C0">
              <a:alpha val="4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smtClean="0">
                <a:solidFill>
                  <a:schemeClr val="tx1"/>
                </a:solidFill>
              </a:rPr>
              <a:t>PENERAPAN KURIKULUM 2013</a:t>
            </a:r>
            <a:endParaRPr lang="en-US" sz="1600" b="1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667000" y="3124200"/>
            <a:ext cx="3810000" cy="685800"/>
          </a:xfrm>
          <a:prstGeom prst="roundRect">
            <a:avLst/>
          </a:prstGeom>
          <a:solidFill>
            <a:srgbClr val="0070C0">
              <a:alpha val="4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SEKOLAH BERBASIS SNP &amp; JEJARING MUTU PENDIDIKAN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2362200" y="4267200"/>
            <a:ext cx="1371600" cy="685800"/>
          </a:xfrm>
          <a:prstGeom prst="roundRect">
            <a:avLst/>
          </a:prstGeom>
          <a:solidFill>
            <a:srgbClr val="0070C0">
              <a:alpha val="4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>
                <a:solidFill>
                  <a:schemeClr val="tx1"/>
                </a:solidFill>
              </a:rPr>
              <a:t>PENINGKATAN KOMPETENSI PTK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029200" y="4191000"/>
            <a:ext cx="1600200" cy="533400"/>
          </a:xfrm>
          <a:prstGeom prst="roundRect">
            <a:avLst/>
          </a:prstGeom>
          <a:solidFill>
            <a:srgbClr val="0070C0">
              <a:alpha val="4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smtClean="0">
                <a:solidFill>
                  <a:schemeClr val="tx1"/>
                </a:solidFill>
              </a:rPr>
              <a:t>UPAYA-UPAYA LAINNYA</a:t>
            </a:r>
            <a:endParaRPr lang="en-US" sz="1200" b="1">
              <a:solidFill>
                <a:schemeClr val="tx1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85800" y="6096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35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1" grpId="1" animBg="1"/>
      <p:bldP spid="13" grpId="0" animBg="1"/>
      <p:bldP spid="14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487362"/>
          </a:xfr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2800" b="1" smtClean="0"/>
              <a:t>SEKOLAH </a:t>
            </a:r>
            <a:r>
              <a:rPr lang="en-US" sz="2800" b="1" smtClean="0"/>
              <a:t>BERBASIS SNP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1219199"/>
          </a:xfrm>
        </p:spPr>
        <p:txBody>
          <a:bodyPr>
            <a:noAutofit/>
          </a:bodyPr>
          <a:lstStyle/>
          <a:p>
            <a:pPr marL="1028700" indent="-1028700">
              <a:buNone/>
            </a:pPr>
            <a:r>
              <a:rPr lang="en-US" sz="2400" b="1" smtClean="0"/>
              <a:t>Tujuan: </a:t>
            </a:r>
            <a:r>
              <a:rPr lang="en-US" sz="2400" smtClean="0"/>
              <a:t>Mempercepat </a:t>
            </a:r>
            <a:r>
              <a:rPr lang="en-US" sz="2400" smtClean="0"/>
              <a:t>peningkatan mutu pendidikan </a:t>
            </a:r>
            <a:r>
              <a:rPr lang="en-US" sz="2400" smtClean="0"/>
              <a:t>melalui </a:t>
            </a:r>
            <a:r>
              <a:rPr lang="en-US" sz="2400" smtClean="0"/>
              <a:t>pengembangan sistem manajemen mutu yang dapat menjamin pemenuhan Standar Nasional Pendidikan.</a:t>
            </a:r>
            <a:endParaRPr lang="en-US" sz="2400"/>
          </a:p>
        </p:txBody>
      </p:sp>
      <p:sp>
        <p:nvSpPr>
          <p:cNvPr id="6" name="Oval 5"/>
          <p:cNvSpPr/>
          <p:nvPr/>
        </p:nvSpPr>
        <p:spPr>
          <a:xfrm>
            <a:off x="6934200" y="4818529"/>
            <a:ext cx="1708897" cy="129540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id-ID" sz="2400" b="1" dirty="0" smtClean="0"/>
              <a:t>BUDAYA MUTU</a:t>
            </a:r>
            <a:endParaRPr lang="id-ID" sz="2400" b="1" dirty="0"/>
          </a:p>
        </p:txBody>
      </p:sp>
      <p:grpSp>
        <p:nvGrpSpPr>
          <p:cNvPr id="7" name="Group 6"/>
          <p:cNvGrpSpPr/>
          <p:nvPr/>
        </p:nvGrpSpPr>
        <p:grpSpPr>
          <a:xfrm>
            <a:off x="304800" y="4419600"/>
            <a:ext cx="5410200" cy="2057400"/>
            <a:chOff x="152400" y="3429000"/>
            <a:chExt cx="5410200" cy="2057400"/>
          </a:xfrm>
        </p:grpSpPr>
        <p:sp>
          <p:nvSpPr>
            <p:cNvPr id="8" name="Oval 7"/>
            <p:cNvSpPr/>
            <p:nvPr/>
          </p:nvSpPr>
          <p:spPr>
            <a:xfrm>
              <a:off x="609600" y="3523129"/>
              <a:ext cx="4267200" cy="6096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id-ID" sz="2400" b="1" dirty="0" smtClean="0"/>
                <a:t>SPMP-SEKOLAH</a:t>
              </a:r>
              <a:endParaRPr lang="id-ID" sz="2400" b="1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660712" y="4168588"/>
              <a:ext cx="1143000" cy="838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sz="1600" dirty="0" smtClean="0"/>
                <a:t>MASALAH MUTU</a:t>
              </a:r>
              <a:endParaRPr lang="id-ID" sz="1600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289112" y="4168588"/>
              <a:ext cx="1181100" cy="838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sz="1600" dirty="0" smtClean="0"/>
                <a:t>AUDIT MUTU INTERNAL</a:t>
              </a:r>
              <a:endParaRPr lang="id-ID" sz="1600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09900" y="4168588"/>
              <a:ext cx="1143000" cy="838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sz="1600" dirty="0" smtClean="0"/>
                <a:t>PERBAIKAN MUTU</a:t>
              </a:r>
              <a:endParaRPr lang="id-ID" sz="1600" dirty="0"/>
            </a:p>
          </p:txBody>
        </p:sp>
        <p:cxnSp>
          <p:nvCxnSpPr>
            <p:cNvPr id="12" name="Straight Arrow Connector 11"/>
            <p:cNvCxnSpPr>
              <a:stCxn id="10" idx="3"/>
              <a:endCxn id="9" idx="1"/>
            </p:cNvCxnSpPr>
            <p:nvPr/>
          </p:nvCxnSpPr>
          <p:spPr>
            <a:xfrm>
              <a:off x="1470212" y="4587688"/>
              <a:ext cx="19050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>
              <a:off x="2803712" y="4558552"/>
              <a:ext cx="19050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898712" y="5369859"/>
              <a:ext cx="3978088" cy="0"/>
            </a:xfrm>
            <a:prstGeom prst="line">
              <a:avLst/>
            </a:prstGeom>
            <a:ln w="28575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endCxn id="10" idx="2"/>
            </p:cNvCxnSpPr>
            <p:nvPr/>
          </p:nvCxnSpPr>
          <p:spPr>
            <a:xfrm flipV="1">
              <a:off x="879662" y="5006788"/>
              <a:ext cx="0" cy="363071"/>
            </a:xfrm>
            <a:prstGeom prst="line">
              <a:avLst/>
            </a:prstGeom>
            <a:ln w="28575">
              <a:prstDash val="dash"/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V="1">
              <a:off x="2240056" y="5006788"/>
              <a:ext cx="0" cy="363071"/>
            </a:xfrm>
            <a:prstGeom prst="line">
              <a:avLst/>
            </a:prstGeom>
            <a:ln w="28575">
              <a:prstDash val="dash"/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V="1">
              <a:off x="3587003" y="4977652"/>
              <a:ext cx="0" cy="363071"/>
            </a:xfrm>
            <a:prstGeom prst="line">
              <a:avLst/>
            </a:prstGeom>
            <a:ln w="28575"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Rectangle 17"/>
            <p:cNvSpPr/>
            <p:nvPr/>
          </p:nvSpPr>
          <p:spPr>
            <a:xfrm>
              <a:off x="4305300" y="4168588"/>
              <a:ext cx="1143000" cy="838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sz="1600" dirty="0" smtClean="0"/>
                <a:t>DAMPAK MUTU</a:t>
              </a:r>
              <a:endParaRPr lang="id-ID" sz="1600" dirty="0"/>
            </a:p>
          </p:txBody>
        </p:sp>
        <p:cxnSp>
          <p:nvCxnSpPr>
            <p:cNvPr id="19" name="Straight Arrow Connector 18"/>
            <p:cNvCxnSpPr/>
            <p:nvPr/>
          </p:nvCxnSpPr>
          <p:spPr>
            <a:xfrm>
              <a:off x="4152900" y="4567516"/>
              <a:ext cx="19050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V="1">
              <a:off x="4844303" y="5006786"/>
              <a:ext cx="0" cy="363071"/>
            </a:xfrm>
            <a:prstGeom prst="line">
              <a:avLst/>
            </a:prstGeom>
            <a:ln w="28575"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0"/>
            <p:cNvSpPr/>
            <p:nvPr/>
          </p:nvSpPr>
          <p:spPr>
            <a:xfrm>
              <a:off x="152400" y="3429000"/>
              <a:ext cx="5410200" cy="20574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</p:grpSp>
      <p:sp>
        <p:nvSpPr>
          <p:cNvPr id="22" name="Rounded Rectangle 21"/>
          <p:cNvSpPr/>
          <p:nvPr/>
        </p:nvSpPr>
        <p:spPr>
          <a:xfrm>
            <a:off x="457200" y="3355042"/>
            <a:ext cx="1463488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PERGURUAN TINGGI</a:t>
            </a:r>
            <a:endParaRPr lang="id-ID" dirty="0"/>
          </a:p>
        </p:txBody>
      </p:sp>
      <p:sp>
        <p:nvSpPr>
          <p:cNvPr id="23" name="Rounded Rectangle 22"/>
          <p:cNvSpPr/>
          <p:nvPr/>
        </p:nvSpPr>
        <p:spPr>
          <a:xfrm>
            <a:off x="2554381" y="3372971"/>
            <a:ext cx="891988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LPMP</a:t>
            </a:r>
            <a:endParaRPr lang="id-ID" dirty="0"/>
          </a:p>
        </p:txBody>
      </p:sp>
      <p:sp>
        <p:nvSpPr>
          <p:cNvPr id="24" name="Rounded Rectangle 23"/>
          <p:cNvSpPr/>
          <p:nvPr/>
        </p:nvSpPr>
        <p:spPr>
          <a:xfrm>
            <a:off x="4099112" y="3355042"/>
            <a:ext cx="1463488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PEMDA </a:t>
            </a:r>
            <a:r>
              <a:rPr lang="en-US" sz="1400" b="1" smtClean="0"/>
              <a:t>(</a:t>
            </a:r>
            <a:r>
              <a:rPr lang="id-ID" sz="1400" b="1" smtClean="0"/>
              <a:t>Pengawas</a:t>
            </a:r>
            <a:r>
              <a:rPr lang="en-US" sz="1400" b="1" smtClean="0"/>
              <a:t>)</a:t>
            </a:r>
            <a:endParaRPr lang="id-ID" b="1" dirty="0"/>
          </a:p>
        </p:txBody>
      </p:sp>
      <p:cxnSp>
        <p:nvCxnSpPr>
          <p:cNvPr id="25" name="Straight Arrow Connector 24"/>
          <p:cNvCxnSpPr>
            <a:stCxn id="24" idx="2"/>
          </p:cNvCxnSpPr>
          <p:nvPr/>
        </p:nvCxnSpPr>
        <p:spPr>
          <a:xfrm>
            <a:off x="4830856" y="4117042"/>
            <a:ext cx="0" cy="30255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3000375" y="4117042"/>
            <a:ext cx="0" cy="30255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1324535" y="4134971"/>
            <a:ext cx="0" cy="30255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22" idx="3"/>
            <a:endCxn id="23" idx="1"/>
          </p:cNvCxnSpPr>
          <p:nvPr/>
        </p:nvCxnSpPr>
        <p:spPr>
          <a:xfrm>
            <a:off x="1920688" y="3736042"/>
            <a:ext cx="633693" cy="17929"/>
          </a:xfrm>
          <a:prstGeom prst="line">
            <a:avLst/>
          </a:prstGeom>
          <a:ln w="28575">
            <a:solidFill>
              <a:srgbClr val="92D050"/>
            </a:solidFill>
            <a:prstDash val="dash"/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endCxn id="24" idx="1"/>
          </p:cNvCxnSpPr>
          <p:nvPr/>
        </p:nvCxnSpPr>
        <p:spPr>
          <a:xfrm>
            <a:off x="3406588" y="3718113"/>
            <a:ext cx="692524" cy="17929"/>
          </a:xfrm>
          <a:prstGeom prst="line">
            <a:avLst/>
          </a:prstGeom>
          <a:ln w="28575">
            <a:solidFill>
              <a:srgbClr val="92D050"/>
            </a:solidFill>
            <a:prstDash val="dash"/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Freeform 29"/>
          <p:cNvSpPr/>
          <p:nvPr/>
        </p:nvSpPr>
        <p:spPr>
          <a:xfrm>
            <a:off x="1313329" y="2933681"/>
            <a:ext cx="3240742" cy="403431"/>
          </a:xfrm>
          <a:custGeom>
            <a:avLst/>
            <a:gdLst>
              <a:gd name="connsiteX0" fmla="*/ 0 w 3240742"/>
              <a:gd name="connsiteY0" fmla="*/ 389984 h 403431"/>
              <a:gd name="connsiteX1" fmla="*/ 1680883 w 3240742"/>
              <a:gd name="connsiteY1" fmla="*/ 19 h 403431"/>
              <a:gd name="connsiteX2" fmla="*/ 3240742 w 3240742"/>
              <a:gd name="connsiteY2" fmla="*/ 403431 h 403431"/>
              <a:gd name="connsiteX3" fmla="*/ 3240742 w 3240742"/>
              <a:gd name="connsiteY3" fmla="*/ 403431 h 403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40742" h="403431">
                <a:moveTo>
                  <a:pt x="0" y="389984"/>
                </a:moveTo>
                <a:cubicBezTo>
                  <a:pt x="570379" y="193881"/>
                  <a:pt x="1140759" y="-2222"/>
                  <a:pt x="1680883" y="19"/>
                </a:cubicBezTo>
                <a:cubicBezTo>
                  <a:pt x="2221007" y="2260"/>
                  <a:pt x="3240742" y="403431"/>
                  <a:pt x="3240742" y="403431"/>
                </a:cubicBezTo>
                <a:lnTo>
                  <a:pt x="3240742" y="403431"/>
                </a:lnTo>
              </a:path>
            </a:pathLst>
          </a:custGeom>
          <a:noFill/>
          <a:ln>
            <a:solidFill>
              <a:srgbClr val="92D050"/>
            </a:solidFill>
            <a:prstDash val="dash"/>
            <a:headEnd type="arrow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1" name="TextBox 30"/>
          <p:cNvSpPr txBox="1"/>
          <p:nvPr/>
        </p:nvSpPr>
        <p:spPr>
          <a:xfrm>
            <a:off x="5334000" y="5125571"/>
            <a:ext cx="1790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b="1" dirty="0" smtClean="0"/>
              <a:t>TERUS MENERUS</a:t>
            </a:r>
            <a:endParaRPr lang="id-ID" b="1" dirty="0"/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5715000" y="5448300"/>
            <a:ext cx="1219200" cy="43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ounded Rectangle 33"/>
          <p:cNvSpPr/>
          <p:nvPr/>
        </p:nvSpPr>
        <p:spPr>
          <a:xfrm>
            <a:off x="2314575" y="2599204"/>
            <a:ext cx="13716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PPMP</a:t>
            </a:r>
            <a:endParaRPr lang="id-ID" dirty="0"/>
          </a:p>
        </p:txBody>
      </p:sp>
      <p:cxnSp>
        <p:nvCxnSpPr>
          <p:cNvPr id="35" name="Straight Connector 34"/>
          <p:cNvCxnSpPr/>
          <p:nvPr/>
        </p:nvCxnSpPr>
        <p:spPr>
          <a:xfrm rot="16200000">
            <a:off x="2836769" y="3274358"/>
            <a:ext cx="327212" cy="17929"/>
          </a:xfrm>
          <a:prstGeom prst="line">
            <a:avLst/>
          </a:prstGeom>
          <a:ln w="28575">
            <a:solidFill>
              <a:srgbClr val="92D050"/>
            </a:solidFill>
            <a:prstDash val="dash"/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ounded Rectangle 37"/>
          <p:cNvSpPr/>
          <p:nvPr/>
        </p:nvSpPr>
        <p:spPr>
          <a:xfrm>
            <a:off x="2257425" y="2523004"/>
            <a:ext cx="1463040" cy="1676400"/>
          </a:xfrm>
          <a:prstGeom prst="roundRect">
            <a:avLst>
              <a:gd name="adj" fmla="val 7576"/>
            </a:avLst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2200275" y="2246779"/>
            <a:ext cx="15838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smtClean="0"/>
              <a:t>BADAN PSDMPK-PMP</a:t>
            </a:r>
            <a:endParaRPr lang="en-US" sz="1200" b="1"/>
          </a:p>
        </p:txBody>
      </p:sp>
      <p:sp>
        <p:nvSpPr>
          <p:cNvPr id="40" name="Right Brace 39"/>
          <p:cNvSpPr/>
          <p:nvPr/>
        </p:nvSpPr>
        <p:spPr>
          <a:xfrm>
            <a:off x="5562600" y="2286000"/>
            <a:ext cx="685800" cy="1981200"/>
          </a:xfrm>
          <a:prstGeom prst="rightBrace">
            <a:avLst/>
          </a:prstGeom>
          <a:ln w="95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" name="Straight Connector 42"/>
          <p:cNvCxnSpPr/>
          <p:nvPr/>
        </p:nvCxnSpPr>
        <p:spPr>
          <a:xfrm rot="10800000">
            <a:off x="381000" y="4267200"/>
            <a:ext cx="5181600" cy="1588"/>
          </a:xfrm>
          <a:prstGeom prst="line">
            <a:avLst/>
          </a:prstGeom>
          <a:ln>
            <a:solidFill>
              <a:srgbClr val="C0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10800000">
            <a:off x="390526" y="2284411"/>
            <a:ext cx="5181600" cy="1588"/>
          </a:xfrm>
          <a:prstGeom prst="line">
            <a:avLst/>
          </a:prstGeom>
          <a:ln>
            <a:solidFill>
              <a:srgbClr val="C0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6228944" y="2362200"/>
            <a:ext cx="291505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smtClean="0">
                <a:solidFill>
                  <a:srgbClr val="C00000"/>
                </a:solidFill>
              </a:rPr>
              <a:t>Kerjasama akan mendorong upaya peningkatan dan penjaminan mutu yang:</a:t>
            </a:r>
          </a:p>
          <a:p>
            <a:pPr marL="174625" indent="-174625">
              <a:buFont typeface="Arial" pitchFamily="34" charset="0"/>
              <a:buChar char="•"/>
            </a:pPr>
            <a:r>
              <a:rPr lang="en-US" sz="1600" b="1" i="1" smtClean="0">
                <a:solidFill>
                  <a:srgbClr val="C00000"/>
                </a:solidFill>
              </a:rPr>
              <a:t>Komprehensif </a:t>
            </a:r>
          </a:p>
          <a:p>
            <a:pPr marL="174625" indent="-174625">
              <a:buFont typeface="Arial" pitchFamily="34" charset="0"/>
              <a:buChar char="•"/>
            </a:pPr>
            <a:r>
              <a:rPr lang="en-US" sz="1600" b="1" i="1" smtClean="0">
                <a:solidFill>
                  <a:srgbClr val="C00000"/>
                </a:solidFill>
              </a:rPr>
              <a:t>Inovatif</a:t>
            </a:r>
          </a:p>
          <a:p>
            <a:pPr marL="174625" indent="-174625">
              <a:buFont typeface="Arial" pitchFamily="34" charset="0"/>
              <a:buChar char="•"/>
            </a:pPr>
            <a:r>
              <a:rPr lang="en-US" sz="1600" b="1" i="1" smtClean="0">
                <a:solidFill>
                  <a:srgbClr val="C00000"/>
                </a:solidFill>
              </a:rPr>
              <a:t>Berkomitmen</a:t>
            </a:r>
          </a:p>
          <a:p>
            <a:pPr marL="174625" indent="-174625">
              <a:buFont typeface="Arial" pitchFamily="34" charset="0"/>
              <a:buChar char="•"/>
            </a:pPr>
            <a:r>
              <a:rPr lang="en-US" sz="1600" b="1" i="1" smtClean="0">
                <a:solidFill>
                  <a:srgbClr val="C00000"/>
                </a:solidFill>
              </a:rPr>
              <a:t>Spesifik</a:t>
            </a:r>
          </a:p>
          <a:p>
            <a:pPr marL="174625" indent="-174625">
              <a:buFont typeface="Arial" pitchFamily="34" charset="0"/>
              <a:buChar char="•"/>
            </a:pPr>
            <a:r>
              <a:rPr lang="en-US" sz="1600" b="1" i="1" smtClean="0">
                <a:solidFill>
                  <a:srgbClr val="C00000"/>
                </a:solidFill>
              </a:rPr>
              <a:t>Didukung dengan tenaga profesional </a:t>
            </a:r>
            <a:endParaRPr lang="en-US" sz="1600" b="1" i="1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-304800" y="3886200"/>
            <a:ext cx="8610600" cy="685800"/>
          </a:xfrm>
          <a:prstGeom prst="roundRect">
            <a:avLst/>
          </a:prstGeom>
          <a:solidFill>
            <a:srgbClr val="00206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-914400" y="4191000"/>
            <a:ext cx="8610600" cy="685800"/>
          </a:xfrm>
          <a:prstGeom prst="roundRect">
            <a:avLst/>
          </a:prstGeom>
          <a:solidFill>
            <a:srgbClr val="0070C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-1447800" y="4495800"/>
            <a:ext cx="8610600" cy="685800"/>
          </a:xfrm>
          <a:prstGeom prst="roundRect">
            <a:avLst/>
          </a:prstGeom>
          <a:solidFill>
            <a:srgbClr val="00B0F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77017" y="2981325"/>
            <a:ext cx="5857158" cy="584769"/>
          </a:xfrm>
          <a:prstGeom prst="rect">
            <a:avLst/>
          </a:prstGeom>
          <a:noFill/>
        </p:spPr>
        <p:txBody>
          <a:bodyPr wrap="square" lIns="91433" tIns="45717" rIns="91433" bIns="45717" rtlCol="0">
            <a:spAutoFit/>
          </a:bodyPr>
          <a:lstStyle/>
          <a:p>
            <a:r>
              <a:rPr lang="pt-BR" sz="3200" b="1" smtClean="0">
                <a:solidFill>
                  <a:schemeClr val="accent1">
                    <a:lumMod val="50000"/>
                  </a:schemeClr>
                </a:solidFill>
              </a:rPr>
              <a:t>A. EVALUASI PEMENUHAN SNP</a:t>
            </a:r>
            <a:endParaRPr lang="pt-BR" sz="3200" b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600201"/>
            <a:ext cx="8039100" cy="2133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884238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TAHAPAN </a:t>
            </a:r>
            <a:r>
              <a:rPr lang="en-US" sz="2800" b="1" smtClean="0"/>
              <a:t>PENGEMBANGAN </a:t>
            </a:r>
            <a:br>
              <a:rPr lang="en-US" sz="2800" b="1" smtClean="0"/>
            </a:br>
            <a:r>
              <a:rPr lang="en-US" sz="2800" b="1" smtClean="0"/>
              <a:t>BUDAYA MUTU PADA SEKOLAH  BERBASIS SNP</a:t>
            </a:r>
            <a:endParaRPr lang="id-ID" sz="28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1353680" y="1219200"/>
            <a:ext cx="928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smtClean="0">
                <a:latin typeface="+mj-lt"/>
              </a:rPr>
              <a:t>PHASE I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014425" y="1219200"/>
            <a:ext cx="989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smtClean="0">
                <a:latin typeface="+mj-lt"/>
              </a:rPr>
              <a:t>PHASE II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685406" y="1219200"/>
            <a:ext cx="1050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smtClean="0">
                <a:latin typeface="+mj-lt"/>
              </a:rPr>
              <a:t>PHASE III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604455" y="3733794"/>
            <a:ext cx="36439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smtClean="0">
                <a:latin typeface="+mj-lt"/>
              </a:rPr>
              <a:t>B</a:t>
            </a:r>
            <a:r>
              <a:rPr lang="en-US" sz="2000" smtClean="0">
                <a:latin typeface="+mj-lt"/>
              </a:rPr>
              <a:t>   U   D  A   Y   A      </a:t>
            </a:r>
            <a:r>
              <a:rPr lang="en-US" sz="2800" smtClean="0">
                <a:latin typeface="+mj-lt"/>
              </a:rPr>
              <a:t>M </a:t>
            </a:r>
            <a:r>
              <a:rPr lang="en-US" sz="2000" smtClean="0">
                <a:latin typeface="+mj-lt"/>
              </a:rPr>
              <a:t>  U   T    U</a:t>
            </a:r>
            <a:endParaRPr lang="id-ID" sz="2000">
              <a:latin typeface="+mj-lt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752601" y="3297990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30%</a:t>
            </a:r>
            <a:endParaRPr lang="id-ID" b="1" smtClean="0"/>
          </a:p>
        </p:txBody>
      </p:sp>
      <p:sp>
        <p:nvSpPr>
          <p:cNvPr id="33" name="TextBox 32"/>
          <p:cNvSpPr txBox="1"/>
          <p:nvPr/>
        </p:nvSpPr>
        <p:spPr>
          <a:xfrm>
            <a:off x="4191001" y="3352794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50%</a:t>
            </a:r>
            <a:endParaRPr lang="id-ID"/>
          </a:p>
        </p:txBody>
      </p:sp>
      <p:sp>
        <p:nvSpPr>
          <p:cNvPr id="34" name="TextBox 33"/>
          <p:cNvSpPr txBox="1"/>
          <p:nvPr/>
        </p:nvSpPr>
        <p:spPr>
          <a:xfrm>
            <a:off x="7010400" y="3352794"/>
            <a:ext cx="7008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100%</a:t>
            </a:r>
            <a:endParaRPr lang="id-ID"/>
          </a:p>
        </p:txBody>
      </p:sp>
      <p:cxnSp>
        <p:nvCxnSpPr>
          <p:cNvPr id="23" name="Straight Connector 22"/>
          <p:cNvCxnSpPr/>
          <p:nvPr/>
        </p:nvCxnSpPr>
        <p:spPr>
          <a:xfrm rot="5400000">
            <a:off x="4728616" y="2619682"/>
            <a:ext cx="2468880" cy="0"/>
          </a:xfrm>
          <a:prstGeom prst="line">
            <a:avLst/>
          </a:prstGeom>
          <a:ln w="38100">
            <a:solidFill>
              <a:schemeClr val="accent5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2062410" y="2619682"/>
            <a:ext cx="2468880" cy="0"/>
          </a:xfrm>
          <a:prstGeom prst="line">
            <a:avLst/>
          </a:prstGeom>
          <a:ln w="38100">
            <a:solidFill>
              <a:schemeClr val="accent5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3240591" y="2209798"/>
            <a:ext cx="27516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chemeClr val="bg1"/>
                </a:solidFill>
              </a:rPr>
              <a:t>EXTERNALLY DRIVEN</a:t>
            </a:r>
            <a:endParaRPr lang="id-ID" sz="2400">
              <a:solidFill>
                <a:schemeClr val="bg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258224" y="2971798"/>
            <a:ext cx="27163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ysClr val="windowText" lastClr="000000"/>
                </a:solidFill>
              </a:rPr>
              <a:t>INTERNALLY </a:t>
            </a:r>
            <a:r>
              <a:rPr lang="en-US" sz="2400" dirty="0" smtClean="0">
                <a:solidFill>
                  <a:sysClr val="windowText" lastClr="000000"/>
                </a:solidFill>
              </a:rPr>
              <a:t>DRIVEN</a:t>
            </a:r>
            <a:endParaRPr lang="id-ID" sz="2400" dirty="0">
              <a:solidFill>
                <a:sysClr val="windowText" lastClr="000000"/>
              </a:solidFill>
            </a:endParaRPr>
          </a:p>
        </p:txBody>
      </p:sp>
      <p:sp>
        <p:nvSpPr>
          <p:cNvPr id="29" name="Pentagon 28"/>
          <p:cNvSpPr/>
          <p:nvPr/>
        </p:nvSpPr>
        <p:spPr>
          <a:xfrm>
            <a:off x="609601" y="4343400"/>
            <a:ext cx="2128157" cy="1143000"/>
          </a:xfrm>
          <a:prstGeom prst="homePlate">
            <a:avLst>
              <a:gd name="adj" fmla="val 31884"/>
            </a:avLst>
          </a:prstGeom>
          <a:solidFill>
            <a:srgbClr val="C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smtClean="0"/>
              <a:t>TAHUN I:</a:t>
            </a:r>
          </a:p>
          <a:p>
            <a:pPr algn="ctr"/>
            <a:r>
              <a:rPr lang="en-US" sz="1400" b="1" smtClean="0"/>
              <a:t>KONSOLIDASI</a:t>
            </a:r>
          </a:p>
        </p:txBody>
      </p:sp>
      <p:sp>
        <p:nvSpPr>
          <p:cNvPr id="35" name="Chevron 34"/>
          <p:cNvSpPr/>
          <p:nvPr/>
        </p:nvSpPr>
        <p:spPr>
          <a:xfrm>
            <a:off x="2133600" y="4343400"/>
            <a:ext cx="2971800" cy="1143000"/>
          </a:xfrm>
          <a:prstGeom prst="chevron">
            <a:avLst>
              <a:gd name="adj" fmla="val 30877"/>
            </a:avLst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smtClean="0">
                <a:solidFill>
                  <a:schemeClr val="tx1"/>
                </a:solidFill>
              </a:rPr>
              <a:t>TAHUN II :</a:t>
            </a:r>
          </a:p>
          <a:p>
            <a:pPr algn="ctr"/>
            <a:r>
              <a:rPr lang="en-US" sz="1400" b="1" smtClean="0">
                <a:solidFill>
                  <a:schemeClr val="tx1"/>
                </a:solidFill>
              </a:rPr>
              <a:t>IMPLEMENTASI </a:t>
            </a:r>
          </a:p>
        </p:txBody>
      </p:sp>
      <p:sp>
        <p:nvSpPr>
          <p:cNvPr id="36" name="Chevron 35"/>
          <p:cNvSpPr/>
          <p:nvPr/>
        </p:nvSpPr>
        <p:spPr>
          <a:xfrm>
            <a:off x="4648200" y="4343400"/>
            <a:ext cx="2743200" cy="1143000"/>
          </a:xfrm>
          <a:prstGeom prst="chevron">
            <a:avLst>
              <a:gd name="adj" fmla="val 30877"/>
            </a:avLst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smtClean="0">
                <a:solidFill>
                  <a:schemeClr val="tx1"/>
                </a:solidFill>
              </a:rPr>
              <a:t>TAHUN III:</a:t>
            </a:r>
          </a:p>
          <a:p>
            <a:pPr algn="ctr"/>
            <a:r>
              <a:rPr lang="en-US" sz="1400" b="1" smtClean="0">
                <a:solidFill>
                  <a:schemeClr val="tx1"/>
                </a:solidFill>
              </a:rPr>
              <a:t>PENGUATAN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0" y="5791200"/>
            <a:ext cx="61908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smtClean="0"/>
              <a:t>FOKUS:</a:t>
            </a:r>
            <a:endParaRPr lang="en-US" sz="1100" b="1"/>
          </a:p>
        </p:txBody>
      </p:sp>
      <p:sp>
        <p:nvSpPr>
          <p:cNvPr id="40" name="TextBox 39"/>
          <p:cNvSpPr txBox="1"/>
          <p:nvPr/>
        </p:nvSpPr>
        <p:spPr>
          <a:xfrm>
            <a:off x="609600" y="5562602"/>
            <a:ext cx="1600200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en-US" sz="1100" smtClean="0"/>
              <a:t>Desain Sekolah Model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100" smtClean="0"/>
              <a:t>Penetapan Sekolah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100" smtClean="0"/>
              <a:t>Pengembangan Program Kerja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100" smtClean="0"/>
              <a:t>Pengembangan Unit dan Dokumen Mutu</a:t>
            </a:r>
            <a:endParaRPr lang="en-US" sz="1100" dirty="0" smtClean="0"/>
          </a:p>
        </p:txBody>
      </p:sp>
      <p:sp>
        <p:nvSpPr>
          <p:cNvPr id="41" name="TextBox 40"/>
          <p:cNvSpPr txBox="1"/>
          <p:nvPr/>
        </p:nvSpPr>
        <p:spPr>
          <a:xfrm>
            <a:off x="2286000" y="5562608"/>
            <a:ext cx="2286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en-US" sz="1200" smtClean="0"/>
              <a:t>Pemenuhan mutu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smtClean="0"/>
              <a:t>Pendampingan pemenuhan mutu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smtClean="0"/>
              <a:t>Evaluasi Eksternal</a:t>
            </a:r>
          </a:p>
          <a:p>
            <a:pPr marL="228600" indent="-228600">
              <a:buFont typeface="+mj-lt"/>
              <a:buAutoNum type="arabicPeriod"/>
            </a:pPr>
            <a:endParaRPr lang="en-US" sz="1200" dirty="0" smtClean="0"/>
          </a:p>
        </p:txBody>
      </p:sp>
      <p:sp>
        <p:nvSpPr>
          <p:cNvPr id="42" name="TextBox 41"/>
          <p:cNvSpPr txBox="1"/>
          <p:nvPr/>
        </p:nvSpPr>
        <p:spPr>
          <a:xfrm>
            <a:off x="4724400" y="5562608"/>
            <a:ext cx="1752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en-US" sz="1200" smtClean="0"/>
              <a:t>Peningkatan Standar Mutu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smtClean="0"/>
              <a:t>Pemenuhan mutu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smtClean="0"/>
              <a:t>Pendampingan pemenuhan mutu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smtClean="0"/>
              <a:t>Evaluasi Eksternal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705600" y="5562605"/>
            <a:ext cx="1828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en-US" sz="1200" smtClean="0"/>
              <a:t>Sosialisasi Implementasi Sekolah model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smtClean="0"/>
              <a:t>Pengimbasan pada sekolah di sekitarnya</a:t>
            </a:r>
          </a:p>
        </p:txBody>
      </p:sp>
      <p:grpSp>
        <p:nvGrpSpPr>
          <p:cNvPr id="3" name="Group 37"/>
          <p:cNvGrpSpPr/>
          <p:nvPr/>
        </p:nvGrpSpPr>
        <p:grpSpPr>
          <a:xfrm>
            <a:off x="6781800" y="4343400"/>
            <a:ext cx="1828800" cy="1143000"/>
            <a:chOff x="6781800" y="4343400"/>
            <a:chExt cx="1828800" cy="1143000"/>
          </a:xfrm>
        </p:grpSpPr>
        <p:sp>
          <p:nvSpPr>
            <p:cNvPr id="37" name="Chevron 36"/>
            <p:cNvSpPr/>
            <p:nvPr/>
          </p:nvSpPr>
          <p:spPr>
            <a:xfrm>
              <a:off x="6781800" y="4343400"/>
              <a:ext cx="1828800" cy="1143000"/>
            </a:xfrm>
            <a:prstGeom prst="chevron">
              <a:avLst>
                <a:gd name="adj" fmla="val 30877"/>
              </a:avLst>
            </a:prstGeom>
            <a:solidFill>
              <a:srgbClr val="92D05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7040880" y="4709160"/>
              <a:ext cx="1447800" cy="4924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smtClean="0"/>
                <a:t>TAHUN IV:</a:t>
              </a:r>
            </a:p>
            <a:p>
              <a:pPr algn="ctr"/>
              <a:r>
                <a:rPr lang="en-US" sz="1400" b="1" smtClean="0"/>
                <a:t>PENGIMBASAN</a:t>
              </a:r>
              <a:endParaRPr lang="en-US" sz="1400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5" grpId="0" animBg="1"/>
      <p:bldP spid="36" grpId="0" animBg="1"/>
      <p:bldP spid="39" grpId="0"/>
      <p:bldP spid="40" grpId="0"/>
      <p:bldP spid="41" grpId="0"/>
      <p:bldP spid="42" grpId="0"/>
      <p:bldP spid="43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33400"/>
          </a:xfrm>
        </p:spPr>
        <p:txBody>
          <a:bodyPr>
            <a:noAutofit/>
          </a:bodyPr>
          <a:lstStyle/>
          <a:p>
            <a:pPr marL="900113" indent="-900113"/>
            <a:r>
              <a:rPr lang="en-US" sz="3200" b="1" smtClean="0">
                <a:solidFill>
                  <a:srgbClr val="002060"/>
                </a:solidFill>
              </a:rPr>
              <a:t>JEJARING </a:t>
            </a:r>
            <a:r>
              <a:rPr lang="en-US" sz="3200" b="1" dirty="0" smtClean="0">
                <a:solidFill>
                  <a:srgbClr val="002060"/>
                </a:solidFill>
              </a:rPr>
              <a:t>MUTU PENDIDIKAN (JMP)</a:t>
            </a:r>
            <a:endParaRPr lang="en-US" sz="32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1600200"/>
          </a:xfrm>
          <a:solidFill>
            <a:schemeClr val="accent2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 lnSpcReduction="10000"/>
          </a:bodyPr>
          <a:lstStyle/>
          <a:p>
            <a:pPr marL="0" indent="0" algn="r">
              <a:buNone/>
            </a:pPr>
            <a:r>
              <a:rPr lang="en-US" sz="2000" b="1" dirty="0" smtClean="0">
                <a:solidFill>
                  <a:srgbClr val="00B050"/>
                </a:solidFill>
              </a:rPr>
              <a:t>KOLABORASI PENGUATAN SISTEM PENJAMINAN MUTU PENDIDIKAN YANG DIKEMBANGKAN DIANTARA SEKOLAH/ WILAYAH SASARAN </a:t>
            </a:r>
            <a:r>
              <a:rPr lang="en-US" sz="2000" b="1" dirty="0" smtClean="0">
                <a:solidFill>
                  <a:srgbClr val="00B0F0"/>
                </a:solidFill>
              </a:rPr>
              <a:t>DENGAN CARA BELAJAR BERSAMA </a:t>
            </a:r>
            <a:r>
              <a:rPr lang="en-US" sz="2000" b="1" dirty="0" smtClean="0">
                <a:solidFill>
                  <a:srgbClr val="FF0000"/>
                </a:solidFill>
              </a:rPr>
              <a:t>MELALUI BERBAGI PENGALAMAN, PEMECAHAN MASALAH BERSAMA, PENYUSUNAN RENCANA MUTU BERSAMA, DAN PENGUATAN KEMAMPUAN SDM SEKOLAH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6019800"/>
            <a:ext cx="82296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2400" b="1" dirty="0" smtClean="0">
                <a:solidFill>
                  <a:srgbClr val="00B050"/>
                </a:solidFill>
              </a:rPr>
              <a:t>FILOSOFI JMP: </a:t>
            </a:r>
            <a:r>
              <a:rPr lang="en-US" sz="2400" b="1" dirty="0" smtClean="0">
                <a:solidFill>
                  <a:srgbClr val="0070C0"/>
                </a:solidFill>
              </a:rPr>
              <a:t>MUTU MILIK KITA BERSAMA</a:t>
            </a:r>
            <a:endParaRPr lang="en-US" sz="2400" b="1" dirty="0">
              <a:solidFill>
                <a:srgbClr val="0070C0"/>
              </a:solidFill>
            </a:endParaRP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4800" y="3276600"/>
            <a:ext cx="2209800" cy="22736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05600" y="3505200"/>
            <a:ext cx="2134067" cy="177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Striped Right Arrow 8"/>
          <p:cNvSpPr/>
          <p:nvPr/>
        </p:nvSpPr>
        <p:spPr>
          <a:xfrm>
            <a:off x="5715000" y="3810000"/>
            <a:ext cx="1143000" cy="1219200"/>
          </a:xfrm>
          <a:prstGeom prst="striped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triped Right Arrow 9"/>
          <p:cNvSpPr/>
          <p:nvPr/>
        </p:nvSpPr>
        <p:spPr>
          <a:xfrm flipH="1">
            <a:off x="2581275" y="3810000"/>
            <a:ext cx="1143000" cy="1219200"/>
          </a:xfrm>
          <a:prstGeom prst="striped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4081003630"/>
              </p:ext>
            </p:extLst>
          </p:nvPr>
        </p:nvGraphicFramePr>
        <p:xfrm>
          <a:off x="1828800" y="2971800"/>
          <a:ext cx="5257800" cy="29257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xmlns="" val="4062787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048000" y="1981200"/>
            <a:ext cx="1295400" cy="10668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BADAN</a:t>
            </a: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5791200" y="1600200"/>
            <a:ext cx="1295400" cy="1066800"/>
          </a:xfrm>
          <a:prstGeom prst="ellipse">
            <a:avLst/>
          </a:prstGeom>
          <a:solidFill>
            <a:srgbClr val="00B0F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LPMP</a:t>
            </a: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6705600" y="1981200"/>
            <a:ext cx="1295400" cy="1066800"/>
          </a:xfrm>
          <a:prstGeom prst="ellipse">
            <a:avLst/>
          </a:prstGeom>
          <a:solidFill>
            <a:srgbClr val="00B05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PEMDA</a:t>
            </a: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791200" y="2438400"/>
            <a:ext cx="1295400" cy="1066800"/>
          </a:xfrm>
          <a:prstGeom prst="ellipse">
            <a:avLst/>
          </a:prstGeom>
          <a:solidFill>
            <a:srgbClr val="C00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LPTK</a:t>
            </a: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486400" y="1447800"/>
            <a:ext cx="2590800" cy="2209800"/>
          </a:xfrm>
          <a:prstGeom prst="ellipse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400800" y="609600"/>
            <a:ext cx="5334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Isosceles Triangle 10"/>
          <p:cNvSpPr/>
          <p:nvPr/>
        </p:nvSpPr>
        <p:spPr>
          <a:xfrm>
            <a:off x="6210300" y="304800"/>
            <a:ext cx="914400" cy="304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924800" y="1143000"/>
            <a:ext cx="5334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/>
          <p:cNvSpPr/>
          <p:nvPr/>
        </p:nvSpPr>
        <p:spPr>
          <a:xfrm>
            <a:off x="7734300" y="838200"/>
            <a:ext cx="914400" cy="304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8305800" y="3733800"/>
            <a:ext cx="5334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Isosceles Triangle 14"/>
          <p:cNvSpPr/>
          <p:nvPr/>
        </p:nvSpPr>
        <p:spPr>
          <a:xfrm>
            <a:off x="8115300" y="3429000"/>
            <a:ext cx="914400" cy="304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6477000" y="4343400"/>
            <a:ext cx="5334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Isosceles Triangle 16"/>
          <p:cNvSpPr/>
          <p:nvPr/>
        </p:nvSpPr>
        <p:spPr>
          <a:xfrm>
            <a:off x="6286500" y="4038600"/>
            <a:ext cx="914400" cy="304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800600" y="914400"/>
            <a:ext cx="5334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Isosceles Triangle 18"/>
          <p:cNvSpPr/>
          <p:nvPr/>
        </p:nvSpPr>
        <p:spPr>
          <a:xfrm>
            <a:off x="4610100" y="609600"/>
            <a:ext cx="914400" cy="304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Arrow Connector 20"/>
          <p:cNvCxnSpPr/>
          <p:nvPr/>
        </p:nvCxnSpPr>
        <p:spPr>
          <a:xfrm rot="16200000" flipV="1">
            <a:off x="5067302" y="1257302"/>
            <a:ext cx="761999" cy="533398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5400000" flipH="1" flipV="1">
            <a:off x="6286500" y="1181100"/>
            <a:ext cx="685800" cy="1588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5400000" flipH="1" flipV="1">
            <a:off x="7620000" y="1447800"/>
            <a:ext cx="533400" cy="381000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endCxn id="14" idx="1"/>
          </p:cNvCxnSpPr>
          <p:nvPr/>
        </p:nvCxnSpPr>
        <p:spPr>
          <a:xfrm rot="16200000" flipH="1">
            <a:off x="7620000" y="3200400"/>
            <a:ext cx="914400" cy="457200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17" idx="5"/>
          </p:cNvCxnSpPr>
          <p:nvPr/>
        </p:nvCxnSpPr>
        <p:spPr>
          <a:xfrm rot="5400000">
            <a:off x="6648450" y="3829050"/>
            <a:ext cx="685800" cy="38100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4191000" y="2514600"/>
            <a:ext cx="1447800" cy="152400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rot="5400000">
            <a:off x="2438400" y="2895600"/>
            <a:ext cx="990600" cy="990600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4" idx="1"/>
          </p:cNvCxnSpPr>
          <p:nvPr/>
        </p:nvCxnSpPr>
        <p:spPr>
          <a:xfrm rot="16200000" flipV="1">
            <a:off x="2683740" y="1583461"/>
            <a:ext cx="461029" cy="646907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8267093" y="2743200"/>
            <a:ext cx="8933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rgbClr val="C00000"/>
                </a:solidFill>
              </a:rPr>
              <a:t>PROV 2</a:t>
            </a:r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905000" y="1219200"/>
            <a:ext cx="8933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rgbClr val="C00000"/>
                </a:solidFill>
              </a:rPr>
              <a:t>PROV 3</a:t>
            </a:r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4572000" y="3810000"/>
            <a:ext cx="928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rgbClr val="C00000"/>
                </a:solidFill>
              </a:rPr>
              <a:t>PROV N</a:t>
            </a:r>
            <a:endParaRPr lang="en-US" b="1">
              <a:solidFill>
                <a:srgbClr val="C00000"/>
              </a:solidFill>
            </a:endParaRPr>
          </a:p>
        </p:txBody>
      </p:sp>
      <p:cxnSp>
        <p:nvCxnSpPr>
          <p:cNvPr id="69" name="Straight Arrow Connector 68"/>
          <p:cNvCxnSpPr/>
          <p:nvPr/>
        </p:nvCxnSpPr>
        <p:spPr>
          <a:xfrm rot="16200000" flipH="1">
            <a:off x="3886200" y="2971800"/>
            <a:ext cx="914400" cy="762000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-304800" y="228600"/>
            <a:ext cx="4648200" cy="568821"/>
          </a:xfrm>
          <a:prstGeom prst="roundRect">
            <a:avLst>
              <a:gd name="adj" fmla="val 33217"/>
            </a:avLst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2400" b="1" smtClean="0">
                <a:solidFill>
                  <a:schemeClr val="bg1"/>
                </a:solidFill>
              </a:rPr>
              <a:t>JEJARING </a:t>
            </a:r>
            <a:r>
              <a:rPr lang="en-US" sz="2400" b="1" smtClean="0">
                <a:solidFill>
                  <a:schemeClr val="bg1"/>
                </a:solidFill>
              </a:rPr>
              <a:t>MUTU PENDIDIKAN</a:t>
            </a:r>
            <a:endParaRPr lang="en-US" sz="2400" b="1">
              <a:solidFill>
                <a:schemeClr val="bg1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4876800" y="1219200"/>
            <a:ext cx="409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SP</a:t>
            </a:r>
            <a:endParaRPr lang="en-US"/>
          </a:p>
        </p:txBody>
      </p:sp>
      <p:sp>
        <p:nvSpPr>
          <p:cNvPr id="75" name="TextBox 74"/>
          <p:cNvSpPr txBox="1"/>
          <p:nvPr/>
        </p:nvSpPr>
        <p:spPr>
          <a:xfrm>
            <a:off x="6144114" y="914400"/>
            <a:ext cx="409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SP</a:t>
            </a:r>
            <a:endParaRPr lang="en-US"/>
          </a:p>
        </p:txBody>
      </p:sp>
      <p:sp>
        <p:nvSpPr>
          <p:cNvPr id="76" name="TextBox 75"/>
          <p:cNvSpPr txBox="1"/>
          <p:nvPr/>
        </p:nvSpPr>
        <p:spPr>
          <a:xfrm>
            <a:off x="8125314" y="1459468"/>
            <a:ext cx="409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SP</a:t>
            </a:r>
            <a:endParaRPr lang="en-US"/>
          </a:p>
        </p:txBody>
      </p:sp>
      <p:sp>
        <p:nvSpPr>
          <p:cNvPr id="77" name="TextBox 76"/>
          <p:cNvSpPr txBox="1"/>
          <p:nvPr/>
        </p:nvSpPr>
        <p:spPr>
          <a:xfrm>
            <a:off x="8382000" y="4114800"/>
            <a:ext cx="409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SP</a:t>
            </a:r>
            <a:endParaRPr lang="en-US"/>
          </a:p>
        </p:txBody>
      </p:sp>
      <p:sp>
        <p:nvSpPr>
          <p:cNvPr id="78" name="TextBox 77"/>
          <p:cNvSpPr txBox="1"/>
          <p:nvPr/>
        </p:nvSpPr>
        <p:spPr>
          <a:xfrm>
            <a:off x="6477000" y="4724400"/>
            <a:ext cx="409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SP</a:t>
            </a:r>
            <a:endParaRPr lang="en-US"/>
          </a:p>
        </p:txBody>
      </p:sp>
      <p:cxnSp>
        <p:nvCxnSpPr>
          <p:cNvPr id="84" name="Straight Arrow Connector 83"/>
          <p:cNvCxnSpPr/>
          <p:nvPr/>
        </p:nvCxnSpPr>
        <p:spPr>
          <a:xfrm flipV="1">
            <a:off x="3257550" y="3533775"/>
            <a:ext cx="3162300" cy="1447800"/>
          </a:xfrm>
          <a:prstGeom prst="straightConnector1">
            <a:avLst/>
          </a:prstGeom>
          <a:ln w="38100">
            <a:solidFill>
              <a:srgbClr val="00B05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>
            <a:off x="5235023" y="5638800"/>
            <a:ext cx="609600" cy="1588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>
            <a:off x="5235023" y="5943071"/>
            <a:ext cx="609600" cy="1588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5235023" y="6247342"/>
            <a:ext cx="6096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5235023" y="6551612"/>
            <a:ext cx="6096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TextBox 95"/>
          <p:cNvSpPr txBox="1"/>
          <p:nvPr/>
        </p:nvSpPr>
        <p:spPr>
          <a:xfrm>
            <a:off x="5844623" y="5486400"/>
            <a:ext cx="18900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smtClean="0"/>
              <a:t>koneksi pusat &amp; daerah</a:t>
            </a:r>
            <a:endParaRPr lang="en-US" sz="1400"/>
          </a:p>
        </p:txBody>
      </p:sp>
      <p:sp>
        <p:nvSpPr>
          <p:cNvPr id="97" name="TextBox 96"/>
          <p:cNvSpPr txBox="1"/>
          <p:nvPr/>
        </p:nvSpPr>
        <p:spPr>
          <a:xfrm>
            <a:off x="5844623" y="5788223"/>
            <a:ext cx="17540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smtClean="0"/>
              <a:t>koneksi antar wilayah</a:t>
            </a:r>
            <a:endParaRPr lang="en-US" sz="1400"/>
          </a:p>
        </p:txBody>
      </p:sp>
      <p:sp>
        <p:nvSpPr>
          <p:cNvPr id="98" name="TextBox 97"/>
          <p:cNvSpPr txBox="1"/>
          <p:nvPr/>
        </p:nvSpPr>
        <p:spPr>
          <a:xfrm>
            <a:off x="5844623" y="6093023"/>
            <a:ext cx="30707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smtClean="0"/>
              <a:t>koneksi LPMP,LPTK,PEMDA dan Sekolah</a:t>
            </a:r>
            <a:endParaRPr lang="en-US" sz="1400"/>
          </a:p>
        </p:txBody>
      </p:sp>
      <p:sp>
        <p:nvSpPr>
          <p:cNvPr id="99" name="TextBox 98"/>
          <p:cNvSpPr txBox="1"/>
          <p:nvPr/>
        </p:nvSpPr>
        <p:spPr>
          <a:xfrm>
            <a:off x="5844623" y="6397823"/>
            <a:ext cx="17524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smtClean="0"/>
              <a:t>koneksi antar sekolah</a:t>
            </a:r>
            <a:endParaRPr lang="en-US" sz="1400"/>
          </a:p>
        </p:txBody>
      </p:sp>
      <p:grpSp>
        <p:nvGrpSpPr>
          <p:cNvPr id="102" name="Group 101"/>
          <p:cNvGrpSpPr/>
          <p:nvPr/>
        </p:nvGrpSpPr>
        <p:grpSpPr>
          <a:xfrm>
            <a:off x="-114300" y="2514600"/>
            <a:ext cx="4419600" cy="4343400"/>
            <a:chOff x="-114300" y="2514600"/>
            <a:chExt cx="4419600" cy="4343400"/>
          </a:xfrm>
        </p:grpSpPr>
        <p:sp>
          <p:nvSpPr>
            <p:cNvPr id="39" name="Isosceles Triangle 38"/>
            <p:cNvSpPr/>
            <p:nvPr/>
          </p:nvSpPr>
          <p:spPr>
            <a:xfrm>
              <a:off x="1485900" y="2514600"/>
              <a:ext cx="914400" cy="304800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1" name="Group 100"/>
            <p:cNvGrpSpPr/>
            <p:nvPr/>
          </p:nvGrpSpPr>
          <p:grpSpPr>
            <a:xfrm>
              <a:off x="-114300" y="2819400"/>
              <a:ext cx="4419600" cy="4038600"/>
              <a:chOff x="-114300" y="2819400"/>
              <a:chExt cx="4419600" cy="4038600"/>
            </a:xfrm>
          </p:grpSpPr>
          <p:sp>
            <p:nvSpPr>
              <p:cNvPr id="34" name="Oval 33"/>
              <p:cNvSpPr/>
              <p:nvPr/>
            </p:nvSpPr>
            <p:spPr>
              <a:xfrm>
                <a:off x="1066800" y="3810000"/>
                <a:ext cx="1295400" cy="1066800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mtClean="0"/>
                  <a:t>LPMP</a:t>
                </a:r>
                <a:endParaRPr lang="en-US"/>
              </a:p>
            </p:txBody>
          </p:sp>
          <p:sp>
            <p:nvSpPr>
              <p:cNvPr id="35" name="Oval 34"/>
              <p:cNvSpPr/>
              <p:nvPr/>
            </p:nvSpPr>
            <p:spPr>
              <a:xfrm>
                <a:off x="1981200" y="4191000"/>
                <a:ext cx="1295400" cy="1066800"/>
              </a:xfrm>
              <a:prstGeom prst="ellipse">
                <a:avLst/>
              </a:prstGeom>
              <a:solidFill>
                <a:srgbClr val="00B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mtClean="0"/>
                  <a:t>PEMDA</a:t>
                </a:r>
                <a:endParaRPr lang="en-US"/>
              </a:p>
            </p:txBody>
          </p:sp>
          <p:sp>
            <p:nvSpPr>
              <p:cNvPr id="36" name="Oval 35"/>
              <p:cNvSpPr/>
              <p:nvPr/>
            </p:nvSpPr>
            <p:spPr>
              <a:xfrm>
                <a:off x="1066800" y="4648200"/>
                <a:ext cx="1295400" cy="1066800"/>
              </a:xfrm>
              <a:prstGeom prst="ellipse">
                <a:avLst/>
              </a:prstGeom>
              <a:solidFill>
                <a:srgbClr val="C00000"/>
              </a:solidFill>
              <a:ln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mtClean="0"/>
                  <a:t>LPTK</a:t>
                </a:r>
                <a:endParaRPr lang="en-US"/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762000" y="3657600"/>
                <a:ext cx="2590800" cy="220980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1676400" y="2819400"/>
                <a:ext cx="533400" cy="3048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190500" y="5943600"/>
                <a:ext cx="533400" cy="3048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Isosceles Triangle 40"/>
              <p:cNvSpPr/>
              <p:nvPr/>
            </p:nvSpPr>
            <p:spPr>
              <a:xfrm>
                <a:off x="0" y="5638800"/>
                <a:ext cx="914400" cy="304800"/>
              </a:xfrm>
              <a:prstGeom prst="triangl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Rectangle 41"/>
              <p:cNvSpPr/>
              <p:nvPr/>
            </p:nvSpPr>
            <p:spPr>
              <a:xfrm>
                <a:off x="3581400" y="5943600"/>
                <a:ext cx="533400" cy="3048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Isosceles Triangle 42"/>
              <p:cNvSpPr/>
              <p:nvPr/>
            </p:nvSpPr>
            <p:spPr>
              <a:xfrm>
                <a:off x="3390900" y="5638800"/>
                <a:ext cx="914400" cy="304800"/>
              </a:xfrm>
              <a:prstGeom prst="triangl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Rectangle 43"/>
              <p:cNvSpPr/>
              <p:nvPr/>
            </p:nvSpPr>
            <p:spPr>
              <a:xfrm>
                <a:off x="1752600" y="6553200"/>
                <a:ext cx="533400" cy="3048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Isosceles Triangle 44"/>
              <p:cNvSpPr/>
              <p:nvPr/>
            </p:nvSpPr>
            <p:spPr>
              <a:xfrm>
                <a:off x="1562100" y="6248400"/>
                <a:ext cx="914400" cy="304800"/>
              </a:xfrm>
              <a:prstGeom prst="triangl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76200" y="3124200"/>
                <a:ext cx="533400" cy="3048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Isosceles Triangle 46"/>
              <p:cNvSpPr/>
              <p:nvPr/>
            </p:nvSpPr>
            <p:spPr>
              <a:xfrm>
                <a:off x="-114300" y="2819400"/>
                <a:ext cx="914400" cy="304800"/>
              </a:xfrm>
              <a:prstGeom prst="triangl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8" name="Straight Arrow Connector 47"/>
              <p:cNvCxnSpPr>
                <a:stCxn id="37" idx="1"/>
              </p:cNvCxnSpPr>
              <p:nvPr/>
            </p:nvCxnSpPr>
            <p:spPr>
              <a:xfrm rot="16200000" flipV="1">
                <a:off x="485100" y="3324903"/>
                <a:ext cx="628416" cy="684212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Arrow Connector 48"/>
              <p:cNvCxnSpPr/>
              <p:nvPr/>
            </p:nvCxnSpPr>
            <p:spPr>
              <a:xfrm rot="5400000" flipH="1" flipV="1">
                <a:off x="1562100" y="3390900"/>
                <a:ext cx="685800" cy="1588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Arrow Connector 49"/>
              <p:cNvCxnSpPr>
                <a:endCxn id="41" idx="3"/>
              </p:cNvCxnSpPr>
              <p:nvPr/>
            </p:nvCxnSpPr>
            <p:spPr>
              <a:xfrm rot="10800000" flipV="1">
                <a:off x="457200" y="5410200"/>
                <a:ext cx="609600" cy="533400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Arrow Connector 50"/>
              <p:cNvCxnSpPr>
                <a:endCxn id="42" idx="1"/>
              </p:cNvCxnSpPr>
              <p:nvPr/>
            </p:nvCxnSpPr>
            <p:spPr>
              <a:xfrm rot="16200000" flipH="1">
                <a:off x="2895600" y="5410200"/>
                <a:ext cx="914400" cy="457200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Arrow Connector 51"/>
              <p:cNvCxnSpPr>
                <a:endCxn id="45" idx="5"/>
              </p:cNvCxnSpPr>
              <p:nvPr/>
            </p:nvCxnSpPr>
            <p:spPr>
              <a:xfrm rot="5400000">
                <a:off x="1924050" y="6038850"/>
                <a:ext cx="685800" cy="38100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5" name="TextBox 64"/>
              <p:cNvSpPr txBox="1"/>
              <p:nvPr/>
            </p:nvSpPr>
            <p:spPr>
              <a:xfrm>
                <a:off x="2438400" y="6019800"/>
                <a:ext cx="8933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smtClean="0">
                    <a:solidFill>
                      <a:srgbClr val="C00000"/>
                    </a:solidFill>
                  </a:rPr>
                  <a:t>PROV 1</a:t>
                </a:r>
                <a:endParaRPr lang="en-US" b="1">
                  <a:solidFill>
                    <a:srgbClr val="C00000"/>
                  </a:solidFill>
                </a:endParaRPr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3581400" y="6248400"/>
                <a:ext cx="4090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mtClean="0"/>
                  <a:t>SP</a:t>
                </a:r>
                <a:endParaRPr lang="en-US"/>
              </a:p>
            </p:txBody>
          </p:sp>
          <p:sp>
            <p:nvSpPr>
              <p:cNvPr id="80" name="TextBox 79"/>
              <p:cNvSpPr txBox="1"/>
              <p:nvPr/>
            </p:nvSpPr>
            <p:spPr>
              <a:xfrm>
                <a:off x="2362200" y="6488668"/>
                <a:ext cx="4090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mtClean="0"/>
                  <a:t>SP</a:t>
                </a:r>
                <a:endParaRPr lang="en-US"/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85800" y="5943600"/>
                <a:ext cx="4090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mtClean="0"/>
                  <a:t>SP</a:t>
                </a:r>
                <a:endParaRPr lang="en-US"/>
              </a:p>
            </p:txBody>
          </p:sp>
          <p:sp>
            <p:nvSpPr>
              <p:cNvPr id="82" name="TextBox 81"/>
              <p:cNvSpPr txBox="1"/>
              <p:nvPr/>
            </p:nvSpPr>
            <p:spPr>
              <a:xfrm>
                <a:off x="228600" y="3505200"/>
                <a:ext cx="4090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mtClean="0"/>
                  <a:t>SP</a:t>
                </a:r>
                <a:endParaRPr lang="en-US"/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2133600" y="3048000"/>
                <a:ext cx="4090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mtClean="0"/>
                  <a:t>SP</a:t>
                </a:r>
                <a:endParaRPr lang="en-US"/>
              </a:p>
            </p:txBody>
          </p:sp>
          <p:cxnSp>
            <p:nvCxnSpPr>
              <p:cNvPr id="87" name="Straight Arrow Connector 86"/>
              <p:cNvCxnSpPr/>
              <p:nvPr/>
            </p:nvCxnSpPr>
            <p:spPr>
              <a:xfrm rot="10800000" flipV="1">
                <a:off x="457200" y="2895598"/>
                <a:ext cx="1371602" cy="381001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headEnd type="arrow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Arrow Connector 99"/>
              <p:cNvCxnSpPr/>
              <p:nvPr/>
            </p:nvCxnSpPr>
            <p:spPr>
              <a:xfrm rot="16200000" flipV="1">
                <a:off x="-952500" y="4610100"/>
                <a:ext cx="2438400" cy="7620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headEnd type="arrow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04" name="Straight Arrow Connector 103"/>
          <p:cNvCxnSpPr/>
          <p:nvPr/>
        </p:nvCxnSpPr>
        <p:spPr>
          <a:xfrm rot="10800000" flipV="1">
            <a:off x="5181600" y="609600"/>
            <a:ext cx="1371602" cy="381001"/>
          </a:xfrm>
          <a:prstGeom prst="straightConnector1">
            <a:avLst/>
          </a:prstGeom>
          <a:ln w="3810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>
            <a:stCxn id="13" idx="3"/>
          </p:cNvCxnSpPr>
          <p:nvPr/>
        </p:nvCxnSpPr>
        <p:spPr>
          <a:xfrm rot="5400000" flipH="1">
            <a:off x="7258051" y="209551"/>
            <a:ext cx="533398" cy="1333500"/>
          </a:xfrm>
          <a:prstGeom prst="straightConnector1">
            <a:avLst/>
          </a:prstGeom>
          <a:ln w="3810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/>
          <p:nvPr/>
        </p:nvCxnSpPr>
        <p:spPr>
          <a:xfrm rot="10800000" flipV="1">
            <a:off x="3962400" y="4495798"/>
            <a:ext cx="2667000" cy="1600201"/>
          </a:xfrm>
          <a:prstGeom prst="straightConnector1">
            <a:avLst/>
          </a:prstGeom>
          <a:ln w="3810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500"/>
                            </p:stCondLst>
                            <p:childTnLst>
                              <p:par>
                                <p:cTn id="3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xtBox 69"/>
          <p:cNvSpPr txBox="1"/>
          <p:nvPr/>
        </p:nvSpPr>
        <p:spPr>
          <a:xfrm>
            <a:off x="-304800" y="228600"/>
            <a:ext cx="4648200" cy="568821"/>
          </a:xfrm>
          <a:prstGeom prst="roundRect">
            <a:avLst>
              <a:gd name="adj" fmla="val 33217"/>
            </a:avLst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2400" b="1" smtClean="0">
                <a:solidFill>
                  <a:schemeClr val="bg1"/>
                </a:solidFill>
              </a:rPr>
              <a:t>JEJARING MUTU BERBASIS TIK</a:t>
            </a:r>
            <a:endParaRPr lang="en-US" sz="2400" b="1" smtClean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791200" y="1600200"/>
            <a:ext cx="1295400" cy="10668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LPMP</a:t>
            </a: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6705600" y="1981200"/>
            <a:ext cx="1295400" cy="1066800"/>
          </a:xfrm>
          <a:prstGeom prst="ellipse">
            <a:avLst/>
          </a:prstGeom>
          <a:solidFill>
            <a:srgbClr val="00B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PEMDA</a:t>
            </a: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791200" y="2438400"/>
            <a:ext cx="1295400" cy="1066800"/>
          </a:xfrm>
          <a:prstGeom prst="ellipse">
            <a:avLst/>
          </a:prstGeom>
          <a:solidFill>
            <a:srgbClr val="C00000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LPTK</a:t>
            </a: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486400" y="1447800"/>
            <a:ext cx="2590800" cy="2209800"/>
          </a:xfrm>
          <a:prstGeom prst="ellipse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400800" y="609600"/>
            <a:ext cx="5334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Isosceles Triangle 10"/>
          <p:cNvSpPr/>
          <p:nvPr/>
        </p:nvSpPr>
        <p:spPr>
          <a:xfrm>
            <a:off x="6210300" y="304800"/>
            <a:ext cx="914400" cy="304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924800" y="1143000"/>
            <a:ext cx="5334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/>
          <p:cNvSpPr/>
          <p:nvPr/>
        </p:nvSpPr>
        <p:spPr>
          <a:xfrm>
            <a:off x="7734300" y="838200"/>
            <a:ext cx="914400" cy="304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8305800" y="3733800"/>
            <a:ext cx="5334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Isosceles Triangle 14"/>
          <p:cNvSpPr/>
          <p:nvPr/>
        </p:nvSpPr>
        <p:spPr>
          <a:xfrm>
            <a:off x="8115300" y="3429000"/>
            <a:ext cx="914400" cy="304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6477000" y="4343400"/>
            <a:ext cx="5334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Isosceles Triangle 16"/>
          <p:cNvSpPr/>
          <p:nvPr/>
        </p:nvSpPr>
        <p:spPr>
          <a:xfrm>
            <a:off x="6286500" y="4038600"/>
            <a:ext cx="914400" cy="304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800600" y="914400"/>
            <a:ext cx="5334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Isosceles Triangle 18"/>
          <p:cNvSpPr/>
          <p:nvPr/>
        </p:nvSpPr>
        <p:spPr>
          <a:xfrm>
            <a:off x="4610100" y="609600"/>
            <a:ext cx="914400" cy="304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Arrow Connector 20"/>
          <p:cNvCxnSpPr>
            <a:stCxn id="5" idx="1"/>
          </p:cNvCxnSpPr>
          <p:nvPr/>
        </p:nvCxnSpPr>
        <p:spPr>
          <a:xfrm rot="16200000" flipV="1">
            <a:off x="5274540" y="1050061"/>
            <a:ext cx="613429" cy="79930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5400000" flipH="1" flipV="1">
            <a:off x="6286500" y="1181100"/>
            <a:ext cx="685800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5400000" flipH="1" flipV="1">
            <a:off x="7620000" y="1447800"/>
            <a:ext cx="533400" cy="381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endCxn id="14" idx="1"/>
          </p:cNvCxnSpPr>
          <p:nvPr/>
        </p:nvCxnSpPr>
        <p:spPr>
          <a:xfrm rot="16200000" flipH="1">
            <a:off x="7620000" y="3200400"/>
            <a:ext cx="914400" cy="4572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17" idx="5"/>
          </p:cNvCxnSpPr>
          <p:nvPr/>
        </p:nvCxnSpPr>
        <p:spPr>
          <a:xfrm rot="5400000">
            <a:off x="6648450" y="3829050"/>
            <a:ext cx="685800" cy="381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/>
          <p:cNvSpPr/>
          <p:nvPr/>
        </p:nvSpPr>
        <p:spPr>
          <a:xfrm>
            <a:off x="1066800" y="3810000"/>
            <a:ext cx="1295400" cy="10668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LPMP</a:t>
            </a:r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1981200" y="4191000"/>
            <a:ext cx="1295400" cy="1066800"/>
          </a:xfrm>
          <a:prstGeom prst="ellipse">
            <a:avLst/>
          </a:prstGeom>
          <a:solidFill>
            <a:srgbClr val="00B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PEMDA</a:t>
            </a:r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1066800" y="4648200"/>
            <a:ext cx="1295400" cy="1066800"/>
          </a:xfrm>
          <a:prstGeom prst="ellipse">
            <a:avLst/>
          </a:prstGeom>
          <a:solidFill>
            <a:srgbClr val="C00000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LPTK</a:t>
            </a:r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762000" y="3657600"/>
            <a:ext cx="2590800" cy="2209800"/>
          </a:xfrm>
          <a:prstGeom prst="ellipse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1676400" y="2819400"/>
            <a:ext cx="5334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Isosceles Triangle 38"/>
          <p:cNvSpPr/>
          <p:nvPr/>
        </p:nvSpPr>
        <p:spPr>
          <a:xfrm>
            <a:off x="1485900" y="2514600"/>
            <a:ext cx="914400" cy="304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190500" y="5943600"/>
            <a:ext cx="5334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Isosceles Triangle 40"/>
          <p:cNvSpPr/>
          <p:nvPr/>
        </p:nvSpPr>
        <p:spPr>
          <a:xfrm>
            <a:off x="0" y="5638800"/>
            <a:ext cx="914400" cy="304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3581400" y="5943600"/>
            <a:ext cx="5334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Isosceles Triangle 42"/>
          <p:cNvSpPr/>
          <p:nvPr/>
        </p:nvSpPr>
        <p:spPr>
          <a:xfrm>
            <a:off x="3390900" y="5638800"/>
            <a:ext cx="914400" cy="304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1752600" y="6553200"/>
            <a:ext cx="5334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Isosceles Triangle 44"/>
          <p:cNvSpPr/>
          <p:nvPr/>
        </p:nvSpPr>
        <p:spPr>
          <a:xfrm>
            <a:off x="1562100" y="6248400"/>
            <a:ext cx="914400" cy="304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76200" y="3124200"/>
            <a:ext cx="5334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Isosceles Triangle 46"/>
          <p:cNvSpPr/>
          <p:nvPr/>
        </p:nvSpPr>
        <p:spPr>
          <a:xfrm>
            <a:off x="-114300" y="2819400"/>
            <a:ext cx="914400" cy="304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Straight Arrow Connector 47"/>
          <p:cNvCxnSpPr>
            <a:stCxn id="34" idx="1"/>
          </p:cNvCxnSpPr>
          <p:nvPr/>
        </p:nvCxnSpPr>
        <p:spPr>
          <a:xfrm rot="16200000" flipV="1">
            <a:off x="550140" y="3259861"/>
            <a:ext cx="613429" cy="79930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rot="5400000" flipH="1" flipV="1">
            <a:off x="1562100" y="3390900"/>
            <a:ext cx="685800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endCxn id="41" idx="3"/>
          </p:cNvCxnSpPr>
          <p:nvPr/>
        </p:nvCxnSpPr>
        <p:spPr>
          <a:xfrm rot="10800000" flipV="1">
            <a:off x="457200" y="5334000"/>
            <a:ext cx="685800" cy="6096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endCxn id="42" idx="1"/>
          </p:cNvCxnSpPr>
          <p:nvPr/>
        </p:nvCxnSpPr>
        <p:spPr>
          <a:xfrm rot="16200000" flipH="1">
            <a:off x="2895600" y="5410200"/>
            <a:ext cx="914400" cy="4572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endCxn id="45" idx="5"/>
          </p:cNvCxnSpPr>
          <p:nvPr/>
        </p:nvCxnSpPr>
        <p:spPr>
          <a:xfrm rot="5400000">
            <a:off x="1924050" y="6038850"/>
            <a:ext cx="685800" cy="381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4191000" y="2514600"/>
            <a:ext cx="1447800" cy="152400"/>
          </a:xfrm>
          <a:prstGeom prst="straightConnector1">
            <a:avLst/>
          </a:prstGeom>
          <a:ln w="57150">
            <a:solidFill>
              <a:srgbClr val="00B0F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rot="5400000">
            <a:off x="2438400" y="2895600"/>
            <a:ext cx="990600" cy="990600"/>
          </a:xfrm>
          <a:prstGeom prst="straightConnector1">
            <a:avLst/>
          </a:prstGeom>
          <a:ln w="57150">
            <a:solidFill>
              <a:srgbClr val="00B0F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rot="16200000" flipV="1">
            <a:off x="2683740" y="1583461"/>
            <a:ext cx="461029" cy="646907"/>
          </a:xfrm>
          <a:prstGeom prst="straightConnector1">
            <a:avLst/>
          </a:prstGeom>
          <a:ln w="57150">
            <a:solidFill>
              <a:srgbClr val="00B0F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2438400" y="6019800"/>
            <a:ext cx="8933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rgbClr val="C00000"/>
                </a:solidFill>
              </a:rPr>
              <a:t>PROV 1</a:t>
            </a:r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8267093" y="2743200"/>
            <a:ext cx="8933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rgbClr val="C00000"/>
                </a:solidFill>
              </a:rPr>
              <a:t>PROV 2</a:t>
            </a:r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905000" y="1219200"/>
            <a:ext cx="8933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rgbClr val="C00000"/>
                </a:solidFill>
              </a:rPr>
              <a:t>PROV 3</a:t>
            </a:r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4572000" y="3810000"/>
            <a:ext cx="928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rgbClr val="C00000"/>
                </a:solidFill>
              </a:rPr>
              <a:t>PROV N</a:t>
            </a:r>
            <a:endParaRPr lang="en-US" b="1">
              <a:solidFill>
                <a:srgbClr val="C00000"/>
              </a:solidFill>
            </a:endParaRPr>
          </a:p>
        </p:txBody>
      </p:sp>
      <p:cxnSp>
        <p:nvCxnSpPr>
          <p:cNvPr id="69" name="Straight Arrow Connector 68"/>
          <p:cNvCxnSpPr/>
          <p:nvPr/>
        </p:nvCxnSpPr>
        <p:spPr>
          <a:xfrm rot="16200000" flipH="1">
            <a:off x="3886200" y="2971800"/>
            <a:ext cx="914400" cy="762000"/>
          </a:xfrm>
          <a:prstGeom prst="straightConnector1">
            <a:avLst/>
          </a:prstGeom>
          <a:ln w="57150">
            <a:solidFill>
              <a:srgbClr val="00B0F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4" name="Group 83"/>
          <p:cNvGrpSpPr/>
          <p:nvPr/>
        </p:nvGrpSpPr>
        <p:grpSpPr>
          <a:xfrm>
            <a:off x="3048000" y="1905000"/>
            <a:ext cx="1600200" cy="1295400"/>
            <a:chOff x="3048000" y="1905000"/>
            <a:chExt cx="1600200" cy="1295400"/>
          </a:xfrm>
        </p:grpSpPr>
        <p:sp>
          <p:nvSpPr>
            <p:cNvPr id="53" name="Flowchart: Magnetic Disk 52"/>
            <p:cNvSpPr/>
            <p:nvPr/>
          </p:nvSpPr>
          <p:spPr>
            <a:xfrm>
              <a:off x="3048000" y="1905000"/>
              <a:ext cx="1371600" cy="1295400"/>
            </a:xfrm>
            <a:prstGeom prst="flowChartMagneticDisk">
              <a:avLst/>
            </a:prstGeom>
            <a:solidFill>
              <a:srgbClr val="FFC000"/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3200400" y="2362200"/>
              <a:ext cx="1447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i="1" smtClean="0">
                  <a:solidFill>
                    <a:srgbClr val="C00000"/>
                  </a:solidFill>
                </a:rPr>
                <a:t>VIRTUAL </a:t>
              </a:r>
            </a:p>
            <a:p>
              <a:r>
                <a:rPr lang="en-US" sz="1200" b="1" i="1" smtClean="0">
                  <a:solidFill>
                    <a:srgbClr val="C00000"/>
                  </a:solidFill>
                </a:rPr>
                <a:t>KNOWLEDGE </a:t>
              </a:r>
            </a:p>
            <a:p>
              <a:r>
                <a:rPr lang="en-US" sz="1200" b="1" i="1" smtClean="0">
                  <a:solidFill>
                    <a:srgbClr val="C00000"/>
                  </a:solidFill>
                </a:rPr>
                <a:t>CENTER</a:t>
              </a:r>
              <a:endParaRPr lang="en-US" sz="1200" b="1" i="1">
                <a:solidFill>
                  <a:srgbClr val="C00000"/>
                </a:solidFill>
              </a:endParaRPr>
            </a:p>
          </p:txBody>
        </p:sp>
      </p:grpSp>
      <p:cxnSp>
        <p:nvCxnSpPr>
          <p:cNvPr id="55" name="Straight Arrow Connector 54"/>
          <p:cNvCxnSpPr>
            <a:endCxn id="43" idx="3"/>
          </p:cNvCxnSpPr>
          <p:nvPr/>
        </p:nvCxnSpPr>
        <p:spPr>
          <a:xfrm rot="16200000" flipH="1">
            <a:off x="2343150" y="4438650"/>
            <a:ext cx="2895600" cy="114300"/>
          </a:xfrm>
          <a:prstGeom prst="straightConnector1">
            <a:avLst/>
          </a:prstGeom>
          <a:ln w="28575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rot="5400000" flipH="1" flipV="1">
            <a:off x="3962400" y="1066800"/>
            <a:ext cx="990600" cy="990600"/>
          </a:xfrm>
          <a:prstGeom prst="straightConnector1">
            <a:avLst/>
          </a:prstGeom>
          <a:ln w="28575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4876800" y="1219200"/>
            <a:ext cx="409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SP</a:t>
            </a:r>
            <a:endParaRPr lang="en-US"/>
          </a:p>
        </p:txBody>
      </p:sp>
      <p:sp>
        <p:nvSpPr>
          <p:cNvPr id="74" name="TextBox 73"/>
          <p:cNvSpPr txBox="1"/>
          <p:nvPr/>
        </p:nvSpPr>
        <p:spPr>
          <a:xfrm>
            <a:off x="6144114" y="914400"/>
            <a:ext cx="409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SP</a:t>
            </a:r>
            <a:endParaRPr lang="en-US"/>
          </a:p>
        </p:txBody>
      </p:sp>
      <p:sp>
        <p:nvSpPr>
          <p:cNvPr id="75" name="TextBox 74"/>
          <p:cNvSpPr txBox="1"/>
          <p:nvPr/>
        </p:nvSpPr>
        <p:spPr>
          <a:xfrm>
            <a:off x="8125314" y="1459468"/>
            <a:ext cx="409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SP</a:t>
            </a:r>
            <a:endParaRPr lang="en-US"/>
          </a:p>
        </p:txBody>
      </p:sp>
      <p:sp>
        <p:nvSpPr>
          <p:cNvPr id="76" name="TextBox 75"/>
          <p:cNvSpPr txBox="1"/>
          <p:nvPr/>
        </p:nvSpPr>
        <p:spPr>
          <a:xfrm>
            <a:off x="8382000" y="4114800"/>
            <a:ext cx="409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SP</a:t>
            </a:r>
            <a:endParaRPr lang="en-US"/>
          </a:p>
        </p:txBody>
      </p:sp>
      <p:sp>
        <p:nvSpPr>
          <p:cNvPr id="77" name="TextBox 76"/>
          <p:cNvSpPr txBox="1"/>
          <p:nvPr/>
        </p:nvSpPr>
        <p:spPr>
          <a:xfrm>
            <a:off x="6477000" y="4724400"/>
            <a:ext cx="409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SP</a:t>
            </a:r>
            <a:endParaRPr lang="en-US"/>
          </a:p>
        </p:txBody>
      </p:sp>
      <p:sp>
        <p:nvSpPr>
          <p:cNvPr id="78" name="TextBox 77"/>
          <p:cNvSpPr txBox="1"/>
          <p:nvPr/>
        </p:nvSpPr>
        <p:spPr>
          <a:xfrm>
            <a:off x="3581400" y="6248400"/>
            <a:ext cx="409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SP</a:t>
            </a:r>
            <a:endParaRPr lang="en-US"/>
          </a:p>
        </p:txBody>
      </p:sp>
      <p:sp>
        <p:nvSpPr>
          <p:cNvPr id="79" name="TextBox 78"/>
          <p:cNvSpPr txBox="1"/>
          <p:nvPr/>
        </p:nvSpPr>
        <p:spPr>
          <a:xfrm>
            <a:off x="2362200" y="6488668"/>
            <a:ext cx="409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SP</a:t>
            </a:r>
            <a:endParaRPr lang="en-US"/>
          </a:p>
        </p:txBody>
      </p:sp>
      <p:sp>
        <p:nvSpPr>
          <p:cNvPr id="80" name="TextBox 79"/>
          <p:cNvSpPr txBox="1"/>
          <p:nvPr/>
        </p:nvSpPr>
        <p:spPr>
          <a:xfrm>
            <a:off x="685800" y="5943600"/>
            <a:ext cx="409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SP</a:t>
            </a:r>
            <a:endParaRPr lang="en-US"/>
          </a:p>
        </p:txBody>
      </p:sp>
      <p:sp>
        <p:nvSpPr>
          <p:cNvPr id="81" name="TextBox 80"/>
          <p:cNvSpPr txBox="1"/>
          <p:nvPr/>
        </p:nvSpPr>
        <p:spPr>
          <a:xfrm>
            <a:off x="228600" y="3505200"/>
            <a:ext cx="409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SP</a:t>
            </a:r>
            <a:endParaRPr lang="en-US"/>
          </a:p>
        </p:txBody>
      </p:sp>
      <p:sp>
        <p:nvSpPr>
          <p:cNvPr id="82" name="TextBox 81"/>
          <p:cNvSpPr txBox="1"/>
          <p:nvPr/>
        </p:nvSpPr>
        <p:spPr>
          <a:xfrm>
            <a:off x="2133600" y="3048000"/>
            <a:ext cx="409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SP</a:t>
            </a:r>
            <a:endParaRPr lang="en-US"/>
          </a:p>
        </p:txBody>
      </p:sp>
      <p:cxnSp>
        <p:nvCxnSpPr>
          <p:cNvPr id="83" name="Straight Arrow Connector 82"/>
          <p:cNvCxnSpPr>
            <a:stCxn id="39" idx="5"/>
          </p:cNvCxnSpPr>
          <p:nvPr/>
        </p:nvCxnSpPr>
        <p:spPr>
          <a:xfrm flipV="1">
            <a:off x="2171700" y="2590800"/>
            <a:ext cx="1028700" cy="76200"/>
          </a:xfrm>
          <a:prstGeom prst="straightConnector1">
            <a:avLst/>
          </a:prstGeom>
          <a:ln w="28575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/>
          <p:nvPr/>
        </p:nvCxnSpPr>
        <p:spPr>
          <a:xfrm rot="10800000" flipV="1">
            <a:off x="457200" y="2895598"/>
            <a:ext cx="1371602" cy="381001"/>
          </a:xfrm>
          <a:prstGeom prst="straightConnector1">
            <a:avLst/>
          </a:prstGeom>
          <a:ln w="3810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/>
          <p:nvPr/>
        </p:nvCxnSpPr>
        <p:spPr>
          <a:xfrm rot="16200000" flipV="1">
            <a:off x="-952500" y="4610100"/>
            <a:ext cx="2438400" cy="76200"/>
          </a:xfrm>
          <a:prstGeom prst="straightConnector1">
            <a:avLst/>
          </a:prstGeom>
          <a:ln w="3810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/>
          <p:nvPr/>
        </p:nvCxnSpPr>
        <p:spPr>
          <a:xfrm rot="10800000" flipV="1">
            <a:off x="5181600" y="609600"/>
            <a:ext cx="1371602" cy="381001"/>
          </a:xfrm>
          <a:prstGeom prst="straightConnector1">
            <a:avLst/>
          </a:prstGeom>
          <a:ln w="3810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/>
          <p:nvPr/>
        </p:nvCxnSpPr>
        <p:spPr>
          <a:xfrm rot="5400000" flipH="1">
            <a:off x="7258051" y="209551"/>
            <a:ext cx="533398" cy="1333500"/>
          </a:xfrm>
          <a:prstGeom prst="straightConnector1">
            <a:avLst/>
          </a:prstGeom>
          <a:ln w="3810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4876800" y="5486400"/>
            <a:ext cx="4114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i="1" smtClean="0">
                <a:solidFill>
                  <a:srgbClr val="C00000"/>
                </a:solidFill>
              </a:rPr>
              <a:t>TIK sangat berperan </a:t>
            </a:r>
            <a:r>
              <a:rPr lang="en-US" i="1" smtClean="0">
                <a:solidFill>
                  <a:srgbClr val="C00000"/>
                </a:solidFill>
              </a:rPr>
              <a:t>dalam  menjembatani komukasi  antar pemangku kepentingan tanpa dibatasi oleh jarak, waktu, dan tempat</a:t>
            </a:r>
            <a:endParaRPr lang="en-US" i="1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-304800" y="3886200"/>
            <a:ext cx="8610600" cy="685800"/>
          </a:xfrm>
          <a:prstGeom prst="roundRect">
            <a:avLst/>
          </a:prstGeom>
          <a:solidFill>
            <a:srgbClr val="00206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-914400" y="4191000"/>
            <a:ext cx="8610600" cy="685800"/>
          </a:xfrm>
          <a:prstGeom prst="roundRect">
            <a:avLst/>
          </a:prstGeom>
          <a:solidFill>
            <a:srgbClr val="0070C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-1447800" y="4495800"/>
            <a:ext cx="8610600" cy="685800"/>
          </a:xfrm>
          <a:prstGeom prst="roundRect">
            <a:avLst/>
          </a:prstGeom>
          <a:solidFill>
            <a:srgbClr val="00B0F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62000" y="2590800"/>
            <a:ext cx="7352583" cy="1077212"/>
          </a:xfrm>
          <a:prstGeom prst="rect">
            <a:avLst/>
          </a:prstGeom>
          <a:noFill/>
        </p:spPr>
        <p:txBody>
          <a:bodyPr wrap="square" lIns="91433" tIns="45717" rIns="91433" bIns="45717" rtlCol="0">
            <a:spAutoFit/>
          </a:bodyPr>
          <a:lstStyle/>
          <a:p>
            <a:pPr marL="288925"/>
            <a:r>
              <a:rPr lang="pt-BR" sz="3200" b="1" smtClean="0">
                <a:solidFill>
                  <a:schemeClr val="accent1">
                    <a:lumMod val="50000"/>
                  </a:schemeClr>
                </a:solidFill>
              </a:rPr>
              <a:t>Pergeseran Peran PPMP dan LPMP</a:t>
            </a:r>
          </a:p>
          <a:p>
            <a:pPr marL="288925"/>
            <a:r>
              <a:rPr lang="en-US" sz="3200" b="1" smtClean="0">
                <a:solidFill>
                  <a:schemeClr val="accent1">
                    <a:lumMod val="50000"/>
                  </a:schemeClr>
                </a:solidFill>
              </a:rPr>
              <a:t>Dan </a:t>
            </a:r>
            <a:r>
              <a:rPr lang="en-US" sz="3200" b="1" smtClean="0">
                <a:solidFill>
                  <a:schemeClr val="accent1">
                    <a:lumMod val="50000"/>
                  </a:schemeClr>
                </a:solidFill>
              </a:rPr>
              <a:t>Target Pembangunan ke Depan</a:t>
            </a:r>
            <a:endParaRPr lang="en-US" sz="3200" b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0956"/>
            <a:ext cx="9144000" cy="847668"/>
          </a:xfr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2400" b="1" smtClean="0">
                <a:solidFill>
                  <a:schemeClr val="bg1"/>
                </a:solidFill>
              </a:rPr>
              <a:t>Pergeseran Peran PPMP dan LPMP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23" name="Striped Right Arrow 22"/>
          <p:cNvSpPr/>
          <p:nvPr/>
        </p:nvSpPr>
        <p:spPr>
          <a:xfrm>
            <a:off x="2819400" y="1143000"/>
            <a:ext cx="3581400" cy="1676400"/>
          </a:xfrm>
          <a:prstGeom prst="stripedRightArrow">
            <a:avLst>
              <a:gd name="adj1" fmla="val 50000"/>
              <a:gd name="adj2" fmla="val 49761"/>
            </a:avLst>
          </a:prstGeom>
          <a:gradFill flip="none" rotWithShape="1">
            <a:gsLst>
              <a:gs pos="39999">
                <a:schemeClr val="tx2">
                  <a:lumMod val="40000"/>
                  <a:lumOff val="60000"/>
                </a:schemeClr>
              </a:gs>
              <a:gs pos="100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838200" y="2762251"/>
            <a:ext cx="1524000" cy="533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smtClean="0">
                <a:solidFill>
                  <a:schemeClr val="tx1"/>
                </a:solidFill>
              </a:rPr>
              <a:t>REGULASI PMP</a:t>
            </a:r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838200" y="3314700"/>
            <a:ext cx="1524000" cy="8953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smtClean="0">
                <a:solidFill>
                  <a:schemeClr val="tx1"/>
                </a:solidFill>
              </a:rPr>
              <a:t>PEMETAAN PEMENUHAN SNP</a:t>
            </a:r>
          </a:p>
          <a:p>
            <a:pPr algn="ctr"/>
            <a:r>
              <a:rPr lang="en-US" sz="1400" smtClean="0">
                <a:solidFill>
                  <a:schemeClr val="tx1"/>
                </a:solidFill>
              </a:rPr>
              <a:t>(EDS)</a:t>
            </a:r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715125" y="2790825"/>
            <a:ext cx="1752600" cy="3143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smtClean="0"/>
              <a:t>AUDIT MUTU</a:t>
            </a:r>
            <a:endParaRPr lang="en-US" sz="1400"/>
          </a:p>
        </p:txBody>
      </p:sp>
      <p:sp>
        <p:nvSpPr>
          <p:cNvPr id="27" name="Rectangle 26"/>
          <p:cNvSpPr/>
          <p:nvPr/>
        </p:nvSpPr>
        <p:spPr>
          <a:xfrm>
            <a:off x="6715125" y="3114675"/>
            <a:ext cx="1752600" cy="457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smtClean="0"/>
              <a:t>SEKOLAH </a:t>
            </a:r>
          </a:p>
          <a:p>
            <a:pPr algn="ctr"/>
            <a:r>
              <a:rPr lang="en-US" sz="1400" smtClean="0"/>
              <a:t>BERBASIS SNP</a:t>
            </a:r>
            <a:endParaRPr lang="en-US" sz="1400"/>
          </a:p>
        </p:txBody>
      </p:sp>
      <p:sp>
        <p:nvSpPr>
          <p:cNvPr id="28" name="Rectangle 27"/>
          <p:cNvSpPr/>
          <p:nvPr/>
        </p:nvSpPr>
        <p:spPr>
          <a:xfrm>
            <a:off x="6715125" y="3590925"/>
            <a:ext cx="1752600" cy="457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smtClean="0"/>
              <a:t>JEJARING MUTU</a:t>
            </a:r>
            <a:endParaRPr lang="en-US" sz="1400"/>
          </a:p>
        </p:txBody>
      </p:sp>
      <p:sp>
        <p:nvSpPr>
          <p:cNvPr id="29" name="Rectangle 28"/>
          <p:cNvSpPr/>
          <p:nvPr/>
        </p:nvSpPr>
        <p:spPr>
          <a:xfrm>
            <a:off x="6715125" y="4067175"/>
            <a:ext cx="1752600" cy="457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smtClean="0"/>
              <a:t>PENERAPAN KURIKULUM 2013</a:t>
            </a:r>
            <a:endParaRPr lang="en-US" sz="1400"/>
          </a:p>
        </p:txBody>
      </p:sp>
      <p:sp>
        <p:nvSpPr>
          <p:cNvPr id="30" name="Rectangle 29"/>
          <p:cNvSpPr/>
          <p:nvPr/>
        </p:nvSpPr>
        <p:spPr>
          <a:xfrm>
            <a:off x="6715125" y="4543425"/>
            <a:ext cx="1752600" cy="8286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smtClean="0"/>
              <a:t>STANDARISASI PROSES PEMBELAJARAN &amp; PENILAIAN PENDIDIKAN</a:t>
            </a:r>
            <a:endParaRPr lang="en-US" sz="1100"/>
          </a:p>
        </p:txBody>
      </p:sp>
      <p:sp>
        <p:nvSpPr>
          <p:cNvPr id="31" name="Isosceles Triangle 30"/>
          <p:cNvSpPr/>
          <p:nvPr/>
        </p:nvSpPr>
        <p:spPr>
          <a:xfrm flipV="1">
            <a:off x="676275" y="4248150"/>
            <a:ext cx="1828800" cy="533400"/>
          </a:xfrm>
          <a:prstGeom prst="triangl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04800" y="4724400"/>
            <a:ext cx="2819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/>
              <a:t>S</a:t>
            </a:r>
            <a:r>
              <a:rPr lang="en-US" smtClean="0"/>
              <a:t>istem penjaminan mutu,</a:t>
            </a:r>
          </a:p>
          <a:p>
            <a:pPr algn="ctr"/>
            <a:r>
              <a:rPr lang="en-US" smtClean="0"/>
              <a:t>peta capaian, permasalahan pendidikan  &amp; rekomendasi perbaikan mutu pendidikan</a:t>
            </a:r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>
            <a:off x="685800" y="1143000"/>
            <a:ext cx="1828800" cy="1676400"/>
          </a:xfrm>
          <a:prstGeom prst="roundRect">
            <a:avLst>
              <a:gd name="adj" fmla="val 9849"/>
            </a:avLst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/>
              <a:t>PENYUSUNAN REGULASI &amp; PEMETAAN MUTU PENDIDIKAN</a:t>
            </a:r>
            <a:endParaRPr lang="en-US" b="1"/>
          </a:p>
        </p:txBody>
      </p:sp>
      <p:sp>
        <p:nvSpPr>
          <p:cNvPr id="21" name="Rounded Rectangle 20"/>
          <p:cNvSpPr/>
          <p:nvPr/>
        </p:nvSpPr>
        <p:spPr>
          <a:xfrm>
            <a:off x="6553200" y="1143000"/>
            <a:ext cx="2133600" cy="1676400"/>
          </a:xfrm>
          <a:prstGeom prst="roundRect">
            <a:avLst>
              <a:gd name="adj" fmla="val 11553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smtClean="0"/>
              <a:t>FASILITASI PENINGKATAN MUTU PENDIDIKAN</a:t>
            </a:r>
            <a:endParaRPr lang="en-US" sz="2000" b="1"/>
          </a:p>
        </p:txBody>
      </p:sp>
      <p:sp>
        <p:nvSpPr>
          <p:cNvPr id="33" name="Isosceles Triangle 32"/>
          <p:cNvSpPr/>
          <p:nvPr/>
        </p:nvSpPr>
        <p:spPr>
          <a:xfrm flipV="1">
            <a:off x="6134100" y="5400675"/>
            <a:ext cx="2895600" cy="533400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34" name="TextBox 33"/>
          <p:cNvSpPr txBox="1"/>
          <p:nvPr/>
        </p:nvSpPr>
        <p:spPr>
          <a:xfrm>
            <a:off x="6248400" y="5972770"/>
            <a:ext cx="2667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/>
              <a:t>Sekolah SNP &amp; berbudaya mutu</a:t>
            </a:r>
            <a:endParaRPr lang="en-US" sz="2000"/>
          </a:p>
        </p:txBody>
      </p:sp>
    </p:spTree>
    <p:extLst>
      <p:ext uri="{BB962C8B-B14F-4D97-AF65-F5344CB8AC3E}">
        <p14:creationId xmlns="" xmlns:p14="http://schemas.microsoft.com/office/powerpoint/2010/main" val="358283288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884238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TAHAPAN </a:t>
            </a:r>
            <a:r>
              <a:rPr lang="en-US" sz="2800" b="1" smtClean="0"/>
              <a:t>PENGEMBANGAN </a:t>
            </a:r>
            <a:br>
              <a:rPr lang="en-US" sz="2800" b="1" smtClean="0"/>
            </a:br>
            <a:r>
              <a:rPr lang="en-US" sz="2800" b="1" smtClean="0"/>
              <a:t>BUDAYA MUTU PADA SATUAN PENDIDIKAN</a:t>
            </a:r>
            <a:endParaRPr lang="id-ID" sz="2800" b="1" dirty="0"/>
          </a:p>
        </p:txBody>
      </p:sp>
      <p:sp>
        <p:nvSpPr>
          <p:cNvPr id="5" name="Rectangle 4"/>
          <p:cNvSpPr/>
          <p:nvPr/>
        </p:nvSpPr>
        <p:spPr>
          <a:xfrm>
            <a:off x="615854" y="1981200"/>
            <a:ext cx="2667000" cy="1905000"/>
          </a:xfrm>
          <a:prstGeom prst="rect">
            <a:avLst/>
          </a:prstGeom>
          <a:noFill/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" name="Rectangle 5"/>
          <p:cNvSpPr/>
          <p:nvPr/>
        </p:nvSpPr>
        <p:spPr>
          <a:xfrm>
            <a:off x="3276600" y="1994848"/>
            <a:ext cx="2667000" cy="1905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5947580" y="1981200"/>
            <a:ext cx="2667000" cy="1905000"/>
          </a:xfrm>
          <a:prstGeom prst="rect">
            <a:avLst/>
          </a:prstGeom>
          <a:noFill/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8" name="Rectangle 7"/>
          <p:cNvSpPr/>
          <p:nvPr/>
        </p:nvSpPr>
        <p:spPr>
          <a:xfrm>
            <a:off x="615854" y="3886200"/>
            <a:ext cx="2667000" cy="1905000"/>
          </a:xfrm>
          <a:prstGeom prst="rect">
            <a:avLst/>
          </a:prstGeom>
          <a:noFill/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" name="Rectangle 8"/>
          <p:cNvSpPr/>
          <p:nvPr/>
        </p:nvSpPr>
        <p:spPr>
          <a:xfrm>
            <a:off x="3276600" y="3899848"/>
            <a:ext cx="2667000" cy="1905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" name="Rectangle 9"/>
          <p:cNvSpPr/>
          <p:nvPr/>
        </p:nvSpPr>
        <p:spPr>
          <a:xfrm>
            <a:off x="5947580" y="3886200"/>
            <a:ext cx="2667000" cy="1905000"/>
          </a:xfrm>
          <a:prstGeom prst="rect">
            <a:avLst/>
          </a:prstGeom>
          <a:noFill/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12" name="Straight Connector 11"/>
          <p:cNvCxnSpPr/>
          <p:nvPr/>
        </p:nvCxnSpPr>
        <p:spPr>
          <a:xfrm rot="10800000" flipH="1">
            <a:off x="618985" y="3886200"/>
            <a:ext cx="2660746" cy="952500"/>
          </a:xfrm>
          <a:prstGeom prst="line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 flipH="1">
            <a:off x="5947581" y="2936544"/>
            <a:ext cx="2667000" cy="952500"/>
          </a:xfrm>
          <a:prstGeom prst="line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reeform 15"/>
          <p:cNvSpPr/>
          <p:nvPr/>
        </p:nvSpPr>
        <p:spPr>
          <a:xfrm>
            <a:off x="611874" y="1978925"/>
            <a:ext cx="2674961" cy="2893326"/>
          </a:xfrm>
          <a:custGeom>
            <a:avLst/>
            <a:gdLst>
              <a:gd name="connsiteX0" fmla="*/ 0 w 2674961"/>
              <a:gd name="connsiteY0" fmla="*/ 0 h 2893326"/>
              <a:gd name="connsiteX1" fmla="*/ 0 w 2674961"/>
              <a:gd name="connsiteY1" fmla="*/ 2893326 h 2893326"/>
              <a:gd name="connsiteX2" fmla="*/ 2674961 w 2674961"/>
              <a:gd name="connsiteY2" fmla="*/ 1910687 h 2893326"/>
              <a:gd name="connsiteX3" fmla="*/ 2661314 w 2674961"/>
              <a:gd name="connsiteY3" fmla="*/ 0 h 2893326"/>
              <a:gd name="connsiteX4" fmla="*/ 0 w 2674961"/>
              <a:gd name="connsiteY4" fmla="*/ 0 h 28933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74961" h="2893326">
                <a:moveTo>
                  <a:pt x="0" y="0"/>
                </a:moveTo>
                <a:lnTo>
                  <a:pt x="0" y="2893326"/>
                </a:lnTo>
                <a:lnTo>
                  <a:pt x="2674961" y="1910687"/>
                </a:lnTo>
                <a:lnTo>
                  <a:pt x="2661314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7" name="Freeform 16"/>
          <p:cNvSpPr/>
          <p:nvPr/>
        </p:nvSpPr>
        <p:spPr>
          <a:xfrm rot="10800000">
            <a:off x="5943604" y="2897873"/>
            <a:ext cx="2674961" cy="2893326"/>
          </a:xfrm>
          <a:custGeom>
            <a:avLst/>
            <a:gdLst>
              <a:gd name="connsiteX0" fmla="*/ 0 w 2674961"/>
              <a:gd name="connsiteY0" fmla="*/ 0 h 2893326"/>
              <a:gd name="connsiteX1" fmla="*/ 0 w 2674961"/>
              <a:gd name="connsiteY1" fmla="*/ 2893326 h 2893326"/>
              <a:gd name="connsiteX2" fmla="*/ 2674961 w 2674961"/>
              <a:gd name="connsiteY2" fmla="*/ 1910687 h 2893326"/>
              <a:gd name="connsiteX3" fmla="*/ 2661314 w 2674961"/>
              <a:gd name="connsiteY3" fmla="*/ 0 h 2893326"/>
              <a:gd name="connsiteX4" fmla="*/ 0 w 2674961"/>
              <a:gd name="connsiteY4" fmla="*/ 0 h 28933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74961" h="2893326">
                <a:moveTo>
                  <a:pt x="0" y="0"/>
                </a:moveTo>
                <a:lnTo>
                  <a:pt x="0" y="2893326"/>
                </a:lnTo>
                <a:lnTo>
                  <a:pt x="2674961" y="1910687"/>
                </a:lnTo>
                <a:lnTo>
                  <a:pt x="2661314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9" name="Freeform 18"/>
          <p:cNvSpPr/>
          <p:nvPr/>
        </p:nvSpPr>
        <p:spPr>
          <a:xfrm>
            <a:off x="618697" y="3903264"/>
            <a:ext cx="2661314" cy="1883391"/>
          </a:xfrm>
          <a:custGeom>
            <a:avLst/>
            <a:gdLst>
              <a:gd name="connsiteX0" fmla="*/ 0 w 2661314"/>
              <a:gd name="connsiteY0" fmla="*/ 955343 h 1883391"/>
              <a:gd name="connsiteX1" fmla="*/ 0 w 2661314"/>
              <a:gd name="connsiteY1" fmla="*/ 1883391 h 1883391"/>
              <a:gd name="connsiteX2" fmla="*/ 2647666 w 2661314"/>
              <a:gd name="connsiteY2" fmla="*/ 1869743 h 1883391"/>
              <a:gd name="connsiteX3" fmla="*/ 2661314 w 2661314"/>
              <a:gd name="connsiteY3" fmla="*/ 0 h 1883391"/>
              <a:gd name="connsiteX4" fmla="*/ 0 w 2661314"/>
              <a:gd name="connsiteY4" fmla="*/ 955343 h 18833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61314" h="1883391">
                <a:moveTo>
                  <a:pt x="0" y="955343"/>
                </a:moveTo>
                <a:lnTo>
                  <a:pt x="0" y="1883391"/>
                </a:lnTo>
                <a:lnTo>
                  <a:pt x="2647666" y="1869743"/>
                </a:lnTo>
                <a:cubicBezTo>
                  <a:pt x="2652215" y="1246495"/>
                  <a:pt x="2656765" y="623248"/>
                  <a:pt x="2661314" y="0"/>
                </a:cubicBezTo>
                <a:lnTo>
                  <a:pt x="0" y="955343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0" name="Freeform 19"/>
          <p:cNvSpPr/>
          <p:nvPr/>
        </p:nvSpPr>
        <p:spPr>
          <a:xfrm flipH="1" flipV="1">
            <a:off x="5950423" y="1981204"/>
            <a:ext cx="2661314" cy="1883391"/>
          </a:xfrm>
          <a:custGeom>
            <a:avLst/>
            <a:gdLst>
              <a:gd name="connsiteX0" fmla="*/ 0 w 2661314"/>
              <a:gd name="connsiteY0" fmla="*/ 955343 h 1883391"/>
              <a:gd name="connsiteX1" fmla="*/ 0 w 2661314"/>
              <a:gd name="connsiteY1" fmla="*/ 1883391 h 1883391"/>
              <a:gd name="connsiteX2" fmla="*/ 2647666 w 2661314"/>
              <a:gd name="connsiteY2" fmla="*/ 1869743 h 1883391"/>
              <a:gd name="connsiteX3" fmla="*/ 2661314 w 2661314"/>
              <a:gd name="connsiteY3" fmla="*/ 0 h 1883391"/>
              <a:gd name="connsiteX4" fmla="*/ 0 w 2661314"/>
              <a:gd name="connsiteY4" fmla="*/ 955343 h 18833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61314" h="1883391">
                <a:moveTo>
                  <a:pt x="0" y="955343"/>
                </a:moveTo>
                <a:lnTo>
                  <a:pt x="0" y="1883391"/>
                </a:lnTo>
                <a:lnTo>
                  <a:pt x="2647666" y="1869743"/>
                </a:lnTo>
                <a:cubicBezTo>
                  <a:pt x="2652215" y="1246495"/>
                  <a:pt x="2656765" y="623248"/>
                  <a:pt x="2661314" y="0"/>
                </a:cubicBezTo>
                <a:lnTo>
                  <a:pt x="0" y="95534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22" name="Straight Connector 21"/>
          <p:cNvCxnSpPr/>
          <p:nvPr/>
        </p:nvCxnSpPr>
        <p:spPr>
          <a:xfrm rot="5400000">
            <a:off x="1143794" y="3671248"/>
            <a:ext cx="4267200" cy="0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>
            <a:off x="3810000" y="3671248"/>
            <a:ext cx="4267200" cy="0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353678" y="1371610"/>
            <a:ext cx="11913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smtClean="0">
                <a:latin typeface="+mj-lt"/>
              </a:rPr>
              <a:t>PHASE I</a:t>
            </a:r>
          </a:p>
          <a:p>
            <a:pPr algn="ctr"/>
            <a:r>
              <a:rPr lang="en-US" smtClean="0">
                <a:latin typeface="+mj-lt"/>
              </a:rPr>
              <a:t>2011-2015</a:t>
            </a:r>
            <a:endParaRPr lang="id-ID">
              <a:latin typeface="+mj-lt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014424" y="1371610"/>
            <a:ext cx="11913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smtClean="0">
                <a:latin typeface="+mj-lt"/>
              </a:rPr>
              <a:t>PHASE II</a:t>
            </a:r>
          </a:p>
          <a:p>
            <a:pPr algn="ctr"/>
            <a:r>
              <a:rPr lang="en-US" smtClean="0">
                <a:latin typeface="+mj-lt"/>
              </a:rPr>
              <a:t>2016-2020</a:t>
            </a:r>
            <a:endParaRPr lang="id-ID">
              <a:latin typeface="+mj-lt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685407" y="1371610"/>
            <a:ext cx="11913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smtClean="0">
                <a:latin typeface="+mj-lt"/>
              </a:rPr>
              <a:t>PHASE III</a:t>
            </a:r>
          </a:p>
          <a:p>
            <a:pPr algn="ctr"/>
            <a:r>
              <a:rPr lang="en-US" smtClean="0">
                <a:latin typeface="+mj-lt"/>
              </a:rPr>
              <a:t>2021-2025</a:t>
            </a:r>
            <a:endParaRPr lang="id-ID">
              <a:latin typeface="+mj-lt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905002" y="5788729"/>
            <a:ext cx="56316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smtClean="0">
                <a:latin typeface="+mj-lt"/>
              </a:rPr>
              <a:t>B</a:t>
            </a:r>
            <a:r>
              <a:rPr lang="en-US" sz="3200" smtClean="0">
                <a:latin typeface="+mj-lt"/>
              </a:rPr>
              <a:t>   U   D  A   Y   A      </a:t>
            </a:r>
            <a:r>
              <a:rPr lang="en-US" sz="4000" smtClean="0">
                <a:latin typeface="+mj-lt"/>
              </a:rPr>
              <a:t>M </a:t>
            </a:r>
            <a:r>
              <a:rPr lang="en-US" sz="3200" smtClean="0">
                <a:latin typeface="+mj-lt"/>
              </a:rPr>
              <a:t>  U   T    U</a:t>
            </a:r>
            <a:endParaRPr lang="id-ID" sz="3200">
              <a:latin typeface="+mj-lt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438401" y="2514610"/>
            <a:ext cx="40311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smtClean="0">
                <a:solidFill>
                  <a:schemeClr val="bg1"/>
                </a:solidFill>
              </a:rPr>
              <a:t>EXTERNALLY DRIVEN</a:t>
            </a:r>
            <a:endParaRPr lang="id-ID" sz="3600">
              <a:solidFill>
                <a:schemeClr val="bg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438402" y="4687679"/>
            <a:ext cx="39814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smtClean="0"/>
              <a:t>INTERNALLY </a:t>
            </a:r>
            <a:r>
              <a:rPr lang="en-US" sz="3600" dirty="0" smtClean="0"/>
              <a:t>DRIVEN</a:t>
            </a:r>
            <a:endParaRPr lang="id-ID" sz="3600" dirty="0"/>
          </a:p>
        </p:txBody>
      </p:sp>
      <p:sp>
        <p:nvSpPr>
          <p:cNvPr id="32" name="TextBox 31"/>
          <p:cNvSpPr txBox="1"/>
          <p:nvPr/>
        </p:nvSpPr>
        <p:spPr>
          <a:xfrm>
            <a:off x="1676401" y="5334000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30%</a:t>
            </a:r>
            <a:endParaRPr lang="id-ID" b="1" smtClean="0"/>
          </a:p>
        </p:txBody>
      </p:sp>
      <p:sp>
        <p:nvSpPr>
          <p:cNvPr id="33" name="TextBox 32"/>
          <p:cNvSpPr txBox="1"/>
          <p:nvPr/>
        </p:nvSpPr>
        <p:spPr>
          <a:xfrm>
            <a:off x="4343406" y="5334000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50%</a:t>
            </a:r>
            <a:endParaRPr lang="id-ID"/>
          </a:p>
        </p:txBody>
      </p:sp>
      <p:sp>
        <p:nvSpPr>
          <p:cNvPr id="34" name="TextBox 33"/>
          <p:cNvSpPr txBox="1"/>
          <p:nvPr/>
        </p:nvSpPr>
        <p:spPr>
          <a:xfrm>
            <a:off x="7239006" y="5334000"/>
            <a:ext cx="7008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100%</a:t>
            </a:r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09600" y="4201160"/>
          <a:ext cx="8001000" cy="250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0250"/>
                <a:gridCol w="2000250"/>
                <a:gridCol w="2000250"/>
                <a:gridCol w="200025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2013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2014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2015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2016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mtClean="0"/>
                        <a:t>Terbentuknya</a:t>
                      </a:r>
                      <a:r>
                        <a:rPr lang="en-US" baseline="0" smtClean="0"/>
                        <a:t> sekolah berbasis SNP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Terbentuknya jejaring mutu di Seluruh provinsi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Terbentuknya jejaring mutu di Seluruh kab/kota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Terbentuknya jejaring mutu di Setiap Kecamatan untuk</a:t>
                      </a:r>
                      <a:r>
                        <a:rPr lang="en-US" baseline="0" smtClean="0"/>
                        <a:t> </a:t>
                      </a:r>
                      <a:r>
                        <a:rPr lang="en-US" smtClean="0"/>
                        <a:t>SD &amp; SMP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mtClean="0"/>
                        <a:t>40 SD/SMP</a:t>
                      </a:r>
                      <a:r>
                        <a:rPr lang="en-US" sz="1400" baseline="0" smtClean="0"/>
                        <a:t> di 9 Kab/kota dan 17 SMA/SMK di 17 kab/kota = </a:t>
                      </a:r>
                      <a:r>
                        <a:rPr lang="en-US" sz="1400" b="1" baseline="0" smtClean="0"/>
                        <a:t>57 sekolah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1</a:t>
                      </a:r>
                      <a:r>
                        <a:rPr lang="en-US" sz="1400" baseline="0" smtClean="0"/>
                        <a:t> provinsi memiliki di 3 kab/kota (@ 4 sekolah/kab) = </a:t>
                      </a:r>
                      <a:r>
                        <a:rPr lang="en-US" sz="1400" b="1" baseline="0" smtClean="0"/>
                        <a:t>57 sekolah + 396 sekolah</a:t>
                      </a:r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aseline="0" smtClean="0"/>
                        <a:t>@ 4 sekolah/kab  = </a:t>
                      </a:r>
                      <a:r>
                        <a:rPr lang="en-US" sz="1400" b="1" baseline="0" smtClean="0"/>
                        <a:t>2.000 sekolah</a:t>
                      </a:r>
                      <a:endParaRPr lang="en-US" sz="1400" b="1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12.000 SD/SMP di 6000 kecamatan dan 1000 SMA/SMK di seluruh</a:t>
                      </a:r>
                      <a:r>
                        <a:rPr lang="en-US" sz="1400" baseline="0" smtClean="0"/>
                        <a:t> kab/kota</a:t>
                      </a:r>
                      <a:endParaRPr lang="en-US" sz="140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" name="Down Arrow 16"/>
          <p:cNvSpPr/>
          <p:nvPr/>
        </p:nvSpPr>
        <p:spPr>
          <a:xfrm>
            <a:off x="1066800" y="3429000"/>
            <a:ext cx="914400" cy="838200"/>
          </a:xfrm>
          <a:prstGeom prst="downArrow">
            <a:avLst/>
          </a:prstGeom>
          <a:solidFill>
            <a:srgbClr val="FFC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Autofit/>
          </a:bodyPr>
          <a:lstStyle/>
          <a:p>
            <a:r>
              <a:rPr lang="en-US" sz="2400" b="1" smtClean="0"/>
              <a:t>TARGET JANGKA MENENGAH SEKOLAH BERBASIS SNP</a:t>
            </a:r>
            <a:endParaRPr lang="en-US" sz="2400" b="1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447801"/>
            <a:ext cx="8039100" cy="2133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1353680" y="1066800"/>
            <a:ext cx="928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smtClean="0">
                <a:latin typeface="+mj-lt"/>
              </a:rPr>
              <a:t>PHASE 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014425" y="1066800"/>
            <a:ext cx="989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smtClean="0">
                <a:latin typeface="+mj-lt"/>
              </a:rPr>
              <a:t>PHASE II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685406" y="1066800"/>
            <a:ext cx="1050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smtClean="0">
                <a:latin typeface="+mj-lt"/>
              </a:rPr>
              <a:t>PHASE III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604455" y="3581394"/>
            <a:ext cx="36439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smtClean="0">
                <a:latin typeface="+mj-lt"/>
              </a:rPr>
              <a:t>B</a:t>
            </a:r>
            <a:r>
              <a:rPr lang="en-US" sz="2000" smtClean="0">
                <a:latin typeface="+mj-lt"/>
              </a:rPr>
              <a:t>   U   D  A   Y   A      </a:t>
            </a:r>
            <a:r>
              <a:rPr lang="en-US" sz="2800" smtClean="0">
                <a:latin typeface="+mj-lt"/>
              </a:rPr>
              <a:t>M </a:t>
            </a:r>
            <a:r>
              <a:rPr lang="en-US" sz="2000" smtClean="0">
                <a:latin typeface="+mj-lt"/>
              </a:rPr>
              <a:t>  U   T    U</a:t>
            </a:r>
            <a:endParaRPr lang="id-ID" sz="2000"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52601" y="3145590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30%</a:t>
            </a:r>
            <a:endParaRPr lang="id-ID" b="1" smtClean="0"/>
          </a:p>
        </p:txBody>
      </p:sp>
      <p:sp>
        <p:nvSpPr>
          <p:cNvPr id="11" name="TextBox 10"/>
          <p:cNvSpPr txBox="1"/>
          <p:nvPr/>
        </p:nvSpPr>
        <p:spPr>
          <a:xfrm>
            <a:off x="4191001" y="3200394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50%</a:t>
            </a:r>
            <a:endParaRPr lang="id-ID"/>
          </a:p>
        </p:txBody>
      </p:sp>
      <p:sp>
        <p:nvSpPr>
          <p:cNvPr id="12" name="TextBox 11"/>
          <p:cNvSpPr txBox="1"/>
          <p:nvPr/>
        </p:nvSpPr>
        <p:spPr>
          <a:xfrm>
            <a:off x="7010400" y="3200394"/>
            <a:ext cx="7008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100%</a:t>
            </a:r>
            <a:endParaRPr lang="id-ID"/>
          </a:p>
        </p:txBody>
      </p:sp>
      <p:cxnSp>
        <p:nvCxnSpPr>
          <p:cNvPr id="13" name="Straight Connector 12"/>
          <p:cNvCxnSpPr/>
          <p:nvPr/>
        </p:nvCxnSpPr>
        <p:spPr>
          <a:xfrm rot="5400000">
            <a:off x="4728616" y="2467282"/>
            <a:ext cx="2468880" cy="0"/>
          </a:xfrm>
          <a:prstGeom prst="line">
            <a:avLst/>
          </a:prstGeom>
          <a:ln w="38100">
            <a:solidFill>
              <a:schemeClr val="accent5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2062410" y="2467282"/>
            <a:ext cx="2468880" cy="0"/>
          </a:xfrm>
          <a:prstGeom prst="line">
            <a:avLst/>
          </a:prstGeom>
          <a:ln w="38100">
            <a:solidFill>
              <a:schemeClr val="accent5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240591" y="2057398"/>
            <a:ext cx="27516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chemeClr val="bg1"/>
                </a:solidFill>
              </a:rPr>
              <a:t>EXTERNALLY DRIVEN</a:t>
            </a:r>
            <a:endParaRPr lang="id-ID" sz="240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58224" y="2819398"/>
            <a:ext cx="27163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ysClr val="windowText" lastClr="000000"/>
                </a:solidFill>
              </a:rPr>
              <a:t>INTERNALLY </a:t>
            </a:r>
            <a:r>
              <a:rPr lang="en-US" sz="2400" dirty="0" smtClean="0">
                <a:solidFill>
                  <a:sysClr val="windowText" lastClr="000000"/>
                </a:solidFill>
              </a:rPr>
              <a:t>DRIVEN</a:t>
            </a:r>
            <a:endParaRPr lang="id-ID" sz="2400" dirty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-304800" y="2286000"/>
            <a:ext cx="8610600" cy="1066800"/>
          </a:xfrm>
          <a:prstGeom prst="roundRect">
            <a:avLst/>
          </a:prstGeom>
          <a:solidFill>
            <a:srgbClr val="00206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-914400" y="3048000"/>
            <a:ext cx="8610600" cy="1066800"/>
          </a:xfrm>
          <a:prstGeom prst="roundRect">
            <a:avLst/>
          </a:prstGeom>
          <a:solidFill>
            <a:srgbClr val="0070C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-1447800" y="3886200"/>
            <a:ext cx="8610600" cy="1066800"/>
          </a:xfrm>
          <a:prstGeom prst="roundRect">
            <a:avLst/>
          </a:prstGeom>
          <a:solidFill>
            <a:srgbClr val="00B0F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762000" y="5105400"/>
            <a:ext cx="7772400" cy="1470025"/>
          </a:xfrm>
        </p:spPr>
        <p:txBody>
          <a:bodyPr/>
          <a:lstStyle/>
          <a:p>
            <a:pPr algn="r"/>
            <a:r>
              <a:rPr lang="en-US" b="1" smtClean="0"/>
              <a:t>TERIMA KASIH</a:t>
            </a:r>
            <a:endParaRPr lang="en-US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-304800" y="3886200"/>
            <a:ext cx="8610600" cy="685800"/>
          </a:xfrm>
          <a:prstGeom prst="roundRect">
            <a:avLst/>
          </a:prstGeom>
          <a:solidFill>
            <a:srgbClr val="00206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-914400" y="4191000"/>
            <a:ext cx="8610600" cy="685800"/>
          </a:xfrm>
          <a:prstGeom prst="roundRect">
            <a:avLst/>
          </a:prstGeom>
          <a:solidFill>
            <a:srgbClr val="0070C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-1447800" y="4495800"/>
            <a:ext cx="8610600" cy="685800"/>
          </a:xfrm>
          <a:prstGeom prst="roundRect">
            <a:avLst/>
          </a:prstGeom>
          <a:solidFill>
            <a:srgbClr val="00B0F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77017" y="2981325"/>
            <a:ext cx="5857158" cy="584769"/>
          </a:xfrm>
          <a:prstGeom prst="rect">
            <a:avLst/>
          </a:prstGeom>
          <a:noFill/>
        </p:spPr>
        <p:txBody>
          <a:bodyPr wrap="square" lIns="91433" tIns="45717" rIns="91433" bIns="45717" rtlCol="0">
            <a:spAutoFit/>
          </a:bodyPr>
          <a:lstStyle/>
          <a:p>
            <a:r>
              <a:rPr lang="pt-BR" sz="3200" b="1" smtClean="0">
                <a:solidFill>
                  <a:schemeClr val="accent1">
                    <a:lumMod val="50000"/>
                  </a:schemeClr>
                </a:solidFill>
              </a:rPr>
              <a:t>Pemenuhan SNP</a:t>
            </a:r>
            <a:endParaRPr lang="pt-BR" sz="3200" b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562475" y="0"/>
            <a:ext cx="457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381000" y="-76200"/>
            <a:ext cx="8229600" cy="8382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70C0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CAPAIAN PEMENUHAN</a:t>
            </a:r>
            <a:r>
              <a:rPr kumimoji="0" lang="en-US" sz="3200" b="1" i="0" u="none" strike="noStrike" kern="1200" cap="none" spc="0" normalizeH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SNP</a:t>
            </a:r>
            <a:endParaRPr kumimoji="0" lang="en-US" sz="3200" b="1" i="0" u="none" strike="noStrike" kern="1200" cap="none" spc="0" normalizeH="0" baseline="0" noProof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04800" y="1390650"/>
          <a:ext cx="3776663" cy="2290762"/>
        </p:xfrm>
        <a:graphic>
          <a:graphicData uri="http://schemas.openxmlformats.org/drawingml/2006/table">
            <a:tbl>
              <a:tblPr>
                <a:tableStyleId>{9D7B26C5-4107-4FEC-AEDC-1716B250A1EF}</a:tableStyleId>
              </a:tblPr>
              <a:tblGrid>
                <a:gridCol w="3048000"/>
                <a:gridCol w="728663"/>
              </a:tblGrid>
              <a:tr h="28571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/>
                        <a:t>STANDAR</a:t>
                      </a:r>
                      <a:endParaRPr lang="en-US" sz="1400" b="1" i="0" u="none" strike="noStrike">
                        <a:latin typeface="Tw Cen MT"/>
                      </a:endParaRPr>
                    </a:p>
                  </a:txBody>
                  <a:tcPr marL="0" marR="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/>
                        <a:t> NILAI </a:t>
                      </a:r>
                      <a:endParaRPr lang="en-US" sz="1400" b="1" i="0" u="none" strike="noStrike">
                        <a:latin typeface="Tw Cen MT"/>
                      </a:endParaRPr>
                    </a:p>
                  </a:txBody>
                  <a:tcPr marL="0" marR="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1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STANDAR KOMPETENSI LULUSAN</a:t>
                      </a: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w Cen MT"/>
                        </a:rPr>
                        <a:t>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w Cen MT"/>
                        </a:rPr>
                        <a:t>5.05</a:t>
                      </a:r>
                    </a:p>
                  </a:txBody>
                  <a:tcPr marL="0" marR="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28571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STANDAR ISI</a:t>
                      </a: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w Cen MT"/>
                        </a:rPr>
                        <a:t>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w Cen MT"/>
                        </a:rPr>
                        <a:t>5.81</a:t>
                      </a:r>
                    </a:p>
                  </a:txBody>
                  <a:tcPr marL="0" marR="0" marT="0" marB="0" anchor="b"/>
                </a:tc>
              </a:tr>
              <a:tr h="290792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STANDAR PROSES</a:t>
                      </a: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w Cen MT"/>
                        </a:rPr>
                        <a:t>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w Cen MT"/>
                        </a:rPr>
                        <a:t>5.49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28571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STANDAR PENILAIAN</a:t>
                      </a: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w Cen MT"/>
                        </a:rPr>
                        <a:t>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w Cen MT"/>
                        </a:rPr>
                        <a:t>6.65</a:t>
                      </a:r>
                    </a:p>
                  </a:txBody>
                  <a:tcPr marL="0" marR="0" marT="0" marB="0" anchor="b"/>
                </a:tc>
              </a:tr>
              <a:tr h="28571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STANDAR PTK</a:t>
                      </a: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w Cen MT"/>
                        </a:rPr>
                        <a:t>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w Cen MT"/>
                        </a:rPr>
                        <a:t>6.44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28571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STANDAR PENGELOLAAN</a:t>
                      </a: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w Cen MT"/>
                        </a:rPr>
                        <a:t>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w Cen MT"/>
                        </a:rPr>
                        <a:t>6.67</a:t>
                      </a:r>
                    </a:p>
                  </a:txBody>
                  <a:tcPr marL="0" marR="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1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SNP</a:t>
                      </a:r>
                    </a:p>
                  </a:txBody>
                  <a:tcPr marL="0" marR="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w Cen MT"/>
                        </a:rPr>
                        <a:t>5.94</a:t>
                      </a:r>
                    </a:p>
                  </a:txBody>
                  <a:tcPr marL="0" marR="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28600" y="914400"/>
            <a:ext cx="439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SD</a:t>
            </a:r>
            <a:endParaRPr lang="en-US" b="1"/>
          </a:p>
        </p:txBody>
      </p:sp>
      <p:sp>
        <p:nvSpPr>
          <p:cNvPr id="11" name="TextBox 10"/>
          <p:cNvSpPr txBox="1"/>
          <p:nvPr/>
        </p:nvSpPr>
        <p:spPr>
          <a:xfrm>
            <a:off x="4714920" y="914400"/>
            <a:ext cx="6190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SMP</a:t>
            </a:r>
            <a:endParaRPr lang="en-US" b="1"/>
          </a:p>
        </p:txBody>
      </p:sp>
      <p:graphicFrame>
        <p:nvGraphicFramePr>
          <p:cNvPr id="12" name="Chart 11"/>
          <p:cNvGraphicFramePr/>
          <p:nvPr/>
        </p:nvGraphicFramePr>
        <p:xfrm>
          <a:off x="381000" y="4131129"/>
          <a:ext cx="3753395" cy="25668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4800600" y="1371600"/>
          <a:ext cx="3776663" cy="2290762"/>
        </p:xfrm>
        <a:graphic>
          <a:graphicData uri="http://schemas.openxmlformats.org/drawingml/2006/table">
            <a:tbl>
              <a:tblPr>
                <a:tableStyleId>{9D7B26C5-4107-4FEC-AEDC-1716B250A1EF}</a:tableStyleId>
              </a:tblPr>
              <a:tblGrid>
                <a:gridCol w="3048000"/>
                <a:gridCol w="728663"/>
              </a:tblGrid>
              <a:tr h="28571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/>
                        <a:t>STANDAR</a:t>
                      </a:r>
                      <a:endParaRPr lang="en-US" sz="1400" b="1" i="0" u="none" strike="noStrike">
                        <a:latin typeface="Tw Cen MT"/>
                      </a:endParaRPr>
                    </a:p>
                  </a:txBody>
                  <a:tcPr marL="0" marR="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/>
                        <a:t> NILAI </a:t>
                      </a:r>
                      <a:endParaRPr lang="en-US" sz="1400" b="1" i="0" u="none" strike="noStrike">
                        <a:latin typeface="Tw Cen MT"/>
                      </a:endParaRPr>
                    </a:p>
                  </a:txBody>
                  <a:tcPr marL="0" marR="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1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STANDAR KOMPETENSI LULUSAN</a:t>
                      </a:r>
                      <a:endParaRPr lang="en-US" sz="1400" b="0" i="0" u="none" strike="noStrike">
                        <a:latin typeface="Tw Cen MT"/>
                      </a:endParaRPr>
                    </a:p>
                  </a:txBody>
                  <a:tcPr marL="0" marR="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w Cen MT"/>
                        </a:rPr>
                        <a:t>4.95</a:t>
                      </a:r>
                    </a:p>
                  </a:txBody>
                  <a:tcPr marL="0" marR="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28571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STANDAR ISI</a:t>
                      </a:r>
                      <a:endParaRPr lang="en-US" sz="1400" b="0" i="0" u="none" strike="noStrike">
                        <a:latin typeface="Tw Cen M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w Cen MT"/>
                        </a:rPr>
                        <a:t>7.21</a:t>
                      </a:r>
                    </a:p>
                  </a:txBody>
                  <a:tcPr marL="0" marR="0" marT="0" marB="0" anchor="b"/>
                </a:tc>
              </a:tr>
              <a:tr h="29079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STANDAR PROSES</a:t>
                      </a:r>
                      <a:endParaRPr lang="en-US" sz="1400" b="0" i="0" u="none" strike="noStrike">
                        <a:latin typeface="Tw Cen MT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w Cen MT"/>
                        </a:rPr>
                        <a:t>5.50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28571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STANDAR PENILAIAN</a:t>
                      </a:r>
                      <a:endParaRPr lang="en-US" sz="1400" b="0" i="0" u="none" strike="noStrike">
                        <a:latin typeface="Tw Cen M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w Cen MT"/>
                        </a:rPr>
                        <a:t>6.76</a:t>
                      </a:r>
                    </a:p>
                  </a:txBody>
                  <a:tcPr marL="0" marR="0" marT="0" marB="0" anchor="b"/>
                </a:tc>
              </a:tr>
              <a:tr h="28571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STANDAR PTK</a:t>
                      </a:r>
                      <a:endParaRPr lang="en-US" sz="1400" b="0" i="0" u="none" strike="noStrike">
                        <a:latin typeface="Tw Cen MT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w Cen MT"/>
                        </a:rPr>
                        <a:t>6.49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28571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STANDAR PENGELOLAAN</a:t>
                      </a:r>
                      <a:endParaRPr lang="en-US" sz="1400" b="0" i="0" u="none" strike="noStrike">
                        <a:latin typeface="Tw Cen MT"/>
                      </a:endParaRPr>
                    </a:p>
                  </a:txBody>
                  <a:tcPr marL="0" marR="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w Cen MT"/>
                        </a:rPr>
                        <a:t>6.75</a:t>
                      </a:r>
                    </a:p>
                  </a:txBody>
                  <a:tcPr marL="0" marR="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1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/>
                        <a:t>RATA-RATA</a:t>
                      </a:r>
                      <a:endParaRPr lang="en-US" sz="1400" b="1" i="0" u="none" strike="noStrike">
                        <a:latin typeface="Tw Cen MT"/>
                      </a:endParaRPr>
                    </a:p>
                  </a:txBody>
                  <a:tcPr marL="0" marR="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w Cen MT"/>
                        </a:rPr>
                        <a:t>6.22</a:t>
                      </a:r>
                    </a:p>
                  </a:txBody>
                  <a:tcPr marL="0" marR="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Chart 13"/>
          <p:cNvGraphicFramePr/>
          <p:nvPr/>
        </p:nvGraphicFramePr>
        <p:xfrm>
          <a:off x="4876800" y="4207329"/>
          <a:ext cx="3751490" cy="25744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838200"/>
            <a:ext cx="5747453" cy="4995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49" name="Table 48"/>
          <p:cNvGraphicFramePr>
            <a:graphicFrameLocks noGrp="1"/>
          </p:cNvGraphicFramePr>
          <p:nvPr/>
        </p:nvGraphicFramePr>
        <p:xfrm>
          <a:off x="4953000" y="2895600"/>
          <a:ext cx="2005013" cy="2057398"/>
        </p:xfrm>
        <a:graphic>
          <a:graphicData uri="http://schemas.openxmlformats.org/drawingml/2006/table">
            <a:tbl>
              <a:tblPr/>
              <a:tblGrid>
                <a:gridCol w="457200"/>
                <a:gridCol w="1030288"/>
                <a:gridCol w="517525"/>
              </a:tblGrid>
              <a:tr h="293914"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latin typeface="MS Sans Serif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latin typeface="MS Sans Serif"/>
                        </a:rPr>
                        <a:t>STANDAR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latin typeface="MS Sans Serif"/>
                        </a:rPr>
                        <a:t>BOBOT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391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MS Sans Serif"/>
                        </a:rPr>
                        <a:t>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latin typeface="MS Sans Serif"/>
                        </a:rPr>
                        <a:t>SKL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latin typeface="MS Sans Serif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391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MS Sans Serif"/>
                        </a:rPr>
                        <a:t>X1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latin typeface="MS Sans Serif"/>
                        </a:rPr>
                        <a:t>ISI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latin typeface="MS Sans Serif"/>
                        </a:rPr>
                        <a:t>20%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391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MS Sans Serif"/>
                        </a:rPr>
                        <a:t>X2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latin typeface="MS Sans Serif"/>
                        </a:rPr>
                        <a:t>PROSES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latin typeface="MS Sans Serif"/>
                        </a:rPr>
                        <a:t>30%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391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MS Sans Serif"/>
                        </a:rPr>
                        <a:t>X3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latin typeface="MS Sans Serif"/>
                        </a:rPr>
                        <a:t>PENILAIAN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latin typeface="MS Sans Serif"/>
                        </a:rPr>
                        <a:t>15%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391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MS Sans Serif"/>
                        </a:rPr>
                        <a:t>X4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latin typeface="MS Sans Serif"/>
                        </a:rPr>
                        <a:t>PTK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latin typeface="MS Sans Serif"/>
                        </a:rPr>
                        <a:t>25%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391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MS Sans Serif"/>
                        </a:rPr>
                        <a:t>X5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latin typeface="MS Sans Serif"/>
                        </a:rPr>
                        <a:t>PENGELOLAAN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i="0" u="none" strike="noStrike">
                          <a:latin typeface="MS Sans Serif"/>
                        </a:rPr>
                        <a:t>10%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0" name="TextBox 49"/>
          <p:cNvSpPr txBox="1"/>
          <p:nvPr/>
        </p:nvSpPr>
        <p:spPr>
          <a:xfrm>
            <a:off x="7467600" y="3491803"/>
            <a:ext cx="1371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smtClean="0">
                <a:solidFill>
                  <a:srgbClr val="C00000"/>
                </a:solidFill>
              </a:rPr>
              <a:t>merupakan dua komponen terbesar yang berkontribusi terhadap capaian SKL</a:t>
            </a:r>
            <a:endParaRPr lang="en-US" sz="1400" i="1">
              <a:solidFill>
                <a:srgbClr val="C00000"/>
              </a:solidFill>
            </a:endParaRPr>
          </a:p>
        </p:txBody>
      </p:sp>
      <p:cxnSp>
        <p:nvCxnSpPr>
          <p:cNvPr id="51" name="Straight Connector 50"/>
          <p:cNvCxnSpPr>
            <a:stCxn id="54" idx="3"/>
            <a:endCxn id="50" idx="1"/>
          </p:cNvCxnSpPr>
          <p:nvPr/>
        </p:nvCxnSpPr>
        <p:spPr>
          <a:xfrm>
            <a:off x="7086600" y="3972128"/>
            <a:ext cx="381000" cy="212173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stCxn id="55" idx="3"/>
            <a:endCxn id="50" idx="1"/>
          </p:cNvCxnSpPr>
          <p:nvPr/>
        </p:nvCxnSpPr>
        <p:spPr>
          <a:xfrm flipV="1">
            <a:off x="7086600" y="4184301"/>
            <a:ext cx="381000" cy="39742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ounded Rectangle 53"/>
          <p:cNvSpPr/>
          <p:nvPr/>
        </p:nvSpPr>
        <p:spPr>
          <a:xfrm>
            <a:off x="6553200" y="3819728"/>
            <a:ext cx="533400" cy="304800"/>
          </a:xfrm>
          <a:prstGeom prst="round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ounded Rectangle 54"/>
          <p:cNvSpPr/>
          <p:nvPr/>
        </p:nvSpPr>
        <p:spPr>
          <a:xfrm>
            <a:off x="6553200" y="4429328"/>
            <a:ext cx="533400" cy="304800"/>
          </a:xfrm>
          <a:prstGeom prst="round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39762"/>
          </a:xfrm>
        </p:spPr>
        <p:txBody>
          <a:bodyPr>
            <a:normAutofit/>
          </a:bodyPr>
          <a:lstStyle/>
          <a:p>
            <a:r>
              <a:rPr lang="en-US" sz="2800" b="1" smtClean="0"/>
              <a:t>PENDEKATAN PENGELOMPOKAN</a:t>
            </a:r>
            <a:endParaRPr lang="en-US" sz="2800" b="1"/>
          </a:p>
        </p:txBody>
      </p:sp>
      <p:graphicFrame>
        <p:nvGraphicFramePr>
          <p:cNvPr id="65" name="Table 64"/>
          <p:cNvGraphicFramePr>
            <a:graphicFrameLocks noGrp="1"/>
          </p:cNvGraphicFramePr>
          <p:nvPr/>
        </p:nvGraphicFramePr>
        <p:xfrm>
          <a:off x="5631383" y="5257800"/>
          <a:ext cx="3284017" cy="1331202"/>
        </p:xfrm>
        <a:graphic>
          <a:graphicData uri="http://schemas.openxmlformats.org/drawingml/2006/table">
            <a:tbl>
              <a:tblPr/>
              <a:tblGrid>
                <a:gridCol w="289906"/>
                <a:gridCol w="1647380"/>
                <a:gridCol w="113244"/>
                <a:gridCol w="114300"/>
                <a:gridCol w="304800"/>
                <a:gridCol w="395287"/>
                <a:gridCol w="114300"/>
                <a:gridCol w="304800"/>
              </a:tblGrid>
              <a:tr h="195197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smtClean="0">
                          <a:latin typeface="MS Sans Serif"/>
                        </a:rPr>
                        <a:t>KELOMPOK</a:t>
                      </a:r>
                      <a:endParaRPr lang="en-US" sz="1050" b="1" i="0" u="none" strike="noStrike">
                        <a:latin typeface="MS Sans Serif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latin typeface="MS Sans Serif"/>
                        </a:rPr>
                        <a:t>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latin typeface="MS Sans Serif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latin typeface="MS Sans Serif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latin typeface="Calibri"/>
                        </a:rPr>
                        <a:t>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latin typeface="MS Sans Serif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1" i="0" u="none" strike="noStrike"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124216">
                <a:tc gridSpan="2">
                  <a:txBody>
                    <a:bodyPr/>
                    <a:lstStyle/>
                    <a:p>
                      <a:pPr algn="l" fontAlgn="b"/>
                      <a:endParaRPr lang="en-US" sz="1050" b="1" i="0" u="none" strike="noStrike">
                        <a:latin typeface="MS Sans Serif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endParaRPr lang="en-US" sz="1050" b="1" i="0" u="none" strike="noStrike">
                        <a:latin typeface="MS Sans Serif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en-US" sz="1050" b="1" i="0" u="none" strike="noStrike"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50" b="1" i="0" u="none" strike="noStrike"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5197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latin typeface="MS Sans Serif"/>
                        </a:rPr>
                        <a:t>MENUJU SNP 1</a:t>
                      </a:r>
                    </a:p>
                  </a:txBody>
                  <a:tcPr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MS Sans Serif"/>
                        </a:rPr>
                        <a:t>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MS Sans Serif"/>
                        </a:rPr>
                        <a:t>&lt;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MS Sans Serif"/>
                        </a:rPr>
                        <a:t>65%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Calibri"/>
                        </a:rPr>
                        <a:t>∑n.X/n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MS Sans Serif"/>
                        </a:rPr>
                        <a:t>&lt;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MS Sans Serif"/>
                        </a:rPr>
                        <a:t>65%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95197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latin typeface="MS Sans Serif"/>
                        </a:rPr>
                        <a:t>MENUJU SNP 2</a:t>
                      </a:r>
                    </a:p>
                  </a:txBody>
                  <a:tcPr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MS Sans Serif"/>
                        </a:rPr>
                        <a:t>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sng" strike="noStrike">
                          <a:latin typeface="MS Sans Serif"/>
                        </a:rPr>
                        <a:t>&gt;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MS Sans Serif"/>
                        </a:rPr>
                        <a:t>65%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Calibri"/>
                        </a:rPr>
                        <a:t>∑n.X/n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MS Sans Serif"/>
                        </a:rPr>
                        <a:t>&lt;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MS Sans Serif"/>
                        </a:rPr>
                        <a:t>65%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95197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latin typeface="MS Sans Serif"/>
                        </a:rPr>
                        <a:t>MENUJU SNP 3</a:t>
                      </a:r>
                    </a:p>
                  </a:txBody>
                  <a:tcPr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MS Sans Serif"/>
                        </a:rPr>
                        <a:t>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MS Sans Serif"/>
                        </a:rPr>
                        <a:t>&lt;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MS Sans Serif"/>
                        </a:rPr>
                        <a:t>65%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Calibri"/>
                        </a:rPr>
                        <a:t>∑n.X/n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sng" strike="noStrike">
                          <a:latin typeface="MS Sans Serif"/>
                        </a:rPr>
                        <a:t>&gt;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MS Sans Serif"/>
                        </a:rPr>
                        <a:t>65%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95197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latin typeface="MS Sans Serif"/>
                        </a:rPr>
                        <a:t>SNP</a:t>
                      </a:r>
                    </a:p>
                  </a:txBody>
                  <a:tcPr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MS Sans Serif"/>
                        </a:rPr>
                        <a:t>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sng" strike="noStrike">
                          <a:latin typeface="MS Sans Serif"/>
                        </a:rPr>
                        <a:t>&gt;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MS Sans Serif"/>
                        </a:rPr>
                        <a:t>65%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Calibri"/>
                        </a:rPr>
                        <a:t>∑n.X/n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sng" strike="noStrike">
                          <a:latin typeface="MS Sans Serif"/>
                        </a:rPr>
                        <a:t>&gt;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MS Sans Serif"/>
                        </a:rPr>
                        <a:t>65%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95197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latin typeface="MS Sans Serif"/>
                        </a:rPr>
                        <a:t>DI ATAS SNP</a:t>
                      </a:r>
                    </a:p>
                  </a:txBody>
                  <a:tcPr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MS Sans Serif"/>
                        </a:rPr>
                        <a:t>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sng" strike="noStrike">
                          <a:latin typeface="MS Sans Serif"/>
                        </a:rPr>
                        <a:t>&gt;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smtClean="0">
                          <a:latin typeface="MS Sans Serif"/>
                        </a:rPr>
                        <a:t>85%</a:t>
                      </a:r>
                      <a:endParaRPr lang="en-US" sz="1050" b="0" i="0" u="none" strike="noStrike">
                        <a:latin typeface="MS Sans Serif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Calibri"/>
                        </a:rPr>
                        <a:t>∑n.X/n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sng" strike="noStrike">
                          <a:latin typeface="MS Sans Serif"/>
                        </a:rPr>
                        <a:t>&gt;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smtClean="0">
                          <a:latin typeface="MS Sans Serif"/>
                        </a:rPr>
                        <a:t>85%</a:t>
                      </a:r>
                      <a:endParaRPr lang="en-US" sz="1050" b="0" i="0" u="none" strike="noStrike">
                        <a:latin typeface="MS Sans Serif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562475" y="0"/>
            <a:ext cx="457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381000" y="-76200"/>
            <a:ext cx="8229600" cy="8382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70C0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US" sz="3200" b="1" smtClean="0">
                <a:solidFill>
                  <a:srgbClr val="0070C0"/>
                </a:solidFill>
              </a:rPr>
              <a:t>KELOMPOK CAPAIAN PEMENUHAN SNP</a:t>
            </a:r>
            <a:endParaRPr lang="en-US" sz="3200" b="1">
              <a:solidFill>
                <a:srgbClr val="0070C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8600" y="914400"/>
            <a:ext cx="439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SD</a:t>
            </a:r>
            <a:endParaRPr lang="en-US" b="1"/>
          </a:p>
        </p:txBody>
      </p:sp>
      <p:sp>
        <p:nvSpPr>
          <p:cNvPr id="11" name="TextBox 10"/>
          <p:cNvSpPr txBox="1"/>
          <p:nvPr/>
        </p:nvSpPr>
        <p:spPr>
          <a:xfrm>
            <a:off x="4714920" y="914400"/>
            <a:ext cx="6190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SMP</a:t>
            </a:r>
            <a:endParaRPr lang="en-US" b="1"/>
          </a:p>
        </p:txBody>
      </p:sp>
      <p:graphicFrame>
        <p:nvGraphicFramePr>
          <p:cNvPr id="15" name="Chart 14"/>
          <p:cNvGraphicFramePr/>
          <p:nvPr/>
        </p:nvGraphicFramePr>
        <p:xfrm>
          <a:off x="304800" y="1371600"/>
          <a:ext cx="3998321" cy="22889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6" name="Chart 15"/>
          <p:cNvGraphicFramePr/>
          <p:nvPr/>
        </p:nvGraphicFramePr>
        <p:xfrm>
          <a:off x="457200" y="3810000"/>
          <a:ext cx="3644537" cy="25211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Chart 16"/>
          <p:cNvGraphicFramePr/>
          <p:nvPr/>
        </p:nvGraphicFramePr>
        <p:xfrm>
          <a:off x="4800600" y="1371600"/>
          <a:ext cx="3996416" cy="22660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8" name="Chart 17"/>
          <p:cNvGraphicFramePr/>
          <p:nvPr/>
        </p:nvGraphicFramePr>
        <p:xfrm>
          <a:off x="4953000" y="3888480"/>
          <a:ext cx="3642632" cy="24959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228600" y="6019800"/>
            <a:ext cx="876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 smtClean="0">
                <a:solidFill>
                  <a:srgbClr val="C00000"/>
                </a:solidFill>
              </a:rPr>
              <a:t>Sebagian besar Sekolah di Indonesia masih memiliki capaian “Menuju SNP 1”  hanya kurang dari 15% SD dan SMP yang memiliki capaian SNP atau di atas SNP</a:t>
            </a:r>
            <a:endParaRPr lang="en-US" sz="2000" i="1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Connector 20"/>
          <p:cNvCxnSpPr/>
          <p:nvPr/>
        </p:nvCxnSpPr>
        <p:spPr>
          <a:xfrm rot="5400000">
            <a:off x="8611394" y="3352006"/>
            <a:ext cx="304800" cy="1588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>
            <a:off x="152400" y="33528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4"/>
          <p:cNvSpPr txBox="1">
            <a:spLocks/>
          </p:cNvSpPr>
          <p:nvPr/>
        </p:nvSpPr>
        <p:spPr>
          <a:xfrm>
            <a:off x="381000" y="-76200"/>
            <a:ext cx="8229600" cy="8382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70C0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en-US" sz="3200" b="1">
                <a:solidFill>
                  <a:srgbClr val="0070C0"/>
                </a:solidFill>
                <a:latin typeface="+mj-lt"/>
                <a:ea typeface="+mj-ea"/>
                <a:cs typeface="+mj-cs"/>
              </a:rPr>
              <a:t>CAPAIAN KOMPETENSI LULUSAN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8600" y="914400"/>
            <a:ext cx="439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SD</a:t>
            </a:r>
            <a:endParaRPr lang="en-US" b="1"/>
          </a:p>
        </p:txBody>
      </p:sp>
      <p:sp>
        <p:nvSpPr>
          <p:cNvPr id="11" name="TextBox 10"/>
          <p:cNvSpPr txBox="1"/>
          <p:nvPr/>
        </p:nvSpPr>
        <p:spPr>
          <a:xfrm>
            <a:off x="228600" y="3429000"/>
            <a:ext cx="6190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SMP</a:t>
            </a:r>
            <a:endParaRPr lang="en-US" b="1"/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152400" y="3352800"/>
            <a:ext cx="8763000" cy="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228600" y="3276600"/>
            <a:ext cx="152400" cy="152400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8686800" y="3276600"/>
            <a:ext cx="152400" cy="152400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2" name="Table 21"/>
          <p:cNvGraphicFramePr>
            <a:graphicFrameLocks noGrp="1"/>
          </p:cNvGraphicFramePr>
          <p:nvPr/>
        </p:nvGraphicFramePr>
        <p:xfrm>
          <a:off x="533400" y="1219201"/>
          <a:ext cx="3581400" cy="1755608"/>
        </p:xfrm>
        <a:graphic>
          <a:graphicData uri="http://schemas.openxmlformats.org/drawingml/2006/table">
            <a:tbl>
              <a:tblPr/>
              <a:tblGrid>
                <a:gridCol w="2984500"/>
                <a:gridCol w="596900"/>
              </a:tblGrid>
              <a:tr h="35329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Tw Cen MT"/>
                        </a:rPr>
                        <a:t>Lulusan memiliki kemampuan mengamati dan bertanya untuk berpikir dan bertindak produktif serta kreatif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smtClean="0">
                          <a:latin typeface="Tw Cen MT"/>
                        </a:rPr>
                        <a:t> </a:t>
                      </a:r>
                      <a:r>
                        <a:rPr lang="en-US" sz="1000" b="0" i="0" u="none" strike="noStrike">
                          <a:latin typeface="Tw Cen MT"/>
                        </a:rPr>
                        <a:t>7.46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1563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Tw Cen MT"/>
                        </a:rPr>
                        <a:t>Lulusan menunjukkan </a:t>
                      </a:r>
                      <a:r>
                        <a:rPr lang="en-US" sz="1000" b="0" i="0" u="none" strike="noStrike" smtClean="0">
                          <a:latin typeface="Tw Cen MT"/>
                        </a:rPr>
                        <a:t>karakter</a:t>
                      </a:r>
                      <a:endParaRPr lang="en-US" sz="1000" b="0" i="0" u="none" strike="noStrike">
                        <a:latin typeface="Tw Cen MT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smtClean="0">
                          <a:latin typeface="Tw Cen MT"/>
                        </a:rPr>
                        <a:t> </a:t>
                      </a:r>
                      <a:r>
                        <a:rPr lang="en-US" sz="1000" b="0" i="0" u="none" strike="noStrike">
                          <a:latin typeface="Tw Cen MT"/>
                        </a:rPr>
                        <a:t>6.26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53291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latin typeface="Tw Cen MT"/>
                        </a:rPr>
                        <a:t>Lulusan mampu berpikir logis dan sistematis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smtClean="0">
                          <a:latin typeface="Tw Cen MT"/>
                        </a:rPr>
                        <a:t> </a:t>
                      </a:r>
                      <a:r>
                        <a:rPr lang="en-US" sz="1000" b="0" i="0" u="none" strike="noStrike">
                          <a:latin typeface="Tw Cen MT"/>
                        </a:rPr>
                        <a:t>5.16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80098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>
                          <a:latin typeface="Tw Cen MT"/>
                        </a:rPr>
                        <a:t>Lulusan mampu berkomunikasi efektif dan santun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smtClean="0">
                          <a:latin typeface="Tw Cen MT"/>
                        </a:rPr>
                        <a:t> </a:t>
                      </a:r>
                      <a:r>
                        <a:rPr lang="en-US" sz="1000" b="0" i="0" u="none" strike="noStrike">
                          <a:latin typeface="Tw Cen MT"/>
                        </a:rPr>
                        <a:t>4.76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5329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Tw Cen MT"/>
                        </a:rPr>
                        <a:t>Prestasi siswa/lulusan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smtClean="0">
                          <a:latin typeface="Tw Cen MT"/>
                        </a:rPr>
                        <a:t> </a:t>
                      </a:r>
                      <a:r>
                        <a:rPr lang="en-US" sz="1000" b="0" i="0" u="none" strike="noStrike">
                          <a:latin typeface="Tw Cen MT"/>
                        </a:rPr>
                        <a:t>1.60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3" name="Chart 22"/>
          <p:cNvGraphicFramePr/>
          <p:nvPr/>
        </p:nvGraphicFramePr>
        <p:xfrm>
          <a:off x="4038600" y="990600"/>
          <a:ext cx="4541520" cy="2362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5" name="Table 24"/>
          <p:cNvGraphicFramePr>
            <a:graphicFrameLocks noGrp="1"/>
          </p:cNvGraphicFramePr>
          <p:nvPr/>
        </p:nvGraphicFramePr>
        <p:xfrm>
          <a:off x="457200" y="3722132"/>
          <a:ext cx="3657600" cy="1981199"/>
        </p:xfrm>
        <a:graphic>
          <a:graphicData uri="http://schemas.openxmlformats.org/drawingml/2006/table">
            <a:tbl>
              <a:tblPr/>
              <a:tblGrid>
                <a:gridCol w="3048000"/>
                <a:gridCol w="609600"/>
              </a:tblGrid>
              <a:tr h="487521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Lulusan memiliki kemampuan mengamati dan bertanya untuk berpikir dan bertindak produktif serta kreatif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6.57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66774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Lulusan menunjukkan karakter (jujur, disiplin, bertanggungjawab, dan menghargai orang lain)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5.61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80065">
                <a:tc>
                  <a:txBody>
                    <a:bodyPr/>
                    <a:lstStyle/>
                    <a:p>
                      <a:pPr algn="l" fontAlgn="ctr"/>
                      <a:r>
                        <a:rPr lang="fi-FI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Lulusan mampu berkomunikasi efektif dan santun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66774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Lulusan memiliki pengetahuan faktual dan konseptual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4.95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80065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Prestasi siswa/lulusan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2.67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6" name="Chart 25"/>
          <p:cNvGraphicFramePr/>
          <p:nvPr/>
        </p:nvGraphicFramePr>
        <p:xfrm>
          <a:off x="4038600" y="3645933"/>
          <a:ext cx="4495800" cy="2535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27" name="Straight Connector 26"/>
          <p:cNvCxnSpPr/>
          <p:nvPr/>
        </p:nvCxnSpPr>
        <p:spPr>
          <a:xfrm rot="16200000" flipH="1">
            <a:off x="4921389" y="3840480"/>
            <a:ext cx="5577840" cy="0"/>
          </a:xfrm>
          <a:prstGeom prst="line">
            <a:avLst/>
          </a:prstGeom>
          <a:ln w="28575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16200000" flipH="1">
            <a:off x="4102239" y="3840480"/>
            <a:ext cx="5577840" cy="0"/>
          </a:xfrm>
          <a:prstGeom prst="line">
            <a:avLst/>
          </a:prstGeom>
          <a:ln w="28575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6586358" y="809625"/>
            <a:ext cx="48936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smtClean="0">
                <a:solidFill>
                  <a:srgbClr val="00B050"/>
                </a:solidFill>
              </a:rPr>
              <a:t>BAIK</a:t>
            </a:r>
            <a:endParaRPr lang="en-US" sz="1200" b="1">
              <a:solidFill>
                <a:srgbClr val="00B05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405508" y="809625"/>
            <a:ext cx="95744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smtClean="0">
                <a:solidFill>
                  <a:srgbClr val="0070C0"/>
                </a:solidFill>
              </a:rPr>
              <a:t>BAIK SEKALI</a:t>
            </a:r>
            <a:endParaRPr lang="en-US" sz="1200" b="1">
              <a:solidFill>
                <a:srgbClr val="0070C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28600" y="6096000"/>
            <a:ext cx="876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 smtClean="0">
                <a:solidFill>
                  <a:srgbClr val="C00000"/>
                </a:solidFill>
              </a:rPr>
              <a:t>Proses Pembelajaran di Sekolah belum menjamin capaian kompetensi lulusan/siswa sesuai dengan SNP </a:t>
            </a:r>
            <a:endParaRPr lang="en-US" sz="2000" i="1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562475" y="0"/>
            <a:ext cx="457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381000" y="-76200"/>
            <a:ext cx="8229600" cy="8382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70C0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en-US" sz="2400" b="1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CAPAIAN 5 PROSES DAN PENDUKUNG PROSES PEMBELAJARAN</a:t>
            </a: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8600" y="914400"/>
            <a:ext cx="439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SD</a:t>
            </a:r>
            <a:endParaRPr lang="en-US" b="1"/>
          </a:p>
        </p:txBody>
      </p:sp>
      <p:sp>
        <p:nvSpPr>
          <p:cNvPr id="11" name="TextBox 10"/>
          <p:cNvSpPr txBox="1"/>
          <p:nvPr/>
        </p:nvSpPr>
        <p:spPr>
          <a:xfrm>
            <a:off x="4714920" y="914400"/>
            <a:ext cx="6190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SMP</a:t>
            </a:r>
            <a:endParaRPr lang="en-US" b="1"/>
          </a:p>
        </p:txBody>
      </p:sp>
      <p:graphicFrame>
        <p:nvGraphicFramePr>
          <p:cNvPr id="15" name="Chart 14"/>
          <p:cNvGraphicFramePr/>
          <p:nvPr/>
        </p:nvGraphicFramePr>
        <p:xfrm>
          <a:off x="0" y="1295400"/>
          <a:ext cx="4419600" cy="556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6" name="Straight Connector 15"/>
          <p:cNvCxnSpPr/>
          <p:nvPr/>
        </p:nvCxnSpPr>
        <p:spPr>
          <a:xfrm rot="16200000" flipH="1">
            <a:off x="1150621" y="3983355"/>
            <a:ext cx="5394960" cy="76200"/>
          </a:xfrm>
          <a:prstGeom prst="line">
            <a:avLst/>
          </a:prstGeom>
          <a:ln w="28575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6200000" flipH="1">
            <a:off x="769621" y="3983355"/>
            <a:ext cx="5394960" cy="76200"/>
          </a:xfrm>
          <a:prstGeom prst="line">
            <a:avLst/>
          </a:prstGeom>
          <a:ln w="28575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124200" y="1066800"/>
            <a:ext cx="48936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smtClean="0">
                <a:solidFill>
                  <a:srgbClr val="00B050"/>
                </a:solidFill>
              </a:rPr>
              <a:t>BAIK</a:t>
            </a:r>
            <a:endParaRPr lang="en-US" sz="1200" b="1">
              <a:solidFill>
                <a:srgbClr val="00B05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505200" y="1066800"/>
            <a:ext cx="95744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smtClean="0">
                <a:solidFill>
                  <a:srgbClr val="0070C0"/>
                </a:solidFill>
              </a:rPr>
              <a:t>BAIK SEKALI</a:t>
            </a:r>
            <a:endParaRPr lang="en-US" sz="1200" b="1">
              <a:solidFill>
                <a:srgbClr val="0070C0"/>
              </a:solidFill>
            </a:endParaRPr>
          </a:p>
        </p:txBody>
      </p:sp>
      <p:graphicFrame>
        <p:nvGraphicFramePr>
          <p:cNvPr id="20" name="Chart 19"/>
          <p:cNvGraphicFramePr/>
          <p:nvPr/>
        </p:nvGraphicFramePr>
        <p:xfrm>
          <a:off x="4648200" y="1371600"/>
          <a:ext cx="429768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21" name="Straight Connector 20"/>
          <p:cNvCxnSpPr/>
          <p:nvPr/>
        </p:nvCxnSpPr>
        <p:spPr>
          <a:xfrm rot="16200000" flipH="1">
            <a:off x="5703571" y="3983355"/>
            <a:ext cx="5394960" cy="76200"/>
          </a:xfrm>
          <a:prstGeom prst="line">
            <a:avLst/>
          </a:prstGeom>
          <a:ln w="28575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6200000" flipH="1">
            <a:off x="5322571" y="3983355"/>
            <a:ext cx="5394960" cy="76200"/>
          </a:xfrm>
          <a:prstGeom prst="line">
            <a:avLst/>
          </a:prstGeom>
          <a:ln w="28575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7677150" y="1066800"/>
            <a:ext cx="48936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smtClean="0">
                <a:solidFill>
                  <a:srgbClr val="00B050"/>
                </a:solidFill>
              </a:rPr>
              <a:t>BAIK</a:t>
            </a:r>
            <a:endParaRPr lang="en-US" sz="1200" b="1">
              <a:solidFill>
                <a:srgbClr val="00B05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058150" y="1066800"/>
            <a:ext cx="95744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smtClean="0">
                <a:solidFill>
                  <a:srgbClr val="0070C0"/>
                </a:solidFill>
              </a:rPr>
              <a:t>BAIK SEKALI</a:t>
            </a:r>
            <a:endParaRPr lang="en-US" sz="1200" b="1">
              <a:solidFill>
                <a:srgbClr val="0070C0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52400" y="3200400"/>
            <a:ext cx="8458200" cy="685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i="1" smtClean="0">
                <a:solidFill>
                  <a:srgbClr val="C00000"/>
                </a:solidFill>
              </a:rPr>
              <a:t>Proses Pembelajaran dan Penilaiaan Pendidikan oleh sekolah masih memiliki kinerja rendah  dan merupakan faktor yang mempengaruhi capaian kompetensi  lulusan/siswa</a:t>
            </a:r>
            <a:endParaRPr lang="en-US" sz="1800" i="1">
              <a:solidFill>
                <a:srgbClr val="C00000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304800" y="5486400"/>
            <a:ext cx="457200" cy="228600"/>
          </a:xfrm>
          <a:prstGeom prst="ellipse">
            <a:avLst/>
          </a:prstGeom>
          <a:noFill/>
          <a:ln w="1905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552450" y="5838825"/>
            <a:ext cx="457200" cy="228600"/>
          </a:xfrm>
          <a:prstGeom prst="ellipse">
            <a:avLst/>
          </a:prstGeom>
          <a:noFill/>
          <a:ln w="1905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28575" y="6229350"/>
            <a:ext cx="457200" cy="228600"/>
          </a:xfrm>
          <a:prstGeom prst="ellipse">
            <a:avLst/>
          </a:prstGeom>
          <a:noFill/>
          <a:ln w="1905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4648200" y="6248400"/>
            <a:ext cx="457200" cy="228600"/>
          </a:xfrm>
          <a:prstGeom prst="ellipse">
            <a:avLst/>
          </a:prstGeom>
          <a:noFill/>
          <a:ln w="1905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5153025" y="5857875"/>
            <a:ext cx="457200" cy="228600"/>
          </a:xfrm>
          <a:prstGeom prst="ellipse">
            <a:avLst/>
          </a:prstGeom>
          <a:noFill/>
          <a:ln w="1905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4886325" y="5486400"/>
            <a:ext cx="457200" cy="228600"/>
          </a:xfrm>
          <a:prstGeom prst="ellipse">
            <a:avLst/>
          </a:prstGeom>
          <a:noFill/>
          <a:ln w="1905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5124450" y="5086350"/>
            <a:ext cx="457200" cy="228600"/>
          </a:xfrm>
          <a:prstGeom prst="ellipse">
            <a:avLst/>
          </a:prstGeom>
          <a:noFill/>
          <a:ln w="1905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609600" y="4495800"/>
            <a:ext cx="457200" cy="228600"/>
          </a:xfrm>
          <a:prstGeom prst="ellipse">
            <a:avLst/>
          </a:prstGeom>
          <a:noFill/>
          <a:ln w="1905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152400" y="5029200"/>
            <a:ext cx="457200" cy="228600"/>
          </a:xfrm>
          <a:prstGeom prst="ellipse">
            <a:avLst/>
          </a:prstGeom>
          <a:noFill/>
          <a:ln w="1905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5105400" y="5638800"/>
            <a:ext cx="457200" cy="228600"/>
          </a:xfrm>
          <a:prstGeom prst="ellipse">
            <a:avLst/>
          </a:prstGeom>
          <a:noFill/>
          <a:ln w="1905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7" name="Straight Connector 36"/>
          <p:cNvCxnSpPr/>
          <p:nvPr/>
        </p:nvCxnSpPr>
        <p:spPr>
          <a:xfrm rot="5400000" flipH="1" flipV="1">
            <a:off x="1388340" y="3412260"/>
            <a:ext cx="719278" cy="1514757"/>
          </a:xfrm>
          <a:prstGeom prst="line">
            <a:avLst/>
          </a:prstGeom>
          <a:ln>
            <a:solidFill>
              <a:srgbClr val="C00000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34" idx="6"/>
          </p:cNvCxnSpPr>
          <p:nvPr/>
        </p:nvCxnSpPr>
        <p:spPr>
          <a:xfrm flipV="1">
            <a:off x="609600" y="3810000"/>
            <a:ext cx="1905000" cy="1333500"/>
          </a:xfrm>
          <a:prstGeom prst="line">
            <a:avLst/>
          </a:prstGeom>
          <a:ln>
            <a:solidFill>
              <a:srgbClr val="C00000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26" idx="7"/>
          </p:cNvCxnSpPr>
          <p:nvPr/>
        </p:nvCxnSpPr>
        <p:spPr>
          <a:xfrm rot="5400000" flipH="1" flipV="1">
            <a:off x="749884" y="3755161"/>
            <a:ext cx="1709878" cy="1819557"/>
          </a:xfrm>
          <a:prstGeom prst="line">
            <a:avLst/>
          </a:prstGeom>
          <a:ln>
            <a:solidFill>
              <a:srgbClr val="C00000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27" idx="7"/>
          </p:cNvCxnSpPr>
          <p:nvPr/>
        </p:nvCxnSpPr>
        <p:spPr>
          <a:xfrm rot="5400000" flipH="1" flipV="1">
            <a:off x="697497" y="4055199"/>
            <a:ext cx="2062303" cy="1571907"/>
          </a:xfrm>
          <a:prstGeom prst="line">
            <a:avLst/>
          </a:prstGeom>
          <a:ln>
            <a:solidFill>
              <a:srgbClr val="C00000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28" idx="0"/>
          </p:cNvCxnSpPr>
          <p:nvPr/>
        </p:nvCxnSpPr>
        <p:spPr>
          <a:xfrm rot="5400000" flipH="1" flipV="1">
            <a:off x="176213" y="3890962"/>
            <a:ext cx="2419350" cy="2257427"/>
          </a:xfrm>
          <a:prstGeom prst="line">
            <a:avLst/>
          </a:prstGeom>
          <a:ln>
            <a:solidFill>
              <a:srgbClr val="C00000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stCxn id="32" idx="2"/>
          </p:cNvCxnSpPr>
          <p:nvPr/>
        </p:nvCxnSpPr>
        <p:spPr>
          <a:xfrm rot="10800000">
            <a:off x="2514600" y="3810000"/>
            <a:ext cx="2609850" cy="1390650"/>
          </a:xfrm>
          <a:prstGeom prst="line">
            <a:avLst/>
          </a:prstGeom>
          <a:ln>
            <a:solidFill>
              <a:srgbClr val="C00000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31" idx="2"/>
          </p:cNvCxnSpPr>
          <p:nvPr/>
        </p:nvCxnSpPr>
        <p:spPr>
          <a:xfrm rot="10800000">
            <a:off x="2514601" y="3810000"/>
            <a:ext cx="2371725" cy="1790700"/>
          </a:xfrm>
          <a:prstGeom prst="line">
            <a:avLst/>
          </a:prstGeom>
          <a:ln>
            <a:solidFill>
              <a:srgbClr val="C00000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stCxn id="30" idx="2"/>
          </p:cNvCxnSpPr>
          <p:nvPr/>
        </p:nvCxnSpPr>
        <p:spPr>
          <a:xfrm rot="10800000">
            <a:off x="2514601" y="3810001"/>
            <a:ext cx="2638425" cy="2162175"/>
          </a:xfrm>
          <a:prstGeom prst="line">
            <a:avLst/>
          </a:prstGeom>
          <a:ln>
            <a:solidFill>
              <a:srgbClr val="C00000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29" idx="2"/>
          </p:cNvCxnSpPr>
          <p:nvPr/>
        </p:nvCxnSpPr>
        <p:spPr>
          <a:xfrm rot="10800000">
            <a:off x="2514602" y="3810002"/>
            <a:ext cx="2133598" cy="2552698"/>
          </a:xfrm>
          <a:prstGeom prst="line">
            <a:avLst/>
          </a:prstGeom>
          <a:ln>
            <a:solidFill>
              <a:srgbClr val="C00000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000"/>
                            </p:stCondLst>
                            <p:childTnLst>
                              <p:par>
                                <p:cTn id="4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219</TotalTime>
  <Words>1605</Words>
  <Application>Microsoft Office PowerPoint</Application>
  <PresentationFormat>On-screen Show (4:3)</PresentationFormat>
  <Paragraphs>471</Paragraphs>
  <Slides>38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Office Theme</vt:lpstr>
      <vt:lpstr>Peningkatan Mutu Pendidikan melalui  Sekolah Berbasis Standar Nasional Pendidikan  dan Jejaring Mutu Pendidikan</vt:lpstr>
      <vt:lpstr>Slide 2</vt:lpstr>
      <vt:lpstr>Slide 3</vt:lpstr>
      <vt:lpstr>Slide 4</vt:lpstr>
      <vt:lpstr>Slide 5</vt:lpstr>
      <vt:lpstr>PENDEKATAN PENGELOMPOKAN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Bonus Demografi: Mempersiapkan Generasi  Emas 100 Tahun Indonesia Merdeka</vt:lpstr>
      <vt:lpstr>Generasi  Emas 100 Tahun Indonesia Merdeka</vt:lpstr>
      <vt:lpstr>Slide 23</vt:lpstr>
      <vt:lpstr>KERANGKA PIKIR PENYUSUNAN RPJMN 2015-2019</vt:lpstr>
      <vt:lpstr>Slide 25</vt:lpstr>
      <vt:lpstr>Slide 26</vt:lpstr>
      <vt:lpstr>Slide 27</vt:lpstr>
      <vt:lpstr>Slide 28</vt:lpstr>
      <vt:lpstr>SEKOLAH BERBASIS SNP</vt:lpstr>
      <vt:lpstr>TAHAPAN PENGEMBANGAN  BUDAYA MUTU PADA SEKOLAH  BERBASIS SNP</vt:lpstr>
      <vt:lpstr>JEJARING MUTU PENDIDIKAN (JMP)</vt:lpstr>
      <vt:lpstr>Slide 32</vt:lpstr>
      <vt:lpstr>Slide 33</vt:lpstr>
      <vt:lpstr>Slide 34</vt:lpstr>
      <vt:lpstr>Pergeseran Peran PPMP dan LPMP</vt:lpstr>
      <vt:lpstr>TAHAPAN PENGEMBANGAN  BUDAYA MUTU PADA SATUAN PENDIDIKAN</vt:lpstr>
      <vt:lpstr>TARGET JANGKA MENENGAH SEKOLAH BERBASIS SNP</vt:lpstr>
      <vt:lpstr>TERIMA KASIH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Peningkatan Mutu Pendidikan melalui  Sekolah Berbasis Standar Nasional Pendidikan  dan Jejaring Mutu Pendidikan</dc:title>
  <dc:creator>JFH</dc:creator>
  <cp:lastModifiedBy>JFH</cp:lastModifiedBy>
  <cp:revision>4</cp:revision>
  <dcterms:created xsi:type="dcterms:W3CDTF">2014-04-02T23:16:56Z</dcterms:created>
  <dcterms:modified xsi:type="dcterms:W3CDTF">2014-04-03T02:56:34Z</dcterms:modified>
</cp:coreProperties>
</file>