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9" r:id="rId1"/>
  </p:sldMasterIdLst>
  <p:notesMasterIdLst>
    <p:notesMasterId r:id="rId22"/>
  </p:notesMasterIdLst>
  <p:sldIdLst>
    <p:sldId id="270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  <p:sldId id="271" r:id="rId15"/>
    <p:sldId id="273" r:id="rId16"/>
    <p:sldId id="274" r:id="rId17"/>
    <p:sldId id="275" r:id="rId18"/>
    <p:sldId id="276" r:id="rId19"/>
    <p:sldId id="277" r:id="rId20"/>
    <p:sldId id="278" r:id="rId21"/>
  </p:sldIdLst>
  <p:sldSz cx="9906000" cy="6858000" type="A4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1056" y="-8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  <p:sld r:id="rId5" collapse="1"/>
      <p:sld r:id="rId6" collapse="1"/>
      <p:sld r:id="rId7" collapse="1"/>
      <p:sld r:id="rId8" collapse="1"/>
      <p:sld r:id="rId9" collapse="1"/>
      <p:sld r:id="rId10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8" Type="http://schemas.openxmlformats.org/officeDocument/2006/relationships/slide" Target="slides/slide9.xml"/><Relationship Id="rId3" Type="http://schemas.openxmlformats.org/officeDocument/2006/relationships/slide" Target="slides/slide4.xml"/><Relationship Id="rId7" Type="http://schemas.openxmlformats.org/officeDocument/2006/relationships/slide" Target="slides/slide8.xml"/><Relationship Id="rId2" Type="http://schemas.openxmlformats.org/officeDocument/2006/relationships/slide" Target="slides/slide3.xml"/><Relationship Id="rId1" Type="http://schemas.openxmlformats.org/officeDocument/2006/relationships/slide" Target="slides/slide2.xml"/><Relationship Id="rId6" Type="http://schemas.openxmlformats.org/officeDocument/2006/relationships/slide" Target="slides/slide7.xml"/><Relationship Id="rId5" Type="http://schemas.openxmlformats.org/officeDocument/2006/relationships/slide" Target="slides/slide6.xml"/><Relationship Id="rId10" Type="http://schemas.openxmlformats.org/officeDocument/2006/relationships/slide" Target="slides/slide11.xml"/><Relationship Id="rId4" Type="http://schemas.openxmlformats.org/officeDocument/2006/relationships/slide" Target="slides/slide5.xml"/><Relationship Id="rId9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F53C72-2BBE-4BAF-A49F-3687165718A4}" type="datetimeFigureOut">
              <a:rPr lang="en-US" smtClean="0"/>
              <a:pPr/>
              <a:t>9/30/2014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30A90-E91A-4C72-BFBE-41D09D8B740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46" name="Group 2"/>
          <p:cNvGrpSpPr>
            <a:grpSpLocks/>
          </p:cNvGrpSpPr>
          <p:nvPr/>
        </p:nvGrpSpPr>
        <p:grpSpPr bwMode="auto">
          <a:xfrm>
            <a:off x="20638" y="1109663"/>
            <a:ext cx="9920287" cy="757237"/>
            <a:chOff x="0" y="0"/>
            <a:chExt cx="5768" cy="477"/>
          </a:xfrm>
        </p:grpSpPr>
        <p:sp>
          <p:nvSpPr>
            <p:cNvPr id="31747" name="Freeform 3"/>
            <p:cNvSpPr>
              <a:spLocks/>
            </p:cNvSpPr>
            <p:nvPr userDrawn="1"/>
          </p:nvSpPr>
          <p:spPr bwMode="auto">
            <a:xfrm>
              <a:off x="5" y="0"/>
              <a:ext cx="5763" cy="477"/>
            </a:xfrm>
            <a:custGeom>
              <a:avLst/>
              <a:gdLst/>
              <a:ahLst/>
              <a:cxnLst>
                <a:cxn ang="0">
                  <a:pos x="0" y="450"/>
                </a:cxn>
                <a:cxn ang="0">
                  <a:pos x="3" y="0"/>
                </a:cxn>
                <a:cxn ang="0">
                  <a:pos x="5763" y="0"/>
                </a:cxn>
                <a:cxn ang="0">
                  <a:pos x="5763" y="465"/>
                </a:cxn>
                <a:cxn ang="0">
                  <a:pos x="4821" y="477"/>
                </a:cxn>
                <a:cxn ang="0">
                  <a:pos x="4326" y="447"/>
                </a:cxn>
                <a:cxn ang="0">
                  <a:pos x="3783" y="465"/>
                </a:cxn>
                <a:cxn ang="0">
                  <a:pos x="3417" y="456"/>
                </a:cxn>
                <a:cxn ang="0">
                  <a:pos x="2973" y="459"/>
                </a:cxn>
                <a:cxn ang="0">
                  <a:pos x="2451" y="453"/>
                </a:cxn>
                <a:cxn ang="0">
                  <a:pos x="2289" y="441"/>
                </a:cxn>
                <a:cxn ang="0">
                  <a:pos x="2010" y="453"/>
                </a:cxn>
                <a:cxn ang="0">
                  <a:pos x="1827" y="450"/>
                </a:cxn>
                <a:cxn ang="0">
                  <a:pos x="1215" y="465"/>
                </a:cxn>
                <a:cxn ang="0">
                  <a:pos x="660" y="456"/>
                </a:cxn>
                <a:cxn ang="0">
                  <a:pos x="0" y="450"/>
                </a:cxn>
              </a:cxnLst>
              <a:rect l="0" t="0" r="r" b="b"/>
              <a:pathLst>
                <a:path w="5763" h="477">
                  <a:moveTo>
                    <a:pt x="0" y="450"/>
                  </a:moveTo>
                  <a:lnTo>
                    <a:pt x="3" y="0"/>
                  </a:lnTo>
                  <a:lnTo>
                    <a:pt x="5763" y="0"/>
                  </a:lnTo>
                  <a:lnTo>
                    <a:pt x="5763" y="465"/>
                  </a:lnTo>
                  <a:lnTo>
                    <a:pt x="4821" y="477"/>
                  </a:lnTo>
                  <a:lnTo>
                    <a:pt x="4326" y="447"/>
                  </a:lnTo>
                  <a:lnTo>
                    <a:pt x="3783" y="465"/>
                  </a:lnTo>
                  <a:lnTo>
                    <a:pt x="3417" y="456"/>
                  </a:lnTo>
                  <a:lnTo>
                    <a:pt x="2973" y="459"/>
                  </a:lnTo>
                  <a:lnTo>
                    <a:pt x="2451" y="453"/>
                  </a:lnTo>
                  <a:lnTo>
                    <a:pt x="2289" y="441"/>
                  </a:lnTo>
                  <a:lnTo>
                    <a:pt x="2010" y="453"/>
                  </a:lnTo>
                  <a:lnTo>
                    <a:pt x="1827" y="450"/>
                  </a:lnTo>
                  <a:lnTo>
                    <a:pt x="1215" y="465"/>
                  </a:lnTo>
                  <a:lnTo>
                    <a:pt x="660" y="456"/>
                  </a:lnTo>
                  <a:lnTo>
                    <a:pt x="0" y="450"/>
                  </a:ln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48" name="Freeform 4"/>
            <p:cNvSpPr>
              <a:spLocks/>
            </p:cNvSpPr>
            <p:nvPr userDrawn="1"/>
          </p:nvSpPr>
          <p:spPr bwMode="auto">
            <a:xfrm>
              <a:off x="0" y="98"/>
              <a:ext cx="256" cy="253"/>
            </a:xfrm>
            <a:custGeom>
              <a:avLst/>
              <a:gdLst/>
              <a:ahLst/>
              <a:cxnLst>
                <a:cxn ang="0">
                  <a:pos x="8" y="190"/>
                </a:cxn>
                <a:cxn ang="0">
                  <a:pos x="71" y="115"/>
                </a:cxn>
                <a:cxn ang="0">
                  <a:pos x="203" y="16"/>
                </a:cxn>
                <a:cxn ang="0">
                  <a:pos x="251" y="19"/>
                </a:cxn>
                <a:cxn ang="0">
                  <a:pos x="236" y="46"/>
                </a:cxn>
                <a:cxn ang="0">
                  <a:pos x="176" y="82"/>
                </a:cxn>
                <a:cxn ang="0">
                  <a:pos x="92" y="154"/>
                </a:cxn>
                <a:cxn ang="0">
                  <a:pos x="23" y="247"/>
                </a:cxn>
                <a:cxn ang="0">
                  <a:pos x="8" y="190"/>
                </a:cxn>
              </a:cxnLst>
              <a:rect l="0" t="0" r="r" b="b"/>
              <a:pathLst>
                <a:path w="256" h="253">
                  <a:moveTo>
                    <a:pt x="8" y="190"/>
                  </a:moveTo>
                  <a:cubicBezTo>
                    <a:pt x="16" y="168"/>
                    <a:pt x="38" y="144"/>
                    <a:pt x="71" y="115"/>
                  </a:cubicBezTo>
                  <a:cubicBezTo>
                    <a:pt x="104" y="86"/>
                    <a:pt x="173" y="32"/>
                    <a:pt x="203" y="16"/>
                  </a:cubicBezTo>
                  <a:cubicBezTo>
                    <a:pt x="233" y="0"/>
                    <a:pt x="246" y="14"/>
                    <a:pt x="251" y="19"/>
                  </a:cubicBezTo>
                  <a:cubicBezTo>
                    <a:pt x="256" y="24"/>
                    <a:pt x="249" y="35"/>
                    <a:pt x="236" y="46"/>
                  </a:cubicBezTo>
                  <a:cubicBezTo>
                    <a:pt x="223" y="57"/>
                    <a:pt x="200" y="64"/>
                    <a:pt x="176" y="82"/>
                  </a:cubicBezTo>
                  <a:cubicBezTo>
                    <a:pt x="152" y="100"/>
                    <a:pt x="118" y="126"/>
                    <a:pt x="92" y="154"/>
                  </a:cubicBezTo>
                  <a:cubicBezTo>
                    <a:pt x="66" y="182"/>
                    <a:pt x="36" y="241"/>
                    <a:pt x="23" y="247"/>
                  </a:cubicBezTo>
                  <a:cubicBezTo>
                    <a:pt x="10" y="253"/>
                    <a:pt x="0" y="212"/>
                    <a:pt x="8" y="19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49" name="Freeform 5"/>
            <p:cNvSpPr>
              <a:spLocks/>
            </p:cNvSpPr>
            <p:nvPr userDrawn="1"/>
          </p:nvSpPr>
          <p:spPr bwMode="auto">
            <a:xfrm>
              <a:off x="56" y="0"/>
              <a:ext cx="708" cy="459"/>
            </a:xfrm>
            <a:custGeom>
              <a:avLst/>
              <a:gdLst/>
              <a:ahLst/>
              <a:cxnLst>
                <a:cxn ang="0">
                  <a:pos x="0" y="432"/>
                </a:cxn>
                <a:cxn ang="0">
                  <a:pos x="0" y="453"/>
                </a:cxn>
                <a:cxn ang="0">
                  <a:pos x="72" y="324"/>
                </a:cxn>
                <a:cxn ang="0">
                  <a:pos x="198" y="201"/>
                </a:cxn>
                <a:cxn ang="0">
                  <a:pos x="366" y="102"/>
                </a:cxn>
                <a:cxn ang="0">
                  <a:pos x="531" y="36"/>
                </a:cxn>
                <a:cxn ang="0">
                  <a:pos x="609" y="0"/>
                </a:cxn>
                <a:cxn ang="0">
                  <a:pos x="708" y="3"/>
                </a:cxn>
                <a:cxn ang="0">
                  <a:pos x="591" y="66"/>
                </a:cxn>
                <a:cxn ang="0">
                  <a:pos x="417" y="126"/>
                </a:cxn>
                <a:cxn ang="0">
                  <a:pos x="237" y="231"/>
                </a:cxn>
                <a:cxn ang="0">
                  <a:pos x="117" y="345"/>
                </a:cxn>
                <a:cxn ang="0">
                  <a:pos x="51" y="459"/>
                </a:cxn>
                <a:cxn ang="0">
                  <a:pos x="0" y="453"/>
                </a:cxn>
              </a:cxnLst>
              <a:rect l="0" t="0" r="r" b="b"/>
              <a:pathLst>
                <a:path w="708" h="459">
                  <a:moveTo>
                    <a:pt x="0" y="432"/>
                  </a:moveTo>
                  <a:lnTo>
                    <a:pt x="0" y="453"/>
                  </a:lnTo>
                  <a:cubicBezTo>
                    <a:pt x="12" y="435"/>
                    <a:pt x="39" y="366"/>
                    <a:pt x="72" y="324"/>
                  </a:cubicBezTo>
                  <a:cubicBezTo>
                    <a:pt x="105" y="282"/>
                    <a:pt x="149" y="238"/>
                    <a:pt x="198" y="201"/>
                  </a:cubicBezTo>
                  <a:cubicBezTo>
                    <a:pt x="247" y="164"/>
                    <a:pt x="311" y="129"/>
                    <a:pt x="366" y="102"/>
                  </a:cubicBezTo>
                  <a:cubicBezTo>
                    <a:pt x="421" y="75"/>
                    <a:pt x="490" y="53"/>
                    <a:pt x="531" y="36"/>
                  </a:cubicBezTo>
                  <a:cubicBezTo>
                    <a:pt x="572" y="19"/>
                    <a:pt x="580" y="5"/>
                    <a:pt x="609" y="0"/>
                  </a:cubicBezTo>
                  <a:lnTo>
                    <a:pt x="708" y="3"/>
                  </a:lnTo>
                  <a:cubicBezTo>
                    <a:pt x="705" y="14"/>
                    <a:pt x="640" y="45"/>
                    <a:pt x="591" y="66"/>
                  </a:cubicBezTo>
                  <a:cubicBezTo>
                    <a:pt x="542" y="87"/>
                    <a:pt x="476" y="98"/>
                    <a:pt x="417" y="126"/>
                  </a:cubicBezTo>
                  <a:cubicBezTo>
                    <a:pt x="358" y="154"/>
                    <a:pt x="287" y="195"/>
                    <a:pt x="237" y="231"/>
                  </a:cubicBezTo>
                  <a:cubicBezTo>
                    <a:pt x="187" y="267"/>
                    <a:pt x="148" y="307"/>
                    <a:pt x="117" y="345"/>
                  </a:cubicBezTo>
                  <a:cubicBezTo>
                    <a:pt x="86" y="383"/>
                    <a:pt x="70" y="441"/>
                    <a:pt x="51" y="459"/>
                  </a:cubicBezTo>
                  <a:lnTo>
                    <a:pt x="0" y="453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0" name="Freeform 6"/>
            <p:cNvSpPr>
              <a:spLocks/>
            </p:cNvSpPr>
            <p:nvPr userDrawn="1"/>
          </p:nvSpPr>
          <p:spPr bwMode="auto">
            <a:xfrm>
              <a:off x="131" y="269"/>
              <a:ext cx="251" cy="194"/>
            </a:xfrm>
            <a:custGeom>
              <a:avLst/>
              <a:gdLst/>
              <a:ahLst/>
              <a:cxnLst>
                <a:cxn ang="0">
                  <a:pos x="21" y="163"/>
                </a:cxn>
                <a:cxn ang="0">
                  <a:pos x="9" y="184"/>
                </a:cxn>
                <a:cxn ang="0">
                  <a:pos x="75" y="103"/>
                </a:cxn>
                <a:cxn ang="0">
                  <a:pos x="165" y="28"/>
                </a:cxn>
                <a:cxn ang="0">
                  <a:pos x="207" y="7"/>
                </a:cxn>
                <a:cxn ang="0">
                  <a:pos x="246" y="4"/>
                </a:cxn>
                <a:cxn ang="0">
                  <a:pos x="237" y="34"/>
                </a:cxn>
                <a:cxn ang="0">
                  <a:pos x="183" y="61"/>
                </a:cxn>
                <a:cxn ang="0">
                  <a:pos x="108" y="124"/>
                </a:cxn>
                <a:cxn ang="0">
                  <a:pos x="54" y="190"/>
                </a:cxn>
                <a:cxn ang="0">
                  <a:pos x="6" y="184"/>
                </a:cxn>
              </a:cxnLst>
              <a:rect l="0" t="0" r="r" b="b"/>
              <a:pathLst>
                <a:path w="251" h="194">
                  <a:moveTo>
                    <a:pt x="21" y="163"/>
                  </a:moveTo>
                  <a:cubicBezTo>
                    <a:pt x="10" y="178"/>
                    <a:pt x="0" y="194"/>
                    <a:pt x="9" y="184"/>
                  </a:cubicBezTo>
                  <a:cubicBezTo>
                    <a:pt x="18" y="174"/>
                    <a:pt x="49" y="129"/>
                    <a:pt x="75" y="103"/>
                  </a:cubicBezTo>
                  <a:cubicBezTo>
                    <a:pt x="101" y="77"/>
                    <a:pt x="143" y="44"/>
                    <a:pt x="165" y="28"/>
                  </a:cubicBezTo>
                  <a:cubicBezTo>
                    <a:pt x="187" y="12"/>
                    <a:pt x="194" y="11"/>
                    <a:pt x="207" y="7"/>
                  </a:cubicBezTo>
                  <a:cubicBezTo>
                    <a:pt x="220" y="3"/>
                    <a:pt x="241" y="0"/>
                    <a:pt x="246" y="4"/>
                  </a:cubicBezTo>
                  <a:cubicBezTo>
                    <a:pt x="251" y="8"/>
                    <a:pt x="247" y="25"/>
                    <a:pt x="237" y="34"/>
                  </a:cubicBezTo>
                  <a:cubicBezTo>
                    <a:pt x="227" y="43"/>
                    <a:pt x="204" y="46"/>
                    <a:pt x="183" y="61"/>
                  </a:cubicBezTo>
                  <a:cubicBezTo>
                    <a:pt x="162" y="76"/>
                    <a:pt x="129" y="103"/>
                    <a:pt x="108" y="124"/>
                  </a:cubicBezTo>
                  <a:cubicBezTo>
                    <a:pt x="87" y="145"/>
                    <a:pt x="71" y="180"/>
                    <a:pt x="54" y="190"/>
                  </a:cubicBezTo>
                  <a:lnTo>
                    <a:pt x="6" y="18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1" name="Freeform 7"/>
            <p:cNvSpPr>
              <a:spLocks/>
            </p:cNvSpPr>
            <p:nvPr userDrawn="1"/>
          </p:nvSpPr>
          <p:spPr bwMode="auto">
            <a:xfrm>
              <a:off x="341" y="0"/>
              <a:ext cx="159" cy="72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5" y="36"/>
                </a:cxn>
                <a:cxn ang="0">
                  <a:pos x="6" y="60"/>
                </a:cxn>
                <a:cxn ang="0">
                  <a:pos x="36" y="69"/>
                </a:cxn>
                <a:cxn ang="0">
                  <a:pos x="87" y="42"/>
                </a:cxn>
                <a:cxn ang="0">
                  <a:pos x="159" y="0"/>
                </a:cxn>
                <a:cxn ang="0">
                  <a:pos x="99" y="0"/>
                </a:cxn>
              </a:cxnLst>
              <a:rect l="0" t="0" r="r" b="b"/>
              <a:pathLst>
                <a:path w="159" h="72">
                  <a:moveTo>
                    <a:pt x="99" y="0"/>
                  </a:moveTo>
                  <a:cubicBezTo>
                    <a:pt x="75" y="6"/>
                    <a:pt x="30" y="26"/>
                    <a:pt x="15" y="36"/>
                  </a:cubicBezTo>
                  <a:cubicBezTo>
                    <a:pt x="0" y="46"/>
                    <a:pt x="3" y="55"/>
                    <a:pt x="6" y="60"/>
                  </a:cubicBezTo>
                  <a:cubicBezTo>
                    <a:pt x="9" y="65"/>
                    <a:pt x="23" y="72"/>
                    <a:pt x="36" y="69"/>
                  </a:cubicBezTo>
                  <a:cubicBezTo>
                    <a:pt x="49" y="66"/>
                    <a:pt x="67" y="53"/>
                    <a:pt x="87" y="42"/>
                  </a:cubicBezTo>
                  <a:cubicBezTo>
                    <a:pt x="107" y="31"/>
                    <a:pt x="158" y="6"/>
                    <a:pt x="159" y="0"/>
                  </a:cubicBezTo>
                  <a:lnTo>
                    <a:pt x="99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2" name="Freeform 8"/>
            <p:cNvSpPr>
              <a:spLocks/>
            </p:cNvSpPr>
            <p:nvPr userDrawn="1"/>
          </p:nvSpPr>
          <p:spPr bwMode="auto">
            <a:xfrm>
              <a:off x="488" y="0"/>
              <a:ext cx="455" cy="216"/>
            </a:xfrm>
            <a:custGeom>
              <a:avLst/>
              <a:gdLst/>
              <a:ahLst/>
              <a:cxnLst>
                <a:cxn ang="0">
                  <a:pos x="395" y="0"/>
                </a:cxn>
                <a:cxn ang="0">
                  <a:pos x="338" y="48"/>
                </a:cxn>
                <a:cxn ang="0">
                  <a:pos x="242" y="102"/>
                </a:cxn>
                <a:cxn ang="0">
                  <a:pos x="104" y="147"/>
                </a:cxn>
                <a:cxn ang="0">
                  <a:pos x="35" y="168"/>
                </a:cxn>
                <a:cxn ang="0">
                  <a:pos x="8" y="192"/>
                </a:cxn>
                <a:cxn ang="0">
                  <a:pos x="8" y="213"/>
                </a:cxn>
                <a:cxn ang="0">
                  <a:pos x="59" y="213"/>
                </a:cxn>
                <a:cxn ang="0">
                  <a:pos x="86" y="192"/>
                </a:cxn>
                <a:cxn ang="0">
                  <a:pos x="173" y="159"/>
                </a:cxn>
                <a:cxn ang="0">
                  <a:pos x="299" y="126"/>
                </a:cxn>
                <a:cxn ang="0">
                  <a:pos x="392" y="72"/>
                </a:cxn>
                <a:cxn ang="0">
                  <a:pos x="455" y="0"/>
                </a:cxn>
                <a:cxn ang="0">
                  <a:pos x="395" y="0"/>
                </a:cxn>
              </a:cxnLst>
              <a:rect l="0" t="0" r="r" b="b"/>
              <a:pathLst>
                <a:path w="455" h="216">
                  <a:moveTo>
                    <a:pt x="395" y="0"/>
                  </a:moveTo>
                  <a:cubicBezTo>
                    <a:pt x="376" y="8"/>
                    <a:pt x="364" y="31"/>
                    <a:pt x="338" y="48"/>
                  </a:cubicBezTo>
                  <a:cubicBezTo>
                    <a:pt x="312" y="65"/>
                    <a:pt x="281" y="86"/>
                    <a:pt x="242" y="102"/>
                  </a:cubicBezTo>
                  <a:cubicBezTo>
                    <a:pt x="203" y="118"/>
                    <a:pt x="138" y="136"/>
                    <a:pt x="104" y="147"/>
                  </a:cubicBezTo>
                  <a:cubicBezTo>
                    <a:pt x="70" y="158"/>
                    <a:pt x="51" y="161"/>
                    <a:pt x="35" y="168"/>
                  </a:cubicBezTo>
                  <a:cubicBezTo>
                    <a:pt x="19" y="175"/>
                    <a:pt x="12" y="185"/>
                    <a:pt x="8" y="192"/>
                  </a:cubicBezTo>
                  <a:cubicBezTo>
                    <a:pt x="4" y="199"/>
                    <a:pt x="0" y="210"/>
                    <a:pt x="8" y="213"/>
                  </a:cubicBezTo>
                  <a:cubicBezTo>
                    <a:pt x="16" y="216"/>
                    <a:pt x="46" y="216"/>
                    <a:pt x="59" y="213"/>
                  </a:cubicBezTo>
                  <a:cubicBezTo>
                    <a:pt x="72" y="210"/>
                    <a:pt x="67" y="201"/>
                    <a:pt x="86" y="192"/>
                  </a:cubicBezTo>
                  <a:cubicBezTo>
                    <a:pt x="105" y="183"/>
                    <a:pt x="138" y="170"/>
                    <a:pt x="173" y="159"/>
                  </a:cubicBezTo>
                  <a:cubicBezTo>
                    <a:pt x="208" y="148"/>
                    <a:pt x="263" y="140"/>
                    <a:pt x="299" y="126"/>
                  </a:cubicBezTo>
                  <a:cubicBezTo>
                    <a:pt x="335" y="112"/>
                    <a:pt x="366" y="93"/>
                    <a:pt x="392" y="72"/>
                  </a:cubicBezTo>
                  <a:cubicBezTo>
                    <a:pt x="418" y="51"/>
                    <a:pt x="454" y="12"/>
                    <a:pt x="455" y="0"/>
                  </a:cubicBezTo>
                  <a:lnTo>
                    <a:pt x="39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3" name="Freeform 9"/>
            <p:cNvSpPr>
              <a:spLocks/>
            </p:cNvSpPr>
            <p:nvPr userDrawn="1"/>
          </p:nvSpPr>
          <p:spPr bwMode="auto">
            <a:xfrm>
              <a:off x="1448" y="37"/>
              <a:ext cx="414" cy="108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24" y="11"/>
                </a:cxn>
                <a:cxn ang="0">
                  <a:pos x="156" y="2"/>
                </a:cxn>
                <a:cxn ang="0">
                  <a:pos x="288" y="23"/>
                </a:cxn>
                <a:cxn ang="0">
                  <a:pos x="384" y="53"/>
                </a:cxn>
                <a:cxn ang="0">
                  <a:pos x="411" y="74"/>
                </a:cxn>
                <a:cxn ang="0">
                  <a:pos x="405" y="104"/>
                </a:cxn>
                <a:cxn ang="0">
                  <a:pos x="363" y="101"/>
                </a:cxn>
                <a:cxn ang="0">
                  <a:pos x="294" y="77"/>
                </a:cxn>
                <a:cxn ang="0">
                  <a:pos x="174" y="50"/>
                </a:cxn>
                <a:cxn ang="0">
                  <a:pos x="72" y="62"/>
                </a:cxn>
                <a:cxn ang="0">
                  <a:pos x="36" y="59"/>
                </a:cxn>
                <a:cxn ang="0">
                  <a:pos x="0" y="11"/>
                </a:cxn>
              </a:cxnLst>
              <a:rect l="0" t="0" r="r" b="b"/>
              <a:pathLst>
                <a:path w="414" h="108">
                  <a:moveTo>
                    <a:pt x="0" y="11"/>
                  </a:moveTo>
                  <a:lnTo>
                    <a:pt x="24" y="11"/>
                  </a:lnTo>
                  <a:cubicBezTo>
                    <a:pt x="50" y="9"/>
                    <a:pt x="112" y="0"/>
                    <a:pt x="156" y="2"/>
                  </a:cubicBezTo>
                  <a:cubicBezTo>
                    <a:pt x="200" y="4"/>
                    <a:pt x="250" y="15"/>
                    <a:pt x="288" y="23"/>
                  </a:cubicBezTo>
                  <a:cubicBezTo>
                    <a:pt x="326" y="31"/>
                    <a:pt x="363" y="44"/>
                    <a:pt x="384" y="53"/>
                  </a:cubicBezTo>
                  <a:cubicBezTo>
                    <a:pt x="405" y="62"/>
                    <a:pt x="408" y="66"/>
                    <a:pt x="411" y="74"/>
                  </a:cubicBezTo>
                  <a:cubicBezTo>
                    <a:pt x="414" y="82"/>
                    <a:pt x="413" y="100"/>
                    <a:pt x="405" y="104"/>
                  </a:cubicBezTo>
                  <a:cubicBezTo>
                    <a:pt x="397" y="108"/>
                    <a:pt x="381" y="105"/>
                    <a:pt x="363" y="101"/>
                  </a:cubicBezTo>
                  <a:cubicBezTo>
                    <a:pt x="345" y="97"/>
                    <a:pt x="325" y="85"/>
                    <a:pt x="294" y="77"/>
                  </a:cubicBezTo>
                  <a:cubicBezTo>
                    <a:pt x="263" y="69"/>
                    <a:pt x="211" y="53"/>
                    <a:pt x="174" y="50"/>
                  </a:cubicBezTo>
                  <a:cubicBezTo>
                    <a:pt x="137" y="47"/>
                    <a:pt x="95" y="61"/>
                    <a:pt x="72" y="62"/>
                  </a:cubicBezTo>
                  <a:cubicBezTo>
                    <a:pt x="49" y="63"/>
                    <a:pt x="48" y="66"/>
                    <a:pt x="36" y="59"/>
                  </a:cubicBezTo>
                  <a:cubicBezTo>
                    <a:pt x="24" y="52"/>
                    <a:pt x="13" y="36"/>
                    <a:pt x="0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4" name="Freeform 10"/>
            <p:cNvSpPr>
              <a:spLocks/>
            </p:cNvSpPr>
            <p:nvPr userDrawn="1"/>
          </p:nvSpPr>
          <p:spPr bwMode="auto">
            <a:xfrm>
              <a:off x="1790" y="0"/>
              <a:ext cx="520" cy="225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12" y="24"/>
                </a:cxn>
                <a:cxn ang="0">
                  <a:pos x="114" y="54"/>
                </a:cxn>
                <a:cxn ang="0">
                  <a:pos x="240" y="117"/>
                </a:cxn>
                <a:cxn ang="0">
                  <a:pos x="333" y="153"/>
                </a:cxn>
                <a:cxn ang="0">
                  <a:pos x="438" y="219"/>
                </a:cxn>
                <a:cxn ang="0">
                  <a:pos x="426" y="192"/>
                </a:cxn>
                <a:cxn ang="0">
                  <a:pos x="441" y="180"/>
                </a:cxn>
                <a:cxn ang="0">
                  <a:pos x="519" y="216"/>
                </a:cxn>
                <a:cxn ang="0">
                  <a:pos x="450" y="162"/>
                </a:cxn>
                <a:cxn ang="0">
                  <a:pos x="381" y="135"/>
                </a:cxn>
                <a:cxn ang="0">
                  <a:pos x="285" y="84"/>
                </a:cxn>
                <a:cxn ang="0">
                  <a:pos x="186" y="18"/>
                </a:cxn>
                <a:cxn ang="0">
                  <a:pos x="123" y="0"/>
                </a:cxn>
                <a:cxn ang="0">
                  <a:pos x="42" y="0"/>
                </a:cxn>
              </a:cxnLst>
              <a:rect l="0" t="0" r="r" b="b"/>
              <a:pathLst>
                <a:path w="520" h="225">
                  <a:moveTo>
                    <a:pt x="42" y="0"/>
                  </a:moveTo>
                  <a:cubicBezTo>
                    <a:pt x="24" y="4"/>
                    <a:pt x="0" y="15"/>
                    <a:pt x="12" y="24"/>
                  </a:cubicBezTo>
                  <a:cubicBezTo>
                    <a:pt x="24" y="33"/>
                    <a:pt x="76" y="39"/>
                    <a:pt x="114" y="54"/>
                  </a:cubicBezTo>
                  <a:cubicBezTo>
                    <a:pt x="152" y="69"/>
                    <a:pt x="203" y="100"/>
                    <a:pt x="240" y="117"/>
                  </a:cubicBezTo>
                  <a:cubicBezTo>
                    <a:pt x="277" y="134"/>
                    <a:pt x="300" y="136"/>
                    <a:pt x="333" y="153"/>
                  </a:cubicBezTo>
                  <a:cubicBezTo>
                    <a:pt x="366" y="170"/>
                    <a:pt x="423" y="213"/>
                    <a:pt x="438" y="219"/>
                  </a:cubicBezTo>
                  <a:cubicBezTo>
                    <a:pt x="453" y="225"/>
                    <a:pt x="426" y="198"/>
                    <a:pt x="426" y="192"/>
                  </a:cubicBezTo>
                  <a:cubicBezTo>
                    <a:pt x="426" y="186"/>
                    <a:pt x="426" y="176"/>
                    <a:pt x="441" y="180"/>
                  </a:cubicBezTo>
                  <a:cubicBezTo>
                    <a:pt x="456" y="184"/>
                    <a:pt x="518" y="219"/>
                    <a:pt x="519" y="216"/>
                  </a:cubicBezTo>
                  <a:cubicBezTo>
                    <a:pt x="520" y="213"/>
                    <a:pt x="473" y="176"/>
                    <a:pt x="450" y="162"/>
                  </a:cubicBezTo>
                  <a:cubicBezTo>
                    <a:pt x="427" y="148"/>
                    <a:pt x="408" y="148"/>
                    <a:pt x="381" y="135"/>
                  </a:cubicBezTo>
                  <a:cubicBezTo>
                    <a:pt x="354" y="122"/>
                    <a:pt x="318" y="104"/>
                    <a:pt x="285" y="84"/>
                  </a:cubicBezTo>
                  <a:cubicBezTo>
                    <a:pt x="252" y="64"/>
                    <a:pt x="213" y="32"/>
                    <a:pt x="186" y="18"/>
                  </a:cubicBezTo>
                  <a:cubicBezTo>
                    <a:pt x="159" y="4"/>
                    <a:pt x="147" y="2"/>
                    <a:pt x="123" y="0"/>
                  </a:cubicBezTo>
                  <a:lnTo>
                    <a:pt x="4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5" name="Freeform 11"/>
            <p:cNvSpPr>
              <a:spLocks/>
            </p:cNvSpPr>
            <p:nvPr userDrawn="1"/>
          </p:nvSpPr>
          <p:spPr bwMode="auto">
            <a:xfrm>
              <a:off x="1943" y="154"/>
              <a:ext cx="431" cy="233"/>
            </a:xfrm>
            <a:custGeom>
              <a:avLst/>
              <a:gdLst/>
              <a:ahLst/>
              <a:cxnLst>
                <a:cxn ang="0">
                  <a:pos x="6" y="38"/>
                </a:cxn>
                <a:cxn ang="0">
                  <a:pos x="9" y="20"/>
                </a:cxn>
                <a:cxn ang="0">
                  <a:pos x="42" y="2"/>
                </a:cxn>
                <a:cxn ang="0">
                  <a:pos x="90" y="35"/>
                </a:cxn>
                <a:cxn ang="0">
                  <a:pos x="189" y="89"/>
                </a:cxn>
                <a:cxn ang="0">
                  <a:pos x="288" y="140"/>
                </a:cxn>
                <a:cxn ang="0">
                  <a:pos x="375" y="176"/>
                </a:cxn>
                <a:cxn ang="0">
                  <a:pos x="396" y="176"/>
                </a:cxn>
                <a:cxn ang="0">
                  <a:pos x="429" y="212"/>
                </a:cxn>
                <a:cxn ang="0">
                  <a:pos x="408" y="233"/>
                </a:cxn>
                <a:cxn ang="0">
                  <a:pos x="333" y="212"/>
                </a:cxn>
                <a:cxn ang="0">
                  <a:pos x="186" y="143"/>
                </a:cxn>
                <a:cxn ang="0">
                  <a:pos x="48" y="68"/>
                </a:cxn>
                <a:cxn ang="0">
                  <a:pos x="6" y="38"/>
                </a:cxn>
              </a:cxnLst>
              <a:rect l="0" t="0" r="r" b="b"/>
              <a:pathLst>
                <a:path w="431" h="233">
                  <a:moveTo>
                    <a:pt x="6" y="38"/>
                  </a:moveTo>
                  <a:cubicBezTo>
                    <a:pt x="0" y="26"/>
                    <a:pt x="3" y="26"/>
                    <a:pt x="9" y="20"/>
                  </a:cubicBezTo>
                  <a:cubicBezTo>
                    <a:pt x="15" y="14"/>
                    <a:pt x="29" y="0"/>
                    <a:pt x="42" y="2"/>
                  </a:cubicBezTo>
                  <a:cubicBezTo>
                    <a:pt x="55" y="4"/>
                    <a:pt x="66" y="21"/>
                    <a:pt x="90" y="35"/>
                  </a:cubicBezTo>
                  <a:cubicBezTo>
                    <a:pt x="114" y="49"/>
                    <a:pt x="156" y="72"/>
                    <a:pt x="189" y="89"/>
                  </a:cubicBezTo>
                  <a:cubicBezTo>
                    <a:pt x="222" y="106"/>
                    <a:pt x="257" y="126"/>
                    <a:pt x="288" y="140"/>
                  </a:cubicBezTo>
                  <a:cubicBezTo>
                    <a:pt x="319" y="154"/>
                    <a:pt x="357" y="170"/>
                    <a:pt x="375" y="176"/>
                  </a:cubicBezTo>
                  <a:cubicBezTo>
                    <a:pt x="393" y="182"/>
                    <a:pt x="387" y="170"/>
                    <a:pt x="396" y="176"/>
                  </a:cubicBezTo>
                  <a:cubicBezTo>
                    <a:pt x="405" y="182"/>
                    <a:pt x="427" y="203"/>
                    <a:pt x="429" y="212"/>
                  </a:cubicBezTo>
                  <a:cubicBezTo>
                    <a:pt x="431" y="221"/>
                    <a:pt x="424" y="233"/>
                    <a:pt x="408" y="233"/>
                  </a:cubicBezTo>
                  <a:cubicBezTo>
                    <a:pt x="392" y="233"/>
                    <a:pt x="370" y="227"/>
                    <a:pt x="333" y="212"/>
                  </a:cubicBezTo>
                  <a:cubicBezTo>
                    <a:pt x="296" y="197"/>
                    <a:pt x="234" y="167"/>
                    <a:pt x="186" y="143"/>
                  </a:cubicBezTo>
                  <a:cubicBezTo>
                    <a:pt x="138" y="119"/>
                    <a:pt x="78" y="86"/>
                    <a:pt x="48" y="68"/>
                  </a:cubicBezTo>
                  <a:cubicBezTo>
                    <a:pt x="18" y="50"/>
                    <a:pt x="12" y="50"/>
                    <a:pt x="6" y="3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6" name="Freeform 12"/>
            <p:cNvSpPr>
              <a:spLocks/>
            </p:cNvSpPr>
            <p:nvPr userDrawn="1"/>
          </p:nvSpPr>
          <p:spPr bwMode="auto">
            <a:xfrm>
              <a:off x="2262" y="87"/>
              <a:ext cx="396" cy="227"/>
            </a:xfrm>
            <a:custGeom>
              <a:avLst/>
              <a:gdLst/>
              <a:ahLst/>
              <a:cxnLst>
                <a:cxn ang="0">
                  <a:pos x="2" y="9"/>
                </a:cxn>
                <a:cxn ang="0">
                  <a:pos x="53" y="66"/>
                </a:cxn>
                <a:cxn ang="0">
                  <a:pos x="176" y="132"/>
                </a:cxn>
                <a:cxn ang="0">
                  <a:pos x="293" y="189"/>
                </a:cxn>
                <a:cxn ang="0">
                  <a:pos x="341" y="222"/>
                </a:cxn>
                <a:cxn ang="0">
                  <a:pos x="377" y="219"/>
                </a:cxn>
                <a:cxn ang="0">
                  <a:pos x="377" y="180"/>
                </a:cxn>
                <a:cxn ang="0">
                  <a:pos x="260" y="126"/>
                </a:cxn>
                <a:cxn ang="0">
                  <a:pos x="113" y="51"/>
                </a:cxn>
                <a:cxn ang="0">
                  <a:pos x="41" y="9"/>
                </a:cxn>
                <a:cxn ang="0">
                  <a:pos x="2" y="9"/>
                </a:cxn>
              </a:cxnLst>
              <a:rect l="0" t="0" r="r" b="b"/>
              <a:pathLst>
                <a:path w="396" h="227">
                  <a:moveTo>
                    <a:pt x="2" y="9"/>
                  </a:moveTo>
                  <a:cubicBezTo>
                    <a:pt x="4" y="18"/>
                    <a:pt x="24" y="45"/>
                    <a:pt x="53" y="66"/>
                  </a:cubicBezTo>
                  <a:cubicBezTo>
                    <a:pt x="82" y="87"/>
                    <a:pt x="136" y="111"/>
                    <a:pt x="176" y="132"/>
                  </a:cubicBezTo>
                  <a:cubicBezTo>
                    <a:pt x="216" y="153"/>
                    <a:pt x="266" y="174"/>
                    <a:pt x="293" y="189"/>
                  </a:cubicBezTo>
                  <a:cubicBezTo>
                    <a:pt x="320" y="204"/>
                    <a:pt x="327" y="217"/>
                    <a:pt x="341" y="222"/>
                  </a:cubicBezTo>
                  <a:cubicBezTo>
                    <a:pt x="355" y="227"/>
                    <a:pt x="371" y="226"/>
                    <a:pt x="377" y="219"/>
                  </a:cubicBezTo>
                  <a:cubicBezTo>
                    <a:pt x="383" y="212"/>
                    <a:pt x="396" y="195"/>
                    <a:pt x="377" y="180"/>
                  </a:cubicBezTo>
                  <a:cubicBezTo>
                    <a:pt x="358" y="165"/>
                    <a:pt x="304" y="147"/>
                    <a:pt x="260" y="126"/>
                  </a:cubicBezTo>
                  <a:cubicBezTo>
                    <a:pt x="216" y="105"/>
                    <a:pt x="149" y="70"/>
                    <a:pt x="113" y="51"/>
                  </a:cubicBezTo>
                  <a:cubicBezTo>
                    <a:pt x="77" y="32"/>
                    <a:pt x="60" y="17"/>
                    <a:pt x="41" y="9"/>
                  </a:cubicBezTo>
                  <a:cubicBezTo>
                    <a:pt x="22" y="1"/>
                    <a:pt x="0" y="0"/>
                    <a:pt x="2" y="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7" name="Freeform 13"/>
            <p:cNvSpPr>
              <a:spLocks/>
            </p:cNvSpPr>
            <p:nvPr userDrawn="1"/>
          </p:nvSpPr>
          <p:spPr bwMode="auto">
            <a:xfrm>
              <a:off x="2264" y="240"/>
              <a:ext cx="516" cy="223"/>
            </a:xfrm>
            <a:custGeom>
              <a:avLst/>
              <a:gdLst/>
              <a:ahLst/>
              <a:cxnLst>
                <a:cxn ang="0">
                  <a:pos x="3" y="10"/>
                </a:cxn>
                <a:cxn ang="0">
                  <a:pos x="105" y="97"/>
                </a:cxn>
                <a:cxn ang="0">
                  <a:pos x="243" y="178"/>
                </a:cxn>
                <a:cxn ang="0">
                  <a:pos x="357" y="217"/>
                </a:cxn>
                <a:cxn ang="0">
                  <a:pos x="498" y="214"/>
                </a:cxn>
                <a:cxn ang="0">
                  <a:pos x="468" y="187"/>
                </a:cxn>
                <a:cxn ang="0">
                  <a:pos x="309" y="136"/>
                </a:cxn>
                <a:cxn ang="0">
                  <a:pos x="123" y="34"/>
                </a:cxn>
                <a:cxn ang="0">
                  <a:pos x="3" y="10"/>
                </a:cxn>
              </a:cxnLst>
              <a:rect l="0" t="0" r="r" b="b"/>
              <a:pathLst>
                <a:path w="516" h="223">
                  <a:moveTo>
                    <a:pt x="3" y="10"/>
                  </a:moveTo>
                  <a:cubicBezTo>
                    <a:pt x="0" y="20"/>
                    <a:pt x="65" y="69"/>
                    <a:pt x="105" y="97"/>
                  </a:cubicBezTo>
                  <a:cubicBezTo>
                    <a:pt x="145" y="125"/>
                    <a:pt x="201" y="158"/>
                    <a:pt x="243" y="178"/>
                  </a:cubicBezTo>
                  <a:cubicBezTo>
                    <a:pt x="285" y="198"/>
                    <a:pt x="315" y="211"/>
                    <a:pt x="357" y="217"/>
                  </a:cubicBezTo>
                  <a:cubicBezTo>
                    <a:pt x="399" y="223"/>
                    <a:pt x="480" y="219"/>
                    <a:pt x="498" y="214"/>
                  </a:cubicBezTo>
                  <a:cubicBezTo>
                    <a:pt x="516" y="209"/>
                    <a:pt x="499" y="200"/>
                    <a:pt x="468" y="187"/>
                  </a:cubicBezTo>
                  <a:cubicBezTo>
                    <a:pt x="437" y="174"/>
                    <a:pt x="366" y="161"/>
                    <a:pt x="309" y="136"/>
                  </a:cubicBezTo>
                  <a:cubicBezTo>
                    <a:pt x="252" y="111"/>
                    <a:pt x="172" y="54"/>
                    <a:pt x="123" y="34"/>
                  </a:cubicBezTo>
                  <a:cubicBezTo>
                    <a:pt x="74" y="14"/>
                    <a:pt x="6" y="0"/>
                    <a:pt x="3" y="1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8" name="Freeform 14"/>
            <p:cNvSpPr>
              <a:spLocks/>
            </p:cNvSpPr>
            <p:nvPr userDrawn="1"/>
          </p:nvSpPr>
          <p:spPr bwMode="auto">
            <a:xfrm>
              <a:off x="2723" y="324"/>
              <a:ext cx="414" cy="100"/>
            </a:xfrm>
            <a:custGeom>
              <a:avLst/>
              <a:gdLst/>
              <a:ahLst/>
              <a:cxnLst>
                <a:cxn ang="0">
                  <a:pos x="69" y="60"/>
                </a:cxn>
                <a:cxn ang="0">
                  <a:pos x="12" y="42"/>
                </a:cxn>
                <a:cxn ang="0">
                  <a:pos x="3" y="15"/>
                </a:cxn>
                <a:cxn ang="0">
                  <a:pos x="30" y="0"/>
                </a:cxn>
                <a:cxn ang="0">
                  <a:pos x="117" y="18"/>
                </a:cxn>
                <a:cxn ang="0">
                  <a:pos x="243" y="48"/>
                </a:cxn>
                <a:cxn ang="0">
                  <a:pos x="387" y="48"/>
                </a:cxn>
                <a:cxn ang="0">
                  <a:pos x="408" y="54"/>
                </a:cxn>
                <a:cxn ang="0">
                  <a:pos x="381" y="87"/>
                </a:cxn>
                <a:cxn ang="0">
                  <a:pos x="318" y="99"/>
                </a:cxn>
                <a:cxn ang="0">
                  <a:pos x="195" y="93"/>
                </a:cxn>
                <a:cxn ang="0">
                  <a:pos x="69" y="60"/>
                </a:cxn>
              </a:cxnLst>
              <a:rect l="0" t="0" r="r" b="b"/>
              <a:pathLst>
                <a:path w="414" h="100">
                  <a:moveTo>
                    <a:pt x="69" y="60"/>
                  </a:moveTo>
                  <a:cubicBezTo>
                    <a:pt x="39" y="52"/>
                    <a:pt x="23" y="49"/>
                    <a:pt x="12" y="42"/>
                  </a:cubicBezTo>
                  <a:cubicBezTo>
                    <a:pt x="1" y="35"/>
                    <a:pt x="0" y="22"/>
                    <a:pt x="3" y="15"/>
                  </a:cubicBezTo>
                  <a:cubicBezTo>
                    <a:pt x="6" y="8"/>
                    <a:pt x="11" y="0"/>
                    <a:pt x="30" y="0"/>
                  </a:cubicBezTo>
                  <a:cubicBezTo>
                    <a:pt x="49" y="0"/>
                    <a:pt x="82" y="10"/>
                    <a:pt x="117" y="18"/>
                  </a:cubicBezTo>
                  <a:cubicBezTo>
                    <a:pt x="152" y="26"/>
                    <a:pt x="198" y="43"/>
                    <a:pt x="243" y="48"/>
                  </a:cubicBezTo>
                  <a:cubicBezTo>
                    <a:pt x="288" y="53"/>
                    <a:pt x="360" y="47"/>
                    <a:pt x="387" y="48"/>
                  </a:cubicBezTo>
                  <a:cubicBezTo>
                    <a:pt x="414" y="49"/>
                    <a:pt x="409" y="48"/>
                    <a:pt x="408" y="54"/>
                  </a:cubicBezTo>
                  <a:cubicBezTo>
                    <a:pt x="407" y="60"/>
                    <a:pt x="396" y="80"/>
                    <a:pt x="381" y="87"/>
                  </a:cubicBezTo>
                  <a:cubicBezTo>
                    <a:pt x="366" y="94"/>
                    <a:pt x="349" y="98"/>
                    <a:pt x="318" y="99"/>
                  </a:cubicBezTo>
                  <a:cubicBezTo>
                    <a:pt x="287" y="100"/>
                    <a:pt x="237" y="99"/>
                    <a:pt x="195" y="93"/>
                  </a:cubicBezTo>
                  <a:cubicBezTo>
                    <a:pt x="153" y="87"/>
                    <a:pt x="99" y="68"/>
                    <a:pt x="69" y="6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59" name="Freeform 15"/>
            <p:cNvSpPr>
              <a:spLocks/>
            </p:cNvSpPr>
            <p:nvPr userDrawn="1"/>
          </p:nvSpPr>
          <p:spPr bwMode="auto">
            <a:xfrm>
              <a:off x="3165" y="375"/>
              <a:ext cx="150" cy="72"/>
            </a:xfrm>
            <a:custGeom>
              <a:avLst/>
              <a:gdLst/>
              <a:ahLst/>
              <a:cxnLst>
                <a:cxn ang="0">
                  <a:pos x="3" y="67"/>
                </a:cxn>
                <a:cxn ang="0">
                  <a:pos x="84" y="19"/>
                </a:cxn>
                <a:cxn ang="0">
                  <a:pos x="123" y="1"/>
                </a:cxn>
                <a:cxn ang="0">
                  <a:pos x="150" y="22"/>
                </a:cxn>
                <a:cxn ang="0">
                  <a:pos x="123" y="55"/>
                </a:cxn>
                <a:cxn ang="0">
                  <a:pos x="90" y="70"/>
                </a:cxn>
                <a:cxn ang="0">
                  <a:pos x="0" y="67"/>
                </a:cxn>
              </a:cxnLst>
              <a:rect l="0" t="0" r="r" b="b"/>
              <a:pathLst>
                <a:path w="150" h="72">
                  <a:moveTo>
                    <a:pt x="3" y="67"/>
                  </a:moveTo>
                  <a:cubicBezTo>
                    <a:pt x="16" y="59"/>
                    <a:pt x="64" y="30"/>
                    <a:pt x="84" y="19"/>
                  </a:cubicBezTo>
                  <a:cubicBezTo>
                    <a:pt x="104" y="8"/>
                    <a:pt x="112" y="0"/>
                    <a:pt x="123" y="1"/>
                  </a:cubicBezTo>
                  <a:cubicBezTo>
                    <a:pt x="134" y="2"/>
                    <a:pt x="150" y="13"/>
                    <a:pt x="150" y="22"/>
                  </a:cubicBezTo>
                  <a:cubicBezTo>
                    <a:pt x="150" y="31"/>
                    <a:pt x="133" y="47"/>
                    <a:pt x="123" y="55"/>
                  </a:cubicBezTo>
                  <a:cubicBezTo>
                    <a:pt x="113" y="63"/>
                    <a:pt x="110" y="68"/>
                    <a:pt x="90" y="70"/>
                  </a:cubicBezTo>
                  <a:cubicBezTo>
                    <a:pt x="70" y="72"/>
                    <a:pt x="35" y="69"/>
                    <a:pt x="0" y="67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0" name="Freeform 16"/>
            <p:cNvSpPr>
              <a:spLocks/>
            </p:cNvSpPr>
            <p:nvPr userDrawn="1"/>
          </p:nvSpPr>
          <p:spPr bwMode="auto">
            <a:xfrm>
              <a:off x="3463" y="267"/>
              <a:ext cx="148" cy="91"/>
            </a:xfrm>
            <a:custGeom>
              <a:avLst/>
              <a:gdLst/>
              <a:ahLst/>
              <a:cxnLst>
                <a:cxn ang="0">
                  <a:pos x="1" y="69"/>
                </a:cxn>
                <a:cxn ang="0">
                  <a:pos x="25" y="51"/>
                </a:cxn>
                <a:cxn ang="0">
                  <a:pos x="100" y="9"/>
                </a:cxn>
                <a:cxn ang="0">
                  <a:pos x="133" y="3"/>
                </a:cxn>
                <a:cxn ang="0">
                  <a:pos x="136" y="27"/>
                </a:cxn>
                <a:cxn ang="0">
                  <a:pos x="61" y="75"/>
                </a:cxn>
                <a:cxn ang="0">
                  <a:pos x="19" y="90"/>
                </a:cxn>
                <a:cxn ang="0">
                  <a:pos x="1" y="69"/>
                </a:cxn>
              </a:cxnLst>
              <a:rect l="0" t="0" r="r" b="b"/>
              <a:pathLst>
                <a:path w="148" h="91">
                  <a:moveTo>
                    <a:pt x="1" y="69"/>
                  </a:moveTo>
                  <a:cubicBezTo>
                    <a:pt x="2" y="63"/>
                    <a:pt x="9" y="61"/>
                    <a:pt x="25" y="51"/>
                  </a:cubicBezTo>
                  <a:cubicBezTo>
                    <a:pt x="41" y="41"/>
                    <a:pt x="82" y="17"/>
                    <a:pt x="100" y="9"/>
                  </a:cubicBezTo>
                  <a:cubicBezTo>
                    <a:pt x="118" y="1"/>
                    <a:pt x="127" y="0"/>
                    <a:pt x="133" y="3"/>
                  </a:cubicBezTo>
                  <a:cubicBezTo>
                    <a:pt x="139" y="6"/>
                    <a:pt x="148" y="15"/>
                    <a:pt x="136" y="27"/>
                  </a:cubicBezTo>
                  <a:cubicBezTo>
                    <a:pt x="124" y="39"/>
                    <a:pt x="80" y="65"/>
                    <a:pt x="61" y="75"/>
                  </a:cubicBezTo>
                  <a:cubicBezTo>
                    <a:pt x="42" y="85"/>
                    <a:pt x="29" y="91"/>
                    <a:pt x="19" y="90"/>
                  </a:cubicBezTo>
                  <a:cubicBezTo>
                    <a:pt x="9" y="89"/>
                    <a:pt x="0" y="75"/>
                    <a:pt x="1" y="6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1" name="Freeform 17"/>
            <p:cNvSpPr>
              <a:spLocks/>
            </p:cNvSpPr>
            <p:nvPr userDrawn="1"/>
          </p:nvSpPr>
          <p:spPr bwMode="auto">
            <a:xfrm>
              <a:off x="3580" y="58"/>
              <a:ext cx="938" cy="158"/>
            </a:xfrm>
            <a:custGeom>
              <a:avLst/>
              <a:gdLst/>
              <a:ahLst/>
              <a:cxnLst>
                <a:cxn ang="0">
                  <a:pos x="172" y="86"/>
                </a:cxn>
                <a:cxn ang="0">
                  <a:pos x="61" y="137"/>
                </a:cxn>
                <a:cxn ang="0">
                  <a:pos x="16" y="155"/>
                </a:cxn>
                <a:cxn ang="0">
                  <a:pos x="7" y="122"/>
                </a:cxn>
                <a:cxn ang="0">
                  <a:pos x="58" y="80"/>
                </a:cxn>
                <a:cxn ang="0">
                  <a:pos x="172" y="38"/>
                </a:cxn>
                <a:cxn ang="0">
                  <a:pos x="304" y="11"/>
                </a:cxn>
                <a:cxn ang="0">
                  <a:pos x="463" y="2"/>
                </a:cxn>
                <a:cxn ang="0">
                  <a:pos x="631" y="23"/>
                </a:cxn>
                <a:cxn ang="0">
                  <a:pos x="796" y="53"/>
                </a:cxn>
                <a:cxn ang="0">
                  <a:pos x="841" y="47"/>
                </a:cxn>
                <a:cxn ang="0">
                  <a:pos x="907" y="71"/>
                </a:cxn>
                <a:cxn ang="0">
                  <a:pos x="919" y="101"/>
                </a:cxn>
                <a:cxn ang="0">
                  <a:pos x="793" y="98"/>
                </a:cxn>
                <a:cxn ang="0">
                  <a:pos x="634" y="62"/>
                </a:cxn>
                <a:cxn ang="0">
                  <a:pos x="439" y="38"/>
                </a:cxn>
                <a:cxn ang="0">
                  <a:pos x="238" y="59"/>
                </a:cxn>
                <a:cxn ang="0">
                  <a:pos x="172" y="86"/>
                </a:cxn>
              </a:cxnLst>
              <a:rect l="0" t="0" r="r" b="b"/>
              <a:pathLst>
                <a:path w="938" h="158">
                  <a:moveTo>
                    <a:pt x="172" y="86"/>
                  </a:moveTo>
                  <a:cubicBezTo>
                    <a:pt x="142" y="99"/>
                    <a:pt x="87" y="126"/>
                    <a:pt x="61" y="137"/>
                  </a:cubicBezTo>
                  <a:cubicBezTo>
                    <a:pt x="35" y="148"/>
                    <a:pt x="25" y="158"/>
                    <a:pt x="16" y="155"/>
                  </a:cubicBezTo>
                  <a:cubicBezTo>
                    <a:pt x="7" y="152"/>
                    <a:pt x="0" y="134"/>
                    <a:pt x="7" y="122"/>
                  </a:cubicBezTo>
                  <a:cubicBezTo>
                    <a:pt x="14" y="110"/>
                    <a:pt x="31" y="94"/>
                    <a:pt x="58" y="80"/>
                  </a:cubicBezTo>
                  <a:cubicBezTo>
                    <a:pt x="85" y="66"/>
                    <a:pt x="131" y="49"/>
                    <a:pt x="172" y="38"/>
                  </a:cubicBezTo>
                  <a:cubicBezTo>
                    <a:pt x="213" y="27"/>
                    <a:pt x="256" y="17"/>
                    <a:pt x="304" y="11"/>
                  </a:cubicBezTo>
                  <a:cubicBezTo>
                    <a:pt x="352" y="5"/>
                    <a:pt x="409" y="0"/>
                    <a:pt x="463" y="2"/>
                  </a:cubicBezTo>
                  <a:cubicBezTo>
                    <a:pt x="517" y="4"/>
                    <a:pt x="576" y="15"/>
                    <a:pt x="631" y="23"/>
                  </a:cubicBezTo>
                  <a:cubicBezTo>
                    <a:pt x="686" y="31"/>
                    <a:pt x="761" y="49"/>
                    <a:pt x="796" y="53"/>
                  </a:cubicBezTo>
                  <a:cubicBezTo>
                    <a:pt x="831" y="57"/>
                    <a:pt x="823" y="44"/>
                    <a:pt x="841" y="47"/>
                  </a:cubicBezTo>
                  <a:cubicBezTo>
                    <a:pt x="859" y="50"/>
                    <a:pt x="894" y="62"/>
                    <a:pt x="907" y="71"/>
                  </a:cubicBezTo>
                  <a:cubicBezTo>
                    <a:pt x="920" y="80"/>
                    <a:pt x="938" y="97"/>
                    <a:pt x="919" y="101"/>
                  </a:cubicBezTo>
                  <a:cubicBezTo>
                    <a:pt x="900" y="105"/>
                    <a:pt x="840" y="104"/>
                    <a:pt x="793" y="98"/>
                  </a:cubicBezTo>
                  <a:cubicBezTo>
                    <a:pt x="746" y="92"/>
                    <a:pt x="693" y="72"/>
                    <a:pt x="634" y="62"/>
                  </a:cubicBezTo>
                  <a:cubicBezTo>
                    <a:pt x="575" y="52"/>
                    <a:pt x="505" y="38"/>
                    <a:pt x="439" y="38"/>
                  </a:cubicBezTo>
                  <a:cubicBezTo>
                    <a:pt x="373" y="38"/>
                    <a:pt x="284" y="51"/>
                    <a:pt x="238" y="59"/>
                  </a:cubicBezTo>
                  <a:cubicBezTo>
                    <a:pt x="192" y="67"/>
                    <a:pt x="202" y="73"/>
                    <a:pt x="172" y="8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2" name="Freeform 18"/>
            <p:cNvSpPr>
              <a:spLocks/>
            </p:cNvSpPr>
            <p:nvPr userDrawn="1"/>
          </p:nvSpPr>
          <p:spPr bwMode="auto">
            <a:xfrm>
              <a:off x="3686" y="145"/>
              <a:ext cx="372" cy="98"/>
            </a:xfrm>
            <a:custGeom>
              <a:avLst/>
              <a:gdLst/>
              <a:ahLst/>
              <a:cxnLst>
                <a:cxn ang="0">
                  <a:pos x="18" y="47"/>
                </a:cxn>
                <a:cxn ang="0">
                  <a:pos x="141" y="17"/>
                </a:cxn>
                <a:cxn ang="0">
                  <a:pos x="246" y="2"/>
                </a:cxn>
                <a:cxn ang="0">
                  <a:pos x="351" y="5"/>
                </a:cxn>
                <a:cxn ang="0">
                  <a:pos x="372" y="23"/>
                </a:cxn>
                <a:cxn ang="0">
                  <a:pos x="354" y="44"/>
                </a:cxn>
                <a:cxn ang="0">
                  <a:pos x="264" y="50"/>
                </a:cxn>
                <a:cxn ang="0">
                  <a:pos x="168" y="53"/>
                </a:cxn>
                <a:cxn ang="0">
                  <a:pos x="72" y="77"/>
                </a:cxn>
                <a:cxn ang="0">
                  <a:pos x="15" y="95"/>
                </a:cxn>
                <a:cxn ang="0">
                  <a:pos x="0" y="56"/>
                </a:cxn>
              </a:cxnLst>
              <a:rect l="0" t="0" r="r" b="b"/>
              <a:pathLst>
                <a:path w="372" h="98">
                  <a:moveTo>
                    <a:pt x="18" y="47"/>
                  </a:moveTo>
                  <a:cubicBezTo>
                    <a:pt x="60" y="36"/>
                    <a:pt x="103" y="25"/>
                    <a:pt x="141" y="17"/>
                  </a:cubicBezTo>
                  <a:cubicBezTo>
                    <a:pt x="179" y="9"/>
                    <a:pt x="211" y="4"/>
                    <a:pt x="246" y="2"/>
                  </a:cubicBezTo>
                  <a:cubicBezTo>
                    <a:pt x="281" y="0"/>
                    <a:pt x="330" y="1"/>
                    <a:pt x="351" y="5"/>
                  </a:cubicBezTo>
                  <a:cubicBezTo>
                    <a:pt x="372" y="9"/>
                    <a:pt x="372" y="17"/>
                    <a:pt x="372" y="23"/>
                  </a:cubicBezTo>
                  <a:cubicBezTo>
                    <a:pt x="372" y="29"/>
                    <a:pt x="372" y="40"/>
                    <a:pt x="354" y="44"/>
                  </a:cubicBezTo>
                  <a:cubicBezTo>
                    <a:pt x="336" y="48"/>
                    <a:pt x="295" y="49"/>
                    <a:pt x="264" y="50"/>
                  </a:cubicBezTo>
                  <a:cubicBezTo>
                    <a:pt x="233" y="51"/>
                    <a:pt x="200" y="49"/>
                    <a:pt x="168" y="53"/>
                  </a:cubicBezTo>
                  <a:cubicBezTo>
                    <a:pt x="136" y="57"/>
                    <a:pt x="98" y="70"/>
                    <a:pt x="72" y="77"/>
                  </a:cubicBezTo>
                  <a:cubicBezTo>
                    <a:pt x="46" y="84"/>
                    <a:pt x="27" y="98"/>
                    <a:pt x="15" y="95"/>
                  </a:cubicBezTo>
                  <a:cubicBezTo>
                    <a:pt x="3" y="92"/>
                    <a:pt x="1" y="74"/>
                    <a:pt x="0" y="56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3" name="Freeform 19"/>
            <p:cNvSpPr>
              <a:spLocks/>
            </p:cNvSpPr>
            <p:nvPr userDrawn="1"/>
          </p:nvSpPr>
          <p:spPr bwMode="auto">
            <a:xfrm>
              <a:off x="3618" y="308"/>
              <a:ext cx="318" cy="158"/>
            </a:xfrm>
            <a:custGeom>
              <a:avLst/>
              <a:gdLst/>
              <a:ahLst/>
              <a:cxnLst>
                <a:cxn ang="0">
                  <a:pos x="0" y="158"/>
                </a:cxn>
                <a:cxn ang="0">
                  <a:pos x="12" y="137"/>
                </a:cxn>
                <a:cxn ang="0">
                  <a:pos x="162" y="71"/>
                </a:cxn>
                <a:cxn ang="0">
                  <a:pos x="249" y="20"/>
                </a:cxn>
                <a:cxn ang="0">
                  <a:pos x="285" y="2"/>
                </a:cxn>
                <a:cxn ang="0">
                  <a:pos x="309" y="11"/>
                </a:cxn>
                <a:cxn ang="0">
                  <a:pos x="303" y="47"/>
                </a:cxn>
                <a:cxn ang="0">
                  <a:pos x="219" y="89"/>
                </a:cxn>
                <a:cxn ang="0">
                  <a:pos x="108" y="140"/>
                </a:cxn>
                <a:cxn ang="0">
                  <a:pos x="57" y="152"/>
                </a:cxn>
                <a:cxn ang="0">
                  <a:pos x="0" y="158"/>
                </a:cxn>
              </a:cxnLst>
              <a:rect l="0" t="0" r="r" b="b"/>
              <a:pathLst>
                <a:path w="318" h="158">
                  <a:moveTo>
                    <a:pt x="0" y="158"/>
                  </a:moveTo>
                  <a:lnTo>
                    <a:pt x="12" y="137"/>
                  </a:lnTo>
                  <a:cubicBezTo>
                    <a:pt x="39" y="123"/>
                    <a:pt x="122" y="90"/>
                    <a:pt x="162" y="71"/>
                  </a:cubicBezTo>
                  <a:cubicBezTo>
                    <a:pt x="202" y="52"/>
                    <a:pt x="229" y="31"/>
                    <a:pt x="249" y="20"/>
                  </a:cubicBezTo>
                  <a:cubicBezTo>
                    <a:pt x="269" y="9"/>
                    <a:pt x="275" y="4"/>
                    <a:pt x="285" y="2"/>
                  </a:cubicBezTo>
                  <a:cubicBezTo>
                    <a:pt x="295" y="0"/>
                    <a:pt x="306" y="4"/>
                    <a:pt x="309" y="11"/>
                  </a:cubicBezTo>
                  <a:cubicBezTo>
                    <a:pt x="312" y="18"/>
                    <a:pt x="318" y="34"/>
                    <a:pt x="303" y="47"/>
                  </a:cubicBezTo>
                  <a:cubicBezTo>
                    <a:pt x="288" y="60"/>
                    <a:pt x="252" y="74"/>
                    <a:pt x="219" y="89"/>
                  </a:cubicBezTo>
                  <a:cubicBezTo>
                    <a:pt x="186" y="104"/>
                    <a:pt x="135" y="130"/>
                    <a:pt x="108" y="140"/>
                  </a:cubicBezTo>
                  <a:cubicBezTo>
                    <a:pt x="81" y="150"/>
                    <a:pt x="74" y="150"/>
                    <a:pt x="57" y="152"/>
                  </a:cubicBezTo>
                  <a:cubicBezTo>
                    <a:pt x="40" y="154"/>
                    <a:pt x="23" y="154"/>
                    <a:pt x="0" y="15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4" name="Freeform 20"/>
            <p:cNvSpPr>
              <a:spLocks/>
            </p:cNvSpPr>
            <p:nvPr userDrawn="1"/>
          </p:nvSpPr>
          <p:spPr bwMode="auto">
            <a:xfrm>
              <a:off x="3413" y="291"/>
              <a:ext cx="380" cy="174"/>
            </a:xfrm>
            <a:custGeom>
              <a:avLst/>
              <a:gdLst/>
              <a:ahLst/>
              <a:cxnLst>
                <a:cxn ang="0">
                  <a:pos x="3" y="165"/>
                </a:cxn>
                <a:cxn ang="0">
                  <a:pos x="129" y="93"/>
                </a:cxn>
                <a:cxn ang="0">
                  <a:pos x="261" y="30"/>
                </a:cxn>
                <a:cxn ang="0">
                  <a:pos x="351" y="0"/>
                </a:cxn>
                <a:cxn ang="0">
                  <a:pos x="378" y="27"/>
                </a:cxn>
                <a:cxn ang="0">
                  <a:pos x="336" y="51"/>
                </a:cxn>
                <a:cxn ang="0">
                  <a:pos x="291" y="60"/>
                </a:cxn>
                <a:cxn ang="0">
                  <a:pos x="240" y="75"/>
                </a:cxn>
                <a:cxn ang="0">
                  <a:pos x="189" y="120"/>
                </a:cxn>
                <a:cxn ang="0">
                  <a:pos x="102" y="174"/>
                </a:cxn>
                <a:cxn ang="0">
                  <a:pos x="0" y="162"/>
                </a:cxn>
              </a:cxnLst>
              <a:rect l="0" t="0" r="r" b="b"/>
              <a:pathLst>
                <a:path w="380" h="174">
                  <a:moveTo>
                    <a:pt x="3" y="165"/>
                  </a:moveTo>
                  <a:cubicBezTo>
                    <a:pt x="24" y="153"/>
                    <a:pt x="86" y="115"/>
                    <a:pt x="129" y="93"/>
                  </a:cubicBezTo>
                  <a:cubicBezTo>
                    <a:pt x="172" y="71"/>
                    <a:pt x="224" y="45"/>
                    <a:pt x="261" y="30"/>
                  </a:cubicBezTo>
                  <a:cubicBezTo>
                    <a:pt x="298" y="15"/>
                    <a:pt x="332" y="0"/>
                    <a:pt x="351" y="0"/>
                  </a:cubicBezTo>
                  <a:cubicBezTo>
                    <a:pt x="370" y="0"/>
                    <a:pt x="380" y="19"/>
                    <a:pt x="378" y="27"/>
                  </a:cubicBezTo>
                  <a:cubicBezTo>
                    <a:pt x="376" y="35"/>
                    <a:pt x="350" y="46"/>
                    <a:pt x="336" y="51"/>
                  </a:cubicBezTo>
                  <a:cubicBezTo>
                    <a:pt x="322" y="56"/>
                    <a:pt x="307" y="56"/>
                    <a:pt x="291" y="60"/>
                  </a:cubicBezTo>
                  <a:cubicBezTo>
                    <a:pt x="275" y="64"/>
                    <a:pt x="257" y="65"/>
                    <a:pt x="240" y="75"/>
                  </a:cubicBezTo>
                  <a:cubicBezTo>
                    <a:pt x="223" y="85"/>
                    <a:pt x="212" y="104"/>
                    <a:pt x="189" y="120"/>
                  </a:cubicBezTo>
                  <a:cubicBezTo>
                    <a:pt x="166" y="136"/>
                    <a:pt x="133" y="167"/>
                    <a:pt x="102" y="174"/>
                  </a:cubicBezTo>
                  <a:lnTo>
                    <a:pt x="0" y="162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5" name="Freeform 21"/>
            <p:cNvSpPr>
              <a:spLocks/>
            </p:cNvSpPr>
            <p:nvPr userDrawn="1"/>
          </p:nvSpPr>
          <p:spPr bwMode="auto">
            <a:xfrm>
              <a:off x="4178" y="187"/>
              <a:ext cx="523" cy="69"/>
            </a:xfrm>
            <a:custGeom>
              <a:avLst/>
              <a:gdLst/>
              <a:ahLst/>
              <a:cxnLst>
                <a:cxn ang="0">
                  <a:pos x="84" y="11"/>
                </a:cxn>
                <a:cxn ang="0">
                  <a:pos x="27" y="5"/>
                </a:cxn>
                <a:cxn ang="0">
                  <a:pos x="9" y="35"/>
                </a:cxn>
                <a:cxn ang="0">
                  <a:pos x="81" y="56"/>
                </a:cxn>
                <a:cxn ang="0">
                  <a:pos x="255" y="68"/>
                </a:cxn>
                <a:cxn ang="0">
                  <a:pos x="432" y="50"/>
                </a:cxn>
                <a:cxn ang="0">
                  <a:pos x="513" y="5"/>
                </a:cxn>
                <a:cxn ang="0">
                  <a:pos x="372" y="20"/>
                </a:cxn>
                <a:cxn ang="0">
                  <a:pos x="141" y="14"/>
                </a:cxn>
                <a:cxn ang="0">
                  <a:pos x="84" y="11"/>
                </a:cxn>
              </a:cxnLst>
              <a:rect l="0" t="0" r="r" b="b"/>
              <a:pathLst>
                <a:path w="523" h="69">
                  <a:moveTo>
                    <a:pt x="84" y="11"/>
                  </a:moveTo>
                  <a:cubicBezTo>
                    <a:pt x="65" y="9"/>
                    <a:pt x="40" y="1"/>
                    <a:pt x="27" y="5"/>
                  </a:cubicBezTo>
                  <a:cubicBezTo>
                    <a:pt x="14" y="9"/>
                    <a:pt x="0" y="27"/>
                    <a:pt x="9" y="35"/>
                  </a:cubicBezTo>
                  <a:cubicBezTo>
                    <a:pt x="18" y="43"/>
                    <a:pt x="40" y="51"/>
                    <a:pt x="81" y="56"/>
                  </a:cubicBezTo>
                  <a:cubicBezTo>
                    <a:pt x="122" y="61"/>
                    <a:pt x="197" y="69"/>
                    <a:pt x="255" y="68"/>
                  </a:cubicBezTo>
                  <a:cubicBezTo>
                    <a:pt x="313" y="67"/>
                    <a:pt x="389" y="60"/>
                    <a:pt x="432" y="50"/>
                  </a:cubicBezTo>
                  <a:cubicBezTo>
                    <a:pt x="475" y="40"/>
                    <a:pt x="523" y="10"/>
                    <a:pt x="513" y="5"/>
                  </a:cubicBezTo>
                  <a:cubicBezTo>
                    <a:pt x="503" y="0"/>
                    <a:pt x="434" y="19"/>
                    <a:pt x="372" y="20"/>
                  </a:cubicBezTo>
                  <a:cubicBezTo>
                    <a:pt x="310" y="21"/>
                    <a:pt x="189" y="15"/>
                    <a:pt x="141" y="14"/>
                  </a:cubicBezTo>
                  <a:cubicBezTo>
                    <a:pt x="93" y="13"/>
                    <a:pt x="103" y="13"/>
                    <a:pt x="84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6" name="Freeform 22"/>
            <p:cNvSpPr>
              <a:spLocks/>
            </p:cNvSpPr>
            <p:nvPr userDrawn="1"/>
          </p:nvSpPr>
          <p:spPr bwMode="auto">
            <a:xfrm>
              <a:off x="4689" y="186"/>
              <a:ext cx="537" cy="120"/>
            </a:xfrm>
            <a:custGeom>
              <a:avLst/>
              <a:gdLst/>
              <a:ahLst/>
              <a:cxnLst>
                <a:cxn ang="0">
                  <a:pos x="23" y="6"/>
                </a:cxn>
                <a:cxn ang="0">
                  <a:pos x="188" y="3"/>
                </a:cxn>
                <a:cxn ang="0">
                  <a:pos x="323" y="27"/>
                </a:cxn>
                <a:cxn ang="0">
                  <a:pos x="464" y="69"/>
                </a:cxn>
                <a:cxn ang="0">
                  <a:pos x="521" y="90"/>
                </a:cxn>
                <a:cxn ang="0">
                  <a:pos x="533" y="105"/>
                </a:cxn>
                <a:cxn ang="0">
                  <a:pos x="497" y="120"/>
                </a:cxn>
                <a:cxn ang="0">
                  <a:pos x="452" y="108"/>
                </a:cxn>
                <a:cxn ang="0">
                  <a:pos x="350" y="72"/>
                </a:cxn>
                <a:cxn ang="0">
                  <a:pos x="158" y="39"/>
                </a:cxn>
                <a:cxn ang="0">
                  <a:pos x="50" y="39"/>
                </a:cxn>
                <a:cxn ang="0">
                  <a:pos x="23" y="6"/>
                </a:cxn>
              </a:cxnLst>
              <a:rect l="0" t="0" r="r" b="b"/>
              <a:pathLst>
                <a:path w="537" h="120">
                  <a:moveTo>
                    <a:pt x="23" y="6"/>
                  </a:moveTo>
                  <a:cubicBezTo>
                    <a:pt x="46" y="0"/>
                    <a:pt x="138" y="0"/>
                    <a:pt x="188" y="3"/>
                  </a:cubicBezTo>
                  <a:cubicBezTo>
                    <a:pt x="238" y="6"/>
                    <a:pt x="277" y="16"/>
                    <a:pt x="323" y="27"/>
                  </a:cubicBezTo>
                  <a:cubicBezTo>
                    <a:pt x="369" y="38"/>
                    <a:pt x="431" y="59"/>
                    <a:pt x="464" y="69"/>
                  </a:cubicBezTo>
                  <a:cubicBezTo>
                    <a:pt x="497" y="79"/>
                    <a:pt x="509" y="84"/>
                    <a:pt x="521" y="90"/>
                  </a:cubicBezTo>
                  <a:cubicBezTo>
                    <a:pt x="533" y="96"/>
                    <a:pt x="537" y="100"/>
                    <a:pt x="533" y="105"/>
                  </a:cubicBezTo>
                  <a:cubicBezTo>
                    <a:pt x="529" y="110"/>
                    <a:pt x="510" y="120"/>
                    <a:pt x="497" y="120"/>
                  </a:cubicBezTo>
                  <a:cubicBezTo>
                    <a:pt x="484" y="120"/>
                    <a:pt x="476" y="116"/>
                    <a:pt x="452" y="108"/>
                  </a:cubicBezTo>
                  <a:cubicBezTo>
                    <a:pt x="428" y="100"/>
                    <a:pt x="399" y="84"/>
                    <a:pt x="350" y="72"/>
                  </a:cubicBezTo>
                  <a:cubicBezTo>
                    <a:pt x="301" y="60"/>
                    <a:pt x="208" y="45"/>
                    <a:pt x="158" y="39"/>
                  </a:cubicBezTo>
                  <a:cubicBezTo>
                    <a:pt x="108" y="33"/>
                    <a:pt x="72" y="43"/>
                    <a:pt x="50" y="39"/>
                  </a:cubicBezTo>
                  <a:cubicBezTo>
                    <a:pt x="28" y="35"/>
                    <a:pt x="0" y="12"/>
                    <a:pt x="23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7" name="Freeform 23"/>
            <p:cNvSpPr>
              <a:spLocks/>
            </p:cNvSpPr>
            <p:nvPr userDrawn="1"/>
          </p:nvSpPr>
          <p:spPr bwMode="auto">
            <a:xfrm>
              <a:off x="4968" y="312"/>
              <a:ext cx="800" cy="143"/>
            </a:xfrm>
            <a:custGeom>
              <a:avLst/>
              <a:gdLst/>
              <a:ahLst/>
              <a:cxnLst>
                <a:cxn ang="0">
                  <a:pos x="800" y="24"/>
                </a:cxn>
                <a:cxn ang="0">
                  <a:pos x="782" y="15"/>
                </a:cxn>
                <a:cxn ang="0">
                  <a:pos x="659" y="63"/>
                </a:cxn>
                <a:cxn ang="0">
                  <a:pos x="500" y="84"/>
                </a:cxn>
                <a:cxn ang="0">
                  <a:pos x="326" y="69"/>
                </a:cxn>
                <a:cxn ang="0">
                  <a:pos x="98" y="21"/>
                </a:cxn>
                <a:cxn ang="0">
                  <a:pos x="11" y="6"/>
                </a:cxn>
                <a:cxn ang="0">
                  <a:pos x="32" y="60"/>
                </a:cxn>
                <a:cxn ang="0">
                  <a:pos x="155" y="96"/>
                </a:cxn>
                <a:cxn ang="0">
                  <a:pos x="410" y="138"/>
                </a:cxn>
                <a:cxn ang="0">
                  <a:pos x="596" y="129"/>
                </a:cxn>
                <a:cxn ang="0">
                  <a:pos x="737" y="90"/>
                </a:cxn>
                <a:cxn ang="0">
                  <a:pos x="788" y="69"/>
                </a:cxn>
                <a:cxn ang="0">
                  <a:pos x="800" y="24"/>
                </a:cxn>
              </a:cxnLst>
              <a:rect l="0" t="0" r="r" b="b"/>
              <a:pathLst>
                <a:path w="800" h="143">
                  <a:moveTo>
                    <a:pt x="800" y="24"/>
                  </a:moveTo>
                  <a:lnTo>
                    <a:pt x="782" y="15"/>
                  </a:lnTo>
                  <a:cubicBezTo>
                    <a:pt x="759" y="21"/>
                    <a:pt x="706" y="51"/>
                    <a:pt x="659" y="63"/>
                  </a:cubicBezTo>
                  <a:cubicBezTo>
                    <a:pt x="612" y="75"/>
                    <a:pt x="555" y="83"/>
                    <a:pt x="500" y="84"/>
                  </a:cubicBezTo>
                  <a:cubicBezTo>
                    <a:pt x="445" y="85"/>
                    <a:pt x="393" y="79"/>
                    <a:pt x="326" y="69"/>
                  </a:cubicBezTo>
                  <a:cubicBezTo>
                    <a:pt x="259" y="59"/>
                    <a:pt x="150" y="31"/>
                    <a:pt x="98" y="21"/>
                  </a:cubicBezTo>
                  <a:cubicBezTo>
                    <a:pt x="46" y="11"/>
                    <a:pt x="22" y="0"/>
                    <a:pt x="11" y="6"/>
                  </a:cubicBezTo>
                  <a:cubicBezTo>
                    <a:pt x="0" y="12"/>
                    <a:pt x="8" y="45"/>
                    <a:pt x="32" y="60"/>
                  </a:cubicBezTo>
                  <a:cubicBezTo>
                    <a:pt x="56" y="75"/>
                    <a:pt x="92" y="83"/>
                    <a:pt x="155" y="96"/>
                  </a:cubicBezTo>
                  <a:cubicBezTo>
                    <a:pt x="218" y="109"/>
                    <a:pt x="337" y="133"/>
                    <a:pt x="410" y="138"/>
                  </a:cubicBezTo>
                  <a:cubicBezTo>
                    <a:pt x="483" y="143"/>
                    <a:pt x="542" y="137"/>
                    <a:pt x="596" y="129"/>
                  </a:cubicBezTo>
                  <a:cubicBezTo>
                    <a:pt x="650" y="121"/>
                    <a:pt x="705" y="100"/>
                    <a:pt x="737" y="90"/>
                  </a:cubicBezTo>
                  <a:cubicBezTo>
                    <a:pt x="769" y="80"/>
                    <a:pt x="780" y="80"/>
                    <a:pt x="788" y="69"/>
                  </a:cubicBezTo>
                  <a:cubicBezTo>
                    <a:pt x="796" y="58"/>
                    <a:pt x="792" y="39"/>
                    <a:pt x="800" y="2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68" name="Freeform 24"/>
            <p:cNvSpPr>
              <a:spLocks/>
            </p:cNvSpPr>
            <p:nvPr userDrawn="1"/>
          </p:nvSpPr>
          <p:spPr bwMode="auto">
            <a:xfrm>
              <a:off x="5318" y="240"/>
              <a:ext cx="402" cy="115"/>
            </a:xfrm>
            <a:custGeom>
              <a:avLst/>
              <a:gdLst/>
              <a:ahLst/>
              <a:cxnLst>
                <a:cxn ang="0">
                  <a:pos x="402" y="0"/>
                </a:cxn>
                <a:cxn ang="0">
                  <a:pos x="384" y="12"/>
                </a:cxn>
                <a:cxn ang="0">
                  <a:pos x="276" y="51"/>
                </a:cxn>
                <a:cxn ang="0">
                  <a:pos x="165" y="66"/>
                </a:cxn>
                <a:cxn ang="0">
                  <a:pos x="51" y="57"/>
                </a:cxn>
                <a:cxn ang="0">
                  <a:pos x="15" y="54"/>
                </a:cxn>
                <a:cxn ang="0">
                  <a:pos x="3" y="69"/>
                </a:cxn>
                <a:cxn ang="0">
                  <a:pos x="9" y="93"/>
                </a:cxn>
                <a:cxn ang="0">
                  <a:pos x="54" y="102"/>
                </a:cxn>
                <a:cxn ang="0">
                  <a:pos x="198" y="111"/>
                </a:cxn>
                <a:cxn ang="0">
                  <a:pos x="336" y="75"/>
                </a:cxn>
                <a:cxn ang="0">
                  <a:pos x="375" y="54"/>
                </a:cxn>
                <a:cxn ang="0">
                  <a:pos x="402" y="0"/>
                </a:cxn>
              </a:cxnLst>
              <a:rect l="0" t="0" r="r" b="b"/>
              <a:pathLst>
                <a:path w="402" h="115">
                  <a:moveTo>
                    <a:pt x="402" y="0"/>
                  </a:moveTo>
                  <a:lnTo>
                    <a:pt x="384" y="12"/>
                  </a:lnTo>
                  <a:cubicBezTo>
                    <a:pt x="363" y="20"/>
                    <a:pt x="312" y="42"/>
                    <a:pt x="276" y="51"/>
                  </a:cubicBezTo>
                  <a:cubicBezTo>
                    <a:pt x="240" y="60"/>
                    <a:pt x="202" y="65"/>
                    <a:pt x="165" y="66"/>
                  </a:cubicBezTo>
                  <a:cubicBezTo>
                    <a:pt x="128" y="67"/>
                    <a:pt x="76" y="59"/>
                    <a:pt x="51" y="57"/>
                  </a:cubicBezTo>
                  <a:cubicBezTo>
                    <a:pt x="26" y="55"/>
                    <a:pt x="23" y="52"/>
                    <a:pt x="15" y="54"/>
                  </a:cubicBezTo>
                  <a:cubicBezTo>
                    <a:pt x="7" y="56"/>
                    <a:pt x="4" y="63"/>
                    <a:pt x="3" y="69"/>
                  </a:cubicBezTo>
                  <a:cubicBezTo>
                    <a:pt x="2" y="75"/>
                    <a:pt x="0" y="88"/>
                    <a:pt x="9" y="93"/>
                  </a:cubicBezTo>
                  <a:cubicBezTo>
                    <a:pt x="18" y="98"/>
                    <a:pt x="22" y="99"/>
                    <a:pt x="54" y="102"/>
                  </a:cubicBezTo>
                  <a:cubicBezTo>
                    <a:pt x="86" y="105"/>
                    <a:pt x="151" y="115"/>
                    <a:pt x="198" y="111"/>
                  </a:cubicBezTo>
                  <a:cubicBezTo>
                    <a:pt x="245" y="107"/>
                    <a:pt x="307" y="84"/>
                    <a:pt x="336" y="75"/>
                  </a:cubicBezTo>
                  <a:cubicBezTo>
                    <a:pt x="365" y="66"/>
                    <a:pt x="365" y="65"/>
                    <a:pt x="375" y="54"/>
                  </a:cubicBezTo>
                  <a:cubicBezTo>
                    <a:pt x="385" y="43"/>
                    <a:pt x="392" y="26"/>
                    <a:pt x="402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1769" name="Group 25"/>
          <p:cNvGrpSpPr>
            <a:grpSpLocks/>
          </p:cNvGrpSpPr>
          <p:nvPr/>
        </p:nvGrpSpPr>
        <p:grpSpPr bwMode="auto">
          <a:xfrm>
            <a:off x="22225" y="6161088"/>
            <a:ext cx="9932988" cy="138112"/>
            <a:chOff x="0" y="4032"/>
            <a:chExt cx="5776" cy="87"/>
          </a:xfrm>
        </p:grpSpPr>
        <p:sp>
          <p:nvSpPr>
            <p:cNvPr id="31770" name="Freeform 26"/>
            <p:cNvSpPr>
              <a:spLocks/>
            </p:cNvSpPr>
            <p:nvPr userDrawn="1"/>
          </p:nvSpPr>
          <p:spPr bwMode="auto">
            <a:xfrm>
              <a:off x="4041" y="4047"/>
              <a:ext cx="1735" cy="72"/>
            </a:xfrm>
            <a:custGeom>
              <a:avLst/>
              <a:gdLst/>
              <a:ahLst/>
              <a:cxnLst>
                <a:cxn ang="0">
                  <a:pos x="165" y="6"/>
                </a:cxn>
                <a:cxn ang="0">
                  <a:pos x="450" y="3"/>
                </a:cxn>
                <a:cxn ang="0">
                  <a:pos x="714" y="12"/>
                </a:cxn>
                <a:cxn ang="0">
                  <a:pos x="957" y="24"/>
                </a:cxn>
                <a:cxn ang="0">
                  <a:pos x="1173" y="24"/>
                </a:cxn>
                <a:cxn ang="0">
                  <a:pos x="1473" y="15"/>
                </a:cxn>
                <a:cxn ang="0">
                  <a:pos x="1617" y="0"/>
                </a:cxn>
                <a:cxn ang="0">
                  <a:pos x="1719" y="15"/>
                </a:cxn>
                <a:cxn ang="0">
                  <a:pos x="1716" y="66"/>
                </a:cxn>
                <a:cxn ang="0">
                  <a:pos x="1632" y="51"/>
                </a:cxn>
                <a:cxn ang="0">
                  <a:pos x="1407" y="51"/>
                </a:cxn>
                <a:cxn ang="0">
                  <a:pos x="1191" y="48"/>
                </a:cxn>
                <a:cxn ang="0">
                  <a:pos x="870" y="60"/>
                </a:cxn>
                <a:cxn ang="0">
                  <a:pos x="492" y="48"/>
                </a:cxn>
                <a:cxn ang="0">
                  <a:pos x="291" y="27"/>
                </a:cxn>
                <a:cxn ang="0">
                  <a:pos x="21" y="36"/>
                </a:cxn>
                <a:cxn ang="0">
                  <a:pos x="165" y="6"/>
                </a:cxn>
              </a:cxnLst>
              <a:rect l="0" t="0" r="r" b="b"/>
              <a:pathLst>
                <a:path w="1735" h="72">
                  <a:moveTo>
                    <a:pt x="165" y="6"/>
                  </a:moveTo>
                  <a:cubicBezTo>
                    <a:pt x="236" y="1"/>
                    <a:pt x="359" y="2"/>
                    <a:pt x="450" y="3"/>
                  </a:cubicBezTo>
                  <a:cubicBezTo>
                    <a:pt x="541" y="4"/>
                    <a:pt x="630" y="9"/>
                    <a:pt x="714" y="12"/>
                  </a:cubicBezTo>
                  <a:cubicBezTo>
                    <a:pt x="798" y="15"/>
                    <a:pt x="881" y="22"/>
                    <a:pt x="957" y="24"/>
                  </a:cubicBezTo>
                  <a:cubicBezTo>
                    <a:pt x="1033" y="26"/>
                    <a:pt x="1087" y="25"/>
                    <a:pt x="1173" y="24"/>
                  </a:cubicBezTo>
                  <a:cubicBezTo>
                    <a:pt x="1259" y="23"/>
                    <a:pt x="1399" y="19"/>
                    <a:pt x="1473" y="15"/>
                  </a:cubicBezTo>
                  <a:cubicBezTo>
                    <a:pt x="1547" y="11"/>
                    <a:pt x="1576" y="0"/>
                    <a:pt x="1617" y="0"/>
                  </a:cubicBezTo>
                  <a:cubicBezTo>
                    <a:pt x="1658" y="0"/>
                    <a:pt x="1703" y="4"/>
                    <a:pt x="1719" y="15"/>
                  </a:cubicBezTo>
                  <a:cubicBezTo>
                    <a:pt x="1735" y="26"/>
                    <a:pt x="1730" y="60"/>
                    <a:pt x="1716" y="66"/>
                  </a:cubicBezTo>
                  <a:cubicBezTo>
                    <a:pt x="1702" y="72"/>
                    <a:pt x="1683" y="53"/>
                    <a:pt x="1632" y="51"/>
                  </a:cubicBezTo>
                  <a:cubicBezTo>
                    <a:pt x="1581" y="49"/>
                    <a:pt x="1480" y="51"/>
                    <a:pt x="1407" y="51"/>
                  </a:cubicBezTo>
                  <a:cubicBezTo>
                    <a:pt x="1334" y="51"/>
                    <a:pt x="1280" y="47"/>
                    <a:pt x="1191" y="48"/>
                  </a:cubicBezTo>
                  <a:cubicBezTo>
                    <a:pt x="1102" y="49"/>
                    <a:pt x="986" y="60"/>
                    <a:pt x="870" y="60"/>
                  </a:cubicBezTo>
                  <a:cubicBezTo>
                    <a:pt x="754" y="60"/>
                    <a:pt x="588" y="53"/>
                    <a:pt x="492" y="48"/>
                  </a:cubicBezTo>
                  <a:cubicBezTo>
                    <a:pt x="396" y="43"/>
                    <a:pt x="369" y="29"/>
                    <a:pt x="291" y="27"/>
                  </a:cubicBezTo>
                  <a:cubicBezTo>
                    <a:pt x="213" y="25"/>
                    <a:pt x="42" y="39"/>
                    <a:pt x="21" y="36"/>
                  </a:cubicBezTo>
                  <a:cubicBezTo>
                    <a:pt x="0" y="33"/>
                    <a:pt x="94" y="11"/>
                    <a:pt x="165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1" name="Freeform 27"/>
            <p:cNvSpPr>
              <a:spLocks/>
            </p:cNvSpPr>
            <p:nvPr userDrawn="1"/>
          </p:nvSpPr>
          <p:spPr bwMode="auto">
            <a:xfrm>
              <a:off x="1727" y="4038"/>
              <a:ext cx="2655" cy="60"/>
            </a:xfrm>
            <a:custGeom>
              <a:avLst/>
              <a:gdLst/>
              <a:ahLst/>
              <a:cxnLst>
                <a:cxn ang="0">
                  <a:pos x="2641" y="6"/>
                </a:cxn>
                <a:cxn ang="0">
                  <a:pos x="2620" y="30"/>
                </a:cxn>
                <a:cxn ang="0">
                  <a:pos x="2368" y="45"/>
                </a:cxn>
                <a:cxn ang="0">
                  <a:pos x="2023" y="60"/>
                </a:cxn>
                <a:cxn ang="0">
                  <a:pos x="1786" y="48"/>
                </a:cxn>
                <a:cxn ang="0">
                  <a:pos x="1525" y="36"/>
                </a:cxn>
                <a:cxn ang="0">
                  <a:pos x="1195" y="45"/>
                </a:cxn>
                <a:cxn ang="0">
                  <a:pos x="817" y="39"/>
                </a:cxn>
                <a:cxn ang="0">
                  <a:pos x="499" y="27"/>
                </a:cxn>
                <a:cxn ang="0">
                  <a:pos x="136" y="39"/>
                </a:cxn>
                <a:cxn ang="0">
                  <a:pos x="10" y="33"/>
                </a:cxn>
                <a:cxn ang="0">
                  <a:pos x="76" y="24"/>
                </a:cxn>
                <a:cxn ang="0">
                  <a:pos x="310" y="18"/>
                </a:cxn>
                <a:cxn ang="0">
                  <a:pos x="544" y="0"/>
                </a:cxn>
                <a:cxn ang="0">
                  <a:pos x="853" y="21"/>
                </a:cxn>
                <a:cxn ang="0">
                  <a:pos x="1114" y="21"/>
                </a:cxn>
                <a:cxn ang="0">
                  <a:pos x="1399" y="3"/>
                </a:cxn>
                <a:cxn ang="0">
                  <a:pos x="1588" y="9"/>
                </a:cxn>
                <a:cxn ang="0">
                  <a:pos x="1807" y="21"/>
                </a:cxn>
                <a:cxn ang="0">
                  <a:pos x="2035" y="12"/>
                </a:cxn>
                <a:cxn ang="0">
                  <a:pos x="2290" y="18"/>
                </a:cxn>
                <a:cxn ang="0">
                  <a:pos x="2596" y="3"/>
                </a:cxn>
                <a:cxn ang="0">
                  <a:pos x="2641" y="6"/>
                </a:cxn>
              </a:cxnLst>
              <a:rect l="0" t="0" r="r" b="b"/>
              <a:pathLst>
                <a:path w="2655" h="60">
                  <a:moveTo>
                    <a:pt x="2641" y="6"/>
                  </a:moveTo>
                  <a:lnTo>
                    <a:pt x="2620" y="30"/>
                  </a:lnTo>
                  <a:cubicBezTo>
                    <a:pt x="2575" y="36"/>
                    <a:pt x="2467" y="40"/>
                    <a:pt x="2368" y="45"/>
                  </a:cubicBezTo>
                  <a:cubicBezTo>
                    <a:pt x="2269" y="50"/>
                    <a:pt x="2120" y="60"/>
                    <a:pt x="2023" y="60"/>
                  </a:cubicBezTo>
                  <a:cubicBezTo>
                    <a:pt x="1926" y="60"/>
                    <a:pt x="1869" y="52"/>
                    <a:pt x="1786" y="48"/>
                  </a:cubicBezTo>
                  <a:cubicBezTo>
                    <a:pt x="1703" y="44"/>
                    <a:pt x="1623" y="36"/>
                    <a:pt x="1525" y="36"/>
                  </a:cubicBezTo>
                  <a:cubicBezTo>
                    <a:pt x="1427" y="36"/>
                    <a:pt x="1313" y="44"/>
                    <a:pt x="1195" y="45"/>
                  </a:cubicBezTo>
                  <a:cubicBezTo>
                    <a:pt x="1077" y="46"/>
                    <a:pt x="933" y="42"/>
                    <a:pt x="817" y="39"/>
                  </a:cubicBezTo>
                  <a:cubicBezTo>
                    <a:pt x="701" y="36"/>
                    <a:pt x="612" y="27"/>
                    <a:pt x="499" y="27"/>
                  </a:cubicBezTo>
                  <a:cubicBezTo>
                    <a:pt x="386" y="27"/>
                    <a:pt x="217" y="38"/>
                    <a:pt x="136" y="39"/>
                  </a:cubicBezTo>
                  <a:cubicBezTo>
                    <a:pt x="55" y="40"/>
                    <a:pt x="20" y="36"/>
                    <a:pt x="10" y="33"/>
                  </a:cubicBezTo>
                  <a:cubicBezTo>
                    <a:pt x="0" y="30"/>
                    <a:pt x="26" y="27"/>
                    <a:pt x="76" y="24"/>
                  </a:cubicBezTo>
                  <a:cubicBezTo>
                    <a:pt x="126" y="21"/>
                    <a:pt x="232" y="22"/>
                    <a:pt x="310" y="18"/>
                  </a:cubicBezTo>
                  <a:cubicBezTo>
                    <a:pt x="388" y="14"/>
                    <a:pt x="454" y="0"/>
                    <a:pt x="544" y="0"/>
                  </a:cubicBezTo>
                  <a:cubicBezTo>
                    <a:pt x="634" y="0"/>
                    <a:pt x="758" y="18"/>
                    <a:pt x="853" y="21"/>
                  </a:cubicBezTo>
                  <a:cubicBezTo>
                    <a:pt x="948" y="24"/>
                    <a:pt x="1023" y="24"/>
                    <a:pt x="1114" y="21"/>
                  </a:cubicBezTo>
                  <a:cubicBezTo>
                    <a:pt x="1205" y="18"/>
                    <a:pt x="1320" y="5"/>
                    <a:pt x="1399" y="3"/>
                  </a:cubicBezTo>
                  <a:cubicBezTo>
                    <a:pt x="1478" y="1"/>
                    <a:pt x="1520" y="6"/>
                    <a:pt x="1588" y="9"/>
                  </a:cubicBezTo>
                  <a:cubicBezTo>
                    <a:pt x="1656" y="12"/>
                    <a:pt x="1733" y="21"/>
                    <a:pt x="1807" y="21"/>
                  </a:cubicBezTo>
                  <a:cubicBezTo>
                    <a:pt x="1881" y="21"/>
                    <a:pt x="1955" y="12"/>
                    <a:pt x="2035" y="12"/>
                  </a:cubicBezTo>
                  <a:cubicBezTo>
                    <a:pt x="2115" y="12"/>
                    <a:pt x="2197" y="19"/>
                    <a:pt x="2290" y="18"/>
                  </a:cubicBezTo>
                  <a:cubicBezTo>
                    <a:pt x="2383" y="17"/>
                    <a:pt x="2537" y="5"/>
                    <a:pt x="2596" y="3"/>
                  </a:cubicBezTo>
                  <a:cubicBezTo>
                    <a:pt x="2655" y="1"/>
                    <a:pt x="2651" y="3"/>
                    <a:pt x="2641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1772" name="Freeform 28"/>
            <p:cNvSpPr>
              <a:spLocks/>
            </p:cNvSpPr>
            <p:nvPr userDrawn="1"/>
          </p:nvSpPr>
          <p:spPr bwMode="auto">
            <a:xfrm>
              <a:off x="0" y="4032"/>
              <a:ext cx="2041" cy="62"/>
            </a:xfrm>
            <a:custGeom>
              <a:avLst/>
              <a:gdLst/>
              <a:ahLst/>
              <a:cxnLst>
                <a:cxn ang="0">
                  <a:pos x="1893" y="39"/>
                </a:cxn>
                <a:cxn ang="0">
                  <a:pos x="1578" y="45"/>
                </a:cxn>
                <a:cxn ang="0">
                  <a:pos x="1011" y="60"/>
                </a:cxn>
                <a:cxn ang="0">
                  <a:pos x="438" y="57"/>
                </a:cxn>
                <a:cxn ang="0">
                  <a:pos x="0" y="36"/>
                </a:cxn>
                <a:cxn ang="0">
                  <a:pos x="0" y="3"/>
                </a:cxn>
                <a:cxn ang="0">
                  <a:pos x="210" y="18"/>
                </a:cxn>
                <a:cxn ang="0">
                  <a:pos x="474" y="21"/>
                </a:cxn>
                <a:cxn ang="0">
                  <a:pos x="678" y="9"/>
                </a:cxn>
                <a:cxn ang="0">
                  <a:pos x="897" y="9"/>
                </a:cxn>
                <a:cxn ang="0">
                  <a:pos x="1167" y="30"/>
                </a:cxn>
                <a:cxn ang="0">
                  <a:pos x="1500" y="24"/>
                </a:cxn>
                <a:cxn ang="0">
                  <a:pos x="1758" y="3"/>
                </a:cxn>
                <a:cxn ang="0">
                  <a:pos x="1938" y="18"/>
                </a:cxn>
                <a:cxn ang="0">
                  <a:pos x="2034" y="33"/>
                </a:cxn>
                <a:cxn ang="0">
                  <a:pos x="1893" y="39"/>
                </a:cxn>
              </a:cxnLst>
              <a:rect l="0" t="0" r="r" b="b"/>
              <a:pathLst>
                <a:path w="2041" h="62">
                  <a:moveTo>
                    <a:pt x="1893" y="39"/>
                  </a:moveTo>
                  <a:cubicBezTo>
                    <a:pt x="1817" y="41"/>
                    <a:pt x="1725" y="42"/>
                    <a:pt x="1578" y="45"/>
                  </a:cubicBezTo>
                  <a:cubicBezTo>
                    <a:pt x="1431" y="48"/>
                    <a:pt x="1201" y="58"/>
                    <a:pt x="1011" y="60"/>
                  </a:cubicBezTo>
                  <a:cubicBezTo>
                    <a:pt x="821" y="62"/>
                    <a:pt x="606" y="61"/>
                    <a:pt x="438" y="57"/>
                  </a:cubicBezTo>
                  <a:cubicBezTo>
                    <a:pt x="270" y="53"/>
                    <a:pt x="73" y="45"/>
                    <a:pt x="0" y="36"/>
                  </a:cubicBezTo>
                  <a:lnTo>
                    <a:pt x="0" y="3"/>
                  </a:lnTo>
                  <a:cubicBezTo>
                    <a:pt x="35" y="0"/>
                    <a:pt x="131" y="15"/>
                    <a:pt x="210" y="18"/>
                  </a:cubicBezTo>
                  <a:cubicBezTo>
                    <a:pt x="289" y="21"/>
                    <a:pt x="396" y="22"/>
                    <a:pt x="474" y="21"/>
                  </a:cubicBezTo>
                  <a:cubicBezTo>
                    <a:pt x="552" y="20"/>
                    <a:pt x="608" y="11"/>
                    <a:pt x="678" y="9"/>
                  </a:cubicBezTo>
                  <a:cubicBezTo>
                    <a:pt x="748" y="7"/>
                    <a:pt x="816" y="6"/>
                    <a:pt x="897" y="9"/>
                  </a:cubicBezTo>
                  <a:cubicBezTo>
                    <a:pt x="978" y="12"/>
                    <a:pt x="1067" y="28"/>
                    <a:pt x="1167" y="30"/>
                  </a:cubicBezTo>
                  <a:cubicBezTo>
                    <a:pt x="1267" y="32"/>
                    <a:pt x="1402" y="28"/>
                    <a:pt x="1500" y="24"/>
                  </a:cubicBezTo>
                  <a:cubicBezTo>
                    <a:pt x="1598" y="20"/>
                    <a:pt x="1685" y="4"/>
                    <a:pt x="1758" y="3"/>
                  </a:cubicBezTo>
                  <a:cubicBezTo>
                    <a:pt x="1831" y="2"/>
                    <a:pt x="1892" y="13"/>
                    <a:pt x="1938" y="18"/>
                  </a:cubicBezTo>
                  <a:cubicBezTo>
                    <a:pt x="1984" y="23"/>
                    <a:pt x="2041" y="30"/>
                    <a:pt x="2034" y="33"/>
                  </a:cubicBezTo>
                  <a:cubicBezTo>
                    <a:pt x="2027" y="36"/>
                    <a:pt x="1969" y="37"/>
                    <a:pt x="1893" y="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1773" name="Rectangle 29"/>
          <p:cNvSpPr>
            <a:spLocks noGrp="1" noChangeArrowheads="1"/>
          </p:cNvSpPr>
          <p:nvPr>
            <p:ph type="ctrTitle" sz="quarter"/>
          </p:nvPr>
        </p:nvSpPr>
        <p:spPr>
          <a:xfrm>
            <a:off x="742950" y="1868488"/>
            <a:ext cx="8420100" cy="1600200"/>
          </a:xfrm>
        </p:spPr>
        <p:txBody>
          <a:bodyPr anchorCtr="1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1774" name="Rectangle 3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9538" y="3729038"/>
            <a:ext cx="6934200" cy="1371600"/>
          </a:xfrm>
        </p:spPr>
        <p:txBody>
          <a:bodyPr anchorCtr="1"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1775" name="Rectangle 31"/>
          <p:cNvSpPr>
            <a:spLocks noGrp="1" noChangeArrowheads="1"/>
          </p:cNvSpPr>
          <p:nvPr>
            <p:ph type="dt" sz="quarter" idx="2"/>
          </p:nvPr>
        </p:nvSpPr>
        <p:spPr>
          <a:xfrm>
            <a:off x="742950" y="6348413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1776" name="Rectangle 32"/>
          <p:cNvSpPr>
            <a:spLocks noGrp="1" noChangeArrowheads="1"/>
          </p:cNvSpPr>
          <p:nvPr>
            <p:ph type="ftr" sz="quarter" idx="3"/>
          </p:nvPr>
        </p:nvSpPr>
        <p:spPr>
          <a:xfrm>
            <a:off x="3384550" y="6348413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1777" name="Rectangle 33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099300" y="6348413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fld id="{FC27821A-0399-48A7-B79E-4900417552A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C0C598-5A21-429E-9851-6451D933A06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58025" y="768350"/>
            <a:ext cx="2105025" cy="53276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950" y="768350"/>
            <a:ext cx="6162675" cy="53276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EB5035-6A54-4110-A3EF-AE93C3C2125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768350"/>
            <a:ext cx="84201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742950" y="1981200"/>
            <a:ext cx="84201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0725" y="6367463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62325" y="6367463"/>
            <a:ext cx="31369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77075" y="6367463"/>
            <a:ext cx="2063750" cy="457200"/>
          </a:xfrm>
        </p:spPr>
        <p:txBody>
          <a:bodyPr/>
          <a:lstStyle>
            <a:lvl1pPr>
              <a:defRPr/>
            </a:lvl1pPr>
          </a:lstStyle>
          <a:p>
            <a:fld id="{D3E6CE00-A40A-4C75-8B82-BE24D815DF7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88B6E4-EC64-468C-8F6B-59E31B31439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C0497C-BF91-4726-8CD5-B180240C0D5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95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29200" y="1981200"/>
            <a:ext cx="41338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4CCCBC-D581-4ECD-AB60-50A60538732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FB41B59-4B82-4899-959F-8E94036527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CA88E6D-AEE3-444D-AAC1-BFC273DA2A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7DF254-CC49-476B-99DD-220843C9979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DE474-B654-4FEC-A797-D638E66C9F0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2DF4F3-AD39-4BCD-81DE-BE91CCC018F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5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2" name="Group 2"/>
          <p:cNvGrpSpPr>
            <a:grpSpLocks/>
          </p:cNvGrpSpPr>
          <p:nvPr/>
        </p:nvGrpSpPr>
        <p:grpSpPr bwMode="auto">
          <a:xfrm>
            <a:off x="0" y="0"/>
            <a:ext cx="9920288" cy="757238"/>
            <a:chOff x="0" y="0"/>
            <a:chExt cx="5768" cy="477"/>
          </a:xfrm>
        </p:grpSpPr>
        <p:sp>
          <p:nvSpPr>
            <p:cNvPr id="30723" name="Freeform 3"/>
            <p:cNvSpPr>
              <a:spLocks/>
            </p:cNvSpPr>
            <p:nvPr userDrawn="1"/>
          </p:nvSpPr>
          <p:spPr bwMode="auto">
            <a:xfrm>
              <a:off x="5" y="0"/>
              <a:ext cx="5763" cy="477"/>
            </a:xfrm>
            <a:custGeom>
              <a:avLst/>
              <a:gdLst/>
              <a:ahLst/>
              <a:cxnLst>
                <a:cxn ang="0">
                  <a:pos x="0" y="450"/>
                </a:cxn>
                <a:cxn ang="0">
                  <a:pos x="3" y="0"/>
                </a:cxn>
                <a:cxn ang="0">
                  <a:pos x="5763" y="0"/>
                </a:cxn>
                <a:cxn ang="0">
                  <a:pos x="5763" y="465"/>
                </a:cxn>
                <a:cxn ang="0">
                  <a:pos x="4821" y="477"/>
                </a:cxn>
                <a:cxn ang="0">
                  <a:pos x="4326" y="447"/>
                </a:cxn>
                <a:cxn ang="0">
                  <a:pos x="3783" y="465"/>
                </a:cxn>
                <a:cxn ang="0">
                  <a:pos x="3417" y="456"/>
                </a:cxn>
                <a:cxn ang="0">
                  <a:pos x="2973" y="459"/>
                </a:cxn>
                <a:cxn ang="0">
                  <a:pos x="2451" y="453"/>
                </a:cxn>
                <a:cxn ang="0">
                  <a:pos x="2289" y="441"/>
                </a:cxn>
                <a:cxn ang="0">
                  <a:pos x="2010" y="453"/>
                </a:cxn>
                <a:cxn ang="0">
                  <a:pos x="1827" y="450"/>
                </a:cxn>
                <a:cxn ang="0">
                  <a:pos x="1215" y="465"/>
                </a:cxn>
                <a:cxn ang="0">
                  <a:pos x="660" y="456"/>
                </a:cxn>
                <a:cxn ang="0">
                  <a:pos x="0" y="450"/>
                </a:cxn>
              </a:cxnLst>
              <a:rect l="0" t="0" r="r" b="b"/>
              <a:pathLst>
                <a:path w="5763" h="477">
                  <a:moveTo>
                    <a:pt x="0" y="450"/>
                  </a:moveTo>
                  <a:lnTo>
                    <a:pt x="3" y="0"/>
                  </a:lnTo>
                  <a:lnTo>
                    <a:pt x="5763" y="0"/>
                  </a:lnTo>
                  <a:lnTo>
                    <a:pt x="5763" y="465"/>
                  </a:lnTo>
                  <a:lnTo>
                    <a:pt x="4821" y="477"/>
                  </a:lnTo>
                  <a:lnTo>
                    <a:pt x="4326" y="447"/>
                  </a:lnTo>
                  <a:lnTo>
                    <a:pt x="3783" y="465"/>
                  </a:lnTo>
                  <a:lnTo>
                    <a:pt x="3417" y="456"/>
                  </a:lnTo>
                  <a:lnTo>
                    <a:pt x="2973" y="459"/>
                  </a:lnTo>
                  <a:lnTo>
                    <a:pt x="2451" y="453"/>
                  </a:lnTo>
                  <a:lnTo>
                    <a:pt x="2289" y="441"/>
                  </a:lnTo>
                  <a:lnTo>
                    <a:pt x="2010" y="453"/>
                  </a:lnTo>
                  <a:lnTo>
                    <a:pt x="1827" y="450"/>
                  </a:lnTo>
                  <a:lnTo>
                    <a:pt x="1215" y="465"/>
                  </a:lnTo>
                  <a:lnTo>
                    <a:pt x="660" y="456"/>
                  </a:lnTo>
                  <a:lnTo>
                    <a:pt x="0" y="450"/>
                  </a:lnTo>
                  <a:close/>
                </a:path>
              </a:pathLst>
            </a:custGeom>
            <a:solidFill>
              <a:schemeClr val="accent2">
                <a:alpha val="50000"/>
              </a:schemeClr>
            </a:solidFill>
            <a:ln w="9525" cap="flat" cmpd="sng">
              <a:noFill/>
              <a:prstDash val="solid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24" name="Freeform 4"/>
            <p:cNvSpPr>
              <a:spLocks/>
            </p:cNvSpPr>
            <p:nvPr userDrawn="1"/>
          </p:nvSpPr>
          <p:spPr bwMode="auto">
            <a:xfrm>
              <a:off x="0" y="98"/>
              <a:ext cx="256" cy="253"/>
            </a:xfrm>
            <a:custGeom>
              <a:avLst/>
              <a:gdLst/>
              <a:ahLst/>
              <a:cxnLst>
                <a:cxn ang="0">
                  <a:pos x="8" y="190"/>
                </a:cxn>
                <a:cxn ang="0">
                  <a:pos x="71" y="115"/>
                </a:cxn>
                <a:cxn ang="0">
                  <a:pos x="203" y="16"/>
                </a:cxn>
                <a:cxn ang="0">
                  <a:pos x="251" y="19"/>
                </a:cxn>
                <a:cxn ang="0">
                  <a:pos x="236" y="46"/>
                </a:cxn>
                <a:cxn ang="0">
                  <a:pos x="176" y="82"/>
                </a:cxn>
                <a:cxn ang="0">
                  <a:pos x="92" y="154"/>
                </a:cxn>
                <a:cxn ang="0">
                  <a:pos x="23" y="247"/>
                </a:cxn>
                <a:cxn ang="0">
                  <a:pos x="8" y="190"/>
                </a:cxn>
              </a:cxnLst>
              <a:rect l="0" t="0" r="r" b="b"/>
              <a:pathLst>
                <a:path w="256" h="253">
                  <a:moveTo>
                    <a:pt x="8" y="190"/>
                  </a:moveTo>
                  <a:cubicBezTo>
                    <a:pt x="16" y="168"/>
                    <a:pt x="38" y="144"/>
                    <a:pt x="71" y="115"/>
                  </a:cubicBezTo>
                  <a:cubicBezTo>
                    <a:pt x="104" y="86"/>
                    <a:pt x="173" y="32"/>
                    <a:pt x="203" y="16"/>
                  </a:cubicBezTo>
                  <a:cubicBezTo>
                    <a:pt x="233" y="0"/>
                    <a:pt x="246" y="14"/>
                    <a:pt x="251" y="19"/>
                  </a:cubicBezTo>
                  <a:cubicBezTo>
                    <a:pt x="256" y="24"/>
                    <a:pt x="249" y="35"/>
                    <a:pt x="236" y="46"/>
                  </a:cubicBezTo>
                  <a:cubicBezTo>
                    <a:pt x="223" y="57"/>
                    <a:pt x="200" y="64"/>
                    <a:pt x="176" y="82"/>
                  </a:cubicBezTo>
                  <a:cubicBezTo>
                    <a:pt x="152" y="100"/>
                    <a:pt x="118" y="126"/>
                    <a:pt x="92" y="154"/>
                  </a:cubicBezTo>
                  <a:cubicBezTo>
                    <a:pt x="66" y="182"/>
                    <a:pt x="36" y="241"/>
                    <a:pt x="23" y="247"/>
                  </a:cubicBezTo>
                  <a:cubicBezTo>
                    <a:pt x="10" y="253"/>
                    <a:pt x="0" y="212"/>
                    <a:pt x="8" y="19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25" name="Freeform 5"/>
            <p:cNvSpPr>
              <a:spLocks/>
            </p:cNvSpPr>
            <p:nvPr userDrawn="1"/>
          </p:nvSpPr>
          <p:spPr bwMode="auto">
            <a:xfrm>
              <a:off x="56" y="0"/>
              <a:ext cx="708" cy="459"/>
            </a:xfrm>
            <a:custGeom>
              <a:avLst/>
              <a:gdLst/>
              <a:ahLst/>
              <a:cxnLst>
                <a:cxn ang="0">
                  <a:pos x="0" y="432"/>
                </a:cxn>
                <a:cxn ang="0">
                  <a:pos x="0" y="453"/>
                </a:cxn>
                <a:cxn ang="0">
                  <a:pos x="72" y="324"/>
                </a:cxn>
                <a:cxn ang="0">
                  <a:pos x="198" y="201"/>
                </a:cxn>
                <a:cxn ang="0">
                  <a:pos x="366" y="102"/>
                </a:cxn>
                <a:cxn ang="0">
                  <a:pos x="531" y="36"/>
                </a:cxn>
                <a:cxn ang="0">
                  <a:pos x="609" y="0"/>
                </a:cxn>
                <a:cxn ang="0">
                  <a:pos x="708" y="3"/>
                </a:cxn>
                <a:cxn ang="0">
                  <a:pos x="591" y="66"/>
                </a:cxn>
                <a:cxn ang="0">
                  <a:pos x="417" y="126"/>
                </a:cxn>
                <a:cxn ang="0">
                  <a:pos x="237" y="231"/>
                </a:cxn>
                <a:cxn ang="0">
                  <a:pos x="117" y="345"/>
                </a:cxn>
                <a:cxn ang="0">
                  <a:pos x="51" y="459"/>
                </a:cxn>
                <a:cxn ang="0">
                  <a:pos x="0" y="453"/>
                </a:cxn>
              </a:cxnLst>
              <a:rect l="0" t="0" r="r" b="b"/>
              <a:pathLst>
                <a:path w="708" h="459">
                  <a:moveTo>
                    <a:pt x="0" y="432"/>
                  </a:moveTo>
                  <a:lnTo>
                    <a:pt x="0" y="453"/>
                  </a:lnTo>
                  <a:cubicBezTo>
                    <a:pt x="12" y="435"/>
                    <a:pt x="39" y="366"/>
                    <a:pt x="72" y="324"/>
                  </a:cubicBezTo>
                  <a:cubicBezTo>
                    <a:pt x="105" y="282"/>
                    <a:pt x="149" y="238"/>
                    <a:pt x="198" y="201"/>
                  </a:cubicBezTo>
                  <a:cubicBezTo>
                    <a:pt x="247" y="164"/>
                    <a:pt x="311" y="129"/>
                    <a:pt x="366" y="102"/>
                  </a:cubicBezTo>
                  <a:cubicBezTo>
                    <a:pt x="421" y="75"/>
                    <a:pt x="490" y="53"/>
                    <a:pt x="531" y="36"/>
                  </a:cubicBezTo>
                  <a:cubicBezTo>
                    <a:pt x="572" y="19"/>
                    <a:pt x="580" y="5"/>
                    <a:pt x="609" y="0"/>
                  </a:cubicBezTo>
                  <a:lnTo>
                    <a:pt x="708" y="3"/>
                  </a:lnTo>
                  <a:cubicBezTo>
                    <a:pt x="705" y="14"/>
                    <a:pt x="640" y="45"/>
                    <a:pt x="591" y="66"/>
                  </a:cubicBezTo>
                  <a:cubicBezTo>
                    <a:pt x="542" y="87"/>
                    <a:pt x="476" y="98"/>
                    <a:pt x="417" y="126"/>
                  </a:cubicBezTo>
                  <a:cubicBezTo>
                    <a:pt x="358" y="154"/>
                    <a:pt x="287" y="195"/>
                    <a:pt x="237" y="231"/>
                  </a:cubicBezTo>
                  <a:cubicBezTo>
                    <a:pt x="187" y="267"/>
                    <a:pt x="148" y="307"/>
                    <a:pt x="117" y="345"/>
                  </a:cubicBezTo>
                  <a:cubicBezTo>
                    <a:pt x="86" y="383"/>
                    <a:pt x="70" y="441"/>
                    <a:pt x="51" y="459"/>
                  </a:cubicBezTo>
                  <a:lnTo>
                    <a:pt x="0" y="453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26" name="Freeform 6"/>
            <p:cNvSpPr>
              <a:spLocks/>
            </p:cNvSpPr>
            <p:nvPr userDrawn="1"/>
          </p:nvSpPr>
          <p:spPr bwMode="auto">
            <a:xfrm>
              <a:off x="131" y="269"/>
              <a:ext cx="251" cy="194"/>
            </a:xfrm>
            <a:custGeom>
              <a:avLst/>
              <a:gdLst/>
              <a:ahLst/>
              <a:cxnLst>
                <a:cxn ang="0">
                  <a:pos x="21" y="163"/>
                </a:cxn>
                <a:cxn ang="0">
                  <a:pos x="9" y="184"/>
                </a:cxn>
                <a:cxn ang="0">
                  <a:pos x="75" y="103"/>
                </a:cxn>
                <a:cxn ang="0">
                  <a:pos x="165" y="28"/>
                </a:cxn>
                <a:cxn ang="0">
                  <a:pos x="207" y="7"/>
                </a:cxn>
                <a:cxn ang="0">
                  <a:pos x="246" y="4"/>
                </a:cxn>
                <a:cxn ang="0">
                  <a:pos x="237" y="34"/>
                </a:cxn>
                <a:cxn ang="0">
                  <a:pos x="183" y="61"/>
                </a:cxn>
                <a:cxn ang="0">
                  <a:pos x="108" y="124"/>
                </a:cxn>
                <a:cxn ang="0">
                  <a:pos x="54" y="190"/>
                </a:cxn>
                <a:cxn ang="0">
                  <a:pos x="6" y="184"/>
                </a:cxn>
              </a:cxnLst>
              <a:rect l="0" t="0" r="r" b="b"/>
              <a:pathLst>
                <a:path w="251" h="194">
                  <a:moveTo>
                    <a:pt x="21" y="163"/>
                  </a:moveTo>
                  <a:cubicBezTo>
                    <a:pt x="10" y="178"/>
                    <a:pt x="0" y="194"/>
                    <a:pt x="9" y="184"/>
                  </a:cubicBezTo>
                  <a:cubicBezTo>
                    <a:pt x="18" y="174"/>
                    <a:pt x="49" y="129"/>
                    <a:pt x="75" y="103"/>
                  </a:cubicBezTo>
                  <a:cubicBezTo>
                    <a:pt x="101" y="77"/>
                    <a:pt x="143" y="44"/>
                    <a:pt x="165" y="28"/>
                  </a:cubicBezTo>
                  <a:cubicBezTo>
                    <a:pt x="187" y="12"/>
                    <a:pt x="194" y="11"/>
                    <a:pt x="207" y="7"/>
                  </a:cubicBezTo>
                  <a:cubicBezTo>
                    <a:pt x="220" y="3"/>
                    <a:pt x="241" y="0"/>
                    <a:pt x="246" y="4"/>
                  </a:cubicBezTo>
                  <a:cubicBezTo>
                    <a:pt x="251" y="8"/>
                    <a:pt x="247" y="25"/>
                    <a:pt x="237" y="34"/>
                  </a:cubicBezTo>
                  <a:cubicBezTo>
                    <a:pt x="227" y="43"/>
                    <a:pt x="204" y="46"/>
                    <a:pt x="183" y="61"/>
                  </a:cubicBezTo>
                  <a:cubicBezTo>
                    <a:pt x="162" y="76"/>
                    <a:pt x="129" y="103"/>
                    <a:pt x="108" y="124"/>
                  </a:cubicBezTo>
                  <a:cubicBezTo>
                    <a:pt x="87" y="145"/>
                    <a:pt x="71" y="180"/>
                    <a:pt x="54" y="190"/>
                  </a:cubicBezTo>
                  <a:lnTo>
                    <a:pt x="6" y="184"/>
                  </a:ln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27" name="Freeform 7"/>
            <p:cNvSpPr>
              <a:spLocks/>
            </p:cNvSpPr>
            <p:nvPr userDrawn="1"/>
          </p:nvSpPr>
          <p:spPr bwMode="auto">
            <a:xfrm>
              <a:off x="341" y="0"/>
              <a:ext cx="159" cy="72"/>
            </a:xfrm>
            <a:custGeom>
              <a:avLst/>
              <a:gdLst/>
              <a:ahLst/>
              <a:cxnLst>
                <a:cxn ang="0">
                  <a:pos x="99" y="0"/>
                </a:cxn>
                <a:cxn ang="0">
                  <a:pos x="15" y="36"/>
                </a:cxn>
                <a:cxn ang="0">
                  <a:pos x="6" y="60"/>
                </a:cxn>
                <a:cxn ang="0">
                  <a:pos x="36" y="69"/>
                </a:cxn>
                <a:cxn ang="0">
                  <a:pos x="87" y="42"/>
                </a:cxn>
                <a:cxn ang="0">
                  <a:pos x="159" y="0"/>
                </a:cxn>
                <a:cxn ang="0">
                  <a:pos x="99" y="0"/>
                </a:cxn>
              </a:cxnLst>
              <a:rect l="0" t="0" r="r" b="b"/>
              <a:pathLst>
                <a:path w="159" h="72">
                  <a:moveTo>
                    <a:pt x="99" y="0"/>
                  </a:moveTo>
                  <a:cubicBezTo>
                    <a:pt x="75" y="6"/>
                    <a:pt x="30" y="26"/>
                    <a:pt x="15" y="36"/>
                  </a:cubicBezTo>
                  <a:cubicBezTo>
                    <a:pt x="0" y="46"/>
                    <a:pt x="3" y="55"/>
                    <a:pt x="6" y="60"/>
                  </a:cubicBezTo>
                  <a:cubicBezTo>
                    <a:pt x="9" y="65"/>
                    <a:pt x="23" y="72"/>
                    <a:pt x="36" y="69"/>
                  </a:cubicBezTo>
                  <a:cubicBezTo>
                    <a:pt x="49" y="66"/>
                    <a:pt x="67" y="53"/>
                    <a:pt x="87" y="42"/>
                  </a:cubicBezTo>
                  <a:cubicBezTo>
                    <a:pt x="107" y="31"/>
                    <a:pt x="158" y="6"/>
                    <a:pt x="159" y="0"/>
                  </a:cubicBezTo>
                  <a:lnTo>
                    <a:pt x="99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28" name="Freeform 8"/>
            <p:cNvSpPr>
              <a:spLocks/>
            </p:cNvSpPr>
            <p:nvPr userDrawn="1"/>
          </p:nvSpPr>
          <p:spPr bwMode="auto">
            <a:xfrm>
              <a:off x="488" y="0"/>
              <a:ext cx="455" cy="216"/>
            </a:xfrm>
            <a:custGeom>
              <a:avLst/>
              <a:gdLst/>
              <a:ahLst/>
              <a:cxnLst>
                <a:cxn ang="0">
                  <a:pos x="395" y="0"/>
                </a:cxn>
                <a:cxn ang="0">
                  <a:pos x="338" y="48"/>
                </a:cxn>
                <a:cxn ang="0">
                  <a:pos x="242" y="102"/>
                </a:cxn>
                <a:cxn ang="0">
                  <a:pos x="104" y="147"/>
                </a:cxn>
                <a:cxn ang="0">
                  <a:pos x="35" y="168"/>
                </a:cxn>
                <a:cxn ang="0">
                  <a:pos x="8" y="192"/>
                </a:cxn>
                <a:cxn ang="0">
                  <a:pos x="8" y="213"/>
                </a:cxn>
                <a:cxn ang="0">
                  <a:pos x="59" y="213"/>
                </a:cxn>
                <a:cxn ang="0">
                  <a:pos x="86" y="192"/>
                </a:cxn>
                <a:cxn ang="0">
                  <a:pos x="173" y="159"/>
                </a:cxn>
                <a:cxn ang="0">
                  <a:pos x="299" y="126"/>
                </a:cxn>
                <a:cxn ang="0">
                  <a:pos x="392" y="72"/>
                </a:cxn>
                <a:cxn ang="0">
                  <a:pos x="455" y="0"/>
                </a:cxn>
                <a:cxn ang="0">
                  <a:pos x="395" y="0"/>
                </a:cxn>
              </a:cxnLst>
              <a:rect l="0" t="0" r="r" b="b"/>
              <a:pathLst>
                <a:path w="455" h="216">
                  <a:moveTo>
                    <a:pt x="395" y="0"/>
                  </a:moveTo>
                  <a:cubicBezTo>
                    <a:pt x="376" y="8"/>
                    <a:pt x="364" y="31"/>
                    <a:pt x="338" y="48"/>
                  </a:cubicBezTo>
                  <a:cubicBezTo>
                    <a:pt x="312" y="65"/>
                    <a:pt x="281" y="86"/>
                    <a:pt x="242" y="102"/>
                  </a:cubicBezTo>
                  <a:cubicBezTo>
                    <a:pt x="203" y="118"/>
                    <a:pt x="138" y="136"/>
                    <a:pt x="104" y="147"/>
                  </a:cubicBezTo>
                  <a:cubicBezTo>
                    <a:pt x="70" y="158"/>
                    <a:pt x="51" y="161"/>
                    <a:pt x="35" y="168"/>
                  </a:cubicBezTo>
                  <a:cubicBezTo>
                    <a:pt x="19" y="175"/>
                    <a:pt x="12" y="185"/>
                    <a:pt x="8" y="192"/>
                  </a:cubicBezTo>
                  <a:cubicBezTo>
                    <a:pt x="4" y="199"/>
                    <a:pt x="0" y="210"/>
                    <a:pt x="8" y="213"/>
                  </a:cubicBezTo>
                  <a:cubicBezTo>
                    <a:pt x="16" y="216"/>
                    <a:pt x="46" y="216"/>
                    <a:pt x="59" y="213"/>
                  </a:cubicBezTo>
                  <a:cubicBezTo>
                    <a:pt x="72" y="210"/>
                    <a:pt x="67" y="201"/>
                    <a:pt x="86" y="192"/>
                  </a:cubicBezTo>
                  <a:cubicBezTo>
                    <a:pt x="105" y="183"/>
                    <a:pt x="138" y="170"/>
                    <a:pt x="173" y="159"/>
                  </a:cubicBezTo>
                  <a:cubicBezTo>
                    <a:pt x="208" y="148"/>
                    <a:pt x="263" y="140"/>
                    <a:pt x="299" y="126"/>
                  </a:cubicBezTo>
                  <a:cubicBezTo>
                    <a:pt x="335" y="112"/>
                    <a:pt x="366" y="93"/>
                    <a:pt x="392" y="72"/>
                  </a:cubicBezTo>
                  <a:cubicBezTo>
                    <a:pt x="418" y="51"/>
                    <a:pt x="454" y="12"/>
                    <a:pt x="455" y="0"/>
                  </a:cubicBezTo>
                  <a:lnTo>
                    <a:pt x="395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29" name="Freeform 9"/>
            <p:cNvSpPr>
              <a:spLocks/>
            </p:cNvSpPr>
            <p:nvPr userDrawn="1"/>
          </p:nvSpPr>
          <p:spPr bwMode="auto">
            <a:xfrm>
              <a:off x="1448" y="37"/>
              <a:ext cx="414" cy="108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24" y="11"/>
                </a:cxn>
                <a:cxn ang="0">
                  <a:pos x="156" y="2"/>
                </a:cxn>
                <a:cxn ang="0">
                  <a:pos x="288" y="23"/>
                </a:cxn>
                <a:cxn ang="0">
                  <a:pos x="384" y="53"/>
                </a:cxn>
                <a:cxn ang="0">
                  <a:pos x="411" y="74"/>
                </a:cxn>
                <a:cxn ang="0">
                  <a:pos x="405" y="104"/>
                </a:cxn>
                <a:cxn ang="0">
                  <a:pos x="363" y="101"/>
                </a:cxn>
                <a:cxn ang="0">
                  <a:pos x="294" y="77"/>
                </a:cxn>
                <a:cxn ang="0">
                  <a:pos x="174" y="50"/>
                </a:cxn>
                <a:cxn ang="0">
                  <a:pos x="72" y="62"/>
                </a:cxn>
                <a:cxn ang="0">
                  <a:pos x="36" y="59"/>
                </a:cxn>
                <a:cxn ang="0">
                  <a:pos x="0" y="11"/>
                </a:cxn>
              </a:cxnLst>
              <a:rect l="0" t="0" r="r" b="b"/>
              <a:pathLst>
                <a:path w="414" h="108">
                  <a:moveTo>
                    <a:pt x="0" y="11"/>
                  </a:moveTo>
                  <a:lnTo>
                    <a:pt x="24" y="11"/>
                  </a:lnTo>
                  <a:cubicBezTo>
                    <a:pt x="50" y="9"/>
                    <a:pt x="112" y="0"/>
                    <a:pt x="156" y="2"/>
                  </a:cubicBezTo>
                  <a:cubicBezTo>
                    <a:pt x="200" y="4"/>
                    <a:pt x="250" y="15"/>
                    <a:pt x="288" y="23"/>
                  </a:cubicBezTo>
                  <a:cubicBezTo>
                    <a:pt x="326" y="31"/>
                    <a:pt x="363" y="44"/>
                    <a:pt x="384" y="53"/>
                  </a:cubicBezTo>
                  <a:cubicBezTo>
                    <a:pt x="405" y="62"/>
                    <a:pt x="408" y="66"/>
                    <a:pt x="411" y="74"/>
                  </a:cubicBezTo>
                  <a:cubicBezTo>
                    <a:pt x="414" y="82"/>
                    <a:pt x="413" y="100"/>
                    <a:pt x="405" y="104"/>
                  </a:cubicBezTo>
                  <a:cubicBezTo>
                    <a:pt x="397" y="108"/>
                    <a:pt x="381" y="105"/>
                    <a:pt x="363" y="101"/>
                  </a:cubicBezTo>
                  <a:cubicBezTo>
                    <a:pt x="345" y="97"/>
                    <a:pt x="325" y="85"/>
                    <a:pt x="294" y="77"/>
                  </a:cubicBezTo>
                  <a:cubicBezTo>
                    <a:pt x="263" y="69"/>
                    <a:pt x="211" y="53"/>
                    <a:pt x="174" y="50"/>
                  </a:cubicBezTo>
                  <a:cubicBezTo>
                    <a:pt x="137" y="47"/>
                    <a:pt x="95" y="61"/>
                    <a:pt x="72" y="62"/>
                  </a:cubicBezTo>
                  <a:cubicBezTo>
                    <a:pt x="49" y="63"/>
                    <a:pt x="48" y="66"/>
                    <a:pt x="36" y="59"/>
                  </a:cubicBezTo>
                  <a:cubicBezTo>
                    <a:pt x="24" y="52"/>
                    <a:pt x="13" y="36"/>
                    <a:pt x="0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0" name="Freeform 10"/>
            <p:cNvSpPr>
              <a:spLocks/>
            </p:cNvSpPr>
            <p:nvPr userDrawn="1"/>
          </p:nvSpPr>
          <p:spPr bwMode="auto">
            <a:xfrm>
              <a:off x="1790" y="0"/>
              <a:ext cx="520" cy="225"/>
            </a:xfrm>
            <a:custGeom>
              <a:avLst/>
              <a:gdLst/>
              <a:ahLst/>
              <a:cxnLst>
                <a:cxn ang="0">
                  <a:pos x="42" y="0"/>
                </a:cxn>
                <a:cxn ang="0">
                  <a:pos x="12" y="24"/>
                </a:cxn>
                <a:cxn ang="0">
                  <a:pos x="114" y="54"/>
                </a:cxn>
                <a:cxn ang="0">
                  <a:pos x="240" y="117"/>
                </a:cxn>
                <a:cxn ang="0">
                  <a:pos x="333" y="153"/>
                </a:cxn>
                <a:cxn ang="0">
                  <a:pos x="438" y="219"/>
                </a:cxn>
                <a:cxn ang="0">
                  <a:pos x="426" y="192"/>
                </a:cxn>
                <a:cxn ang="0">
                  <a:pos x="441" y="180"/>
                </a:cxn>
                <a:cxn ang="0">
                  <a:pos x="519" y="216"/>
                </a:cxn>
                <a:cxn ang="0">
                  <a:pos x="450" y="162"/>
                </a:cxn>
                <a:cxn ang="0">
                  <a:pos x="381" y="135"/>
                </a:cxn>
                <a:cxn ang="0">
                  <a:pos x="285" y="84"/>
                </a:cxn>
                <a:cxn ang="0">
                  <a:pos x="186" y="18"/>
                </a:cxn>
                <a:cxn ang="0">
                  <a:pos x="123" y="0"/>
                </a:cxn>
                <a:cxn ang="0">
                  <a:pos x="42" y="0"/>
                </a:cxn>
              </a:cxnLst>
              <a:rect l="0" t="0" r="r" b="b"/>
              <a:pathLst>
                <a:path w="520" h="225">
                  <a:moveTo>
                    <a:pt x="42" y="0"/>
                  </a:moveTo>
                  <a:cubicBezTo>
                    <a:pt x="24" y="4"/>
                    <a:pt x="0" y="15"/>
                    <a:pt x="12" y="24"/>
                  </a:cubicBezTo>
                  <a:cubicBezTo>
                    <a:pt x="24" y="33"/>
                    <a:pt x="76" y="39"/>
                    <a:pt x="114" y="54"/>
                  </a:cubicBezTo>
                  <a:cubicBezTo>
                    <a:pt x="152" y="69"/>
                    <a:pt x="203" y="100"/>
                    <a:pt x="240" y="117"/>
                  </a:cubicBezTo>
                  <a:cubicBezTo>
                    <a:pt x="277" y="134"/>
                    <a:pt x="300" y="136"/>
                    <a:pt x="333" y="153"/>
                  </a:cubicBezTo>
                  <a:cubicBezTo>
                    <a:pt x="366" y="170"/>
                    <a:pt x="423" y="213"/>
                    <a:pt x="438" y="219"/>
                  </a:cubicBezTo>
                  <a:cubicBezTo>
                    <a:pt x="453" y="225"/>
                    <a:pt x="426" y="198"/>
                    <a:pt x="426" y="192"/>
                  </a:cubicBezTo>
                  <a:cubicBezTo>
                    <a:pt x="426" y="186"/>
                    <a:pt x="426" y="176"/>
                    <a:pt x="441" y="180"/>
                  </a:cubicBezTo>
                  <a:cubicBezTo>
                    <a:pt x="456" y="184"/>
                    <a:pt x="518" y="219"/>
                    <a:pt x="519" y="216"/>
                  </a:cubicBezTo>
                  <a:cubicBezTo>
                    <a:pt x="520" y="213"/>
                    <a:pt x="473" y="176"/>
                    <a:pt x="450" y="162"/>
                  </a:cubicBezTo>
                  <a:cubicBezTo>
                    <a:pt x="427" y="148"/>
                    <a:pt x="408" y="148"/>
                    <a:pt x="381" y="135"/>
                  </a:cubicBezTo>
                  <a:cubicBezTo>
                    <a:pt x="354" y="122"/>
                    <a:pt x="318" y="104"/>
                    <a:pt x="285" y="84"/>
                  </a:cubicBezTo>
                  <a:cubicBezTo>
                    <a:pt x="252" y="64"/>
                    <a:pt x="213" y="32"/>
                    <a:pt x="186" y="18"/>
                  </a:cubicBezTo>
                  <a:cubicBezTo>
                    <a:pt x="159" y="4"/>
                    <a:pt x="147" y="2"/>
                    <a:pt x="123" y="0"/>
                  </a:cubicBezTo>
                  <a:lnTo>
                    <a:pt x="42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1" name="Freeform 11"/>
            <p:cNvSpPr>
              <a:spLocks/>
            </p:cNvSpPr>
            <p:nvPr userDrawn="1"/>
          </p:nvSpPr>
          <p:spPr bwMode="auto">
            <a:xfrm>
              <a:off x="1943" y="154"/>
              <a:ext cx="431" cy="233"/>
            </a:xfrm>
            <a:custGeom>
              <a:avLst/>
              <a:gdLst/>
              <a:ahLst/>
              <a:cxnLst>
                <a:cxn ang="0">
                  <a:pos x="6" y="38"/>
                </a:cxn>
                <a:cxn ang="0">
                  <a:pos x="9" y="20"/>
                </a:cxn>
                <a:cxn ang="0">
                  <a:pos x="42" y="2"/>
                </a:cxn>
                <a:cxn ang="0">
                  <a:pos x="90" y="35"/>
                </a:cxn>
                <a:cxn ang="0">
                  <a:pos x="189" y="89"/>
                </a:cxn>
                <a:cxn ang="0">
                  <a:pos x="288" y="140"/>
                </a:cxn>
                <a:cxn ang="0">
                  <a:pos x="375" y="176"/>
                </a:cxn>
                <a:cxn ang="0">
                  <a:pos x="396" y="176"/>
                </a:cxn>
                <a:cxn ang="0">
                  <a:pos x="429" y="212"/>
                </a:cxn>
                <a:cxn ang="0">
                  <a:pos x="408" y="233"/>
                </a:cxn>
                <a:cxn ang="0">
                  <a:pos x="333" y="212"/>
                </a:cxn>
                <a:cxn ang="0">
                  <a:pos x="186" y="143"/>
                </a:cxn>
                <a:cxn ang="0">
                  <a:pos x="48" y="68"/>
                </a:cxn>
                <a:cxn ang="0">
                  <a:pos x="6" y="38"/>
                </a:cxn>
              </a:cxnLst>
              <a:rect l="0" t="0" r="r" b="b"/>
              <a:pathLst>
                <a:path w="431" h="233">
                  <a:moveTo>
                    <a:pt x="6" y="38"/>
                  </a:moveTo>
                  <a:cubicBezTo>
                    <a:pt x="0" y="26"/>
                    <a:pt x="3" y="26"/>
                    <a:pt x="9" y="20"/>
                  </a:cubicBezTo>
                  <a:cubicBezTo>
                    <a:pt x="15" y="14"/>
                    <a:pt x="29" y="0"/>
                    <a:pt x="42" y="2"/>
                  </a:cubicBezTo>
                  <a:cubicBezTo>
                    <a:pt x="55" y="4"/>
                    <a:pt x="66" y="21"/>
                    <a:pt x="90" y="35"/>
                  </a:cubicBezTo>
                  <a:cubicBezTo>
                    <a:pt x="114" y="49"/>
                    <a:pt x="156" y="72"/>
                    <a:pt x="189" y="89"/>
                  </a:cubicBezTo>
                  <a:cubicBezTo>
                    <a:pt x="222" y="106"/>
                    <a:pt x="257" y="126"/>
                    <a:pt x="288" y="140"/>
                  </a:cubicBezTo>
                  <a:cubicBezTo>
                    <a:pt x="319" y="154"/>
                    <a:pt x="357" y="170"/>
                    <a:pt x="375" y="176"/>
                  </a:cubicBezTo>
                  <a:cubicBezTo>
                    <a:pt x="393" y="182"/>
                    <a:pt x="387" y="170"/>
                    <a:pt x="396" y="176"/>
                  </a:cubicBezTo>
                  <a:cubicBezTo>
                    <a:pt x="405" y="182"/>
                    <a:pt x="427" y="203"/>
                    <a:pt x="429" y="212"/>
                  </a:cubicBezTo>
                  <a:cubicBezTo>
                    <a:pt x="431" y="221"/>
                    <a:pt x="424" y="233"/>
                    <a:pt x="408" y="233"/>
                  </a:cubicBezTo>
                  <a:cubicBezTo>
                    <a:pt x="392" y="233"/>
                    <a:pt x="370" y="227"/>
                    <a:pt x="333" y="212"/>
                  </a:cubicBezTo>
                  <a:cubicBezTo>
                    <a:pt x="296" y="197"/>
                    <a:pt x="234" y="167"/>
                    <a:pt x="186" y="143"/>
                  </a:cubicBezTo>
                  <a:cubicBezTo>
                    <a:pt x="138" y="119"/>
                    <a:pt x="78" y="86"/>
                    <a:pt x="48" y="68"/>
                  </a:cubicBezTo>
                  <a:cubicBezTo>
                    <a:pt x="18" y="50"/>
                    <a:pt x="12" y="50"/>
                    <a:pt x="6" y="3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2" name="Freeform 12"/>
            <p:cNvSpPr>
              <a:spLocks/>
            </p:cNvSpPr>
            <p:nvPr userDrawn="1"/>
          </p:nvSpPr>
          <p:spPr bwMode="auto">
            <a:xfrm>
              <a:off x="2262" y="87"/>
              <a:ext cx="396" cy="227"/>
            </a:xfrm>
            <a:custGeom>
              <a:avLst/>
              <a:gdLst/>
              <a:ahLst/>
              <a:cxnLst>
                <a:cxn ang="0">
                  <a:pos x="2" y="9"/>
                </a:cxn>
                <a:cxn ang="0">
                  <a:pos x="53" y="66"/>
                </a:cxn>
                <a:cxn ang="0">
                  <a:pos x="176" y="132"/>
                </a:cxn>
                <a:cxn ang="0">
                  <a:pos x="293" y="189"/>
                </a:cxn>
                <a:cxn ang="0">
                  <a:pos x="341" y="222"/>
                </a:cxn>
                <a:cxn ang="0">
                  <a:pos x="377" y="219"/>
                </a:cxn>
                <a:cxn ang="0">
                  <a:pos x="377" y="180"/>
                </a:cxn>
                <a:cxn ang="0">
                  <a:pos x="260" y="126"/>
                </a:cxn>
                <a:cxn ang="0">
                  <a:pos x="113" y="51"/>
                </a:cxn>
                <a:cxn ang="0">
                  <a:pos x="41" y="9"/>
                </a:cxn>
                <a:cxn ang="0">
                  <a:pos x="2" y="9"/>
                </a:cxn>
              </a:cxnLst>
              <a:rect l="0" t="0" r="r" b="b"/>
              <a:pathLst>
                <a:path w="396" h="227">
                  <a:moveTo>
                    <a:pt x="2" y="9"/>
                  </a:moveTo>
                  <a:cubicBezTo>
                    <a:pt x="4" y="18"/>
                    <a:pt x="24" y="45"/>
                    <a:pt x="53" y="66"/>
                  </a:cubicBezTo>
                  <a:cubicBezTo>
                    <a:pt x="82" y="87"/>
                    <a:pt x="136" y="111"/>
                    <a:pt x="176" y="132"/>
                  </a:cubicBezTo>
                  <a:cubicBezTo>
                    <a:pt x="216" y="153"/>
                    <a:pt x="266" y="174"/>
                    <a:pt x="293" y="189"/>
                  </a:cubicBezTo>
                  <a:cubicBezTo>
                    <a:pt x="320" y="204"/>
                    <a:pt x="327" y="217"/>
                    <a:pt x="341" y="222"/>
                  </a:cubicBezTo>
                  <a:cubicBezTo>
                    <a:pt x="355" y="227"/>
                    <a:pt x="371" y="226"/>
                    <a:pt x="377" y="219"/>
                  </a:cubicBezTo>
                  <a:cubicBezTo>
                    <a:pt x="383" y="212"/>
                    <a:pt x="396" y="195"/>
                    <a:pt x="377" y="180"/>
                  </a:cubicBezTo>
                  <a:cubicBezTo>
                    <a:pt x="358" y="165"/>
                    <a:pt x="304" y="147"/>
                    <a:pt x="260" y="126"/>
                  </a:cubicBezTo>
                  <a:cubicBezTo>
                    <a:pt x="216" y="105"/>
                    <a:pt x="149" y="70"/>
                    <a:pt x="113" y="51"/>
                  </a:cubicBezTo>
                  <a:cubicBezTo>
                    <a:pt x="77" y="32"/>
                    <a:pt x="60" y="17"/>
                    <a:pt x="41" y="9"/>
                  </a:cubicBezTo>
                  <a:cubicBezTo>
                    <a:pt x="22" y="1"/>
                    <a:pt x="0" y="0"/>
                    <a:pt x="2" y="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3" name="Freeform 13"/>
            <p:cNvSpPr>
              <a:spLocks/>
            </p:cNvSpPr>
            <p:nvPr userDrawn="1"/>
          </p:nvSpPr>
          <p:spPr bwMode="auto">
            <a:xfrm>
              <a:off x="2264" y="240"/>
              <a:ext cx="516" cy="223"/>
            </a:xfrm>
            <a:custGeom>
              <a:avLst/>
              <a:gdLst/>
              <a:ahLst/>
              <a:cxnLst>
                <a:cxn ang="0">
                  <a:pos x="3" y="10"/>
                </a:cxn>
                <a:cxn ang="0">
                  <a:pos x="105" y="97"/>
                </a:cxn>
                <a:cxn ang="0">
                  <a:pos x="243" y="178"/>
                </a:cxn>
                <a:cxn ang="0">
                  <a:pos x="357" y="217"/>
                </a:cxn>
                <a:cxn ang="0">
                  <a:pos x="498" y="214"/>
                </a:cxn>
                <a:cxn ang="0">
                  <a:pos x="468" y="187"/>
                </a:cxn>
                <a:cxn ang="0">
                  <a:pos x="309" y="136"/>
                </a:cxn>
                <a:cxn ang="0">
                  <a:pos x="123" y="34"/>
                </a:cxn>
                <a:cxn ang="0">
                  <a:pos x="3" y="10"/>
                </a:cxn>
              </a:cxnLst>
              <a:rect l="0" t="0" r="r" b="b"/>
              <a:pathLst>
                <a:path w="516" h="223">
                  <a:moveTo>
                    <a:pt x="3" y="10"/>
                  </a:moveTo>
                  <a:cubicBezTo>
                    <a:pt x="0" y="20"/>
                    <a:pt x="65" y="69"/>
                    <a:pt x="105" y="97"/>
                  </a:cubicBezTo>
                  <a:cubicBezTo>
                    <a:pt x="145" y="125"/>
                    <a:pt x="201" y="158"/>
                    <a:pt x="243" y="178"/>
                  </a:cubicBezTo>
                  <a:cubicBezTo>
                    <a:pt x="285" y="198"/>
                    <a:pt x="315" y="211"/>
                    <a:pt x="357" y="217"/>
                  </a:cubicBezTo>
                  <a:cubicBezTo>
                    <a:pt x="399" y="223"/>
                    <a:pt x="480" y="219"/>
                    <a:pt x="498" y="214"/>
                  </a:cubicBezTo>
                  <a:cubicBezTo>
                    <a:pt x="516" y="209"/>
                    <a:pt x="499" y="200"/>
                    <a:pt x="468" y="187"/>
                  </a:cubicBezTo>
                  <a:cubicBezTo>
                    <a:pt x="437" y="174"/>
                    <a:pt x="366" y="161"/>
                    <a:pt x="309" y="136"/>
                  </a:cubicBezTo>
                  <a:cubicBezTo>
                    <a:pt x="252" y="111"/>
                    <a:pt x="172" y="54"/>
                    <a:pt x="123" y="34"/>
                  </a:cubicBezTo>
                  <a:cubicBezTo>
                    <a:pt x="74" y="14"/>
                    <a:pt x="6" y="0"/>
                    <a:pt x="3" y="1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4" name="Freeform 14"/>
            <p:cNvSpPr>
              <a:spLocks/>
            </p:cNvSpPr>
            <p:nvPr userDrawn="1"/>
          </p:nvSpPr>
          <p:spPr bwMode="auto">
            <a:xfrm>
              <a:off x="2723" y="324"/>
              <a:ext cx="414" cy="100"/>
            </a:xfrm>
            <a:custGeom>
              <a:avLst/>
              <a:gdLst/>
              <a:ahLst/>
              <a:cxnLst>
                <a:cxn ang="0">
                  <a:pos x="69" y="60"/>
                </a:cxn>
                <a:cxn ang="0">
                  <a:pos x="12" y="42"/>
                </a:cxn>
                <a:cxn ang="0">
                  <a:pos x="3" y="15"/>
                </a:cxn>
                <a:cxn ang="0">
                  <a:pos x="30" y="0"/>
                </a:cxn>
                <a:cxn ang="0">
                  <a:pos x="117" y="18"/>
                </a:cxn>
                <a:cxn ang="0">
                  <a:pos x="243" y="48"/>
                </a:cxn>
                <a:cxn ang="0">
                  <a:pos x="387" y="48"/>
                </a:cxn>
                <a:cxn ang="0">
                  <a:pos x="408" y="54"/>
                </a:cxn>
                <a:cxn ang="0">
                  <a:pos x="381" y="87"/>
                </a:cxn>
                <a:cxn ang="0">
                  <a:pos x="318" y="99"/>
                </a:cxn>
                <a:cxn ang="0">
                  <a:pos x="195" y="93"/>
                </a:cxn>
                <a:cxn ang="0">
                  <a:pos x="69" y="60"/>
                </a:cxn>
              </a:cxnLst>
              <a:rect l="0" t="0" r="r" b="b"/>
              <a:pathLst>
                <a:path w="414" h="100">
                  <a:moveTo>
                    <a:pt x="69" y="60"/>
                  </a:moveTo>
                  <a:cubicBezTo>
                    <a:pt x="39" y="52"/>
                    <a:pt x="23" y="49"/>
                    <a:pt x="12" y="42"/>
                  </a:cubicBezTo>
                  <a:cubicBezTo>
                    <a:pt x="1" y="35"/>
                    <a:pt x="0" y="22"/>
                    <a:pt x="3" y="15"/>
                  </a:cubicBezTo>
                  <a:cubicBezTo>
                    <a:pt x="6" y="8"/>
                    <a:pt x="11" y="0"/>
                    <a:pt x="30" y="0"/>
                  </a:cubicBezTo>
                  <a:cubicBezTo>
                    <a:pt x="49" y="0"/>
                    <a:pt x="82" y="10"/>
                    <a:pt x="117" y="18"/>
                  </a:cubicBezTo>
                  <a:cubicBezTo>
                    <a:pt x="152" y="26"/>
                    <a:pt x="198" y="43"/>
                    <a:pt x="243" y="48"/>
                  </a:cubicBezTo>
                  <a:cubicBezTo>
                    <a:pt x="288" y="53"/>
                    <a:pt x="360" y="47"/>
                    <a:pt x="387" y="48"/>
                  </a:cubicBezTo>
                  <a:cubicBezTo>
                    <a:pt x="414" y="49"/>
                    <a:pt x="409" y="48"/>
                    <a:pt x="408" y="54"/>
                  </a:cubicBezTo>
                  <a:cubicBezTo>
                    <a:pt x="407" y="60"/>
                    <a:pt x="396" y="80"/>
                    <a:pt x="381" y="87"/>
                  </a:cubicBezTo>
                  <a:cubicBezTo>
                    <a:pt x="366" y="94"/>
                    <a:pt x="349" y="98"/>
                    <a:pt x="318" y="99"/>
                  </a:cubicBezTo>
                  <a:cubicBezTo>
                    <a:pt x="287" y="100"/>
                    <a:pt x="237" y="99"/>
                    <a:pt x="195" y="93"/>
                  </a:cubicBezTo>
                  <a:cubicBezTo>
                    <a:pt x="153" y="87"/>
                    <a:pt x="99" y="68"/>
                    <a:pt x="69" y="6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5" name="Freeform 15"/>
            <p:cNvSpPr>
              <a:spLocks/>
            </p:cNvSpPr>
            <p:nvPr userDrawn="1"/>
          </p:nvSpPr>
          <p:spPr bwMode="auto">
            <a:xfrm>
              <a:off x="3165" y="375"/>
              <a:ext cx="150" cy="72"/>
            </a:xfrm>
            <a:custGeom>
              <a:avLst/>
              <a:gdLst/>
              <a:ahLst/>
              <a:cxnLst>
                <a:cxn ang="0">
                  <a:pos x="3" y="67"/>
                </a:cxn>
                <a:cxn ang="0">
                  <a:pos x="84" y="19"/>
                </a:cxn>
                <a:cxn ang="0">
                  <a:pos x="123" y="1"/>
                </a:cxn>
                <a:cxn ang="0">
                  <a:pos x="150" y="22"/>
                </a:cxn>
                <a:cxn ang="0">
                  <a:pos x="123" y="55"/>
                </a:cxn>
                <a:cxn ang="0">
                  <a:pos x="90" y="70"/>
                </a:cxn>
                <a:cxn ang="0">
                  <a:pos x="0" y="67"/>
                </a:cxn>
              </a:cxnLst>
              <a:rect l="0" t="0" r="r" b="b"/>
              <a:pathLst>
                <a:path w="150" h="72">
                  <a:moveTo>
                    <a:pt x="3" y="67"/>
                  </a:moveTo>
                  <a:cubicBezTo>
                    <a:pt x="16" y="59"/>
                    <a:pt x="64" y="30"/>
                    <a:pt x="84" y="19"/>
                  </a:cubicBezTo>
                  <a:cubicBezTo>
                    <a:pt x="104" y="8"/>
                    <a:pt x="112" y="0"/>
                    <a:pt x="123" y="1"/>
                  </a:cubicBezTo>
                  <a:cubicBezTo>
                    <a:pt x="134" y="2"/>
                    <a:pt x="150" y="13"/>
                    <a:pt x="150" y="22"/>
                  </a:cubicBezTo>
                  <a:cubicBezTo>
                    <a:pt x="150" y="31"/>
                    <a:pt x="133" y="47"/>
                    <a:pt x="123" y="55"/>
                  </a:cubicBezTo>
                  <a:cubicBezTo>
                    <a:pt x="113" y="63"/>
                    <a:pt x="110" y="68"/>
                    <a:pt x="90" y="70"/>
                  </a:cubicBezTo>
                  <a:cubicBezTo>
                    <a:pt x="70" y="72"/>
                    <a:pt x="35" y="69"/>
                    <a:pt x="0" y="67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6" name="Freeform 16"/>
            <p:cNvSpPr>
              <a:spLocks/>
            </p:cNvSpPr>
            <p:nvPr userDrawn="1"/>
          </p:nvSpPr>
          <p:spPr bwMode="auto">
            <a:xfrm>
              <a:off x="3463" y="267"/>
              <a:ext cx="148" cy="91"/>
            </a:xfrm>
            <a:custGeom>
              <a:avLst/>
              <a:gdLst/>
              <a:ahLst/>
              <a:cxnLst>
                <a:cxn ang="0">
                  <a:pos x="1" y="69"/>
                </a:cxn>
                <a:cxn ang="0">
                  <a:pos x="25" y="51"/>
                </a:cxn>
                <a:cxn ang="0">
                  <a:pos x="100" y="9"/>
                </a:cxn>
                <a:cxn ang="0">
                  <a:pos x="133" y="3"/>
                </a:cxn>
                <a:cxn ang="0">
                  <a:pos x="136" y="27"/>
                </a:cxn>
                <a:cxn ang="0">
                  <a:pos x="61" y="75"/>
                </a:cxn>
                <a:cxn ang="0">
                  <a:pos x="19" y="90"/>
                </a:cxn>
                <a:cxn ang="0">
                  <a:pos x="1" y="69"/>
                </a:cxn>
              </a:cxnLst>
              <a:rect l="0" t="0" r="r" b="b"/>
              <a:pathLst>
                <a:path w="148" h="91">
                  <a:moveTo>
                    <a:pt x="1" y="69"/>
                  </a:moveTo>
                  <a:cubicBezTo>
                    <a:pt x="2" y="63"/>
                    <a:pt x="9" y="61"/>
                    <a:pt x="25" y="51"/>
                  </a:cubicBezTo>
                  <a:cubicBezTo>
                    <a:pt x="41" y="41"/>
                    <a:pt x="82" y="17"/>
                    <a:pt x="100" y="9"/>
                  </a:cubicBezTo>
                  <a:cubicBezTo>
                    <a:pt x="118" y="1"/>
                    <a:pt x="127" y="0"/>
                    <a:pt x="133" y="3"/>
                  </a:cubicBezTo>
                  <a:cubicBezTo>
                    <a:pt x="139" y="6"/>
                    <a:pt x="148" y="15"/>
                    <a:pt x="136" y="27"/>
                  </a:cubicBezTo>
                  <a:cubicBezTo>
                    <a:pt x="124" y="39"/>
                    <a:pt x="80" y="65"/>
                    <a:pt x="61" y="75"/>
                  </a:cubicBezTo>
                  <a:cubicBezTo>
                    <a:pt x="42" y="85"/>
                    <a:pt x="29" y="91"/>
                    <a:pt x="19" y="90"/>
                  </a:cubicBezTo>
                  <a:cubicBezTo>
                    <a:pt x="9" y="89"/>
                    <a:pt x="0" y="75"/>
                    <a:pt x="1" y="6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7" name="Freeform 17"/>
            <p:cNvSpPr>
              <a:spLocks/>
            </p:cNvSpPr>
            <p:nvPr userDrawn="1"/>
          </p:nvSpPr>
          <p:spPr bwMode="auto">
            <a:xfrm>
              <a:off x="3580" y="58"/>
              <a:ext cx="938" cy="158"/>
            </a:xfrm>
            <a:custGeom>
              <a:avLst/>
              <a:gdLst/>
              <a:ahLst/>
              <a:cxnLst>
                <a:cxn ang="0">
                  <a:pos x="172" y="86"/>
                </a:cxn>
                <a:cxn ang="0">
                  <a:pos x="61" y="137"/>
                </a:cxn>
                <a:cxn ang="0">
                  <a:pos x="16" y="155"/>
                </a:cxn>
                <a:cxn ang="0">
                  <a:pos x="7" y="122"/>
                </a:cxn>
                <a:cxn ang="0">
                  <a:pos x="58" y="80"/>
                </a:cxn>
                <a:cxn ang="0">
                  <a:pos x="172" y="38"/>
                </a:cxn>
                <a:cxn ang="0">
                  <a:pos x="304" y="11"/>
                </a:cxn>
                <a:cxn ang="0">
                  <a:pos x="463" y="2"/>
                </a:cxn>
                <a:cxn ang="0">
                  <a:pos x="631" y="23"/>
                </a:cxn>
                <a:cxn ang="0">
                  <a:pos x="796" y="53"/>
                </a:cxn>
                <a:cxn ang="0">
                  <a:pos x="841" y="47"/>
                </a:cxn>
                <a:cxn ang="0">
                  <a:pos x="907" y="71"/>
                </a:cxn>
                <a:cxn ang="0">
                  <a:pos x="919" y="101"/>
                </a:cxn>
                <a:cxn ang="0">
                  <a:pos x="793" y="98"/>
                </a:cxn>
                <a:cxn ang="0">
                  <a:pos x="634" y="62"/>
                </a:cxn>
                <a:cxn ang="0">
                  <a:pos x="439" y="38"/>
                </a:cxn>
                <a:cxn ang="0">
                  <a:pos x="238" y="59"/>
                </a:cxn>
                <a:cxn ang="0">
                  <a:pos x="172" y="86"/>
                </a:cxn>
              </a:cxnLst>
              <a:rect l="0" t="0" r="r" b="b"/>
              <a:pathLst>
                <a:path w="938" h="158">
                  <a:moveTo>
                    <a:pt x="172" y="86"/>
                  </a:moveTo>
                  <a:cubicBezTo>
                    <a:pt x="142" y="99"/>
                    <a:pt x="87" y="126"/>
                    <a:pt x="61" y="137"/>
                  </a:cubicBezTo>
                  <a:cubicBezTo>
                    <a:pt x="35" y="148"/>
                    <a:pt x="25" y="158"/>
                    <a:pt x="16" y="155"/>
                  </a:cubicBezTo>
                  <a:cubicBezTo>
                    <a:pt x="7" y="152"/>
                    <a:pt x="0" y="134"/>
                    <a:pt x="7" y="122"/>
                  </a:cubicBezTo>
                  <a:cubicBezTo>
                    <a:pt x="14" y="110"/>
                    <a:pt x="31" y="94"/>
                    <a:pt x="58" y="80"/>
                  </a:cubicBezTo>
                  <a:cubicBezTo>
                    <a:pt x="85" y="66"/>
                    <a:pt x="131" y="49"/>
                    <a:pt x="172" y="38"/>
                  </a:cubicBezTo>
                  <a:cubicBezTo>
                    <a:pt x="213" y="27"/>
                    <a:pt x="256" y="17"/>
                    <a:pt x="304" y="11"/>
                  </a:cubicBezTo>
                  <a:cubicBezTo>
                    <a:pt x="352" y="5"/>
                    <a:pt x="409" y="0"/>
                    <a:pt x="463" y="2"/>
                  </a:cubicBezTo>
                  <a:cubicBezTo>
                    <a:pt x="517" y="4"/>
                    <a:pt x="576" y="15"/>
                    <a:pt x="631" y="23"/>
                  </a:cubicBezTo>
                  <a:cubicBezTo>
                    <a:pt x="686" y="31"/>
                    <a:pt x="761" y="49"/>
                    <a:pt x="796" y="53"/>
                  </a:cubicBezTo>
                  <a:cubicBezTo>
                    <a:pt x="831" y="57"/>
                    <a:pt x="823" y="44"/>
                    <a:pt x="841" y="47"/>
                  </a:cubicBezTo>
                  <a:cubicBezTo>
                    <a:pt x="859" y="50"/>
                    <a:pt x="894" y="62"/>
                    <a:pt x="907" y="71"/>
                  </a:cubicBezTo>
                  <a:cubicBezTo>
                    <a:pt x="920" y="80"/>
                    <a:pt x="938" y="97"/>
                    <a:pt x="919" y="101"/>
                  </a:cubicBezTo>
                  <a:cubicBezTo>
                    <a:pt x="900" y="105"/>
                    <a:pt x="840" y="104"/>
                    <a:pt x="793" y="98"/>
                  </a:cubicBezTo>
                  <a:cubicBezTo>
                    <a:pt x="746" y="92"/>
                    <a:pt x="693" y="72"/>
                    <a:pt x="634" y="62"/>
                  </a:cubicBezTo>
                  <a:cubicBezTo>
                    <a:pt x="575" y="52"/>
                    <a:pt x="505" y="38"/>
                    <a:pt x="439" y="38"/>
                  </a:cubicBezTo>
                  <a:cubicBezTo>
                    <a:pt x="373" y="38"/>
                    <a:pt x="284" y="51"/>
                    <a:pt x="238" y="59"/>
                  </a:cubicBezTo>
                  <a:cubicBezTo>
                    <a:pt x="192" y="67"/>
                    <a:pt x="202" y="73"/>
                    <a:pt x="172" y="8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8" name="Freeform 18"/>
            <p:cNvSpPr>
              <a:spLocks/>
            </p:cNvSpPr>
            <p:nvPr userDrawn="1"/>
          </p:nvSpPr>
          <p:spPr bwMode="auto">
            <a:xfrm>
              <a:off x="3686" y="145"/>
              <a:ext cx="372" cy="98"/>
            </a:xfrm>
            <a:custGeom>
              <a:avLst/>
              <a:gdLst/>
              <a:ahLst/>
              <a:cxnLst>
                <a:cxn ang="0">
                  <a:pos x="18" y="47"/>
                </a:cxn>
                <a:cxn ang="0">
                  <a:pos x="141" y="17"/>
                </a:cxn>
                <a:cxn ang="0">
                  <a:pos x="246" y="2"/>
                </a:cxn>
                <a:cxn ang="0">
                  <a:pos x="351" y="5"/>
                </a:cxn>
                <a:cxn ang="0">
                  <a:pos x="372" y="23"/>
                </a:cxn>
                <a:cxn ang="0">
                  <a:pos x="354" y="44"/>
                </a:cxn>
                <a:cxn ang="0">
                  <a:pos x="264" y="50"/>
                </a:cxn>
                <a:cxn ang="0">
                  <a:pos x="168" y="53"/>
                </a:cxn>
                <a:cxn ang="0">
                  <a:pos x="72" y="77"/>
                </a:cxn>
                <a:cxn ang="0">
                  <a:pos x="15" y="95"/>
                </a:cxn>
                <a:cxn ang="0">
                  <a:pos x="0" y="56"/>
                </a:cxn>
              </a:cxnLst>
              <a:rect l="0" t="0" r="r" b="b"/>
              <a:pathLst>
                <a:path w="372" h="98">
                  <a:moveTo>
                    <a:pt x="18" y="47"/>
                  </a:moveTo>
                  <a:cubicBezTo>
                    <a:pt x="60" y="36"/>
                    <a:pt x="103" y="25"/>
                    <a:pt x="141" y="17"/>
                  </a:cubicBezTo>
                  <a:cubicBezTo>
                    <a:pt x="179" y="9"/>
                    <a:pt x="211" y="4"/>
                    <a:pt x="246" y="2"/>
                  </a:cubicBezTo>
                  <a:cubicBezTo>
                    <a:pt x="281" y="0"/>
                    <a:pt x="330" y="1"/>
                    <a:pt x="351" y="5"/>
                  </a:cubicBezTo>
                  <a:cubicBezTo>
                    <a:pt x="372" y="9"/>
                    <a:pt x="372" y="17"/>
                    <a:pt x="372" y="23"/>
                  </a:cubicBezTo>
                  <a:cubicBezTo>
                    <a:pt x="372" y="29"/>
                    <a:pt x="372" y="40"/>
                    <a:pt x="354" y="44"/>
                  </a:cubicBezTo>
                  <a:cubicBezTo>
                    <a:pt x="336" y="48"/>
                    <a:pt x="295" y="49"/>
                    <a:pt x="264" y="50"/>
                  </a:cubicBezTo>
                  <a:cubicBezTo>
                    <a:pt x="233" y="51"/>
                    <a:pt x="200" y="49"/>
                    <a:pt x="168" y="53"/>
                  </a:cubicBezTo>
                  <a:cubicBezTo>
                    <a:pt x="136" y="57"/>
                    <a:pt x="98" y="70"/>
                    <a:pt x="72" y="77"/>
                  </a:cubicBezTo>
                  <a:cubicBezTo>
                    <a:pt x="46" y="84"/>
                    <a:pt x="27" y="98"/>
                    <a:pt x="15" y="95"/>
                  </a:cubicBezTo>
                  <a:cubicBezTo>
                    <a:pt x="3" y="92"/>
                    <a:pt x="1" y="74"/>
                    <a:pt x="0" y="56"/>
                  </a:cubicBezTo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39" name="Freeform 19"/>
            <p:cNvSpPr>
              <a:spLocks/>
            </p:cNvSpPr>
            <p:nvPr userDrawn="1"/>
          </p:nvSpPr>
          <p:spPr bwMode="auto">
            <a:xfrm>
              <a:off x="3618" y="308"/>
              <a:ext cx="318" cy="158"/>
            </a:xfrm>
            <a:custGeom>
              <a:avLst/>
              <a:gdLst/>
              <a:ahLst/>
              <a:cxnLst>
                <a:cxn ang="0">
                  <a:pos x="0" y="158"/>
                </a:cxn>
                <a:cxn ang="0">
                  <a:pos x="12" y="137"/>
                </a:cxn>
                <a:cxn ang="0">
                  <a:pos x="162" y="71"/>
                </a:cxn>
                <a:cxn ang="0">
                  <a:pos x="249" y="20"/>
                </a:cxn>
                <a:cxn ang="0">
                  <a:pos x="285" y="2"/>
                </a:cxn>
                <a:cxn ang="0">
                  <a:pos x="309" y="11"/>
                </a:cxn>
                <a:cxn ang="0">
                  <a:pos x="303" y="47"/>
                </a:cxn>
                <a:cxn ang="0">
                  <a:pos x="219" y="89"/>
                </a:cxn>
                <a:cxn ang="0">
                  <a:pos x="108" y="140"/>
                </a:cxn>
                <a:cxn ang="0">
                  <a:pos x="57" y="152"/>
                </a:cxn>
                <a:cxn ang="0">
                  <a:pos x="0" y="158"/>
                </a:cxn>
              </a:cxnLst>
              <a:rect l="0" t="0" r="r" b="b"/>
              <a:pathLst>
                <a:path w="318" h="158">
                  <a:moveTo>
                    <a:pt x="0" y="158"/>
                  </a:moveTo>
                  <a:lnTo>
                    <a:pt x="12" y="137"/>
                  </a:lnTo>
                  <a:cubicBezTo>
                    <a:pt x="39" y="123"/>
                    <a:pt x="122" y="90"/>
                    <a:pt x="162" y="71"/>
                  </a:cubicBezTo>
                  <a:cubicBezTo>
                    <a:pt x="202" y="52"/>
                    <a:pt x="229" y="31"/>
                    <a:pt x="249" y="20"/>
                  </a:cubicBezTo>
                  <a:cubicBezTo>
                    <a:pt x="269" y="9"/>
                    <a:pt x="275" y="4"/>
                    <a:pt x="285" y="2"/>
                  </a:cubicBezTo>
                  <a:cubicBezTo>
                    <a:pt x="295" y="0"/>
                    <a:pt x="306" y="4"/>
                    <a:pt x="309" y="11"/>
                  </a:cubicBezTo>
                  <a:cubicBezTo>
                    <a:pt x="312" y="18"/>
                    <a:pt x="318" y="34"/>
                    <a:pt x="303" y="47"/>
                  </a:cubicBezTo>
                  <a:cubicBezTo>
                    <a:pt x="288" y="60"/>
                    <a:pt x="252" y="74"/>
                    <a:pt x="219" y="89"/>
                  </a:cubicBezTo>
                  <a:cubicBezTo>
                    <a:pt x="186" y="104"/>
                    <a:pt x="135" y="130"/>
                    <a:pt x="108" y="140"/>
                  </a:cubicBezTo>
                  <a:cubicBezTo>
                    <a:pt x="81" y="150"/>
                    <a:pt x="74" y="150"/>
                    <a:pt x="57" y="152"/>
                  </a:cubicBezTo>
                  <a:cubicBezTo>
                    <a:pt x="40" y="154"/>
                    <a:pt x="23" y="154"/>
                    <a:pt x="0" y="158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27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0" name="Freeform 20"/>
            <p:cNvSpPr>
              <a:spLocks/>
            </p:cNvSpPr>
            <p:nvPr userDrawn="1"/>
          </p:nvSpPr>
          <p:spPr bwMode="auto">
            <a:xfrm>
              <a:off x="3413" y="291"/>
              <a:ext cx="380" cy="174"/>
            </a:xfrm>
            <a:custGeom>
              <a:avLst/>
              <a:gdLst/>
              <a:ahLst/>
              <a:cxnLst>
                <a:cxn ang="0">
                  <a:pos x="3" y="165"/>
                </a:cxn>
                <a:cxn ang="0">
                  <a:pos x="129" y="93"/>
                </a:cxn>
                <a:cxn ang="0">
                  <a:pos x="261" y="30"/>
                </a:cxn>
                <a:cxn ang="0">
                  <a:pos x="351" y="0"/>
                </a:cxn>
                <a:cxn ang="0">
                  <a:pos x="378" y="27"/>
                </a:cxn>
                <a:cxn ang="0">
                  <a:pos x="336" y="51"/>
                </a:cxn>
                <a:cxn ang="0">
                  <a:pos x="291" y="60"/>
                </a:cxn>
                <a:cxn ang="0">
                  <a:pos x="240" y="75"/>
                </a:cxn>
                <a:cxn ang="0">
                  <a:pos x="189" y="120"/>
                </a:cxn>
                <a:cxn ang="0">
                  <a:pos x="102" y="174"/>
                </a:cxn>
                <a:cxn ang="0">
                  <a:pos x="0" y="162"/>
                </a:cxn>
              </a:cxnLst>
              <a:rect l="0" t="0" r="r" b="b"/>
              <a:pathLst>
                <a:path w="380" h="174">
                  <a:moveTo>
                    <a:pt x="3" y="165"/>
                  </a:moveTo>
                  <a:cubicBezTo>
                    <a:pt x="24" y="153"/>
                    <a:pt x="86" y="115"/>
                    <a:pt x="129" y="93"/>
                  </a:cubicBezTo>
                  <a:cubicBezTo>
                    <a:pt x="172" y="71"/>
                    <a:pt x="224" y="45"/>
                    <a:pt x="261" y="30"/>
                  </a:cubicBezTo>
                  <a:cubicBezTo>
                    <a:pt x="298" y="15"/>
                    <a:pt x="332" y="0"/>
                    <a:pt x="351" y="0"/>
                  </a:cubicBezTo>
                  <a:cubicBezTo>
                    <a:pt x="370" y="0"/>
                    <a:pt x="380" y="19"/>
                    <a:pt x="378" y="27"/>
                  </a:cubicBezTo>
                  <a:cubicBezTo>
                    <a:pt x="376" y="35"/>
                    <a:pt x="350" y="46"/>
                    <a:pt x="336" y="51"/>
                  </a:cubicBezTo>
                  <a:cubicBezTo>
                    <a:pt x="322" y="56"/>
                    <a:pt x="307" y="56"/>
                    <a:pt x="291" y="60"/>
                  </a:cubicBezTo>
                  <a:cubicBezTo>
                    <a:pt x="275" y="64"/>
                    <a:pt x="257" y="65"/>
                    <a:pt x="240" y="75"/>
                  </a:cubicBezTo>
                  <a:cubicBezTo>
                    <a:pt x="223" y="85"/>
                    <a:pt x="212" y="104"/>
                    <a:pt x="189" y="120"/>
                  </a:cubicBezTo>
                  <a:cubicBezTo>
                    <a:pt x="166" y="136"/>
                    <a:pt x="133" y="167"/>
                    <a:pt x="102" y="174"/>
                  </a:cubicBezTo>
                  <a:lnTo>
                    <a:pt x="0" y="162"/>
                  </a:lnTo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1" name="Freeform 21"/>
            <p:cNvSpPr>
              <a:spLocks/>
            </p:cNvSpPr>
            <p:nvPr userDrawn="1"/>
          </p:nvSpPr>
          <p:spPr bwMode="auto">
            <a:xfrm>
              <a:off x="4178" y="187"/>
              <a:ext cx="523" cy="69"/>
            </a:xfrm>
            <a:custGeom>
              <a:avLst/>
              <a:gdLst/>
              <a:ahLst/>
              <a:cxnLst>
                <a:cxn ang="0">
                  <a:pos x="84" y="11"/>
                </a:cxn>
                <a:cxn ang="0">
                  <a:pos x="27" y="5"/>
                </a:cxn>
                <a:cxn ang="0">
                  <a:pos x="9" y="35"/>
                </a:cxn>
                <a:cxn ang="0">
                  <a:pos x="81" y="56"/>
                </a:cxn>
                <a:cxn ang="0">
                  <a:pos x="255" y="68"/>
                </a:cxn>
                <a:cxn ang="0">
                  <a:pos x="432" y="50"/>
                </a:cxn>
                <a:cxn ang="0">
                  <a:pos x="513" y="5"/>
                </a:cxn>
                <a:cxn ang="0">
                  <a:pos x="372" y="20"/>
                </a:cxn>
                <a:cxn ang="0">
                  <a:pos x="141" y="14"/>
                </a:cxn>
                <a:cxn ang="0">
                  <a:pos x="84" y="11"/>
                </a:cxn>
              </a:cxnLst>
              <a:rect l="0" t="0" r="r" b="b"/>
              <a:pathLst>
                <a:path w="523" h="69">
                  <a:moveTo>
                    <a:pt x="84" y="11"/>
                  </a:moveTo>
                  <a:cubicBezTo>
                    <a:pt x="65" y="9"/>
                    <a:pt x="40" y="1"/>
                    <a:pt x="27" y="5"/>
                  </a:cubicBezTo>
                  <a:cubicBezTo>
                    <a:pt x="14" y="9"/>
                    <a:pt x="0" y="27"/>
                    <a:pt x="9" y="35"/>
                  </a:cubicBezTo>
                  <a:cubicBezTo>
                    <a:pt x="18" y="43"/>
                    <a:pt x="40" y="51"/>
                    <a:pt x="81" y="56"/>
                  </a:cubicBezTo>
                  <a:cubicBezTo>
                    <a:pt x="122" y="61"/>
                    <a:pt x="197" y="69"/>
                    <a:pt x="255" y="68"/>
                  </a:cubicBezTo>
                  <a:cubicBezTo>
                    <a:pt x="313" y="67"/>
                    <a:pt x="389" y="60"/>
                    <a:pt x="432" y="50"/>
                  </a:cubicBezTo>
                  <a:cubicBezTo>
                    <a:pt x="475" y="40"/>
                    <a:pt x="523" y="10"/>
                    <a:pt x="513" y="5"/>
                  </a:cubicBezTo>
                  <a:cubicBezTo>
                    <a:pt x="503" y="0"/>
                    <a:pt x="434" y="19"/>
                    <a:pt x="372" y="20"/>
                  </a:cubicBezTo>
                  <a:cubicBezTo>
                    <a:pt x="310" y="21"/>
                    <a:pt x="189" y="15"/>
                    <a:pt x="141" y="14"/>
                  </a:cubicBezTo>
                  <a:cubicBezTo>
                    <a:pt x="93" y="13"/>
                    <a:pt x="103" y="13"/>
                    <a:pt x="84" y="1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189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2" name="Freeform 22"/>
            <p:cNvSpPr>
              <a:spLocks/>
            </p:cNvSpPr>
            <p:nvPr userDrawn="1"/>
          </p:nvSpPr>
          <p:spPr bwMode="auto">
            <a:xfrm>
              <a:off x="4689" y="186"/>
              <a:ext cx="537" cy="120"/>
            </a:xfrm>
            <a:custGeom>
              <a:avLst/>
              <a:gdLst/>
              <a:ahLst/>
              <a:cxnLst>
                <a:cxn ang="0">
                  <a:pos x="23" y="6"/>
                </a:cxn>
                <a:cxn ang="0">
                  <a:pos x="188" y="3"/>
                </a:cxn>
                <a:cxn ang="0">
                  <a:pos x="323" y="27"/>
                </a:cxn>
                <a:cxn ang="0">
                  <a:pos x="464" y="69"/>
                </a:cxn>
                <a:cxn ang="0">
                  <a:pos x="521" y="90"/>
                </a:cxn>
                <a:cxn ang="0">
                  <a:pos x="533" y="105"/>
                </a:cxn>
                <a:cxn ang="0">
                  <a:pos x="497" y="120"/>
                </a:cxn>
                <a:cxn ang="0">
                  <a:pos x="452" y="108"/>
                </a:cxn>
                <a:cxn ang="0">
                  <a:pos x="350" y="72"/>
                </a:cxn>
                <a:cxn ang="0">
                  <a:pos x="158" y="39"/>
                </a:cxn>
                <a:cxn ang="0">
                  <a:pos x="50" y="39"/>
                </a:cxn>
                <a:cxn ang="0">
                  <a:pos x="23" y="6"/>
                </a:cxn>
              </a:cxnLst>
              <a:rect l="0" t="0" r="r" b="b"/>
              <a:pathLst>
                <a:path w="537" h="120">
                  <a:moveTo>
                    <a:pt x="23" y="6"/>
                  </a:moveTo>
                  <a:cubicBezTo>
                    <a:pt x="46" y="0"/>
                    <a:pt x="138" y="0"/>
                    <a:pt x="188" y="3"/>
                  </a:cubicBezTo>
                  <a:cubicBezTo>
                    <a:pt x="238" y="6"/>
                    <a:pt x="277" y="16"/>
                    <a:pt x="323" y="27"/>
                  </a:cubicBezTo>
                  <a:cubicBezTo>
                    <a:pt x="369" y="38"/>
                    <a:pt x="431" y="59"/>
                    <a:pt x="464" y="69"/>
                  </a:cubicBezTo>
                  <a:cubicBezTo>
                    <a:pt x="497" y="79"/>
                    <a:pt x="509" y="84"/>
                    <a:pt x="521" y="90"/>
                  </a:cubicBezTo>
                  <a:cubicBezTo>
                    <a:pt x="533" y="96"/>
                    <a:pt x="537" y="100"/>
                    <a:pt x="533" y="105"/>
                  </a:cubicBezTo>
                  <a:cubicBezTo>
                    <a:pt x="529" y="110"/>
                    <a:pt x="510" y="120"/>
                    <a:pt x="497" y="120"/>
                  </a:cubicBezTo>
                  <a:cubicBezTo>
                    <a:pt x="484" y="120"/>
                    <a:pt x="476" y="116"/>
                    <a:pt x="452" y="108"/>
                  </a:cubicBezTo>
                  <a:cubicBezTo>
                    <a:pt x="428" y="100"/>
                    <a:pt x="399" y="84"/>
                    <a:pt x="350" y="72"/>
                  </a:cubicBezTo>
                  <a:cubicBezTo>
                    <a:pt x="301" y="60"/>
                    <a:pt x="208" y="45"/>
                    <a:pt x="158" y="39"/>
                  </a:cubicBezTo>
                  <a:cubicBezTo>
                    <a:pt x="108" y="33"/>
                    <a:pt x="72" y="43"/>
                    <a:pt x="50" y="39"/>
                  </a:cubicBezTo>
                  <a:cubicBezTo>
                    <a:pt x="28" y="35"/>
                    <a:pt x="0" y="12"/>
                    <a:pt x="23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3" name="Freeform 23"/>
            <p:cNvSpPr>
              <a:spLocks/>
            </p:cNvSpPr>
            <p:nvPr userDrawn="1"/>
          </p:nvSpPr>
          <p:spPr bwMode="auto">
            <a:xfrm>
              <a:off x="4968" y="312"/>
              <a:ext cx="800" cy="143"/>
            </a:xfrm>
            <a:custGeom>
              <a:avLst/>
              <a:gdLst/>
              <a:ahLst/>
              <a:cxnLst>
                <a:cxn ang="0">
                  <a:pos x="800" y="24"/>
                </a:cxn>
                <a:cxn ang="0">
                  <a:pos x="782" y="15"/>
                </a:cxn>
                <a:cxn ang="0">
                  <a:pos x="659" y="63"/>
                </a:cxn>
                <a:cxn ang="0">
                  <a:pos x="500" y="84"/>
                </a:cxn>
                <a:cxn ang="0">
                  <a:pos x="326" y="69"/>
                </a:cxn>
                <a:cxn ang="0">
                  <a:pos x="98" y="21"/>
                </a:cxn>
                <a:cxn ang="0">
                  <a:pos x="11" y="6"/>
                </a:cxn>
                <a:cxn ang="0">
                  <a:pos x="32" y="60"/>
                </a:cxn>
                <a:cxn ang="0">
                  <a:pos x="155" y="96"/>
                </a:cxn>
                <a:cxn ang="0">
                  <a:pos x="410" y="138"/>
                </a:cxn>
                <a:cxn ang="0">
                  <a:pos x="596" y="129"/>
                </a:cxn>
                <a:cxn ang="0">
                  <a:pos x="737" y="90"/>
                </a:cxn>
                <a:cxn ang="0">
                  <a:pos x="788" y="69"/>
                </a:cxn>
                <a:cxn ang="0">
                  <a:pos x="800" y="24"/>
                </a:cxn>
              </a:cxnLst>
              <a:rect l="0" t="0" r="r" b="b"/>
              <a:pathLst>
                <a:path w="800" h="143">
                  <a:moveTo>
                    <a:pt x="800" y="24"/>
                  </a:moveTo>
                  <a:lnTo>
                    <a:pt x="782" y="15"/>
                  </a:lnTo>
                  <a:cubicBezTo>
                    <a:pt x="759" y="21"/>
                    <a:pt x="706" y="51"/>
                    <a:pt x="659" y="63"/>
                  </a:cubicBezTo>
                  <a:cubicBezTo>
                    <a:pt x="612" y="75"/>
                    <a:pt x="555" y="83"/>
                    <a:pt x="500" y="84"/>
                  </a:cubicBezTo>
                  <a:cubicBezTo>
                    <a:pt x="445" y="85"/>
                    <a:pt x="393" y="79"/>
                    <a:pt x="326" y="69"/>
                  </a:cubicBezTo>
                  <a:cubicBezTo>
                    <a:pt x="259" y="59"/>
                    <a:pt x="150" y="31"/>
                    <a:pt x="98" y="21"/>
                  </a:cubicBezTo>
                  <a:cubicBezTo>
                    <a:pt x="46" y="11"/>
                    <a:pt x="22" y="0"/>
                    <a:pt x="11" y="6"/>
                  </a:cubicBezTo>
                  <a:cubicBezTo>
                    <a:pt x="0" y="12"/>
                    <a:pt x="8" y="45"/>
                    <a:pt x="32" y="60"/>
                  </a:cubicBezTo>
                  <a:cubicBezTo>
                    <a:pt x="56" y="75"/>
                    <a:pt x="92" y="83"/>
                    <a:pt x="155" y="96"/>
                  </a:cubicBezTo>
                  <a:cubicBezTo>
                    <a:pt x="218" y="109"/>
                    <a:pt x="337" y="133"/>
                    <a:pt x="410" y="138"/>
                  </a:cubicBezTo>
                  <a:cubicBezTo>
                    <a:pt x="483" y="143"/>
                    <a:pt x="542" y="137"/>
                    <a:pt x="596" y="129"/>
                  </a:cubicBezTo>
                  <a:cubicBezTo>
                    <a:pt x="650" y="121"/>
                    <a:pt x="705" y="100"/>
                    <a:pt x="737" y="90"/>
                  </a:cubicBezTo>
                  <a:cubicBezTo>
                    <a:pt x="769" y="80"/>
                    <a:pt x="780" y="80"/>
                    <a:pt x="788" y="69"/>
                  </a:cubicBezTo>
                  <a:cubicBezTo>
                    <a:pt x="796" y="58"/>
                    <a:pt x="792" y="39"/>
                    <a:pt x="800" y="2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5000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4" name="Freeform 24"/>
            <p:cNvSpPr>
              <a:spLocks/>
            </p:cNvSpPr>
            <p:nvPr userDrawn="1"/>
          </p:nvSpPr>
          <p:spPr bwMode="auto">
            <a:xfrm>
              <a:off x="5318" y="240"/>
              <a:ext cx="402" cy="115"/>
            </a:xfrm>
            <a:custGeom>
              <a:avLst/>
              <a:gdLst/>
              <a:ahLst/>
              <a:cxnLst>
                <a:cxn ang="0">
                  <a:pos x="402" y="0"/>
                </a:cxn>
                <a:cxn ang="0">
                  <a:pos x="384" y="12"/>
                </a:cxn>
                <a:cxn ang="0">
                  <a:pos x="276" y="51"/>
                </a:cxn>
                <a:cxn ang="0">
                  <a:pos x="165" y="66"/>
                </a:cxn>
                <a:cxn ang="0">
                  <a:pos x="51" y="57"/>
                </a:cxn>
                <a:cxn ang="0">
                  <a:pos x="15" y="54"/>
                </a:cxn>
                <a:cxn ang="0">
                  <a:pos x="3" y="69"/>
                </a:cxn>
                <a:cxn ang="0">
                  <a:pos x="9" y="93"/>
                </a:cxn>
                <a:cxn ang="0">
                  <a:pos x="54" y="102"/>
                </a:cxn>
                <a:cxn ang="0">
                  <a:pos x="198" y="111"/>
                </a:cxn>
                <a:cxn ang="0">
                  <a:pos x="336" y="75"/>
                </a:cxn>
                <a:cxn ang="0">
                  <a:pos x="375" y="54"/>
                </a:cxn>
                <a:cxn ang="0">
                  <a:pos x="402" y="0"/>
                </a:cxn>
              </a:cxnLst>
              <a:rect l="0" t="0" r="r" b="b"/>
              <a:pathLst>
                <a:path w="402" h="115">
                  <a:moveTo>
                    <a:pt x="402" y="0"/>
                  </a:moveTo>
                  <a:lnTo>
                    <a:pt x="384" y="12"/>
                  </a:lnTo>
                  <a:cubicBezTo>
                    <a:pt x="363" y="20"/>
                    <a:pt x="312" y="42"/>
                    <a:pt x="276" y="51"/>
                  </a:cubicBezTo>
                  <a:cubicBezTo>
                    <a:pt x="240" y="60"/>
                    <a:pt x="202" y="65"/>
                    <a:pt x="165" y="66"/>
                  </a:cubicBezTo>
                  <a:cubicBezTo>
                    <a:pt x="128" y="67"/>
                    <a:pt x="76" y="59"/>
                    <a:pt x="51" y="57"/>
                  </a:cubicBezTo>
                  <a:cubicBezTo>
                    <a:pt x="26" y="55"/>
                    <a:pt x="23" y="52"/>
                    <a:pt x="15" y="54"/>
                  </a:cubicBezTo>
                  <a:cubicBezTo>
                    <a:pt x="7" y="56"/>
                    <a:pt x="4" y="63"/>
                    <a:pt x="3" y="69"/>
                  </a:cubicBezTo>
                  <a:cubicBezTo>
                    <a:pt x="2" y="75"/>
                    <a:pt x="0" y="88"/>
                    <a:pt x="9" y="93"/>
                  </a:cubicBezTo>
                  <a:cubicBezTo>
                    <a:pt x="18" y="98"/>
                    <a:pt x="22" y="99"/>
                    <a:pt x="54" y="102"/>
                  </a:cubicBezTo>
                  <a:cubicBezTo>
                    <a:pt x="86" y="105"/>
                    <a:pt x="151" y="115"/>
                    <a:pt x="198" y="111"/>
                  </a:cubicBezTo>
                  <a:cubicBezTo>
                    <a:pt x="245" y="107"/>
                    <a:pt x="307" y="84"/>
                    <a:pt x="336" y="75"/>
                  </a:cubicBezTo>
                  <a:cubicBezTo>
                    <a:pt x="365" y="66"/>
                    <a:pt x="365" y="65"/>
                    <a:pt x="375" y="54"/>
                  </a:cubicBezTo>
                  <a:cubicBezTo>
                    <a:pt x="385" y="43"/>
                    <a:pt x="392" y="26"/>
                    <a:pt x="402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0745" name="Group 25"/>
          <p:cNvGrpSpPr>
            <a:grpSpLocks/>
          </p:cNvGrpSpPr>
          <p:nvPr/>
        </p:nvGrpSpPr>
        <p:grpSpPr bwMode="auto">
          <a:xfrm>
            <a:off x="0" y="6180138"/>
            <a:ext cx="9932988" cy="138112"/>
            <a:chOff x="0" y="4032"/>
            <a:chExt cx="5776" cy="87"/>
          </a:xfrm>
        </p:grpSpPr>
        <p:sp>
          <p:nvSpPr>
            <p:cNvPr id="30746" name="Freeform 26"/>
            <p:cNvSpPr>
              <a:spLocks/>
            </p:cNvSpPr>
            <p:nvPr userDrawn="1"/>
          </p:nvSpPr>
          <p:spPr bwMode="auto">
            <a:xfrm>
              <a:off x="4041" y="4047"/>
              <a:ext cx="1735" cy="72"/>
            </a:xfrm>
            <a:custGeom>
              <a:avLst/>
              <a:gdLst/>
              <a:ahLst/>
              <a:cxnLst>
                <a:cxn ang="0">
                  <a:pos x="165" y="6"/>
                </a:cxn>
                <a:cxn ang="0">
                  <a:pos x="450" y="3"/>
                </a:cxn>
                <a:cxn ang="0">
                  <a:pos x="714" y="12"/>
                </a:cxn>
                <a:cxn ang="0">
                  <a:pos x="957" y="24"/>
                </a:cxn>
                <a:cxn ang="0">
                  <a:pos x="1173" y="24"/>
                </a:cxn>
                <a:cxn ang="0">
                  <a:pos x="1473" y="15"/>
                </a:cxn>
                <a:cxn ang="0">
                  <a:pos x="1617" y="0"/>
                </a:cxn>
                <a:cxn ang="0">
                  <a:pos x="1719" y="15"/>
                </a:cxn>
                <a:cxn ang="0">
                  <a:pos x="1716" y="66"/>
                </a:cxn>
                <a:cxn ang="0">
                  <a:pos x="1632" y="51"/>
                </a:cxn>
                <a:cxn ang="0">
                  <a:pos x="1407" y="51"/>
                </a:cxn>
                <a:cxn ang="0">
                  <a:pos x="1191" y="48"/>
                </a:cxn>
                <a:cxn ang="0">
                  <a:pos x="870" y="60"/>
                </a:cxn>
                <a:cxn ang="0">
                  <a:pos x="492" y="48"/>
                </a:cxn>
                <a:cxn ang="0">
                  <a:pos x="291" y="27"/>
                </a:cxn>
                <a:cxn ang="0">
                  <a:pos x="21" y="36"/>
                </a:cxn>
                <a:cxn ang="0">
                  <a:pos x="165" y="6"/>
                </a:cxn>
              </a:cxnLst>
              <a:rect l="0" t="0" r="r" b="b"/>
              <a:pathLst>
                <a:path w="1735" h="72">
                  <a:moveTo>
                    <a:pt x="165" y="6"/>
                  </a:moveTo>
                  <a:cubicBezTo>
                    <a:pt x="236" y="1"/>
                    <a:pt x="359" y="2"/>
                    <a:pt x="450" y="3"/>
                  </a:cubicBezTo>
                  <a:cubicBezTo>
                    <a:pt x="541" y="4"/>
                    <a:pt x="630" y="9"/>
                    <a:pt x="714" y="12"/>
                  </a:cubicBezTo>
                  <a:cubicBezTo>
                    <a:pt x="798" y="15"/>
                    <a:pt x="881" y="22"/>
                    <a:pt x="957" y="24"/>
                  </a:cubicBezTo>
                  <a:cubicBezTo>
                    <a:pt x="1033" y="26"/>
                    <a:pt x="1087" y="25"/>
                    <a:pt x="1173" y="24"/>
                  </a:cubicBezTo>
                  <a:cubicBezTo>
                    <a:pt x="1259" y="23"/>
                    <a:pt x="1399" y="19"/>
                    <a:pt x="1473" y="15"/>
                  </a:cubicBezTo>
                  <a:cubicBezTo>
                    <a:pt x="1547" y="11"/>
                    <a:pt x="1576" y="0"/>
                    <a:pt x="1617" y="0"/>
                  </a:cubicBezTo>
                  <a:cubicBezTo>
                    <a:pt x="1658" y="0"/>
                    <a:pt x="1703" y="4"/>
                    <a:pt x="1719" y="15"/>
                  </a:cubicBezTo>
                  <a:cubicBezTo>
                    <a:pt x="1735" y="26"/>
                    <a:pt x="1730" y="60"/>
                    <a:pt x="1716" y="66"/>
                  </a:cubicBezTo>
                  <a:cubicBezTo>
                    <a:pt x="1702" y="72"/>
                    <a:pt x="1683" y="53"/>
                    <a:pt x="1632" y="51"/>
                  </a:cubicBezTo>
                  <a:cubicBezTo>
                    <a:pt x="1581" y="49"/>
                    <a:pt x="1480" y="51"/>
                    <a:pt x="1407" y="51"/>
                  </a:cubicBezTo>
                  <a:cubicBezTo>
                    <a:pt x="1334" y="51"/>
                    <a:pt x="1280" y="47"/>
                    <a:pt x="1191" y="48"/>
                  </a:cubicBezTo>
                  <a:cubicBezTo>
                    <a:pt x="1102" y="49"/>
                    <a:pt x="986" y="60"/>
                    <a:pt x="870" y="60"/>
                  </a:cubicBezTo>
                  <a:cubicBezTo>
                    <a:pt x="754" y="60"/>
                    <a:pt x="588" y="53"/>
                    <a:pt x="492" y="48"/>
                  </a:cubicBezTo>
                  <a:cubicBezTo>
                    <a:pt x="396" y="43"/>
                    <a:pt x="369" y="29"/>
                    <a:pt x="291" y="27"/>
                  </a:cubicBezTo>
                  <a:cubicBezTo>
                    <a:pt x="213" y="25"/>
                    <a:pt x="42" y="39"/>
                    <a:pt x="21" y="36"/>
                  </a:cubicBezTo>
                  <a:cubicBezTo>
                    <a:pt x="0" y="33"/>
                    <a:pt x="94" y="11"/>
                    <a:pt x="165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7" name="Freeform 27"/>
            <p:cNvSpPr>
              <a:spLocks/>
            </p:cNvSpPr>
            <p:nvPr userDrawn="1"/>
          </p:nvSpPr>
          <p:spPr bwMode="auto">
            <a:xfrm>
              <a:off x="1727" y="4038"/>
              <a:ext cx="2655" cy="60"/>
            </a:xfrm>
            <a:custGeom>
              <a:avLst/>
              <a:gdLst/>
              <a:ahLst/>
              <a:cxnLst>
                <a:cxn ang="0">
                  <a:pos x="2641" y="6"/>
                </a:cxn>
                <a:cxn ang="0">
                  <a:pos x="2620" y="30"/>
                </a:cxn>
                <a:cxn ang="0">
                  <a:pos x="2368" y="45"/>
                </a:cxn>
                <a:cxn ang="0">
                  <a:pos x="2023" y="60"/>
                </a:cxn>
                <a:cxn ang="0">
                  <a:pos x="1786" y="48"/>
                </a:cxn>
                <a:cxn ang="0">
                  <a:pos x="1525" y="36"/>
                </a:cxn>
                <a:cxn ang="0">
                  <a:pos x="1195" y="45"/>
                </a:cxn>
                <a:cxn ang="0">
                  <a:pos x="817" y="39"/>
                </a:cxn>
                <a:cxn ang="0">
                  <a:pos x="499" y="27"/>
                </a:cxn>
                <a:cxn ang="0">
                  <a:pos x="136" y="39"/>
                </a:cxn>
                <a:cxn ang="0">
                  <a:pos x="10" y="33"/>
                </a:cxn>
                <a:cxn ang="0">
                  <a:pos x="76" y="24"/>
                </a:cxn>
                <a:cxn ang="0">
                  <a:pos x="310" y="18"/>
                </a:cxn>
                <a:cxn ang="0">
                  <a:pos x="544" y="0"/>
                </a:cxn>
                <a:cxn ang="0">
                  <a:pos x="853" y="21"/>
                </a:cxn>
                <a:cxn ang="0">
                  <a:pos x="1114" y="21"/>
                </a:cxn>
                <a:cxn ang="0">
                  <a:pos x="1399" y="3"/>
                </a:cxn>
                <a:cxn ang="0">
                  <a:pos x="1588" y="9"/>
                </a:cxn>
                <a:cxn ang="0">
                  <a:pos x="1807" y="21"/>
                </a:cxn>
                <a:cxn ang="0">
                  <a:pos x="2035" y="12"/>
                </a:cxn>
                <a:cxn ang="0">
                  <a:pos x="2290" y="18"/>
                </a:cxn>
                <a:cxn ang="0">
                  <a:pos x="2596" y="3"/>
                </a:cxn>
                <a:cxn ang="0">
                  <a:pos x="2641" y="6"/>
                </a:cxn>
              </a:cxnLst>
              <a:rect l="0" t="0" r="r" b="b"/>
              <a:pathLst>
                <a:path w="2655" h="60">
                  <a:moveTo>
                    <a:pt x="2641" y="6"/>
                  </a:moveTo>
                  <a:lnTo>
                    <a:pt x="2620" y="30"/>
                  </a:lnTo>
                  <a:cubicBezTo>
                    <a:pt x="2575" y="36"/>
                    <a:pt x="2467" y="40"/>
                    <a:pt x="2368" y="45"/>
                  </a:cubicBezTo>
                  <a:cubicBezTo>
                    <a:pt x="2269" y="50"/>
                    <a:pt x="2120" y="60"/>
                    <a:pt x="2023" y="60"/>
                  </a:cubicBezTo>
                  <a:cubicBezTo>
                    <a:pt x="1926" y="60"/>
                    <a:pt x="1869" y="52"/>
                    <a:pt x="1786" y="48"/>
                  </a:cubicBezTo>
                  <a:cubicBezTo>
                    <a:pt x="1703" y="44"/>
                    <a:pt x="1623" y="36"/>
                    <a:pt x="1525" y="36"/>
                  </a:cubicBezTo>
                  <a:cubicBezTo>
                    <a:pt x="1427" y="36"/>
                    <a:pt x="1313" y="44"/>
                    <a:pt x="1195" y="45"/>
                  </a:cubicBezTo>
                  <a:cubicBezTo>
                    <a:pt x="1077" y="46"/>
                    <a:pt x="933" y="42"/>
                    <a:pt x="817" y="39"/>
                  </a:cubicBezTo>
                  <a:cubicBezTo>
                    <a:pt x="701" y="36"/>
                    <a:pt x="612" y="27"/>
                    <a:pt x="499" y="27"/>
                  </a:cubicBezTo>
                  <a:cubicBezTo>
                    <a:pt x="386" y="27"/>
                    <a:pt x="217" y="38"/>
                    <a:pt x="136" y="39"/>
                  </a:cubicBezTo>
                  <a:cubicBezTo>
                    <a:pt x="55" y="40"/>
                    <a:pt x="20" y="36"/>
                    <a:pt x="10" y="33"/>
                  </a:cubicBezTo>
                  <a:cubicBezTo>
                    <a:pt x="0" y="30"/>
                    <a:pt x="26" y="27"/>
                    <a:pt x="76" y="24"/>
                  </a:cubicBezTo>
                  <a:cubicBezTo>
                    <a:pt x="126" y="21"/>
                    <a:pt x="232" y="22"/>
                    <a:pt x="310" y="18"/>
                  </a:cubicBezTo>
                  <a:cubicBezTo>
                    <a:pt x="388" y="14"/>
                    <a:pt x="454" y="0"/>
                    <a:pt x="544" y="0"/>
                  </a:cubicBezTo>
                  <a:cubicBezTo>
                    <a:pt x="634" y="0"/>
                    <a:pt x="758" y="18"/>
                    <a:pt x="853" y="21"/>
                  </a:cubicBezTo>
                  <a:cubicBezTo>
                    <a:pt x="948" y="24"/>
                    <a:pt x="1023" y="24"/>
                    <a:pt x="1114" y="21"/>
                  </a:cubicBezTo>
                  <a:cubicBezTo>
                    <a:pt x="1205" y="18"/>
                    <a:pt x="1320" y="5"/>
                    <a:pt x="1399" y="3"/>
                  </a:cubicBezTo>
                  <a:cubicBezTo>
                    <a:pt x="1478" y="1"/>
                    <a:pt x="1520" y="6"/>
                    <a:pt x="1588" y="9"/>
                  </a:cubicBezTo>
                  <a:cubicBezTo>
                    <a:pt x="1656" y="12"/>
                    <a:pt x="1733" y="21"/>
                    <a:pt x="1807" y="21"/>
                  </a:cubicBezTo>
                  <a:cubicBezTo>
                    <a:pt x="1881" y="21"/>
                    <a:pt x="1955" y="12"/>
                    <a:pt x="2035" y="12"/>
                  </a:cubicBezTo>
                  <a:cubicBezTo>
                    <a:pt x="2115" y="12"/>
                    <a:pt x="2197" y="19"/>
                    <a:pt x="2290" y="18"/>
                  </a:cubicBezTo>
                  <a:cubicBezTo>
                    <a:pt x="2383" y="17"/>
                    <a:pt x="2537" y="5"/>
                    <a:pt x="2596" y="3"/>
                  </a:cubicBezTo>
                  <a:cubicBezTo>
                    <a:pt x="2655" y="1"/>
                    <a:pt x="2651" y="3"/>
                    <a:pt x="2641" y="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0748" name="Freeform 28"/>
            <p:cNvSpPr>
              <a:spLocks/>
            </p:cNvSpPr>
            <p:nvPr userDrawn="1"/>
          </p:nvSpPr>
          <p:spPr bwMode="auto">
            <a:xfrm>
              <a:off x="0" y="4032"/>
              <a:ext cx="2041" cy="62"/>
            </a:xfrm>
            <a:custGeom>
              <a:avLst/>
              <a:gdLst/>
              <a:ahLst/>
              <a:cxnLst>
                <a:cxn ang="0">
                  <a:pos x="1893" y="39"/>
                </a:cxn>
                <a:cxn ang="0">
                  <a:pos x="1578" y="45"/>
                </a:cxn>
                <a:cxn ang="0">
                  <a:pos x="1011" y="60"/>
                </a:cxn>
                <a:cxn ang="0">
                  <a:pos x="438" y="57"/>
                </a:cxn>
                <a:cxn ang="0">
                  <a:pos x="0" y="36"/>
                </a:cxn>
                <a:cxn ang="0">
                  <a:pos x="0" y="3"/>
                </a:cxn>
                <a:cxn ang="0">
                  <a:pos x="210" y="18"/>
                </a:cxn>
                <a:cxn ang="0">
                  <a:pos x="474" y="21"/>
                </a:cxn>
                <a:cxn ang="0">
                  <a:pos x="678" y="9"/>
                </a:cxn>
                <a:cxn ang="0">
                  <a:pos x="897" y="9"/>
                </a:cxn>
                <a:cxn ang="0">
                  <a:pos x="1167" y="30"/>
                </a:cxn>
                <a:cxn ang="0">
                  <a:pos x="1500" y="24"/>
                </a:cxn>
                <a:cxn ang="0">
                  <a:pos x="1758" y="3"/>
                </a:cxn>
                <a:cxn ang="0">
                  <a:pos x="1938" y="18"/>
                </a:cxn>
                <a:cxn ang="0">
                  <a:pos x="2034" y="33"/>
                </a:cxn>
                <a:cxn ang="0">
                  <a:pos x="1893" y="39"/>
                </a:cxn>
              </a:cxnLst>
              <a:rect l="0" t="0" r="r" b="b"/>
              <a:pathLst>
                <a:path w="2041" h="62">
                  <a:moveTo>
                    <a:pt x="1893" y="39"/>
                  </a:moveTo>
                  <a:cubicBezTo>
                    <a:pt x="1817" y="41"/>
                    <a:pt x="1725" y="42"/>
                    <a:pt x="1578" y="45"/>
                  </a:cubicBezTo>
                  <a:cubicBezTo>
                    <a:pt x="1431" y="48"/>
                    <a:pt x="1201" y="58"/>
                    <a:pt x="1011" y="60"/>
                  </a:cubicBezTo>
                  <a:cubicBezTo>
                    <a:pt x="821" y="62"/>
                    <a:pt x="606" y="61"/>
                    <a:pt x="438" y="57"/>
                  </a:cubicBezTo>
                  <a:cubicBezTo>
                    <a:pt x="270" y="53"/>
                    <a:pt x="73" y="45"/>
                    <a:pt x="0" y="36"/>
                  </a:cubicBezTo>
                  <a:lnTo>
                    <a:pt x="0" y="3"/>
                  </a:lnTo>
                  <a:cubicBezTo>
                    <a:pt x="35" y="0"/>
                    <a:pt x="131" y="15"/>
                    <a:pt x="210" y="18"/>
                  </a:cubicBezTo>
                  <a:cubicBezTo>
                    <a:pt x="289" y="21"/>
                    <a:pt x="396" y="22"/>
                    <a:pt x="474" y="21"/>
                  </a:cubicBezTo>
                  <a:cubicBezTo>
                    <a:pt x="552" y="20"/>
                    <a:pt x="608" y="11"/>
                    <a:pt x="678" y="9"/>
                  </a:cubicBezTo>
                  <a:cubicBezTo>
                    <a:pt x="748" y="7"/>
                    <a:pt x="816" y="6"/>
                    <a:pt x="897" y="9"/>
                  </a:cubicBezTo>
                  <a:cubicBezTo>
                    <a:pt x="978" y="12"/>
                    <a:pt x="1067" y="28"/>
                    <a:pt x="1167" y="30"/>
                  </a:cubicBezTo>
                  <a:cubicBezTo>
                    <a:pt x="1267" y="32"/>
                    <a:pt x="1402" y="28"/>
                    <a:pt x="1500" y="24"/>
                  </a:cubicBezTo>
                  <a:cubicBezTo>
                    <a:pt x="1598" y="20"/>
                    <a:pt x="1685" y="4"/>
                    <a:pt x="1758" y="3"/>
                  </a:cubicBezTo>
                  <a:cubicBezTo>
                    <a:pt x="1831" y="2"/>
                    <a:pt x="1892" y="13"/>
                    <a:pt x="1938" y="18"/>
                  </a:cubicBezTo>
                  <a:cubicBezTo>
                    <a:pt x="1984" y="23"/>
                    <a:pt x="2041" y="30"/>
                    <a:pt x="2034" y="33"/>
                  </a:cubicBezTo>
                  <a:cubicBezTo>
                    <a:pt x="2027" y="36"/>
                    <a:pt x="1969" y="37"/>
                    <a:pt x="1893" y="39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5400000" scaled="1"/>
            </a:gradFill>
            <a:ln w="9525" cap="flat" cmpd="sng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30749" name="Rectangle 29"/>
          <p:cNvSpPr>
            <a:spLocks noGrp="1" noChangeArrowheads="1"/>
          </p:cNvSpPr>
          <p:nvPr>
            <p:ph type="title"/>
          </p:nvPr>
        </p:nvSpPr>
        <p:spPr bwMode="auto">
          <a:xfrm>
            <a:off x="742950" y="76835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0" name="Rectangle 30"/>
          <p:cNvSpPr>
            <a:spLocks noGrp="1" noChangeArrowheads="1"/>
          </p:cNvSpPr>
          <p:nvPr>
            <p:ph type="body" idx="1"/>
          </p:nvPr>
        </p:nvSpPr>
        <p:spPr bwMode="auto">
          <a:xfrm>
            <a:off x="742950" y="1981200"/>
            <a:ext cx="84201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51" name="Rectangle 3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20725" y="6367463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30752" name="Rectangle 3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62325" y="6367463"/>
            <a:ext cx="3136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30753" name="Rectangle 3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77075" y="6367463"/>
            <a:ext cx="20637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6DC9999C-C99A-4B5C-BBBE-49C2A83AF08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90000"/>
        <a:buBlip>
          <a:blip r:embed="rId15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8"/>
        </a:buBlip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9"/>
        </a:buBlip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9"/>
        </a:buBlip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9"/>
        </a:buBlip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9"/>
        </a:buBlip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SzPct val="70000"/>
        <a:buBlip>
          <a:blip r:embed="rId19"/>
        </a:buBlip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5" Type="http://schemas.openxmlformats.org/officeDocument/2006/relationships/oleObject" Target="../embeddings/oleObject3.bin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oleObject" Target="../embeddings/oleObject10.bin"/><Relationship Id="rId4" Type="http://schemas.openxmlformats.org/officeDocument/2006/relationships/oleObject" Target="../embeddings/oleObject9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8150" y="4572000"/>
            <a:ext cx="4362450" cy="1143000"/>
          </a:xfrm>
        </p:spPr>
        <p:txBody>
          <a:bodyPr/>
          <a:lstStyle/>
          <a:p>
            <a:r>
              <a:rPr lang="en-US" sz="4000" dirty="0" smtClean="0">
                <a:solidFill>
                  <a:schemeClr val="accent5">
                    <a:lumMod val="10000"/>
                  </a:schemeClr>
                </a:solidFill>
                <a:latin typeface="Berlin Sans FB" pitchFamily="34" charset="0"/>
              </a:rPr>
              <a:t>TATAP MUKA 11</a:t>
            </a:r>
            <a:endParaRPr lang="en-US" sz="4000" dirty="0">
              <a:solidFill>
                <a:schemeClr val="accent5">
                  <a:lumMod val="10000"/>
                </a:schemeClr>
              </a:solidFill>
              <a:latin typeface="Berlin Sans FB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 bwMode="auto">
          <a:xfrm>
            <a:off x="3257550" y="4038600"/>
            <a:ext cx="634365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UJI ASUMSI KLASIK &amp; INTERPRETASI REGRESI SERTA</a:t>
            </a:r>
            <a:r>
              <a:rPr kumimoji="0" lang="en-US" sz="2800" b="0" i="0" u="none" strike="noStrike" kern="0" cap="none" spc="0" normalizeH="0" noProof="0" dirty="0" smtClean="0">
                <a:ln>
                  <a:noFill/>
                </a:ln>
                <a:solidFill>
                  <a:schemeClr val="tx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MEKANISME UJI ANOVA</a:t>
            </a:r>
            <a:endParaRPr kumimoji="0" lang="en-US" sz="2800" b="0" i="0" u="none" strike="noStrike" kern="0" cap="none" spc="0" normalizeH="0" baseline="0" noProof="0" dirty="0" smtClean="0">
              <a:ln>
                <a:noFill/>
              </a:ln>
              <a:solidFill>
                <a:schemeClr val="tx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35812753.th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158240"/>
            <a:ext cx="3048000" cy="4876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1104900" y="609600"/>
            <a:ext cx="84201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n-US" sz="2800" b="1">
                <a:solidFill>
                  <a:schemeClr val="tx2"/>
                </a:solidFill>
                <a:latin typeface="Century Gothic" pitchFamily="34" charset="0"/>
              </a:rPr>
              <a:t>SEPULUH INDIKATOR KEMISKINAN</a:t>
            </a:r>
          </a:p>
        </p:txBody>
      </p:sp>
      <p:sp>
        <p:nvSpPr>
          <p:cNvPr id="10243" name="Rectangle 3" descr="Purple mesh"/>
          <p:cNvSpPr>
            <a:spLocks noChangeArrowheads="1"/>
          </p:cNvSpPr>
          <p:nvPr/>
        </p:nvSpPr>
        <p:spPr bwMode="auto">
          <a:xfrm>
            <a:off x="1143000" y="1371600"/>
            <a:ext cx="82296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609600" indent="-609600"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b="1">
                <a:latin typeface="Century Gothic" pitchFamily="34" charset="0"/>
              </a:rPr>
              <a:t>Hidup Serba Kekurangan </a:t>
            </a:r>
          </a:p>
          <a:p>
            <a:pPr marL="609600" indent="-609600"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b="1">
                <a:latin typeface="Century Gothic" pitchFamily="34" charset="0"/>
              </a:rPr>
              <a:t>Menempati Rumah Tidak Sehat</a:t>
            </a:r>
          </a:p>
          <a:p>
            <a:pPr marL="609600" indent="-609600"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b="1">
                <a:latin typeface="Century Gothic" pitchFamily="34" charset="0"/>
              </a:rPr>
              <a:t>Umumnya lantai Rumah Masih Tanah</a:t>
            </a:r>
          </a:p>
          <a:p>
            <a:pPr marL="609600" indent="-609600"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b="1">
                <a:latin typeface="Century Gothic" pitchFamily="34" charset="0"/>
              </a:rPr>
              <a:t>Tidak Ada Fasilitas sanitasi</a:t>
            </a:r>
          </a:p>
          <a:p>
            <a:pPr marL="609600" indent="-609600"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b="1">
                <a:latin typeface="Century Gothic" pitchFamily="34" charset="0"/>
              </a:rPr>
              <a:t>Tidak Ada Sumber Air Bersih</a:t>
            </a:r>
          </a:p>
          <a:p>
            <a:pPr marL="609600" indent="-609600"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b="1">
                <a:latin typeface="Century Gothic" pitchFamily="34" charset="0"/>
              </a:rPr>
              <a:t>Penghasilan Maksimum Per Bulan Rp.600.000,-</a:t>
            </a:r>
          </a:p>
          <a:p>
            <a:pPr marL="609600" indent="-609600"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b="1">
                <a:latin typeface="Century Gothic" pitchFamily="34" charset="0"/>
              </a:rPr>
              <a:t>Pendidikan Sangat Terbelakang</a:t>
            </a:r>
          </a:p>
          <a:p>
            <a:pPr marL="609600" indent="-609600"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b="1">
                <a:latin typeface="Century Gothic" pitchFamily="34" charset="0"/>
              </a:rPr>
              <a:t>Tidak Cukup Gizi</a:t>
            </a:r>
          </a:p>
          <a:p>
            <a:pPr marL="609600" indent="-609600"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b="1">
                <a:latin typeface="Century Gothic" pitchFamily="34" charset="0"/>
              </a:rPr>
              <a:t>Tidak Terjangkau Sarana Kesehatan</a:t>
            </a:r>
          </a:p>
          <a:p>
            <a:pPr marL="609600" indent="-609600">
              <a:spcBef>
                <a:spcPct val="20000"/>
              </a:spcBef>
              <a:buFont typeface="Wingdings" pitchFamily="2" charset="2"/>
              <a:buAutoNum type="arabicPeriod"/>
            </a:pPr>
            <a:r>
              <a:rPr lang="en-US" b="1">
                <a:latin typeface="Century Gothic" pitchFamily="34" charset="0"/>
              </a:rPr>
              <a:t>Tempat Tinggal Tidak Tetap</a:t>
            </a:r>
          </a:p>
          <a:p>
            <a:pPr marL="609600" indent="-609600">
              <a:spcBef>
                <a:spcPct val="20000"/>
              </a:spcBef>
              <a:buFont typeface="Wingdings" pitchFamily="2" charset="2"/>
              <a:buNone/>
            </a:pPr>
            <a:r>
              <a:rPr lang="en-US" sz="1600" b="1">
                <a:latin typeface="Century Gothic" pitchFamily="34" charset="0"/>
              </a:rPr>
              <a:t> Sumber: </a:t>
            </a:r>
            <a:r>
              <a:rPr lang="en-US" sz="1600" b="1" i="1">
                <a:latin typeface="Century Gothic" pitchFamily="34" charset="0"/>
              </a:rPr>
              <a:t>Suara Pembaruan</a:t>
            </a:r>
            <a:r>
              <a:rPr lang="en-US" sz="1600" b="1">
                <a:latin typeface="Century Gothic" pitchFamily="34" charset="0"/>
              </a:rPr>
              <a:t>, 30 April 2004, Halaman 20.</a:t>
            </a:r>
          </a:p>
        </p:txBody>
      </p:sp>
    </p:spTree>
  </p:cSld>
  <p:clrMapOvr>
    <a:masterClrMapping/>
  </p:clrMapOvr>
  <p:transition>
    <p:cover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2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02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2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02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ChangeArrowheads="1"/>
          </p:cNvSpPr>
          <p:nvPr/>
        </p:nvSpPr>
        <p:spPr bwMode="auto">
          <a:xfrm>
            <a:off x="908050" y="914400"/>
            <a:ext cx="74295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/>
            <a:r>
              <a:rPr lang="en-US" b="1">
                <a:latin typeface="Century Gothic" pitchFamily="34" charset="0"/>
              </a:rPr>
              <a:t/>
            </a:r>
            <a:br>
              <a:rPr lang="en-US" b="1">
                <a:latin typeface="Century Gothic" pitchFamily="34" charset="0"/>
              </a:rPr>
            </a:br>
            <a:r>
              <a:rPr lang="en-US" b="1">
                <a:latin typeface="Century Gothic" pitchFamily="34" charset="0"/>
              </a:rPr>
              <a:t>KONSEP KESEMPATAN KERJA</a:t>
            </a:r>
            <a:br>
              <a:rPr lang="en-US" b="1">
                <a:latin typeface="Century Gothic" pitchFamily="34" charset="0"/>
              </a:rPr>
            </a:br>
            <a:endParaRPr lang="en-US" b="1">
              <a:latin typeface="Century Gothic" pitchFamily="34" charset="0"/>
            </a:endParaRPr>
          </a:p>
        </p:txBody>
      </p:sp>
      <p:sp>
        <p:nvSpPr>
          <p:cNvPr id="11267" name="Rectangle 3"/>
          <p:cNvSpPr>
            <a:spLocks noChangeArrowheads="1"/>
          </p:cNvSpPr>
          <p:nvPr/>
        </p:nvSpPr>
        <p:spPr bwMode="auto">
          <a:xfrm>
            <a:off x="825500" y="3581400"/>
            <a:ext cx="264160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>
                <a:latin typeface="Century Gothic" pitchFamily="34" charset="0"/>
              </a:rPr>
              <a:t>PROGRAM</a:t>
            </a:r>
          </a:p>
        </p:txBody>
      </p:sp>
      <p:sp>
        <p:nvSpPr>
          <p:cNvPr id="11268" name="Line 4"/>
          <p:cNvSpPr>
            <a:spLocks noChangeShapeType="1"/>
          </p:cNvSpPr>
          <p:nvPr/>
        </p:nvSpPr>
        <p:spPr bwMode="auto">
          <a:xfrm>
            <a:off x="3467100" y="3886200"/>
            <a:ext cx="825500" cy="0"/>
          </a:xfrm>
          <a:prstGeom prst="line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1269" name="Line 5"/>
          <p:cNvSpPr>
            <a:spLocks noChangeShapeType="1"/>
          </p:cNvSpPr>
          <p:nvPr/>
        </p:nvSpPr>
        <p:spPr bwMode="auto">
          <a:xfrm>
            <a:off x="4292600" y="2209800"/>
            <a:ext cx="0" cy="3124200"/>
          </a:xfrm>
          <a:prstGeom prst="line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1270" name="Line 6"/>
          <p:cNvSpPr>
            <a:spLocks noChangeShapeType="1"/>
          </p:cNvSpPr>
          <p:nvPr/>
        </p:nvSpPr>
        <p:spPr bwMode="auto">
          <a:xfrm>
            <a:off x="4292600" y="2209800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1271" name="Line 7"/>
          <p:cNvSpPr>
            <a:spLocks noChangeShapeType="1"/>
          </p:cNvSpPr>
          <p:nvPr/>
        </p:nvSpPr>
        <p:spPr bwMode="auto">
          <a:xfrm>
            <a:off x="4292600" y="3276600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1272" name="Line 8"/>
          <p:cNvSpPr>
            <a:spLocks noChangeShapeType="1"/>
          </p:cNvSpPr>
          <p:nvPr/>
        </p:nvSpPr>
        <p:spPr bwMode="auto">
          <a:xfrm>
            <a:off x="4292600" y="4267200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1273" name="Line 9"/>
          <p:cNvSpPr>
            <a:spLocks noChangeShapeType="1"/>
          </p:cNvSpPr>
          <p:nvPr/>
        </p:nvSpPr>
        <p:spPr bwMode="auto">
          <a:xfrm>
            <a:off x="4292600" y="5334000"/>
            <a:ext cx="1073150" cy="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5448300" y="1981200"/>
            <a:ext cx="2889250" cy="609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>
                <a:latin typeface="Century Gothic" pitchFamily="34" charset="0"/>
              </a:rPr>
              <a:t>PADAT KARYA</a:t>
            </a:r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5448300" y="2895600"/>
            <a:ext cx="288925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>
                <a:latin typeface="Century Gothic" pitchFamily="34" charset="0"/>
              </a:rPr>
              <a:t>RETUILLING</a:t>
            </a:r>
          </a:p>
        </p:txBody>
      </p:sp>
      <p:sp>
        <p:nvSpPr>
          <p:cNvPr id="11276" name="Rectangle 12"/>
          <p:cNvSpPr>
            <a:spLocks noChangeArrowheads="1"/>
          </p:cNvSpPr>
          <p:nvPr/>
        </p:nvSpPr>
        <p:spPr bwMode="auto">
          <a:xfrm>
            <a:off x="5448300" y="3810000"/>
            <a:ext cx="2889250" cy="762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>
                <a:latin typeface="Century Gothic" pitchFamily="34" charset="0"/>
              </a:rPr>
              <a:t>BANTUAN </a:t>
            </a:r>
          </a:p>
          <a:p>
            <a:pPr algn="ctr"/>
            <a:r>
              <a:rPr lang="en-US" b="1">
                <a:latin typeface="Century Gothic" pitchFamily="34" charset="0"/>
              </a:rPr>
              <a:t>MODAL USAHA</a:t>
            </a:r>
          </a:p>
        </p:txBody>
      </p:sp>
      <p:sp>
        <p:nvSpPr>
          <p:cNvPr id="11277" name="Rectangle 13"/>
          <p:cNvSpPr>
            <a:spLocks noChangeArrowheads="1"/>
          </p:cNvSpPr>
          <p:nvPr/>
        </p:nvSpPr>
        <p:spPr bwMode="auto">
          <a:xfrm>
            <a:off x="5448300" y="4876800"/>
            <a:ext cx="2889250" cy="914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b="1">
                <a:latin typeface="Century Gothic" pitchFamily="34" charset="0"/>
              </a:rPr>
              <a:t>UMKM</a:t>
            </a: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nimBg="1" autoUpdateAnimBg="0"/>
      <p:bldP spid="11274" grpId="0" animBg="1" autoUpdateAnimBg="0"/>
      <p:bldP spid="11275" grpId="0" animBg="1" autoUpdateAnimBg="0"/>
      <p:bldP spid="11276" grpId="0" animBg="1" autoUpdateAnimBg="0"/>
      <p:bldP spid="11277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3150" y="768350"/>
            <a:ext cx="7505700" cy="762000"/>
          </a:xfrm>
        </p:spPr>
        <p:txBody>
          <a:bodyPr/>
          <a:lstStyle/>
          <a:p>
            <a:r>
              <a:rPr lang="en-US" sz="2800" b="1">
                <a:latin typeface="Century Gothic" pitchFamily="34" charset="0"/>
              </a:rPr>
              <a:t>TUJUAN DASAR REGRESI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8305800" cy="4114800"/>
          </a:xfrm>
        </p:spPr>
        <p:txBody>
          <a:bodyPr/>
          <a:lstStyle/>
          <a:p>
            <a:pPr>
              <a:buFontTx/>
              <a:buNone/>
            </a:pPr>
            <a:r>
              <a:rPr lang="en-US" sz="2800" b="1">
                <a:latin typeface="Century Gothic" pitchFamily="34" charset="0"/>
              </a:rPr>
              <a:t>1. Mengukur Korelasi Parsial</a:t>
            </a:r>
          </a:p>
          <a:p>
            <a:pPr>
              <a:buFontTx/>
              <a:buNone/>
            </a:pPr>
            <a:r>
              <a:rPr lang="en-US" sz="2800" b="1">
                <a:latin typeface="Century Gothic" pitchFamily="34" charset="0"/>
              </a:rPr>
              <a:t>2. Mengukur Korelasi Ganda</a:t>
            </a:r>
          </a:p>
          <a:p>
            <a:pPr>
              <a:buFontTx/>
              <a:buNone/>
            </a:pPr>
            <a:r>
              <a:rPr lang="en-US" sz="2800" b="1">
                <a:latin typeface="Century Gothic" pitchFamily="34" charset="0"/>
              </a:rPr>
              <a:t>3. Mengetahui Determinasi Parsial</a:t>
            </a:r>
          </a:p>
          <a:p>
            <a:pPr>
              <a:buFontTx/>
              <a:buNone/>
            </a:pPr>
            <a:r>
              <a:rPr lang="en-US" sz="2800" b="1">
                <a:latin typeface="Century Gothic" pitchFamily="34" charset="0"/>
              </a:rPr>
              <a:t>4. Mengukur Determinasi Ganda</a:t>
            </a:r>
          </a:p>
          <a:p>
            <a:pPr>
              <a:buFontTx/>
              <a:buNone/>
            </a:pPr>
            <a:r>
              <a:rPr lang="en-US" sz="2800" b="1">
                <a:latin typeface="Century Gothic" pitchFamily="34" charset="0"/>
              </a:rPr>
              <a:t>5. Standart Deviasi Model</a:t>
            </a:r>
          </a:p>
          <a:p>
            <a:pPr>
              <a:buFontTx/>
              <a:buNone/>
            </a:pPr>
            <a:r>
              <a:rPr lang="en-US" sz="2800" b="1">
                <a:latin typeface="Century Gothic" pitchFamily="34" charset="0"/>
              </a:rPr>
              <a:t>6. Uji t dan Uji F</a:t>
            </a:r>
          </a:p>
          <a:p>
            <a:pPr>
              <a:buFontTx/>
              <a:buNone/>
            </a:pPr>
            <a:r>
              <a:rPr lang="en-US" sz="2800" b="1">
                <a:latin typeface="Century Gothic" pitchFamily="34" charset="0"/>
              </a:rPr>
              <a:t>7. Level of Significant masing-masing X thd Y</a:t>
            </a:r>
          </a:p>
          <a:p>
            <a:pPr>
              <a:buFontTx/>
              <a:buNone/>
            </a:pPr>
            <a:r>
              <a:rPr lang="en-US" sz="2800" b="1">
                <a:latin typeface="Century Gothic" pitchFamily="34" charset="0"/>
              </a:rPr>
              <a:t>8. Persamaan Estimasi dan Interpretasinya</a:t>
            </a:r>
          </a:p>
        </p:txBody>
      </p:sp>
    </p:spTree>
  </p:cSld>
  <p:clrMapOvr>
    <a:masterClrMapping/>
  </p:clrMapOvr>
  <p:transition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63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638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638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533400"/>
            <a:ext cx="8420100" cy="533400"/>
          </a:xfrm>
        </p:spPr>
        <p:txBody>
          <a:bodyPr/>
          <a:lstStyle/>
          <a:p>
            <a:r>
              <a:rPr lang="en-US" sz="2800" b="1">
                <a:latin typeface="Century Gothic" pitchFamily="34" charset="0"/>
              </a:rPr>
              <a:t>PENYAJIAN HASIL ANALISA</a:t>
            </a:r>
          </a:p>
        </p:txBody>
      </p:sp>
      <p:graphicFrame>
        <p:nvGraphicFramePr>
          <p:cNvPr id="18771" name="Group 339"/>
          <p:cNvGraphicFramePr>
            <a:graphicFrameLocks noGrp="1"/>
          </p:cNvGraphicFramePr>
          <p:nvPr>
            <p:ph type="tbl" idx="1"/>
          </p:nvPr>
        </p:nvGraphicFramePr>
        <p:xfrm>
          <a:off x="609600" y="1066800"/>
          <a:ext cx="8420100" cy="5074920"/>
        </p:xfrm>
        <a:graphic>
          <a:graphicData uri="http://schemas.openxmlformats.org/drawingml/2006/table">
            <a:tbl>
              <a:tblPr/>
              <a:tblGrid>
                <a:gridCol w="1403350"/>
                <a:gridCol w="1377950"/>
                <a:gridCol w="1428750"/>
                <a:gridCol w="1403350"/>
                <a:gridCol w="1403350"/>
                <a:gridCol w="1403350"/>
              </a:tblGrid>
              <a:tr h="609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VAR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B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Sig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R</a:t>
                      </a:r>
                      <a:r>
                        <a:rPr kumimoji="0" lang="en-US" sz="28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²</a:t>
                      </a:r>
                      <a:endParaRPr kumimoji="0" lang="en-US" sz="28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603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Const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-2,208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2,817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0,120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-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X1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0,438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2,604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0,003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0,349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0,122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92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X2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2,228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3,886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0,001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0,512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0,262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508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X3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0,704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2,209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0,002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0,404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0,163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47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R</a:t>
                      </a: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²</a:t>
                      </a:r>
                      <a:endParaRPr kumimoji="0" lang="en-US" sz="2400" b="0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0,828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4"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4"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9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R Ajusted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0,702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33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4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F-hit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26,222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54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D-W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90000"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  1,914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 gridSpan="4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8767" name="Rectangle 335"/>
          <p:cNvSpPr>
            <a:spLocks noChangeArrowheads="1"/>
          </p:cNvSpPr>
          <p:nvPr/>
        </p:nvSpPr>
        <p:spPr bwMode="auto">
          <a:xfrm>
            <a:off x="3797300" y="4267200"/>
            <a:ext cx="54483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dirty="0"/>
              <a:t>Y 	=</a:t>
            </a:r>
            <a:r>
              <a:rPr lang="en-US" dirty="0" err="1"/>
              <a:t>kesempatan</a:t>
            </a:r>
            <a:r>
              <a:rPr lang="en-US" dirty="0"/>
              <a:t> </a:t>
            </a:r>
            <a:r>
              <a:rPr lang="en-US" dirty="0" err="1"/>
              <a:t>kerja</a:t>
            </a:r>
            <a:endParaRPr lang="en-US" dirty="0"/>
          </a:p>
          <a:p>
            <a:r>
              <a:rPr lang="en-US" dirty="0"/>
              <a:t>X1	=</a:t>
            </a:r>
            <a:r>
              <a:rPr lang="en-US" dirty="0" err="1"/>
              <a:t>padat</a:t>
            </a:r>
            <a:r>
              <a:rPr lang="en-US" dirty="0"/>
              <a:t> </a:t>
            </a:r>
            <a:r>
              <a:rPr lang="en-US" dirty="0" err="1"/>
              <a:t>karya</a:t>
            </a:r>
            <a:endParaRPr lang="en-US" dirty="0"/>
          </a:p>
          <a:p>
            <a:r>
              <a:rPr lang="en-US" dirty="0"/>
              <a:t>X2	=program </a:t>
            </a:r>
            <a:r>
              <a:rPr lang="en-US" dirty="0" err="1" smtClean="0"/>
              <a:t>retailling</a:t>
            </a:r>
            <a:endParaRPr lang="en-US" dirty="0"/>
          </a:p>
          <a:p>
            <a:r>
              <a:rPr lang="en-US" dirty="0"/>
              <a:t>X3	=</a:t>
            </a:r>
            <a:r>
              <a:rPr lang="en-US" dirty="0" err="1"/>
              <a:t>bantuan</a:t>
            </a:r>
            <a:r>
              <a:rPr lang="en-US" dirty="0"/>
              <a:t> modal </a:t>
            </a:r>
            <a:r>
              <a:rPr lang="en-US" dirty="0" err="1"/>
              <a:t>usaha</a:t>
            </a:r>
            <a:endParaRPr lang="en-US" dirty="0"/>
          </a:p>
        </p:txBody>
      </p:sp>
    </p:spTree>
  </p:cSld>
  <p:clrMapOvr>
    <a:masterClrMapping/>
  </p:clrMapOvr>
  <p:transition>
    <p:pull dir="d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2950" y="304800"/>
            <a:ext cx="8420100" cy="1143000"/>
          </a:xfrm>
        </p:spPr>
        <p:txBody>
          <a:bodyPr/>
          <a:lstStyle/>
          <a:p>
            <a:r>
              <a:rPr lang="en-US" sz="2800" dirty="0" err="1" smtClean="0"/>
              <a:t>Kesalahan</a:t>
            </a:r>
            <a:r>
              <a:rPr lang="en-US" sz="2800" dirty="0" smtClean="0"/>
              <a:t> </a:t>
            </a:r>
            <a:r>
              <a:rPr lang="en-US" sz="2800" dirty="0" err="1" smtClean="0"/>
              <a:t>Hipotesa</a:t>
            </a:r>
            <a:endParaRPr lang="en-US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762000" y="1524000"/>
            <a:ext cx="8382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Ada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kemungkinan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yang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dapat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terjadi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bahwa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hasil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analisa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tidak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sesuai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dengan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harapan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karena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variabel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yang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diperkirakan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signifikan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ternyata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tidak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signifikan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.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Jika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ini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terjadi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maka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variansi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variabel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independent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sebenarnya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tidak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homogen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terhadap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variabel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dependent.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Atau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dengan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kata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lain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variansi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variabel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pengganggu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terhadap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variabel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dependent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masih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besar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(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variansi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tidak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sama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nol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).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Solusi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yang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dapat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dilakukan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adalah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:</a:t>
            </a:r>
          </a:p>
          <a:p>
            <a:pPr algn="just"/>
            <a:endParaRPr lang="en-US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Mengganti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variabel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yang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tidak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signifikan</a:t>
            </a:r>
            <a:endParaRPr lang="en-US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Meningkatkan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jumlah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amatan</a:t>
            </a:r>
            <a:endParaRPr lang="en-US" dirty="0" smtClean="0">
              <a:solidFill>
                <a:schemeClr val="tx1">
                  <a:lumMod val="50000"/>
                </a:schemeClr>
              </a:solidFill>
            </a:endParaRPr>
          </a:p>
          <a:p>
            <a:pPr algn="just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Mengubah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persamaan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model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menjadi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persamaan</a:t>
            </a:r>
            <a:r>
              <a:rPr lang="en-US" dirty="0" smtClean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tx1">
                    <a:lumMod val="50000"/>
                  </a:schemeClr>
                </a:solidFill>
              </a:rPr>
              <a:t>Logaritma</a:t>
            </a:r>
            <a:endParaRPr lang="en-US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8255001" y="5181601"/>
            <a:ext cx="574410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i="1">
                <a:solidFill>
                  <a:schemeClr val="tx2"/>
                </a:solidFill>
                <a:latin typeface="Arial" charset="0"/>
              </a:rPr>
              <a:t>•</a:t>
            </a: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8255001" y="5029201"/>
            <a:ext cx="574410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i="1">
                <a:solidFill>
                  <a:schemeClr val="tx2"/>
                </a:solidFill>
                <a:latin typeface="Arial" charset="0"/>
              </a:rPr>
              <a:t>•</a:t>
            </a:r>
          </a:p>
        </p:txBody>
      </p:sp>
      <p:sp>
        <p:nvSpPr>
          <p:cNvPr id="31748" name="Rectangle 4"/>
          <p:cNvSpPr>
            <a:spLocks noChangeArrowheads="1"/>
          </p:cNvSpPr>
          <p:nvPr/>
        </p:nvSpPr>
        <p:spPr bwMode="auto">
          <a:xfrm>
            <a:off x="8255001" y="4724401"/>
            <a:ext cx="574410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i="1">
                <a:solidFill>
                  <a:schemeClr val="tx2"/>
                </a:solidFill>
                <a:latin typeface="Arial" charset="0"/>
              </a:rPr>
              <a:t>•</a:t>
            </a:r>
          </a:p>
        </p:txBody>
      </p:sp>
      <p:sp>
        <p:nvSpPr>
          <p:cNvPr id="31749" name="Rectangle 5"/>
          <p:cNvSpPr>
            <a:spLocks noChangeArrowheads="1"/>
          </p:cNvSpPr>
          <p:nvPr/>
        </p:nvSpPr>
        <p:spPr bwMode="auto">
          <a:xfrm>
            <a:off x="8255001" y="4800601"/>
            <a:ext cx="574410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i="1">
                <a:solidFill>
                  <a:schemeClr val="tx2"/>
                </a:solidFill>
                <a:latin typeface="Arial" charset="0"/>
              </a:rPr>
              <a:t>•</a:t>
            </a:r>
          </a:p>
        </p:txBody>
      </p:sp>
      <p:sp>
        <p:nvSpPr>
          <p:cNvPr id="31750" name="Rectangle 6"/>
          <p:cNvSpPr>
            <a:spLocks noChangeArrowheads="1"/>
          </p:cNvSpPr>
          <p:nvPr/>
        </p:nvSpPr>
        <p:spPr bwMode="auto">
          <a:xfrm>
            <a:off x="8255001" y="4038601"/>
            <a:ext cx="574410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i="1">
                <a:solidFill>
                  <a:schemeClr val="tx2"/>
                </a:solidFill>
                <a:latin typeface="Arial" charset="0"/>
              </a:rPr>
              <a:t>•</a:t>
            </a:r>
          </a:p>
        </p:txBody>
      </p:sp>
      <p:sp>
        <p:nvSpPr>
          <p:cNvPr id="31751" name="Line 7"/>
          <p:cNvSpPr>
            <a:spLocks noChangeShapeType="1"/>
          </p:cNvSpPr>
          <p:nvPr/>
        </p:nvSpPr>
        <p:spPr bwMode="auto">
          <a:xfrm>
            <a:off x="8255000" y="5029200"/>
            <a:ext cx="330200" cy="0"/>
          </a:xfrm>
          <a:prstGeom prst="line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1568450" y="5410201"/>
            <a:ext cx="1908969" cy="485775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53" name="Rectangle 9"/>
          <p:cNvSpPr>
            <a:spLocks noChangeArrowheads="1"/>
          </p:cNvSpPr>
          <p:nvPr/>
        </p:nvSpPr>
        <p:spPr bwMode="auto">
          <a:xfrm>
            <a:off x="1651001" y="4876801"/>
            <a:ext cx="1669918" cy="485775"/>
          </a:xfrm>
          <a:prstGeom prst="rect">
            <a:avLst/>
          </a:prstGeom>
          <a:solidFill>
            <a:srgbClr val="FCC98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54" name="Rectangle 10"/>
          <p:cNvSpPr>
            <a:spLocks noChangeArrowheads="1"/>
          </p:cNvSpPr>
          <p:nvPr/>
        </p:nvSpPr>
        <p:spPr bwMode="auto">
          <a:xfrm>
            <a:off x="165101" y="4876801"/>
            <a:ext cx="1511697" cy="485775"/>
          </a:xfrm>
          <a:prstGeom prst="rect">
            <a:avLst/>
          </a:prstGeom>
          <a:solidFill>
            <a:srgbClr val="F983C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55" name="Rectangle 11"/>
          <p:cNvSpPr>
            <a:spLocks noChangeArrowheads="1"/>
          </p:cNvSpPr>
          <p:nvPr/>
        </p:nvSpPr>
        <p:spPr bwMode="auto">
          <a:xfrm>
            <a:off x="3302000" y="4876801"/>
            <a:ext cx="1590808" cy="485775"/>
          </a:xfrm>
          <a:prstGeom prst="rect">
            <a:avLst/>
          </a:prstGeom>
          <a:solidFill>
            <a:srgbClr val="C1BAF8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56" name="Rectangle 12"/>
          <p:cNvSpPr>
            <a:spLocks noGrp="1" noChangeArrowheads="1"/>
          </p:cNvSpPr>
          <p:nvPr>
            <p:ph type="title"/>
          </p:nvPr>
        </p:nvSpPr>
        <p:spPr>
          <a:xfrm>
            <a:off x="609600" y="685800"/>
            <a:ext cx="9071108" cy="685800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en-US" sz="4700" i="1" dirty="0"/>
              <a:t>Scatter Diagram</a:t>
            </a:r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>
            <a:off x="5695950" y="1905000"/>
            <a:ext cx="0" cy="3886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58" name="Line 14"/>
          <p:cNvSpPr>
            <a:spLocks noChangeShapeType="1"/>
          </p:cNvSpPr>
          <p:nvPr/>
        </p:nvSpPr>
        <p:spPr bwMode="auto">
          <a:xfrm>
            <a:off x="5695950" y="6248400"/>
            <a:ext cx="3962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59" name="Rectangle 15"/>
          <p:cNvSpPr>
            <a:spLocks noChangeArrowheads="1"/>
          </p:cNvSpPr>
          <p:nvPr/>
        </p:nvSpPr>
        <p:spPr bwMode="auto">
          <a:xfrm>
            <a:off x="5035551" y="1828800"/>
            <a:ext cx="904610" cy="4051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>
                <a:latin typeface="Arial" charset="0"/>
              </a:rPr>
              <a:t>270</a:t>
            </a:r>
          </a:p>
          <a:p>
            <a:pPr eaLnBrk="0" hangingPunct="0">
              <a:spcBef>
                <a:spcPct val="50000"/>
              </a:spcBef>
            </a:pPr>
            <a:r>
              <a:rPr lang="en-US" sz="2000">
                <a:latin typeface="Arial" charset="0"/>
              </a:rPr>
              <a:t>260</a:t>
            </a:r>
          </a:p>
          <a:p>
            <a:pPr eaLnBrk="0" hangingPunct="0">
              <a:spcBef>
                <a:spcPct val="50000"/>
              </a:spcBef>
            </a:pPr>
            <a:r>
              <a:rPr lang="en-US" sz="2000">
                <a:latin typeface="Arial" charset="0"/>
              </a:rPr>
              <a:t>250</a:t>
            </a:r>
          </a:p>
          <a:p>
            <a:pPr eaLnBrk="0" hangingPunct="0">
              <a:spcBef>
                <a:spcPct val="50000"/>
              </a:spcBef>
            </a:pPr>
            <a:r>
              <a:rPr lang="en-US" sz="2000">
                <a:latin typeface="Arial" charset="0"/>
              </a:rPr>
              <a:t>240</a:t>
            </a:r>
          </a:p>
          <a:p>
            <a:pPr eaLnBrk="0" hangingPunct="0">
              <a:spcBef>
                <a:spcPct val="50000"/>
              </a:spcBef>
            </a:pPr>
            <a:r>
              <a:rPr lang="en-US" sz="2000">
                <a:latin typeface="Arial" charset="0"/>
              </a:rPr>
              <a:t>230</a:t>
            </a:r>
          </a:p>
          <a:p>
            <a:pPr eaLnBrk="0" hangingPunct="0">
              <a:spcBef>
                <a:spcPct val="50000"/>
              </a:spcBef>
            </a:pPr>
            <a:r>
              <a:rPr lang="en-US" sz="2000">
                <a:latin typeface="Arial" charset="0"/>
              </a:rPr>
              <a:t>220</a:t>
            </a:r>
          </a:p>
          <a:p>
            <a:pPr eaLnBrk="0" hangingPunct="0">
              <a:spcBef>
                <a:spcPct val="50000"/>
              </a:spcBef>
            </a:pPr>
            <a:r>
              <a:rPr lang="en-US" sz="2000">
                <a:latin typeface="Arial" charset="0"/>
              </a:rPr>
              <a:t>210</a:t>
            </a:r>
          </a:p>
          <a:p>
            <a:pPr eaLnBrk="0" hangingPunct="0">
              <a:spcBef>
                <a:spcPct val="50000"/>
              </a:spcBef>
            </a:pPr>
            <a:r>
              <a:rPr lang="en-US" sz="2000">
                <a:latin typeface="Arial" charset="0"/>
              </a:rPr>
              <a:t>200</a:t>
            </a:r>
          </a:p>
          <a:p>
            <a:pPr eaLnBrk="0" hangingPunct="0">
              <a:spcBef>
                <a:spcPct val="50000"/>
              </a:spcBef>
            </a:pPr>
            <a:r>
              <a:rPr lang="en-US" sz="2000">
                <a:latin typeface="Arial" charset="0"/>
              </a:rPr>
              <a:t>190</a:t>
            </a:r>
          </a:p>
        </p:txBody>
      </p:sp>
      <p:sp>
        <p:nvSpPr>
          <p:cNvPr id="31760" name="Rectangle 16"/>
          <p:cNvSpPr>
            <a:spLocks noChangeArrowheads="1"/>
          </p:cNvSpPr>
          <p:nvPr/>
        </p:nvSpPr>
        <p:spPr bwMode="auto">
          <a:xfrm>
            <a:off x="6063986" y="3354389"/>
            <a:ext cx="491860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i="1">
                <a:solidFill>
                  <a:srgbClr val="FF6600"/>
                </a:solidFill>
                <a:latin typeface="Arial" charset="0"/>
              </a:rPr>
              <a:t>•</a:t>
            </a:r>
          </a:p>
        </p:txBody>
      </p:sp>
      <p:sp>
        <p:nvSpPr>
          <p:cNvPr id="31761" name="Rectangle 17"/>
          <p:cNvSpPr>
            <a:spLocks noChangeArrowheads="1"/>
          </p:cNvSpPr>
          <p:nvPr/>
        </p:nvSpPr>
        <p:spPr bwMode="auto">
          <a:xfrm>
            <a:off x="6063986" y="3125789"/>
            <a:ext cx="491860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i="1">
                <a:solidFill>
                  <a:srgbClr val="FF6600"/>
                </a:solidFill>
                <a:latin typeface="Arial" charset="0"/>
              </a:rPr>
              <a:t>•</a:t>
            </a:r>
          </a:p>
        </p:txBody>
      </p:sp>
      <p:sp>
        <p:nvSpPr>
          <p:cNvPr id="31762" name="Rectangle 18"/>
          <p:cNvSpPr>
            <a:spLocks noChangeArrowheads="1"/>
          </p:cNvSpPr>
          <p:nvPr/>
        </p:nvSpPr>
        <p:spPr bwMode="auto">
          <a:xfrm>
            <a:off x="6063986" y="2668589"/>
            <a:ext cx="491860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i="1">
                <a:solidFill>
                  <a:srgbClr val="FF6600"/>
                </a:solidFill>
                <a:latin typeface="Arial" charset="0"/>
              </a:rPr>
              <a:t>•</a:t>
            </a:r>
          </a:p>
        </p:txBody>
      </p:sp>
      <p:sp>
        <p:nvSpPr>
          <p:cNvPr id="31763" name="Rectangle 19"/>
          <p:cNvSpPr>
            <a:spLocks noChangeArrowheads="1"/>
          </p:cNvSpPr>
          <p:nvPr/>
        </p:nvSpPr>
        <p:spPr bwMode="auto">
          <a:xfrm>
            <a:off x="6063986" y="2516189"/>
            <a:ext cx="491860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i="1">
                <a:solidFill>
                  <a:srgbClr val="FF6600"/>
                </a:solidFill>
                <a:latin typeface="Arial" charset="0"/>
              </a:rPr>
              <a:t>•</a:t>
            </a:r>
          </a:p>
        </p:txBody>
      </p:sp>
      <p:sp>
        <p:nvSpPr>
          <p:cNvPr id="31764" name="Rectangle 20"/>
          <p:cNvSpPr>
            <a:spLocks noChangeArrowheads="1"/>
          </p:cNvSpPr>
          <p:nvPr/>
        </p:nvSpPr>
        <p:spPr bwMode="auto">
          <a:xfrm>
            <a:off x="6063986" y="2135189"/>
            <a:ext cx="574410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i="1" dirty="0">
                <a:solidFill>
                  <a:srgbClr val="FF6600"/>
                </a:solidFill>
                <a:latin typeface="Arial" charset="0"/>
              </a:rPr>
              <a:t>•</a:t>
            </a:r>
          </a:p>
        </p:txBody>
      </p:sp>
      <p:sp>
        <p:nvSpPr>
          <p:cNvPr id="31765" name="Rectangle 21"/>
          <p:cNvSpPr>
            <a:spLocks noChangeArrowheads="1"/>
          </p:cNvSpPr>
          <p:nvPr/>
        </p:nvSpPr>
        <p:spPr bwMode="auto">
          <a:xfrm>
            <a:off x="7219686" y="4268789"/>
            <a:ext cx="574410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i="1">
                <a:solidFill>
                  <a:srgbClr val="FCC98C"/>
                </a:solidFill>
                <a:latin typeface="Arial" charset="0"/>
              </a:rPr>
              <a:t>•</a:t>
            </a:r>
          </a:p>
        </p:txBody>
      </p:sp>
      <p:sp>
        <p:nvSpPr>
          <p:cNvPr id="31766" name="Rectangle 22"/>
          <p:cNvSpPr>
            <a:spLocks noChangeArrowheads="1"/>
          </p:cNvSpPr>
          <p:nvPr/>
        </p:nvSpPr>
        <p:spPr bwMode="auto">
          <a:xfrm>
            <a:off x="7219686" y="4192589"/>
            <a:ext cx="574410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i="1">
                <a:solidFill>
                  <a:srgbClr val="FCC98C"/>
                </a:solidFill>
                <a:latin typeface="Arial" charset="0"/>
              </a:rPr>
              <a:t>•</a:t>
            </a:r>
          </a:p>
        </p:txBody>
      </p:sp>
      <p:sp>
        <p:nvSpPr>
          <p:cNvPr id="31767" name="Rectangle 23"/>
          <p:cNvSpPr>
            <a:spLocks noChangeArrowheads="1"/>
          </p:cNvSpPr>
          <p:nvPr/>
        </p:nvSpPr>
        <p:spPr bwMode="auto">
          <a:xfrm>
            <a:off x="7219686" y="3811589"/>
            <a:ext cx="574410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i="1">
                <a:solidFill>
                  <a:srgbClr val="FCC98C"/>
                </a:solidFill>
                <a:latin typeface="Arial" charset="0"/>
              </a:rPr>
              <a:t>•</a:t>
            </a:r>
          </a:p>
        </p:txBody>
      </p:sp>
      <p:sp>
        <p:nvSpPr>
          <p:cNvPr id="31768" name="Rectangle 24"/>
          <p:cNvSpPr>
            <a:spLocks noChangeArrowheads="1"/>
          </p:cNvSpPr>
          <p:nvPr/>
        </p:nvSpPr>
        <p:spPr bwMode="auto">
          <a:xfrm>
            <a:off x="7219686" y="3430589"/>
            <a:ext cx="574410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i="1">
                <a:solidFill>
                  <a:srgbClr val="FCC98C"/>
                </a:solidFill>
                <a:latin typeface="Arial" charset="0"/>
              </a:rPr>
              <a:t>•</a:t>
            </a:r>
          </a:p>
        </p:txBody>
      </p:sp>
      <p:sp>
        <p:nvSpPr>
          <p:cNvPr id="31769" name="Rectangle 25"/>
          <p:cNvSpPr>
            <a:spLocks noChangeArrowheads="1"/>
          </p:cNvSpPr>
          <p:nvPr/>
        </p:nvSpPr>
        <p:spPr bwMode="auto">
          <a:xfrm>
            <a:off x="7219686" y="3506789"/>
            <a:ext cx="574410" cy="4591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i="1">
                <a:solidFill>
                  <a:srgbClr val="FCC98C"/>
                </a:solidFill>
                <a:latin typeface="Arial" charset="0"/>
              </a:rPr>
              <a:t>•</a:t>
            </a:r>
          </a:p>
        </p:txBody>
      </p:sp>
      <p:sp>
        <p:nvSpPr>
          <p:cNvPr id="31770" name="Line 26"/>
          <p:cNvSpPr>
            <a:spLocks noChangeShapeType="1"/>
          </p:cNvSpPr>
          <p:nvPr/>
        </p:nvSpPr>
        <p:spPr bwMode="auto">
          <a:xfrm>
            <a:off x="5695950" y="3962400"/>
            <a:ext cx="3324358" cy="0"/>
          </a:xfrm>
          <a:prstGeom prst="line">
            <a:avLst/>
          </a:prstGeom>
          <a:noFill/>
          <a:ln w="25400">
            <a:solidFill>
              <a:srgbClr val="A5EFE6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71" name="Rectangle 27"/>
          <p:cNvSpPr>
            <a:spLocks noChangeArrowheads="1"/>
          </p:cNvSpPr>
          <p:nvPr/>
        </p:nvSpPr>
        <p:spPr bwMode="auto">
          <a:xfrm>
            <a:off x="4876800" y="1447800"/>
            <a:ext cx="1568450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 dirty="0">
                <a:latin typeface="Arial" charset="0"/>
              </a:rPr>
              <a:t>Diameter</a:t>
            </a:r>
          </a:p>
        </p:txBody>
      </p:sp>
      <p:graphicFrame>
        <p:nvGraphicFramePr>
          <p:cNvPr id="31772" name="Object 28"/>
          <p:cNvGraphicFramePr>
            <a:graphicFrameLocks noChangeAspect="1"/>
          </p:cNvGraphicFramePr>
          <p:nvPr/>
        </p:nvGraphicFramePr>
        <p:xfrm>
          <a:off x="6356350" y="2590800"/>
          <a:ext cx="908050" cy="744538"/>
        </p:xfrm>
        <a:graphic>
          <a:graphicData uri="http://schemas.openxmlformats.org/presentationml/2006/ole">
            <p:oleObj spid="_x0000_s1026" name="Equation" r:id="rId3" imgW="203040" imgH="228600" progId="">
              <p:embed/>
            </p:oleObj>
          </a:graphicData>
        </a:graphic>
      </p:graphicFrame>
      <p:graphicFrame>
        <p:nvGraphicFramePr>
          <p:cNvPr id="31773" name="Object 29"/>
          <p:cNvGraphicFramePr>
            <a:graphicFrameLocks noChangeAspect="1"/>
          </p:cNvGraphicFramePr>
          <p:nvPr/>
        </p:nvGraphicFramePr>
        <p:xfrm>
          <a:off x="7512050" y="3886200"/>
          <a:ext cx="660400" cy="685800"/>
        </p:xfrm>
        <a:graphic>
          <a:graphicData uri="http://schemas.openxmlformats.org/presentationml/2006/ole">
            <p:oleObj spid="_x0000_s1027" name="Equation" r:id="rId4" imgW="215640" imgH="228600" progId="">
              <p:embed/>
            </p:oleObj>
          </a:graphicData>
        </a:graphic>
      </p:graphicFrame>
      <p:graphicFrame>
        <p:nvGraphicFramePr>
          <p:cNvPr id="31774" name="Object 30"/>
          <p:cNvGraphicFramePr>
            <a:graphicFrameLocks noChangeAspect="1"/>
          </p:cNvGraphicFramePr>
          <p:nvPr/>
        </p:nvGraphicFramePr>
        <p:xfrm>
          <a:off x="8585200" y="4724400"/>
          <a:ext cx="736071" cy="711200"/>
        </p:xfrm>
        <a:graphic>
          <a:graphicData uri="http://schemas.openxmlformats.org/presentationml/2006/ole">
            <p:oleObj spid="_x0000_s1028" name="Equation" r:id="rId5" imgW="215640" imgH="241200" progId="">
              <p:embed/>
            </p:oleObj>
          </a:graphicData>
        </a:graphic>
      </p:graphicFrame>
      <p:sp>
        <p:nvSpPr>
          <p:cNvPr id="31775" name="Line 31"/>
          <p:cNvSpPr>
            <a:spLocks noChangeShapeType="1"/>
          </p:cNvSpPr>
          <p:nvPr/>
        </p:nvSpPr>
        <p:spPr bwMode="auto">
          <a:xfrm>
            <a:off x="7264400" y="4114800"/>
            <a:ext cx="330200" cy="0"/>
          </a:xfrm>
          <a:prstGeom prst="line">
            <a:avLst/>
          </a:prstGeom>
          <a:noFill/>
          <a:ln w="38100">
            <a:solidFill>
              <a:srgbClr val="FCC98C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1776" name="Line 32"/>
          <p:cNvSpPr>
            <a:spLocks noChangeShapeType="1"/>
          </p:cNvSpPr>
          <p:nvPr/>
        </p:nvSpPr>
        <p:spPr bwMode="auto">
          <a:xfrm>
            <a:off x="6072585" y="2971800"/>
            <a:ext cx="330200" cy="0"/>
          </a:xfrm>
          <a:prstGeom prst="line">
            <a:avLst/>
          </a:prstGeom>
          <a:noFill/>
          <a:ln w="38100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31777" name="Object 33"/>
          <p:cNvGraphicFramePr>
            <a:graphicFrameLocks noChangeAspect="1"/>
          </p:cNvGraphicFramePr>
          <p:nvPr/>
        </p:nvGraphicFramePr>
        <p:xfrm>
          <a:off x="8997950" y="3581400"/>
          <a:ext cx="660400" cy="762000"/>
        </p:xfrm>
        <a:graphic>
          <a:graphicData uri="http://schemas.openxmlformats.org/presentationml/2006/ole">
            <p:oleObj spid="_x0000_s1029" name="Equation" r:id="rId6" imgW="177480" imgH="215640" progId="">
              <p:embed/>
            </p:oleObj>
          </a:graphicData>
        </a:graphic>
      </p:graphicFrame>
      <p:sp>
        <p:nvSpPr>
          <p:cNvPr id="31778" name="Line 34"/>
          <p:cNvSpPr>
            <a:spLocks noChangeShapeType="1"/>
          </p:cNvSpPr>
          <p:nvPr/>
        </p:nvSpPr>
        <p:spPr bwMode="auto">
          <a:xfrm flipH="1">
            <a:off x="5596203" y="5791200"/>
            <a:ext cx="99748" cy="7620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1779" name="Line 35"/>
          <p:cNvSpPr>
            <a:spLocks noChangeShapeType="1"/>
          </p:cNvSpPr>
          <p:nvPr/>
        </p:nvSpPr>
        <p:spPr bwMode="auto">
          <a:xfrm flipH="1">
            <a:off x="5613400" y="5943600"/>
            <a:ext cx="82550" cy="7620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1780" name="Line 36"/>
          <p:cNvSpPr>
            <a:spLocks noChangeShapeType="1"/>
          </p:cNvSpPr>
          <p:nvPr/>
        </p:nvSpPr>
        <p:spPr bwMode="auto">
          <a:xfrm flipH="1">
            <a:off x="5613400" y="6096000"/>
            <a:ext cx="82550" cy="7620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1781" name="Line 37"/>
          <p:cNvSpPr>
            <a:spLocks noChangeShapeType="1"/>
          </p:cNvSpPr>
          <p:nvPr/>
        </p:nvSpPr>
        <p:spPr bwMode="auto">
          <a:xfrm>
            <a:off x="5597922" y="5867400"/>
            <a:ext cx="82550" cy="76200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1782" name="Line 38"/>
          <p:cNvSpPr>
            <a:spLocks noChangeShapeType="1"/>
          </p:cNvSpPr>
          <p:nvPr/>
        </p:nvSpPr>
        <p:spPr bwMode="auto">
          <a:xfrm>
            <a:off x="5613400" y="6024564"/>
            <a:ext cx="82550" cy="71437"/>
          </a:xfrm>
          <a:prstGeom prst="line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31783" name="Object 39"/>
          <p:cNvGraphicFramePr>
            <a:graphicFrameLocks noChangeAspect="1"/>
          </p:cNvGraphicFramePr>
          <p:nvPr/>
        </p:nvGraphicFramePr>
        <p:xfrm>
          <a:off x="247650" y="4953001"/>
          <a:ext cx="4622800" cy="911225"/>
        </p:xfrm>
        <a:graphic>
          <a:graphicData uri="http://schemas.openxmlformats.org/presentationml/2006/ole">
            <p:oleObj spid="_x0000_s1030" name="Equation" r:id="rId7" imgW="2374560" imgH="507960" progId="Equation.3">
              <p:embed/>
            </p:oleObj>
          </a:graphicData>
        </a:graphic>
      </p:graphicFrame>
      <p:sp>
        <p:nvSpPr>
          <p:cNvPr id="31784" name="AutoShape 40"/>
          <p:cNvSpPr>
            <a:spLocks noChangeArrowheads="1"/>
          </p:cNvSpPr>
          <p:nvPr/>
        </p:nvSpPr>
        <p:spPr bwMode="auto">
          <a:xfrm>
            <a:off x="2286000" y="4267200"/>
            <a:ext cx="304800" cy="533400"/>
          </a:xfrm>
          <a:prstGeom prst="downArrow">
            <a:avLst>
              <a:gd name="adj1" fmla="val 50000"/>
              <a:gd name="adj2" fmla="val 875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85" name="Rectangle 41"/>
          <p:cNvSpPr>
            <a:spLocks noChangeArrowheads="1"/>
          </p:cNvSpPr>
          <p:nvPr/>
        </p:nvSpPr>
        <p:spPr bwMode="auto">
          <a:xfrm>
            <a:off x="3219450" y="1828800"/>
            <a:ext cx="1238250" cy="2362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86" name="Rectangle 42"/>
          <p:cNvSpPr>
            <a:spLocks noChangeArrowheads="1"/>
          </p:cNvSpPr>
          <p:nvPr/>
        </p:nvSpPr>
        <p:spPr bwMode="auto">
          <a:xfrm>
            <a:off x="1816100" y="1828800"/>
            <a:ext cx="1403350" cy="2362200"/>
          </a:xfrm>
          <a:prstGeom prst="rect">
            <a:avLst/>
          </a:prstGeom>
          <a:solidFill>
            <a:srgbClr val="FCC98C"/>
          </a:solidFill>
          <a:ln w="9525">
            <a:solidFill>
              <a:srgbClr val="FDDCB5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87" name="Rectangle 43"/>
          <p:cNvSpPr>
            <a:spLocks noChangeArrowheads="1"/>
          </p:cNvSpPr>
          <p:nvPr/>
        </p:nvSpPr>
        <p:spPr bwMode="auto">
          <a:xfrm>
            <a:off x="495300" y="1828800"/>
            <a:ext cx="1320800" cy="2362200"/>
          </a:xfrm>
          <a:prstGeom prst="rect">
            <a:avLst/>
          </a:prstGeom>
          <a:solidFill>
            <a:schemeClr val="accent3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88" name="Rectangle 44"/>
          <p:cNvSpPr>
            <a:spLocks noChangeArrowheads="1"/>
          </p:cNvSpPr>
          <p:nvPr/>
        </p:nvSpPr>
        <p:spPr bwMode="auto">
          <a:xfrm>
            <a:off x="495300" y="1905000"/>
            <a:ext cx="3962400" cy="2286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algn="ctr" eaLnBrk="0" hangingPunct="0">
              <a:spcBef>
                <a:spcPct val="20000"/>
              </a:spcBef>
              <a:tabLst>
                <a:tab pos="465138" algn="ctr"/>
                <a:tab pos="1595438" algn="ctr"/>
                <a:tab pos="2679700" algn="ctr"/>
              </a:tabLst>
            </a:pPr>
            <a:r>
              <a:rPr lang="en-US" dirty="0">
                <a:latin typeface="Arial" charset="0"/>
              </a:rPr>
              <a:t>	</a:t>
            </a:r>
            <a:r>
              <a:rPr lang="en-US" b="1" u="sng" dirty="0" err="1">
                <a:latin typeface="Arial" charset="0"/>
              </a:rPr>
              <a:t>Bor</a:t>
            </a:r>
            <a:r>
              <a:rPr lang="en-US" b="1" u="sng" dirty="0">
                <a:latin typeface="Arial" charset="0"/>
              </a:rPr>
              <a:t> 1</a:t>
            </a:r>
            <a:r>
              <a:rPr lang="en-US" u="sng" dirty="0">
                <a:latin typeface="Arial" charset="0"/>
              </a:rPr>
              <a:t>	</a:t>
            </a:r>
            <a:r>
              <a:rPr lang="en-US" dirty="0">
                <a:latin typeface="Arial" charset="0"/>
              </a:rPr>
              <a:t>    </a:t>
            </a:r>
            <a:r>
              <a:rPr lang="en-US" b="1" u="sng" dirty="0" err="1">
                <a:latin typeface="Arial" charset="0"/>
              </a:rPr>
              <a:t>Bor</a:t>
            </a:r>
            <a:r>
              <a:rPr lang="en-US" b="1" u="sng" dirty="0">
                <a:latin typeface="Arial" charset="0"/>
              </a:rPr>
              <a:t> 2</a:t>
            </a:r>
            <a:r>
              <a:rPr lang="en-US" b="1" dirty="0">
                <a:latin typeface="Arial" charset="0"/>
              </a:rPr>
              <a:t>    </a:t>
            </a:r>
            <a:r>
              <a:rPr lang="en-US" b="1" u="sng" dirty="0" err="1">
                <a:latin typeface="Arial" charset="0"/>
              </a:rPr>
              <a:t>Bor</a:t>
            </a:r>
            <a:r>
              <a:rPr lang="en-US" b="1" u="sng" dirty="0">
                <a:latin typeface="Arial" charset="0"/>
              </a:rPr>
              <a:t> 3</a:t>
            </a:r>
            <a:r>
              <a:rPr lang="en-US" dirty="0">
                <a:latin typeface="Arial" charset="0"/>
              </a:rPr>
              <a:t/>
            </a:r>
            <a:br>
              <a:rPr lang="en-US" dirty="0">
                <a:latin typeface="Arial" charset="0"/>
              </a:rPr>
            </a:br>
            <a:r>
              <a:rPr lang="en-US" dirty="0">
                <a:latin typeface="Arial" charset="0"/>
              </a:rPr>
              <a:t>	254	     234	       200</a:t>
            </a:r>
            <a:br>
              <a:rPr lang="en-US" dirty="0">
                <a:latin typeface="Arial" charset="0"/>
              </a:rPr>
            </a:br>
            <a:r>
              <a:rPr lang="en-US" dirty="0">
                <a:latin typeface="Arial" charset="0"/>
              </a:rPr>
              <a:t>	263	     218	       222</a:t>
            </a:r>
            <a:br>
              <a:rPr lang="en-US" dirty="0">
                <a:latin typeface="Arial" charset="0"/>
              </a:rPr>
            </a:br>
            <a:r>
              <a:rPr lang="en-US" dirty="0">
                <a:latin typeface="Arial" charset="0"/>
              </a:rPr>
              <a:t>	241	     235	       197</a:t>
            </a:r>
            <a:br>
              <a:rPr lang="en-US" dirty="0">
                <a:latin typeface="Arial" charset="0"/>
              </a:rPr>
            </a:br>
            <a:r>
              <a:rPr lang="en-US" dirty="0">
                <a:latin typeface="Arial" charset="0"/>
              </a:rPr>
              <a:t>	237	     227	       206</a:t>
            </a:r>
            <a:br>
              <a:rPr lang="en-US" dirty="0">
                <a:latin typeface="Arial" charset="0"/>
              </a:rPr>
            </a:br>
            <a:r>
              <a:rPr lang="en-US" dirty="0">
                <a:latin typeface="Arial" charset="0"/>
              </a:rPr>
              <a:t>	251	     216	       204</a:t>
            </a:r>
          </a:p>
        </p:txBody>
      </p:sp>
      <p:sp>
        <p:nvSpPr>
          <p:cNvPr id="31789" name="Rectangle 45"/>
          <p:cNvSpPr>
            <a:spLocks noChangeArrowheads="1"/>
          </p:cNvSpPr>
          <p:nvPr/>
        </p:nvSpPr>
        <p:spPr bwMode="auto">
          <a:xfrm>
            <a:off x="7461250" y="6464300"/>
            <a:ext cx="1073150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 dirty="0" err="1">
                <a:latin typeface="Arial" charset="0"/>
              </a:rPr>
              <a:t>Bor</a:t>
            </a:r>
            <a:endParaRPr lang="en-US" sz="2000" b="1" dirty="0">
              <a:latin typeface="Arial" charset="0"/>
            </a:endParaRPr>
          </a:p>
        </p:txBody>
      </p:sp>
      <p:sp>
        <p:nvSpPr>
          <p:cNvPr id="31790" name="Rectangle 46"/>
          <p:cNvSpPr>
            <a:spLocks noChangeArrowheads="1"/>
          </p:cNvSpPr>
          <p:nvPr/>
        </p:nvSpPr>
        <p:spPr bwMode="auto">
          <a:xfrm>
            <a:off x="6108700" y="6172200"/>
            <a:ext cx="3054350" cy="393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dirty="0">
                <a:latin typeface="Arial" charset="0"/>
              </a:rPr>
              <a:t>1            2            3</a:t>
            </a:r>
          </a:p>
        </p:txBody>
      </p:sp>
      <p:sp>
        <p:nvSpPr>
          <p:cNvPr id="31791" name="Rectangle 47"/>
          <p:cNvSpPr>
            <a:spLocks noChangeArrowheads="1"/>
          </p:cNvSpPr>
          <p:nvPr/>
        </p:nvSpPr>
        <p:spPr bwMode="auto">
          <a:xfrm>
            <a:off x="495300" y="1828800"/>
            <a:ext cx="3962400" cy="2362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1792" name="Line 48"/>
          <p:cNvSpPr>
            <a:spLocks noChangeShapeType="1"/>
          </p:cNvSpPr>
          <p:nvPr/>
        </p:nvSpPr>
        <p:spPr bwMode="auto">
          <a:xfrm>
            <a:off x="5613400" y="6172200"/>
            <a:ext cx="8255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533400" y="4191000"/>
            <a:ext cx="8794750" cy="914400"/>
          </a:xfrm>
          <a:prstGeom prst="rect">
            <a:avLst/>
          </a:prstGeom>
          <a:solidFill>
            <a:srgbClr val="FF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533400" y="5334000"/>
            <a:ext cx="3924300" cy="914400"/>
          </a:xfrm>
          <a:prstGeom prst="rect">
            <a:avLst/>
          </a:prstGeom>
          <a:solidFill>
            <a:srgbClr val="FFFF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8442458" cy="1066800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en-US" sz="4700" dirty="0" err="1"/>
              <a:t>Perhitungan</a:t>
            </a:r>
            <a:endParaRPr lang="en-US" sz="4700" dirty="0"/>
          </a:p>
        </p:txBody>
      </p:sp>
      <p:sp>
        <p:nvSpPr>
          <p:cNvPr id="32773" name="Rectangle 5"/>
          <p:cNvSpPr>
            <a:spLocks noChangeArrowheads="1"/>
          </p:cNvSpPr>
          <p:nvPr/>
        </p:nvSpPr>
        <p:spPr bwMode="auto">
          <a:xfrm>
            <a:off x="3136900" y="1676400"/>
            <a:ext cx="1238250" cy="2362200"/>
          </a:xfrm>
          <a:prstGeom prst="rect">
            <a:avLst/>
          </a:prstGeom>
          <a:solidFill>
            <a:srgbClr val="CCCC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74" name="Rectangle 6"/>
          <p:cNvSpPr>
            <a:spLocks noChangeArrowheads="1"/>
          </p:cNvSpPr>
          <p:nvPr/>
        </p:nvSpPr>
        <p:spPr bwMode="auto">
          <a:xfrm>
            <a:off x="1733550" y="1676400"/>
            <a:ext cx="1403350" cy="2362200"/>
          </a:xfrm>
          <a:prstGeom prst="rect">
            <a:avLst/>
          </a:prstGeom>
          <a:solidFill>
            <a:srgbClr val="FCC98C"/>
          </a:solidFill>
          <a:ln w="9525">
            <a:solidFill>
              <a:srgbClr val="FDDCB5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75" name="Rectangle 7"/>
          <p:cNvSpPr>
            <a:spLocks noChangeArrowheads="1"/>
          </p:cNvSpPr>
          <p:nvPr/>
        </p:nvSpPr>
        <p:spPr bwMode="auto">
          <a:xfrm>
            <a:off x="533400" y="1676400"/>
            <a:ext cx="1447800" cy="2362200"/>
          </a:xfrm>
          <a:prstGeom prst="rect">
            <a:avLst/>
          </a:prstGeom>
          <a:solidFill>
            <a:srgbClr val="F983C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76" name="Rectangle 8"/>
          <p:cNvSpPr>
            <a:spLocks noChangeArrowheads="1"/>
          </p:cNvSpPr>
          <p:nvPr/>
        </p:nvSpPr>
        <p:spPr bwMode="auto">
          <a:xfrm>
            <a:off x="412750" y="1752600"/>
            <a:ext cx="3962400" cy="2286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algn="ctr" eaLnBrk="0" hangingPunct="0">
              <a:spcBef>
                <a:spcPct val="20000"/>
              </a:spcBef>
              <a:tabLst>
                <a:tab pos="465138" algn="ctr"/>
                <a:tab pos="1595438" algn="ctr"/>
                <a:tab pos="2679700" algn="ctr"/>
              </a:tabLst>
            </a:pPr>
            <a:r>
              <a:rPr lang="en-US">
                <a:latin typeface="Arial" charset="0"/>
              </a:rPr>
              <a:t>	</a:t>
            </a:r>
            <a:r>
              <a:rPr lang="en-US" b="1" u="sng">
                <a:latin typeface="Arial" charset="0"/>
              </a:rPr>
              <a:t>Bor 1</a:t>
            </a:r>
            <a:r>
              <a:rPr lang="en-US" u="sng">
                <a:latin typeface="Arial" charset="0"/>
              </a:rPr>
              <a:t>	</a:t>
            </a:r>
            <a:r>
              <a:rPr lang="en-US">
                <a:latin typeface="Arial" charset="0"/>
              </a:rPr>
              <a:t>    </a:t>
            </a:r>
            <a:r>
              <a:rPr lang="en-US" b="1" u="sng">
                <a:latin typeface="Arial" charset="0"/>
              </a:rPr>
              <a:t>Bor 2</a:t>
            </a:r>
            <a:r>
              <a:rPr lang="en-US" b="1">
                <a:latin typeface="Arial" charset="0"/>
              </a:rPr>
              <a:t>    </a:t>
            </a:r>
            <a:r>
              <a:rPr lang="en-US" b="1" u="sng">
                <a:latin typeface="Arial" charset="0"/>
              </a:rPr>
              <a:t>Bor 3</a:t>
            </a:r>
            <a:r>
              <a:rPr lang="en-US">
                <a:latin typeface="Arial" charset="0"/>
              </a:rPr>
              <a:t/>
            </a:r>
            <a:br>
              <a:rPr lang="en-US">
                <a:latin typeface="Arial" charset="0"/>
              </a:rPr>
            </a:br>
            <a:r>
              <a:rPr lang="en-US">
                <a:latin typeface="Arial" charset="0"/>
              </a:rPr>
              <a:t>	254	     234	       200</a:t>
            </a:r>
            <a:br>
              <a:rPr lang="en-US">
                <a:latin typeface="Arial" charset="0"/>
              </a:rPr>
            </a:br>
            <a:r>
              <a:rPr lang="en-US">
                <a:latin typeface="Arial" charset="0"/>
              </a:rPr>
              <a:t>	263	     218	       222</a:t>
            </a:r>
            <a:br>
              <a:rPr lang="en-US">
                <a:latin typeface="Arial" charset="0"/>
              </a:rPr>
            </a:br>
            <a:r>
              <a:rPr lang="en-US">
                <a:latin typeface="Arial" charset="0"/>
              </a:rPr>
              <a:t>	241	     235	       197</a:t>
            </a:r>
            <a:br>
              <a:rPr lang="en-US">
                <a:latin typeface="Arial" charset="0"/>
              </a:rPr>
            </a:br>
            <a:r>
              <a:rPr lang="en-US">
                <a:latin typeface="Arial" charset="0"/>
              </a:rPr>
              <a:t>	237	     227	       206</a:t>
            </a:r>
            <a:br>
              <a:rPr lang="en-US">
                <a:latin typeface="Arial" charset="0"/>
              </a:rPr>
            </a:br>
            <a:r>
              <a:rPr lang="en-US">
                <a:latin typeface="Arial" charset="0"/>
              </a:rPr>
              <a:t>	251	     216	       204</a:t>
            </a:r>
          </a:p>
        </p:txBody>
      </p:sp>
      <p:sp>
        <p:nvSpPr>
          <p:cNvPr id="32777" name="Text Box 9"/>
          <p:cNvSpPr txBox="1">
            <a:spLocks noChangeArrowheads="1"/>
          </p:cNvSpPr>
          <p:nvPr/>
        </p:nvSpPr>
        <p:spPr bwMode="auto">
          <a:xfrm>
            <a:off x="4953000" y="1752600"/>
            <a:ext cx="1568450" cy="2439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Arial" charset="0"/>
              </a:rPr>
              <a:t>x</a:t>
            </a:r>
            <a:r>
              <a:rPr lang="en-US" sz="2000" baseline="-25000">
                <a:latin typeface="Arial" charset="0"/>
              </a:rPr>
              <a:t>1</a:t>
            </a:r>
            <a:r>
              <a:rPr lang="en-US" sz="2000">
                <a:latin typeface="Arial" charset="0"/>
              </a:rPr>
              <a:t> = 249.2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Arial" charset="0"/>
              </a:rPr>
              <a:t>x</a:t>
            </a:r>
            <a:r>
              <a:rPr lang="en-US" sz="2000" baseline="-25000">
                <a:latin typeface="Arial" charset="0"/>
              </a:rPr>
              <a:t>2</a:t>
            </a:r>
            <a:r>
              <a:rPr lang="en-US" sz="2000">
                <a:latin typeface="Arial" charset="0"/>
              </a:rPr>
              <a:t> = 226.0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Arial" charset="0"/>
              </a:rPr>
              <a:t>x</a:t>
            </a:r>
            <a:r>
              <a:rPr lang="en-US" sz="2000" baseline="-25000">
                <a:latin typeface="Arial" charset="0"/>
              </a:rPr>
              <a:t>3</a:t>
            </a:r>
            <a:r>
              <a:rPr lang="en-US" sz="2000">
                <a:latin typeface="Arial" charset="0"/>
              </a:rPr>
              <a:t> = 205.8</a:t>
            </a:r>
          </a:p>
          <a:p>
            <a:pPr>
              <a:spcBef>
                <a:spcPct val="50000"/>
              </a:spcBef>
            </a:pPr>
            <a:endParaRPr lang="en-US" sz="800">
              <a:latin typeface="Arial" charset="0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en-US" sz="2000">
                <a:latin typeface="Arial" charset="0"/>
              </a:rPr>
              <a:t>x = 227.0</a:t>
            </a:r>
          </a:p>
          <a:p>
            <a:pPr>
              <a:spcBef>
                <a:spcPct val="50000"/>
              </a:spcBef>
            </a:pPr>
            <a:endParaRPr lang="en-US" sz="2000">
              <a:latin typeface="Arial" charset="0"/>
            </a:endParaRPr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>
            <a:off x="5035550" y="1828800"/>
            <a:ext cx="1651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>
            <a:off x="5035550" y="2286000"/>
            <a:ext cx="1651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>
            <a:off x="5035550" y="2743200"/>
            <a:ext cx="1651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>
            <a:off x="5035550" y="3429000"/>
            <a:ext cx="1651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>
            <a:off x="5035550" y="3352800"/>
            <a:ext cx="1651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2783" name="Text Box 15"/>
          <p:cNvSpPr txBox="1">
            <a:spLocks noChangeArrowheads="1"/>
          </p:cNvSpPr>
          <p:nvPr/>
        </p:nvSpPr>
        <p:spPr bwMode="auto">
          <a:xfrm>
            <a:off x="7016750" y="1752601"/>
            <a:ext cx="1568450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Arial" charset="0"/>
              </a:rPr>
              <a:t>n</a:t>
            </a:r>
            <a:r>
              <a:rPr lang="en-US" sz="2000" baseline="-25000">
                <a:latin typeface="Arial" charset="0"/>
              </a:rPr>
              <a:t>1</a:t>
            </a:r>
            <a:r>
              <a:rPr lang="en-US" sz="2000">
                <a:latin typeface="Arial" charset="0"/>
              </a:rPr>
              <a:t> = 5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Arial" charset="0"/>
              </a:rPr>
              <a:t>n</a:t>
            </a:r>
            <a:r>
              <a:rPr lang="en-US" sz="2000" baseline="-25000">
                <a:latin typeface="Arial" charset="0"/>
              </a:rPr>
              <a:t>2</a:t>
            </a:r>
            <a:r>
              <a:rPr lang="en-US" sz="2000">
                <a:latin typeface="Arial" charset="0"/>
              </a:rPr>
              <a:t> = 5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Arial" charset="0"/>
              </a:rPr>
              <a:t>n</a:t>
            </a:r>
            <a:r>
              <a:rPr lang="en-US" sz="2000" baseline="-25000">
                <a:latin typeface="Arial" charset="0"/>
              </a:rPr>
              <a:t>3</a:t>
            </a:r>
            <a:r>
              <a:rPr lang="en-US" sz="2000">
                <a:latin typeface="Arial" charset="0"/>
              </a:rPr>
              <a:t> = 5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Arial" charset="0"/>
              </a:rPr>
              <a:t>N = 15</a:t>
            </a:r>
          </a:p>
          <a:p>
            <a:pPr>
              <a:spcBef>
                <a:spcPct val="50000"/>
              </a:spcBef>
            </a:pPr>
            <a:r>
              <a:rPr lang="en-US" sz="2000">
                <a:latin typeface="Arial" charset="0"/>
              </a:rPr>
              <a:t>k = 3</a:t>
            </a:r>
          </a:p>
        </p:txBody>
      </p:sp>
      <p:sp>
        <p:nvSpPr>
          <p:cNvPr id="32784" name="Text Box 16"/>
          <p:cNvSpPr txBox="1">
            <a:spLocks noChangeArrowheads="1"/>
          </p:cNvSpPr>
          <p:nvPr/>
        </p:nvSpPr>
        <p:spPr bwMode="auto">
          <a:xfrm>
            <a:off x="660400" y="4191001"/>
            <a:ext cx="8915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Arial" charset="0"/>
              </a:rPr>
              <a:t>SSB =  5 [ (249.2 – 227)</a:t>
            </a:r>
            <a:r>
              <a:rPr lang="en-US" sz="2000" baseline="30000">
                <a:latin typeface="Arial" charset="0"/>
              </a:rPr>
              <a:t>2</a:t>
            </a:r>
            <a:r>
              <a:rPr lang="en-US" sz="2000">
                <a:latin typeface="Arial" charset="0"/>
              </a:rPr>
              <a:t> + (226 – 227)</a:t>
            </a:r>
            <a:r>
              <a:rPr lang="en-US" sz="2000" baseline="30000">
                <a:latin typeface="Arial" charset="0"/>
              </a:rPr>
              <a:t>2</a:t>
            </a:r>
            <a:r>
              <a:rPr lang="en-US" sz="2000">
                <a:latin typeface="Arial" charset="0"/>
              </a:rPr>
              <a:t> + (205.8 – 227)</a:t>
            </a:r>
            <a:r>
              <a:rPr lang="en-US" sz="2000" baseline="30000">
                <a:latin typeface="Arial" charset="0"/>
              </a:rPr>
              <a:t>2</a:t>
            </a:r>
            <a:r>
              <a:rPr lang="en-US" sz="2000">
                <a:latin typeface="Arial" charset="0"/>
              </a:rPr>
              <a:t> ] = 4716.4</a:t>
            </a:r>
          </a:p>
        </p:txBody>
      </p:sp>
      <p:sp>
        <p:nvSpPr>
          <p:cNvPr id="32785" name="Text Box 17"/>
          <p:cNvSpPr txBox="1">
            <a:spLocks noChangeArrowheads="1"/>
          </p:cNvSpPr>
          <p:nvPr/>
        </p:nvSpPr>
        <p:spPr bwMode="auto">
          <a:xfrm>
            <a:off x="660400" y="4648201"/>
            <a:ext cx="89154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Arial" charset="0"/>
              </a:rPr>
              <a:t>SSW =  (254 – 249.2)</a:t>
            </a:r>
            <a:r>
              <a:rPr lang="en-US" sz="2000" baseline="30000">
                <a:latin typeface="Arial" charset="0"/>
              </a:rPr>
              <a:t>2</a:t>
            </a:r>
            <a:r>
              <a:rPr lang="en-US" sz="2000">
                <a:latin typeface="Arial" charset="0"/>
              </a:rPr>
              <a:t> + (263 – 249.2)</a:t>
            </a:r>
            <a:r>
              <a:rPr lang="en-US" sz="2000" baseline="30000">
                <a:latin typeface="Arial" charset="0"/>
              </a:rPr>
              <a:t>2</a:t>
            </a:r>
            <a:r>
              <a:rPr lang="en-US" sz="2000">
                <a:latin typeface="Arial" charset="0"/>
              </a:rPr>
              <a:t> +…+ (204 – 205.8)</a:t>
            </a:r>
            <a:r>
              <a:rPr lang="en-US" sz="2000" baseline="30000">
                <a:latin typeface="Arial" charset="0"/>
              </a:rPr>
              <a:t>2</a:t>
            </a:r>
            <a:r>
              <a:rPr lang="en-US" sz="2000">
                <a:latin typeface="Arial" charset="0"/>
              </a:rPr>
              <a:t> = 1119.6</a:t>
            </a:r>
          </a:p>
        </p:txBody>
      </p:sp>
      <p:sp>
        <p:nvSpPr>
          <p:cNvPr id="32786" name="Text Box 18"/>
          <p:cNvSpPr txBox="1">
            <a:spLocks noChangeArrowheads="1"/>
          </p:cNvSpPr>
          <p:nvPr/>
        </p:nvSpPr>
        <p:spPr bwMode="auto">
          <a:xfrm>
            <a:off x="577850" y="5334001"/>
            <a:ext cx="4127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MSB = 4716.4 / (3-1) = 2358.2</a:t>
            </a:r>
          </a:p>
        </p:txBody>
      </p:sp>
      <p:sp>
        <p:nvSpPr>
          <p:cNvPr id="32787" name="Text Box 19"/>
          <p:cNvSpPr txBox="1">
            <a:spLocks noChangeArrowheads="1"/>
          </p:cNvSpPr>
          <p:nvPr/>
        </p:nvSpPr>
        <p:spPr bwMode="auto">
          <a:xfrm>
            <a:off x="577850" y="5791201"/>
            <a:ext cx="41275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MSW = 1119.6 / (15-3) = 93.3</a:t>
            </a:r>
          </a:p>
        </p:txBody>
      </p:sp>
      <p:sp>
        <p:nvSpPr>
          <p:cNvPr id="32788" name="AutoShape 20"/>
          <p:cNvSpPr>
            <a:spLocks/>
          </p:cNvSpPr>
          <p:nvPr/>
        </p:nvSpPr>
        <p:spPr bwMode="auto">
          <a:xfrm>
            <a:off x="4622800" y="5334000"/>
            <a:ext cx="412750" cy="914400"/>
          </a:xfrm>
          <a:prstGeom prst="rightBrace">
            <a:avLst>
              <a:gd name="adj1" fmla="val 20000"/>
              <a:gd name="adj2" fmla="val 50000"/>
            </a:avLst>
          </a:prstGeom>
          <a:ln>
            <a:headEnd/>
            <a:tailEnd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wrap="none" anchor="ctr"/>
          <a:lstStyle/>
          <a:p>
            <a:endParaRPr lang="en-US">
              <a:ln>
                <a:solidFill>
                  <a:schemeClr val="accent4">
                    <a:lumMod val="50000"/>
                  </a:schemeClr>
                </a:solidFill>
              </a:ln>
            </a:endParaRPr>
          </a:p>
        </p:txBody>
      </p:sp>
      <p:graphicFrame>
        <p:nvGraphicFramePr>
          <p:cNvPr id="32789" name="Object 21"/>
          <p:cNvGraphicFramePr>
            <a:graphicFrameLocks noChangeAspect="1"/>
          </p:cNvGraphicFramePr>
          <p:nvPr/>
        </p:nvGraphicFramePr>
        <p:xfrm>
          <a:off x="5193771" y="5334001"/>
          <a:ext cx="3315758" cy="855663"/>
        </p:xfrm>
        <a:graphic>
          <a:graphicData uri="http://schemas.openxmlformats.org/presentationml/2006/ole">
            <p:oleObj spid="_x0000_s2050" name="Equation" r:id="rId3" imgW="1409400" imgH="393480" progId="Equation.3">
              <p:embed/>
            </p:oleObj>
          </a:graphicData>
        </a:graphic>
      </p:graphicFrame>
      <p:sp>
        <p:nvSpPr>
          <p:cNvPr id="32790" name="Rectangle 22"/>
          <p:cNvSpPr>
            <a:spLocks noChangeArrowheads="1"/>
          </p:cNvSpPr>
          <p:nvPr/>
        </p:nvSpPr>
        <p:spPr bwMode="auto">
          <a:xfrm>
            <a:off x="533400" y="1676400"/>
            <a:ext cx="3810000" cy="2362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91" name="Line 23"/>
          <p:cNvSpPr>
            <a:spLocks noChangeShapeType="1"/>
          </p:cNvSpPr>
          <p:nvPr/>
        </p:nvSpPr>
        <p:spPr bwMode="auto">
          <a:xfrm>
            <a:off x="1568450" y="5105400"/>
            <a:ext cx="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3505200" y="5867400"/>
            <a:ext cx="1568450" cy="393700"/>
          </a:xfrm>
          <a:prstGeom prst="rect">
            <a:avLst/>
          </a:prstGeom>
          <a:solidFill>
            <a:srgbClr val="C9FAFB"/>
          </a:solidFill>
          <a:ln w="9525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 dirty="0">
                <a:latin typeface="Arial" charset="0"/>
              </a:rPr>
              <a:t>F</a:t>
            </a:r>
            <a:r>
              <a:rPr lang="en-US" sz="2000" b="1" baseline="-25000" dirty="0">
                <a:latin typeface="Arial" charset="0"/>
                <a:sym typeface="Symbol" pitchFamily="18" charset="2"/>
              </a:rPr>
              <a:t> </a:t>
            </a:r>
            <a:r>
              <a:rPr lang="en-US" sz="2000" b="1" dirty="0">
                <a:latin typeface="Arial" charset="0"/>
              </a:rPr>
              <a:t>= 25.275</a:t>
            </a: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412750" y="1371600"/>
            <a:ext cx="2889250" cy="914400"/>
          </a:xfrm>
          <a:prstGeom prst="rect">
            <a:avLst/>
          </a:prstGeom>
          <a:solidFill>
            <a:srgbClr val="FFFFCC"/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796" name="Rectangle 4"/>
          <p:cNvSpPr>
            <a:spLocks noGrp="1" noChangeArrowheads="1"/>
          </p:cNvSpPr>
          <p:nvPr>
            <p:ph type="title"/>
          </p:nvPr>
        </p:nvSpPr>
        <p:spPr>
          <a:xfrm>
            <a:off x="1073150" y="228600"/>
            <a:ext cx="8442458" cy="1066800"/>
          </a:xfrm>
        </p:spPr>
        <p:txBody>
          <a:bodyPr/>
          <a:lstStyle/>
          <a:p>
            <a:pPr algn="l">
              <a:lnSpc>
                <a:spcPct val="80000"/>
              </a:lnSpc>
            </a:pPr>
            <a:r>
              <a:rPr lang="en-US" sz="4700" dirty="0" err="1"/>
              <a:t>Solusi</a:t>
            </a:r>
            <a:endParaRPr lang="en-US" sz="4700" dirty="0"/>
          </a:p>
        </p:txBody>
      </p:sp>
      <p:sp>
        <p:nvSpPr>
          <p:cNvPr id="3379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12750" y="1371600"/>
            <a:ext cx="4168775" cy="1828800"/>
          </a:xfrm>
          <a:noFill/>
          <a:ln/>
        </p:spPr>
        <p:txBody>
          <a:bodyPr lIns="90488" tIns="44450" rIns="90488" bIns="44450"/>
          <a:lstStyle/>
          <a:p>
            <a:pPr>
              <a:buFont typeface="Wingdings" pitchFamily="2" charset="2"/>
              <a:buNone/>
            </a:pPr>
            <a:r>
              <a:rPr lang="en-US" sz="2400"/>
              <a:t>H</a:t>
            </a:r>
            <a:r>
              <a:rPr lang="en-US" sz="2400" baseline="-25000"/>
              <a:t>0</a:t>
            </a:r>
            <a:r>
              <a:rPr lang="en-US" sz="2400"/>
              <a:t>: </a:t>
            </a:r>
            <a:r>
              <a:rPr lang="el-GR" sz="2400">
                <a:cs typeface="Arial" charset="0"/>
              </a:rPr>
              <a:t>μ</a:t>
            </a:r>
            <a:r>
              <a:rPr lang="en-US" sz="2400" baseline="-25000"/>
              <a:t>1</a:t>
            </a:r>
            <a:r>
              <a:rPr lang="en-US" sz="2400"/>
              <a:t> = </a:t>
            </a:r>
            <a:r>
              <a:rPr lang="el-GR" sz="2400">
                <a:cs typeface="Arial" charset="0"/>
              </a:rPr>
              <a:t>μ</a:t>
            </a:r>
            <a:r>
              <a:rPr lang="en-US" sz="2400" baseline="-25000"/>
              <a:t>2</a:t>
            </a:r>
            <a:r>
              <a:rPr lang="en-US" sz="2400"/>
              <a:t> = </a:t>
            </a:r>
            <a:r>
              <a:rPr lang="el-GR" sz="2400">
                <a:cs typeface="Arial" charset="0"/>
              </a:rPr>
              <a:t>μ</a:t>
            </a:r>
            <a:r>
              <a:rPr lang="en-US" sz="2400" baseline="-25000"/>
              <a:t>3</a:t>
            </a:r>
            <a:endParaRPr lang="en-US" sz="2400"/>
          </a:p>
          <a:p>
            <a:pPr>
              <a:buFont typeface="Wingdings" pitchFamily="2" charset="2"/>
              <a:buNone/>
            </a:pPr>
            <a:r>
              <a:rPr lang="en-US" sz="2400"/>
              <a:t>H</a:t>
            </a:r>
            <a:r>
              <a:rPr lang="en-US" sz="2400" baseline="-25000"/>
              <a:t>A</a:t>
            </a:r>
            <a:r>
              <a:rPr lang="en-US" sz="2400"/>
              <a:t>: </a:t>
            </a:r>
            <a:r>
              <a:rPr lang="el-GR" sz="2400">
                <a:cs typeface="Arial" charset="0"/>
              </a:rPr>
              <a:t>μ</a:t>
            </a:r>
            <a:r>
              <a:rPr lang="en-US" sz="2400" baseline="-25000"/>
              <a:t>i</a:t>
            </a:r>
            <a:r>
              <a:rPr lang="en-US" sz="2400"/>
              <a:t> not all equal</a:t>
            </a:r>
          </a:p>
          <a:p>
            <a:pPr>
              <a:buFont typeface="Wingdings" pitchFamily="2" charset="2"/>
              <a:buNone/>
            </a:pPr>
            <a:r>
              <a:rPr lang="en-US" sz="2400">
                <a:sym typeface="Symbol" pitchFamily="18" charset="2"/>
              </a:rPr>
              <a:t></a:t>
            </a:r>
            <a:r>
              <a:rPr lang="en-US" sz="2400"/>
              <a:t> = .05</a:t>
            </a:r>
          </a:p>
          <a:p>
            <a:pPr>
              <a:buFont typeface="Wingdings" pitchFamily="2" charset="2"/>
              <a:buNone/>
            </a:pPr>
            <a:r>
              <a:rPr lang="en-US" sz="2400"/>
              <a:t>df</a:t>
            </a:r>
            <a:r>
              <a:rPr lang="en-US" sz="2400" baseline="-25000"/>
              <a:t>1</a:t>
            </a:r>
            <a:r>
              <a:rPr lang="en-US" sz="2400"/>
              <a:t>= 2      df</a:t>
            </a:r>
            <a:r>
              <a:rPr lang="en-US" sz="2400" baseline="-25000"/>
              <a:t>2</a:t>
            </a:r>
            <a:r>
              <a:rPr lang="en-US" sz="2400"/>
              <a:t> = 12 </a:t>
            </a:r>
            <a:endParaRPr lang="en-US" sz="2400" b="1"/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5029200" y="1295400"/>
            <a:ext cx="41275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eaLnBrk="0" hangingPunct="0">
              <a:spcBef>
                <a:spcPct val="20000"/>
              </a:spcBef>
            </a:pPr>
            <a:r>
              <a:rPr lang="en-US" sz="2800" b="1" dirty="0" err="1">
                <a:latin typeface="Arial" charset="0"/>
              </a:rPr>
              <a:t>Statistik</a:t>
            </a:r>
            <a:r>
              <a:rPr lang="en-US" sz="2800" b="1" dirty="0">
                <a:latin typeface="Arial" charset="0"/>
              </a:rPr>
              <a:t> </a:t>
            </a:r>
            <a:r>
              <a:rPr lang="en-US" sz="2800" b="1" dirty="0" err="1">
                <a:latin typeface="Arial" charset="0"/>
              </a:rPr>
              <a:t>Uji</a:t>
            </a:r>
            <a:r>
              <a:rPr lang="en-US" sz="2800" b="1" dirty="0">
                <a:latin typeface="Arial" charset="0"/>
              </a:rPr>
              <a:t>: </a:t>
            </a:r>
            <a:endParaRPr lang="en-US" sz="2800" dirty="0">
              <a:latin typeface="Arial" charset="0"/>
            </a:endParaRPr>
          </a:p>
          <a:p>
            <a:pPr eaLnBrk="0" hangingPunct="0">
              <a:spcBef>
                <a:spcPct val="20000"/>
              </a:spcBef>
            </a:pPr>
            <a:endParaRPr lang="en-US" sz="2800" dirty="0">
              <a:latin typeface="Arial" charset="0"/>
            </a:endParaRPr>
          </a:p>
          <a:p>
            <a:pPr eaLnBrk="0" hangingPunct="0">
              <a:spcBef>
                <a:spcPct val="20000"/>
              </a:spcBef>
            </a:pPr>
            <a:endParaRPr lang="en-US" sz="2800" dirty="0">
              <a:latin typeface="Arial" charset="0"/>
            </a:endParaRPr>
          </a:p>
          <a:p>
            <a:pPr eaLnBrk="0" hangingPunct="0">
              <a:spcBef>
                <a:spcPct val="20000"/>
              </a:spcBef>
            </a:pPr>
            <a:endParaRPr lang="en-US" sz="2800" dirty="0">
              <a:latin typeface="Arial" charset="0"/>
            </a:endParaRPr>
          </a:p>
          <a:p>
            <a:pPr eaLnBrk="0" hangingPunct="0">
              <a:spcBef>
                <a:spcPct val="20000"/>
              </a:spcBef>
            </a:pPr>
            <a:r>
              <a:rPr lang="en-US" sz="2800" b="1" dirty="0" err="1">
                <a:solidFill>
                  <a:schemeClr val="folHlink"/>
                </a:solidFill>
                <a:latin typeface="Arial" charset="0"/>
              </a:rPr>
              <a:t>Keputusan</a:t>
            </a:r>
            <a:r>
              <a:rPr lang="en-US" sz="2800" b="1" dirty="0">
                <a:solidFill>
                  <a:schemeClr val="folHlink"/>
                </a:solidFill>
                <a:latin typeface="Arial" charset="0"/>
              </a:rPr>
              <a:t>:</a:t>
            </a:r>
            <a:endParaRPr lang="en-US" sz="2800" dirty="0">
              <a:solidFill>
                <a:schemeClr val="folHlink"/>
              </a:solidFill>
              <a:latin typeface="Arial" charset="0"/>
            </a:endParaRPr>
          </a:p>
          <a:p>
            <a:pPr eaLnBrk="0" hangingPunct="0">
              <a:spcBef>
                <a:spcPct val="20000"/>
              </a:spcBef>
            </a:pPr>
            <a:endParaRPr lang="en-US" sz="2800" dirty="0">
              <a:latin typeface="Arial" charset="0"/>
            </a:endParaRPr>
          </a:p>
          <a:p>
            <a:pPr eaLnBrk="0" hangingPunct="0">
              <a:spcBef>
                <a:spcPct val="20000"/>
              </a:spcBef>
            </a:pPr>
            <a:r>
              <a:rPr lang="en-US" sz="2800" b="1" dirty="0" err="1">
                <a:solidFill>
                  <a:schemeClr val="folHlink"/>
                </a:solidFill>
                <a:latin typeface="Arial" charset="0"/>
              </a:rPr>
              <a:t>Kesimpulan</a:t>
            </a:r>
            <a:r>
              <a:rPr lang="en-US" sz="2800" b="1" dirty="0">
                <a:solidFill>
                  <a:schemeClr val="folHlink"/>
                </a:solidFill>
                <a:latin typeface="Arial" charset="0"/>
              </a:rPr>
              <a:t>:</a:t>
            </a:r>
            <a:endParaRPr lang="en-US" sz="2800" dirty="0">
              <a:solidFill>
                <a:schemeClr val="folHlink"/>
              </a:solidFill>
              <a:latin typeface="Arial" charset="0"/>
            </a:endParaRPr>
          </a:p>
          <a:p>
            <a:pPr eaLnBrk="0" latinLnBrk="1" hangingPunct="0">
              <a:spcBef>
                <a:spcPct val="20000"/>
              </a:spcBef>
            </a:pPr>
            <a:endParaRPr lang="en-US" sz="2800" dirty="0">
              <a:latin typeface="Arial" charset="0"/>
            </a:endParaRPr>
          </a:p>
        </p:txBody>
      </p:sp>
      <p:sp>
        <p:nvSpPr>
          <p:cNvPr id="33799" name="Rectangle 7"/>
          <p:cNvSpPr>
            <a:spLocks noChangeArrowheads="1"/>
          </p:cNvSpPr>
          <p:nvPr/>
        </p:nvSpPr>
        <p:spPr bwMode="auto">
          <a:xfrm>
            <a:off x="5257800" y="3962400"/>
            <a:ext cx="3876410" cy="406400"/>
          </a:xfrm>
          <a:prstGeom prst="rect">
            <a:avLst/>
          </a:prstGeom>
          <a:solidFill>
            <a:srgbClr val="FFFFCC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>
                <a:latin typeface="Arial" charset="0"/>
              </a:rPr>
              <a:t>Tolak H</a:t>
            </a:r>
            <a:r>
              <a:rPr lang="en-US" sz="2000" b="1" baseline="-25000">
                <a:latin typeface="Arial" charset="0"/>
              </a:rPr>
              <a:t>0</a:t>
            </a:r>
            <a:r>
              <a:rPr lang="en-US" sz="2000" b="1">
                <a:latin typeface="Arial" charset="0"/>
              </a:rPr>
              <a:t> at </a:t>
            </a:r>
            <a:r>
              <a:rPr lang="en-US" sz="2000" b="1" i="1">
                <a:latin typeface="Symbol" pitchFamily="18" charset="2"/>
              </a:rPr>
              <a:t></a:t>
            </a:r>
            <a:r>
              <a:rPr lang="en-US" sz="2000" b="1">
                <a:latin typeface="Arial" charset="0"/>
              </a:rPr>
              <a:t> = 0.05</a:t>
            </a:r>
          </a:p>
        </p:txBody>
      </p:sp>
      <p:sp>
        <p:nvSpPr>
          <p:cNvPr id="33800" name="Rectangle 8"/>
          <p:cNvSpPr>
            <a:spLocks noChangeArrowheads="1"/>
          </p:cNvSpPr>
          <p:nvPr/>
        </p:nvSpPr>
        <p:spPr bwMode="auto">
          <a:xfrm>
            <a:off x="5257800" y="4953000"/>
            <a:ext cx="4292600" cy="119776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b="1" dirty="0" err="1">
                <a:latin typeface="Arial" charset="0"/>
              </a:rPr>
              <a:t>Terdapat</a:t>
            </a:r>
            <a:r>
              <a:rPr lang="en-US" b="1" dirty="0">
                <a:latin typeface="Arial" charset="0"/>
              </a:rPr>
              <a:t> minimal 1  mean yang </a:t>
            </a:r>
            <a:r>
              <a:rPr lang="en-US" b="1" dirty="0" err="1">
                <a:latin typeface="Arial" charset="0"/>
              </a:rPr>
              <a:t>berbeda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dari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ketiga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mata</a:t>
            </a:r>
            <a:r>
              <a:rPr lang="en-US" b="1" dirty="0">
                <a:latin typeface="Arial" charset="0"/>
              </a:rPr>
              <a:t> </a:t>
            </a:r>
            <a:r>
              <a:rPr lang="en-US" b="1" dirty="0" err="1">
                <a:latin typeface="Arial" charset="0"/>
              </a:rPr>
              <a:t>bor</a:t>
            </a:r>
            <a:endParaRPr lang="en-US" b="1" dirty="0">
              <a:latin typeface="Arial" charset="0"/>
            </a:endParaRPr>
          </a:p>
        </p:txBody>
      </p:sp>
      <p:sp>
        <p:nvSpPr>
          <p:cNvPr id="33801" name="Freeform 9"/>
          <p:cNvSpPr>
            <a:spLocks/>
          </p:cNvSpPr>
          <p:nvPr/>
        </p:nvSpPr>
        <p:spPr bwMode="auto">
          <a:xfrm>
            <a:off x="2221971" y="5257800"/>
            <a:ext cx="1685396" cy="223838"/>
          </a:xfrm>
          <a:custGeom>
            <a:avLst/>
            <a:gdLst/>
            <a:ahLst/>
            <a:cxnLst>
              <a:cxn ang="0">
                <a:pos x="4" y="154"/>
              </a:cxn>
              <a:cxn ang="0">
                <a:pos x="0" y="0"/>
              </a:cxn>
              <a:cxn ang="0">
                <a:pos x="83" y="39"/>
              </a:cxn>
              <a:cxn ang="0">
                <a:pos x="154" y="61"/>
              </a:cxn>
              <a:cxn ang="0">
                <a:pos x="209" y="76"/>
              </a:cxn>
              <a:cxn ang="0">
                <a:pos x="283" y="91"/>
              </a:cxn>
              <a:cxn ang="0">
                <a:pos x="428" y="111"/>
              </a:cxn>
              <a:cxn ang="0">
                <a:pos x="592" y="126"/>
              </a:cxn>
              <a:cxn ang="0">
                <a:pos x="979" y="141"/>
              </a:cxn>
              <a:cxn ang="0">
                <a:pos x="980" y="154"/>
              </a:cxn>
            </a:cxnLst>
            <a:rect l="0" t="0" r="r" b="b"/>
            <a:pathLst>
              <a:path w="980" h="154">
                <a:moveTo>
                  <a:pt x="4" y="154"/>
                </a:moveTo>
                <a:lnTo>
                  <a:pt x="0" y="0"/>
                </a:lnTo>
                <a:lnTo>
                  <a:pt x="83" y="39"/>
                </a:lnTo>
                <a:lnTo>
                  <a:pt x="154" y="61"/>
                </a:lnTo>
                <a:lnTo>
                  <a:pt x="209" y="76"/>
                </a:lnTo>
                <a:lnTo>
                  <a:pt x="283" y="91"/>
                </a:lnTo>
                <a:lnTo>
                  <a:pt x="428" y="111"/>
                </a:lnTo>
                <a:lnTo>
                  <a:pt x="592" y="126"/>
                </a:lnTo>
                <a:lnTo>
                  <a:pt x="979" y="141"/>
                </a:lnTo>
                <a:lnTo>
                  <a:pt x="980" y="154"/>
                </a:lnTo>
              </a:path>
            </a:pathLst>
          </a:custGeom>
          <a:solidFill>
            <a:schemeClr val="accent2"/>
          </a:solidFill>
          <a:ln w="9525" cap="flat" cmpd="sng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3802" name="Freeform 10"/>
          <p:cNvSpPr>
            <a:spLocks/>
          </p:cNvSpPr>
          <p:nvPr/>
        </p:nvSpPr>
        <p:spPr bwMode="auto">
          <a:xfrm>
            <a:off x="404152" y="3962400"/>
            <a:ext cx="3805898" cy="161448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0" y="1022"/>
              </a:cxn>
              <a:cxn ang="0">
                <a:pos x="3387" y="1022"/>
              </a:cxn>
            </a:cxnLst>
            <a:rect l="0" t="0" r="r" b="b"/>
            <a:pathLst>
              <a:path w="3388" h="1023">
                <a:moveTo>
                  <a:pt x="0" y="0"/>
                </a:moveTo>
                <a:lnTo>
                  <a:pt x="0" y="1022"/>
                </a:lnTo>
                <a:lnTo>
                  <a:pt x="3387" y="1022"/>
                </a:lnTo>
              </a:path>
            </a:pathLst>
          </a:custGeom>
          <a:noFill/>
          <a:ln w="25400" cap="rnd" cmpd="sng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3803" name="Rectangle 11"/>
          <p:cNvSpPr>
            <a:spLocks noChangeArrowheads="1"/>
          </p:cNvSpPr>
          <p:nvPr/>
        </p:nvSpPr>
        <p:spPr bwMode="auto">
          <a:xfrm>
            <a:off x="165100" y="5410200"/>
            <a:ext cx="495300" cy="63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dirty="0">
                <a:latin typeface="Arial" charset="0"/>
              </a:rPr>
              <a:t>0</a:t>
            </a:r>
            <a:r>
              <a:rPr lang="en-US" sz="3600" b="1" dirty="0">
                <a:latin typeface="Times New Roman" pitchFamily="18" charset="0"/>
              </a:rPr>
              <a:t> </a:t>
            </a:r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>
            <a:off x="558933" y="4419600"/>
            <a:ext cx="3440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05" name="Freeform 13"/>
          <p:cNvSpPr>
            <a:spLocks/>
          </p:cNvSpPr>
          <p:nvPr/>
        </p:nvSpPr>
        <p:spPr bwMode="auto">
          <a:xfrm>
            <a:off x="412750" y="4114800"/>
            <a:ext cx="3714750" cy="1392238"/>
          </a:xfrm>
          <a:custGeom>
            <a:avLst/>
            <a:gdLst/>
            <a:ahLst/>
            <a:cxnLst>
              <a:cxn ang="0">
                <a:pos x="0" y="1011"/>
              </a:cxn>
              <a:cxn ang="0">
                <a:pos x="162" y="837"/>
              </a:cxn>
              <a:cxn ang="0">
                <a:pos x="714" y="3"/>
              </a:cxn>
              <a:cxn ang="0">
                <a:pos x="1728" y="855"/>
              </a:cxn>
              <a:cxn ang="0">
                <a:pos x="3492" y="999"/>
              </a:cxn>
            </a:cxnLst>
            <a:rect l="0" t="0" r="r" b="b"/>
            <a:pathLst>
              <a:path w="3492" h="1021">
                <a:moveTo>
                  <a:pt x="0" y="1011"/>
                </a:moveTo>
                <a:cubicBezTo>
                  <a:pt x="27" y="982"/>
                  <a:pt x="43" y="1005"/>
                  <a:pt x="162" y="837"/>
                </a:cubicBezTo>
                <a:cubicBezTo>
                  <a:pt x="281" y="669"/>
                  <a:pt x="453" y="0"/>
                  <a:pt x="714" y="3"/>
                </a:cubicBezTo>
                <a:cubicBezTo>
                  <a:pt x="975" y="6"/>
                  <a:pt x="1265" y="689"/>
                  <a:pt x="1728" y="855"/>
                </a:cubicBezTo>
                <a:cubicBezTo>
                  <a:pt x="2191" y="1021"/>
                  <a:pt x="3125" y="969"/>
                  <a:pt x="3492" y="999"/>
                </a:cubicBezTo>
              </a:path>
            </a:pathLst>
          </a:custGeom>
          <a:noFill/>
          <a:ln w="38100" cap="flat" cmpd="sng">
            <a:solidFill>
              <a:schemeClr val="folHlink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3806" name="Line 14"/>
          <p:cNvSpPr>
            <a:spLocks noChangeShapeType="1"/>
          </p:cNvSpPr>
          <p:nvPr/>
        </p:nvSpPr>
        <p:spPr bwMode="auto">
          <a:xfrm>
            <a:off x="2228850" y="5334000"/>
            <a:ext cx="1720" cy="22860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3807" name="Line 15"/>
          <p:cNvSpPr>
            <a:spLocks noChangeShapeType="1"/>
          </p:cNvSpPr>
          <p:nvPr/>
        </p:nvSpPr>
        <p:spPr bwMode="auto">
          <a:xfrm flipH="1">
            <a:off x="2559050" y="5257800"/>
            <a:ext cx="24765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3808" name="Text Box 16"/>
          <p:cNvSpPr txBox="1">
            <a:spLocks noChangeArrowheads="1"/>
          </p:cNvSpPr>
          <p:nvPr/>
        </p:nvSpPr>
        <p:spPr bwMode="auto">
          <a:xfrm>
            <a:off x="2476500" y="4953001"/>
            <a:ext cx="11557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000">
                <a:latin typeface="Arial" charset="0"/>
                <a:sym typeface="Symbol" pitchFamily="18" charset="2"/>
              </a:rPr>
              <a:t> = .05</a:t>
            </a:r>
            <a:endParaRPr lang="en-US" sz="2000" baseline="-25000">
              <a:latin typeface="Arial" charset="0"/>
              <a:sym typeface="Symbol" pitchFamily="18" charset="2"/>
            </a:endParaRPr>
          </a:p>
        </p:txBody>
      </p:sp>
      <p:sp>
        <p:nvSpPr>
          <p:cNvPr id="33809" name="Rectangle 17"/>
          <p:cNvSpPr>
            <a:spLocks noChangeArrowheads="1"/>
          </p:cNvSpPr>
          <p:nvPr/>
        </p:nvSpPr>
        <p:spPr bwMode="auto">
          <a:xfrm>
            <a:off x="1625600" y="6019800"/>
            <a:ext cx="1651000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F</a:t>
            </a:r>
            <a:r>
              <a:rPr lang="en-US" sz="2000" b="1" baseline="-25000" dirty="0">
                <a:solidFill>
                  <a:schemeClr val="tx1">
                    <a:lumMod val="50000"/>
                  </a:schemeClr>
                </a:solidFill>
                <a:latin typeface="Arial" charset="0"/>
                <a:sym typeface="Symbol" pitchFamily="18" charset="2"/>
              </a:rPr>
              <a:t>.05 </a:t>
            </a:r>
            <a:r>
              <a:rPr lang="en-US" sz="2000" b="1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= 3.885</a:t>
            </a:r>
          </a:p>
        </p:txBody>
      </p:sp>
      <p:sp>
        <p:nvSpPr>
          <p:cNvPr id="33810" name="Line 18"/>
          <p:cNvSpPr>
            <a:spLocks noChangeShapeType="1"/>
          </p:cNvSpPr>
          <p:nvPr/>
        </p:nvSpPr>
        <p:spPr bwMode="auto">
          <a:xfrm flipV="1">
            <a:off x="2228850" y="5562600"/>
            <a:ext cx="0" cy="457200"/>
          </a:xfrm>
          <a:prstGeom prst="line">
            <a:avLst/>
          </a:prstGeom>
          <a:noFill/>
          <a:ln w="38100">
            <a:solidFill>
              <a:schemeClr val="hlink"/>
            </a:solidFill>
            <a:miter lim="800000"/>
            <a:headEnd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3811" name="Line 19"/>
          <p:cNvSpPr>
            <a:spLocks noChangeShapeType="1"/>
          </p:cNvSpPr>
          <p:nvPr/>
        </p:nvSpPr>
        <p:spPr bwMode="auto">
          <a:xfrm flipH="1">
            <a:off x="495300" y="5791200"/>
            <a:ext cx="173355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3812" name="Line 20"/>
          <p:cNvSpPr>
            <a:spLocks noChangeShapeType="1"/>
          </p:cNvSpPr>
          <p:nvPr/>
        </p:nvSpPr>
        <p:spPr bwMode="auto">
          <a:xfrm flipH="1">
            <a:off x="2228850" y="5791200"/>
            <a:ext cx="1651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</p:spPr>
        <p:txBody>
          <a:bodyPr wrap="none"/>
          <a:lstStyle/>
          <a:p>
            <a:endParaRPr lang="en-US"/>
          </a:p>
        </p:txBody>
      </p:sp>
      <p:sp>
        <p:nvSpPr>
          <p:cNvPr id="33813" name="Rectangle 21"/>
          <p:cNvSpPr>
            <a:spLocks noChangeArrowheads="1"/>
          </p:cNvSpPr>
          <p:nvPr/>
        </p:nvSpPr>
        <p:spPr bwMode="auto">
          <a:xfrm>
            <a:off x="2514600" y="5790788"/>
            <a:ext cx="1073150" cy="30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Reject H</a:t>
            </a:r>
            <a:r>
              <a:rPr lang="en-US" sz="1400" baseline="-250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</a:p>
        </p:txBody>
      </p:sp>
      <p:sp>
        <p:nvSpPr>
          <p:cNvPr id="33814" name="Rectangle 22"/>
          <p:cNvSpPr>
            <a:spLocks noChangeArrowheads="1"/>
          </p:cNvSpPr>
          <p:nvPr/>
        </p:nvSpPr>
        <p:spPr bwMode="auto">
          <a:xfrm>
            <a:off x="762000" y="5792378"/>
            <a:ext cx="990600" cy="486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Do not </a:t>
            </a:r>
          </a:p>
          <a:p>
            <a:pPr eaLnBrk="0" hangingPunct="0">
              <a:lnSpc>
                <a:spcPct val="20000"/>
              </a:lnSpc>
              <a:spcBef>
                <a:spcPct val="50000"/>
              </a:spcBef>
            </a:pPr>
            <a:r>
              <a:rPr lang="en-US" sz="14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reject H</a:t>
            </a:r>
            <a:r>
              <a:rPr lang="en-US" sz="1400" baseline="-250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0</a:t>
            </a:r>
          </a:p>
        </p:txBody>
      </p:sp>
      <p:graphicFrame>
        <p:nvGraphicFramePr>
          <p:cNvPr id="33815" name="Object 23"/>
          <p:cNvGraphicFramePr>
            <a:graphicFrameLocks noChangeAspect="1"/>
          </p:cNvGraphicFramePr>
          <p:nvPr/>
        </p:nvGraphicFramePr>
        <p:xfrm>
          <a:off x="4787900" y="1981200"/>
          <a:ext cx="4746625" cy="855663"/>
        </p:xfrm>
        <a:graphic>
          <a:graphicData uri="http://schemas.openxmlformats.org/presentationml/2006/ole">
            <p:oleObj spid="_x0000_s3074" name="Equation" r:id="rId3" imgW="1981080" imgH="393480" progId="Equation.3">
              <p:embed/>
            </p:oleObj>
          </a:graphicData>
        </a:graphic>
      </p:graphicFrame>
      <p:sp>
        <p:nvSpPr>
          <p:cNvPr id="33816" name="Line 24"/>
          <p:cNvSpPr>
            <a:spLocks noChangeShapeType="1"/>
          </p:cNvSpPr>
          <p:nvPr/>
        </p:nvSpPr>
        <p:spPr bwMode="auto">
          <a:xfrm flipH="1">
            <a:off x="4081781" y="2438400"/>
            <a:ext cx="45719" cy="2895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17" name="Line 25"/>
          <p:cNvSpPr>
            <a:spLocks noChangeShapeType="1"/>
          </p:cNvSpPr>
          <p:nvPr/>
        </p:nvSpPr>
        <p:spPr bwMode="auto">
          <a:xfrm>
            <a:off x="4127500" y="2438400"/>
            <a:ext cx="660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18" name="Line 26"/>
          <p:cNvSpPr>
            <a:spLocks noChangeShapeType="1"/>
          </p:cNvSpPr>
          <p:nvPr/>
        </p:nvSpPr>
        <p:spPr bwMode="auto">
          <a:xfrm flipV="1">
            <a:off x="4127500" y="5562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3819" name="Rectangle 27"/>
          <p:cNvSpPr>
            <a:spLocks noChangeArrowheads="1"/>
          </p:cNvSpPr>
          <p:nvPr/>
        </p:nvSpPr>
        <p:spPr bwMode="auto">
          <a:xfrm>
            <a:off x="1651000" y="3352800"/>
            <a:ext cx="1485900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488" tIns="44450" rIns="90488" bIns="4445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000" b="1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Critical Value:  </a:t>
            </a:r>
          </a:p>
          <a:p>
            <a:pPr eaLnBrk="0" hangingPunct="0">
              <a:spcBef>
                <a:spcPct val="50000"/>
              </a:spcBef>
            </a:pPr>
            <a:r>
              <a:rPr lang="en-US" sz="2000" b="1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F</a:t>
            </a:r>
            <a:r>
              <a:rPr lang="en-US" sz="2000" b="1" baseline="-25000" dirty="0">
                <a:solidFill>
                  <a:schemeClr val="tx1">
                    <a:lumMod val="50000"/>
                  </a:schemeClr>
                </a:solidFill>
                <a:latin typeface="Arial" charset="0"/>
                <a:sym typeface="Symbol" pitchFamily="18" charset="2"/>
              </a:rPr>
              <a:t> </a:t>
            </a:r>
            <a:r>
              <a:rPr lang="en-US" sz="2000" b="1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= 3.885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658" name="AutoShape 2"/>
          <p:cNvSpPr>
            <a:spLocks noGrp="1" noChangeArrowheads="1"/>
          </p:cNvSpPr>
          <p:nvPr>
            <p:ph type="title"/>
          </p:nvPr>
        </p:nvSpPr>
        <p:spPr>
          <a:xfrm>
            <a:off x="742950" y="768350"/>
            <a:ext cx="8420100" cy="527050"/>
          </a:xfrm>
        </p:spPr>
        <p:txBody>
          <a:bodyPr/>
          <a:lstStyle/>
          <a:p>
            <a:pPr algn="l"/>
            <a:r>
              <a:rPr lang="en-US" sz="2400" dirty="0"/>
              <a:t>TEST   ANOVA – </a:t>
            </a:r>
            <a:r>
              <a:rPr lang="en-US" sz="2400" dirty="0" err="1"/>
              <a:t>Ide</a:t>
            </a:r>
            <a:r>
              <a:rPr lang="en-US" sz="2400" dirty="0"/>
              <a:t> 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4659" name="Rectangle 3"/>
          <p:cNvSpPr>
            <a:spLocks noChangeArrowheads="1"/>
          </p:cNvSpPr>
          <p:nvPr/>
        </p:nvSpPr>
        <p:spPr bwMode="auto">
          <a:xfrm>
            <a:off x="533400" y="3962400"/>
            <a:ext cx="83375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81000" indent="-381000" algn="just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	</a:t>
            </a:r>
            <a:r>
              <a:rPr lang="en-US" sz="2000" dirty="0" err="1" smtClean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Ide</a:t>
            </a:r>
            <a:r>
              <a:rPr lang="en-US" sz="2000" dirty="0" smtClean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dasar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test ANOVA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adalah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perbedaan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rata-rata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populasi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ditentukan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oleh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dua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faktor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yaitu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variasi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data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dalam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1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sampel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dan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variasi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data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antar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sampel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.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Perbedaan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rata-rata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antar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populasi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nyata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jika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variasi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data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antar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sampel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besar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sedangkan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variasi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data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dalam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1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sampel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kecil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.</a:t>
            </a:r>
          </a:p>
        </p:txBody>
      </p:sp>
      <p:sp>
        <p:nvSpPr>
          <p:cNvPr id="454689" name="Line 33"/>
          <p:cNvSpPr>
            <a:spLocks noChangeShapeType="1"/>
          </p:cNvSpPr>
          <p:nvPr/>
        </p:nvSpPr>
        <p:spPr bwMode="auto">
          <a:xfrm>
            <a:off x="1073150" y="3276600"/>
            <a:ext cx="6934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54690" name="Freeform 34"/>
          <p:cNvSpPr>
            <a:spLocks/>
          </p:cNvSpPr>
          <p:nvPr/>
        </p:nvSpPr>
        <p:spPr bwMode="auto">
          <a:xfrm>
            <a:off x="1155700" y="1579564"/>
            <a:ext cx="2517775" cy="1571625"/>
          </a:xfrm>
          <a:custGeom>
            <a:avLst/>
            <a:gdLst/>
            <a:ahLst/>
            <a:cxnLst>
              <a:cxn ang="0">
                <a:pos x="0" y="973"/>
              </a:cxn>
              <a:cxn ang="0">
                <a:pos x="445" y="565"/>
              </a:cxn>
              <a:cxn ang="0">
                <a:pos x="720" y="13"/>
              </a:cxn>
              <a:cxn ang="0">
                <a:pos x="1003" y="485"/>
              </a:cxn>
              <a:cxn ang="0">
                <a:pos x="1464" y="990"/>
              </a:cxn>
            </a:cxnLst>
            <a:rect l="0" t="0" r="r" b="b"/>
            <a:pathLst>
              <a:path w="1464" h="990">
                <a:moveTo>
                  <a:pt x="0" y="973"/>
                </a:moveTo>
                <a:cubicBezTo>
                  <a:pt x="74" y="905"/>
                  <a:pt x="325" y="725"/>
                  <a:pt x="445" y="565"/>
                </a:cubicBezTo>
                <a:cubicBezTo>
                  <a:pt x="565" y="405"/>
                  <a:pt x="627" y="26"/>
                  <a:pt x="720" y="13"/>
                </a:cubicBezTo>
                <a:cubicBezTo>
                  <a:pt x="813" y="0"/>
                  <a:pt x="879" y="322"/>
                  <a:pt x="1003" y="485"/>
                </a:cubicBezTo>
                <a:cubicBezTo>
                  <a:pt x="1131" y="629"/>
                  <a:pt x="1368" y="885"/>
                  <a:pt x="1464" y="990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54691" name="Freeform 35"/>
          <p:cNvSpPr>
            <a:spLocks/>
          </p:cNvSpPr>
          <p:nvPr/>
        </p:nvSpPr>
        <p:spPr bwMode="auto">
          <a:xfrm>
            <a:off x="2393950" y="1447801"/>
            <a:ext cx="2517775" cy="1571625"/>
          </a:xfrm>
          <a:custGeom>
            <a:avLst/>
            <a:gdLst/>
            <a:ahLst/>
            <a:cxnLst>
              <a:cxn ang="0">
                <a:pos x="0" y="973"/>
              </a:cxn>
              <a:cxn ang="0">
                <a:pos x="445" y="565"/>
              </a:cxn>
              <a:cxn ang="0">
                <a:pos x="720" y="13"/>
              </a:cxn>
              <a:cxn ang="0">
                <a:pos x="1003" y="485"/>
              </a:cxn>
              <a:cxn ang="0">
                <a:pos x="1464" y="990"/>
              </a:cxn>
            </a:cxnLst>
            <a:rect l="0" t="0" r="r" b="b"/>
            <a:pathLst>
              <a:path w="1464" h="990">
                <a:moveTo>
                  <a:pt x="0" y="973"/>
                </a:moveTo>
                <a:cubicBezTo>
                  <a:pt x="74" y="905"/>
                  <a:pt x="325" y="725"/>
                  <a:pt x="445" y="565"/>
                </a:cubicBezTo>
                <a:cubicBezTo>
                  <a:pt x="565" y="405"/>
                  <a:pt x="627" y="26"/>
                  <a:pt x="720" y="13"/>
                </a:cubicBezTo>
                <a:cubicBezTo>
                  <a:pt x="813" y="0"/>
                  <a:pt x="879" y="322"/>
                  <a:pt x="1003" y="485"/>
                </a:cubicBezTo>
                <a:cubicBezTo>
                  <a:pt x="1131" y="629"/>
                  <a:pt x="1368" y="885"/>
                  <a:pt x="1464" y="990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54692" name="Freeform 36"/>
          <p:cNvSpPr>
            <a:spLocks/>
          </p:cNvSpPr>
          <p:nvPr/>
        </p:nvSpPr>
        <p:spPr bwMode="auto">
          <a:xfrm>
            <a:off x="3219450" y="1447801"/>
            <a:ext cx="2517775" cy="1571625"/>
          </a:xfrm>
          <a:custGeom>
            <a:avLst/>
            <a:gdLst/>
            <a:ahLst/>
            <a:cxnLst>
              <a:cxn ang="0">
                <a:pos x="0" y="973"/>
              </a:cxn>
              <a:cxn ang="0">
                <a:pos x="445" y="565"/>
              </a:cxn>
              <a:cxn ang="0">
                <a:pos x="720" y="13"/>
              </a:cxn>
              <a:cxn ang="0">
                <a:pos x="1003" y="485"/>
              </a:cxn>
              <a:cxn ang="0">
                <a:pos x="1464" y="990"/>
              </a:cxn>
            </a:cxnLst>
            <a:rect l="0" t="0" r="r" b="b"/>
            <a:pathLst>
              <a:path w="1464" h="990">
                <a:moveTo>
                  <a:pt x="0" y="973"/>
                </a:moveTo>
                <a:cubicBezTo>
                  <a:pt x="74" y="905"/>
                  <a:pt x="325" y="725"/>
                  <a:pt x="445" y="565"/>
                </a:cubicBezTo>
                <a:cubicBezTo>
                  <a:pt x="565" y="405"/>
                  <a:pt x="627" y="26"/>
                  <a:pt x="720" y="13"/>
                </a:cubicBezTo>
                <a:cubicBezTo>
                  <a:pt x="813" y="0"/>
                  <a:pt x="879" y="322"/>
                  <a:pt x="1003" y="485"/>
                </a:cubicBezTo>
                <a:cubicBezTo>
                  <a:pt x="1131" y="629"/>
                  <a:pt x="1368" y="885"/>
                  <a:pt x="1464" y="990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54693" name="Text Box 37"/>
          <p:cNvSpPr txBox="1">
            <a:spLocks noChangeArrowheads="1"/>
          </p:cNvSpPr>
          <p:nvPr/>
        </p:nvSpPr>
        <p:spPr bwMode="auto">
          <a:xfrm>
            <a:off x="1981200" y="3276601"/>
            <a:ext cx="7429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μ</a:t>
            </a:r>
            <a:r>
              <a:rPr lang="en-US" b="1" baseline="-25000"/>
              <a:t>A</a:t>
            </a:r>
          </a:p>
        </p:txBody>
      </p:sp>
      <p:sp>
        <p:nvSpPr>
          <p:cNvPr id="454694" name="Text Box 38"/>
          <p:cNvSpPr txBox="1">
            <a:spLocks noChangeArrowheads="1"/>
          </p:cNvSpPr>
          <p:nvPr/>
        </p:nvSpPr>
        <p:spPr bwMode="auto">
          <a:xfrm>
            <a:off x="3384550" y="3276601"/>
            <a:ext cx="5778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/>
              <a:t>μ</a:t>
            </a:r>
            <a:r>
              <a:rPr lang="en-US" b="1" baseline="-25000"/>
              <a:t>B</a:t>
            </a:r>
          </a:p>
        </p:txBody>
      </p:sp>
      <p:sp>
        <p:nvSpPr>
          <p:cNvPr id="454695" name="Text Box 39"/>
          <p:cNvSpPr txBox="1">
            <a:spLocks noChangeArrowheads="1"/>
          </p:cNvSpPr>
          <p:nvPr/>
        </p:nvSpPr>
        <p:spPr bwMode="auto">
          <a:xfrm>
            <a:off x="4457700" y="3276601"/>
            <a:ext cx="5778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l-GR" b="1">
                <a:cs typeface="Arial" charset="0"/>
              </a:rPr>
              <a:t>μ</a:t>
            </a:r>
            <a:r>
              <a:rPr lang="en-US" b="1" baseline="-25000">
                <a:cs typeface="Arial" charset="0"/>
              </a:rPr>
              <a:t>C</a:t>
            </a:r>
            <a:endParaRPr lang="el-GR" b="1">
              <a:cs typeface="Arial" charset="0"/>
            </a:endParaRPr>
          </a:p>
        </p:txBody>
      </p:sp>
      <p:sp>
        <p:nvSpPr>
          <p:cNvPr id="454696" name="Line 40"/>
          <p:cNvSpPr>
            <a:spLocks noChangeShapeType="1"/>
          </p:cNvSpPr>
          <p:nvPr/>
        </p:nvSpPr>
        <p:spPr bwMode="auto">
          <a:xfrm>
            <a:off x="2393950" y="1600200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54697" name="Line 41"/>
          <p:cNvSpPr>
            <a:spLocks noChangeShapeType="1"/>
          </p:cNvSpPr>
          <p:nvPr/>
        </p:nvSpPr>
        <p:spPr bwMode="auto">
          <a:xfrm>
            <a:off x="3632200" y="1600200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454698" name="Line 42"/>
          <p:cNvSpPr>
            <a:spLocks noChangeShapeType="1"/>
          </p:cNvSpPr>
          <p:nvPr/>
        </p:nvSpPr>
        <p:spPr bwMode="auto">
          <a:xfrm>
            <a:off x="4457700" y="1524000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234" name="AutoShape 2"/>
          <p:cNvSpPr>
            <a:spLocks noGrp="1" noChangeArrowheads="1"/>
          </p:cNvSpPr>
          <p:nvPr>
            <p:ph type="title"/>
          </p:nvPr>
        </p:nvSpPr>
        <p:spPr>
          <a:xfrm>
            <a:off x="742950" y="768350"/>
            <a:ext cx="8420100" cy="450850"/>
          </a:xfrm>
        </p:spPr>
        <p:txBody>
          <a:bodyPr/>
          <a:lstStyle/>
          <a:p>
            <a:pPr algn="l"/>
            <a:r>
              <a:rPr lang="en-US" sz="2400" dirty="0"/>
              <a:t>TEST  ANOVA 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9235" name="Rectangle 3"/>
          <p:cNvSpPr>
            <a:spLocks noChangeArrowheads="1"/>
          </p:cNvSpPr>
          <p:nvPr/>
        </p:nvSpPr>
        <p:spPr bwMode="auto">
          <a:xfrm>
            <a:off x="762000" y="1219200"/>
            <a:ext cx="8915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>
                <a:cs typeface="Arial" charset="0"/>
              </a:rPr>
              <a:t>1. </a:t>
            </a:r>
            <a:r>
              <a:rPr lang="en-US" sz="2000" dirty="0" err="1">
                <a:cs typeface="Arial" charset="0"/>
              </a:rPr>
              <a:t>Hipotesa</a:t>
            </a:r>
            <a:endParaRPr lang="en-US" sz="2000" dirty="0">
              <a:cs typeface="Arial" charset="0"/>
            </a:endParaRP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>
                <a:cs typeface="Arial" charset="0"/>
              </a:rPr>
              <a:t>H0: </a:t>
            </a:r>
            <a:r>
              <a:rPr lang="el-GR" sz="2000" dirty="0">
                <a:cs typeface="Arial" charset="0"/>
              </a:rPr>
              <a:t>μ</a:t>
            </a:r>
            <a:r>
              <a:rPr lang="en-US" sz="2000" baseline="-25000" dirty="0">
                <a:cs typeface="Arial" charset="0"/>
              </a:rPr>
              <a:t>1</a:t>
            </a:r>
            <a:r>
              <a:rPr lang="en-US" sz="2000" dirty="0">
                <a:cs typeface="Arial" charset="0"/>
              </a:rPr>
              <a:t>= </a:t>
            </a:r>
            <a:r>
              <a:rPr lang="el-GR" sz="2000" dirty="0">
                <a:cs typeface="Arial" charset="0"/>
              </a:rPr>
              <a:t>μ</a:t>
            </a:r>
            <a:r>
              <a:rPr lang="en-US" sz="2000" baseline="-25000" dirty="0">
                <a:cs typeface="Arial" charset="0"/>
              </a:rPr>
              <a:t>2</a:t>
            </a:r>
            <a:r>
              <a:rPr lang="en-US" sz="2000" dirty="0">
                <a:cs typeface="Arial" charset="0"/>
              </a:rPr>
              <a:t>= </a:t>
            </a:r>
            <a:r>
              <a:rPr lang="el-GR" sz="2000" dirty="0">
                <a:cs typeface="Arial" charset="0"/>
              </a:rPr>
              <a:t>μ</a:t>
            </a:r>
            <a:r>
              <a:rPr lang="en-US" sz="2000" baseline="-25000" dirty="0">
                <a:cs typeface="Arial" charset="0"/>
              </a:rPr>
              <a:t>3</a:t>
            </a:r>
            <a:r>
              <a:rPr lang="en-US" sz="2000" dirty="0">
                <a:cs typeface="Arial" charset="0"/>
              </a:rPr>
              <a:t> =  ….</a:t>
            </a: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>
                <a:cs typeface="Arial" charset="0"/>
              </a:rPr>
              <a:t>H1: </a:t>
            </a:r>
            <a:r>
              <a:rPr lang="en-US" sz="2000" dirty="0" err="1">
                <a:cs typeface="Arial" charset="0"/>
              </a:rPr>
              <a:t>tidak</a:t>
            </a:r>
            <a:r>
              <a:rPr lang="en-US" sz="2000" dirty="0">
                <a:cs typeface="Arial" charset="0"/>
              </a:rPr>
              <a:t> </a:t>
            </a:r>
            <a:r>
              <a:rPr lang="en-US" sz="2000" dirty="0" err="1">
                <a:cs typeface="Arial" charset="0"/>
              </a:rPr>
              <a:t>semua</a:t>
            </a:r>
            <a:r>
              <a:rPr lang="en-US" sz="2000" dirty="0">
                <a:cs typeface="Arial" charset="0"/>
              </a:rPr>
              <a:t> rata-rata </a:t>
            </a:r>
            <a:r>
              <a:rPr lang="en-US" sz="2000" dirty="0" err="1">
                <a:cs typeface="Arial" charset="0"/>
              </a:rPr>
              <a:t>populasi</a:t>
            </a:r>
            <a:r>
              <a:rPr lang="en-US" sz="2000" dirty="0">
                <a:cs typeface="Arial" charset="0"/>
              </a:rPr>
              <a:t> </a:t>
            </a:r>
            <a:r>
              <a:rPr lang="en-US" sz="2000" dirty="0" err="1">
                <a:cs typeface="Arial" charset="0"/>
              </a:rPr>
              <a:t>sama</a:t>
            </a:r>
            <a:endParaRPr lang="en-US" sz="2000" dirty="0">
              <a:cs typeface="Arial" charset="0"/>
            </a:endParaRP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>
                <a:cs typeface="Arial" charset="0"/>
              </a:rPr>
              <a:t>2. </a:t>
            </a:r>
            <a:r>
              <a:rPr lang="en-US" sz="2000" dirty="0" err="1">
                <a:cs typeface="Arial" charset="0"/>
              </a:rPr>
              <a:t>Tentukan</a:t>
            </a:r>
            <a:r>
              <a:rPr lang="en-US" sz="2000" dirty="0">
                <a:cs typeface="Arial" charset="0"/>
              </a:rPr>
              <a:t> </a:t>
            </a:r>
            <a:r>
              <a:rPr lang="en-US" sz="2000" dirty="0" err="1">
                <a:cs typeface="Arial" charset="0"/>
              </a:rPr>
              <a:t>tingkat</a:t>
            </a:r>
            <a:r>
              <a:rPr lang="en-US" sz="2000" dirty="0">
                <a:cs typeface="Arial" charset="0"/>
              </a:rPr>
              <a:t> </a:t>
            </a:r>
            <a:r>
              <a:rPr lang="en-US" sz="2000" dirty="0" err="1">
                <a:cs typeface="Arial" charset="0"/>
              </a:rPr>
              <a:t>signifikan</a:t>
            </a:r>
            <a:r>
              <a:rPr lang="en-US" sz="2000" dirty="0">
                <a:cs typeface="Arial" charset="0"/>
              </a:rPr>
              <a:t> </a:t>
            </a:r>
            <a:r>
              <a:rPr lang="el-GR" sz="2000" dirty="0">
                <a:latin typeface="Times New Roman" pitchFamily="18" charset="0"/>
                <a:cs typeface="Times New Roman" pitchFamily="18" charset="0"/>
              </a:rPr>
              <a:t>α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>
                <a:cs typeface="Times New Roman" pitchFamily="18" charset="0"/>
              </a:rPr>
              <a:t>3. Daerah </a:t>
            </a:r>
            <a:r>
              <a:rPr lang="en-US" sz="2000" dirty="0" err="1">
                <a:cs typeface="Times New Roman" pitchFamily="18" charset="0"/>
              </a:rPr>
              <a:t>kritis</a:t>
            </a:r>
            <a:endParaRPr lang="en-US" sz="2000" dirty="0">
              <a:cs typeface="Times New Roman" pitchFamily="18" charset="0"/>
            </a:endParaRP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>
                <a:cs typeface="Times New Roman" pitchFamily="18" charset="0"/>
              </a:rPr>
              <a:t>	Test </a:t>
            </a:r>
            <a:r>
              <a:rPr lang="en-US" sz="2000" dirty="0" err="1">
                <a:cs typeface="Times New Roman" pitchFamily="18" charset="0"/>
              </a:rPr>
              <a:t>statistiknya</a:t>
            </a:r>
            <a:r>
              <a:rPr lang="en-US" sz="2000" dirty="0">
                <a:cs typeface="Times New Roman" pitchFamily="18" charset="0"/>
              </a:rPr>
              <a:t> </a:t>
            </a:r>
            <a:r>
              <a:rPr lang="en-US" sz="2000" dirty="0" err="1">
                <a:cs typeface="Times New Roman" pitchFamily="18" charset="0"/>
              </a:rPr>
              <a:t>adalah</a:t>
            </a:r>
            <a:r>
              <a:rPr lang="en-US" sz="2000" dirty="0">
                <a:cs typeface="Times New Roman" pitchFamily="18" charset="0"/>
              </a:rPr>
              <a:t> F-test </a:t>
            </a:r>
            <a:r>
              <a:rPr lang="en-US" sz="2000" dirty="0" err="1">
                <a:cs typeface="Times New Roman" pitchFamily="18" charset="0"/>
              </a:rPr>
              <a:t>dengan</a:t>
            </a:r>
            <a:r>
              <a:rPr lang="en-US" sz="2000" dirty="0">
                <a:cs typeface="Times New Roman" pitchFamily="18" charset="0"/>
              </a:rPr>
              <a:t> </a:t>
            </a: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>
                <a:cs typeface="Times New Roman" pitchFamily="18" charset="0"/>
              </a:rPr>
              <a:t>	</a:t>
            </a:r>
            <a:r>
              <a:rPr lang="en-US" sz="2000" dirty="0" err="1">
                <a:cs typeface="Times New Roman" pitchFamily="18" charset="0"/>
              </a:rPr>
              <a:t>dimana</a:t>
            </a:r>
            <a:r>
              <a:rPr lang="en-US" sz="2000" dirty="0">
                <a:cs typeface="Times New Roman" pitchFamily="18" charset="0"/>
              </a:rPr>
              <a:t> MST : Mean Squares of Treatments (between groups)</a:t>
            </a: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>
                <a:cs typeface="Times New Roman" pitchFamily="18" charset="0"/>
              </a:rPr>
              <a:t>		     MSE : Mean Squares of Errors (within errors)</a:t>
            </a: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endParaRPr lang="en-US" sz="2000" dirty="0">
              <a:cs typeface="Times New Roman" pitchFamily="18" charset="0"/>
            </a:endParaRP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endParaRPr lang="en-US" sz="2000" dirty="0">
              <a:cs typeface="Times New Roman" pitchFamily="18" charset="0"/>
            </a:endParaRP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 err="1">
                <a:cs typeface="Times New Roman" pitchFamily="18" charset="0"/>
              </a:rPr>
              <a:t>Dengan</a:t>
            </a:r>
            <a:r>
              <a:rPr lang="en-US" sz="2000" dirty="0">
                <a:cs typeface="Times New Roman" pitchFamily="18" charset="0"/>
              </a:rPr>
              <a:t> k : </a:t>
            </a:r>
            <a:r>
              <a:rPr lang="en-US" sz="2000" dirty="0" err="1" smtClean="0">
                <a:cs typeface="Times New Roman" pitchFamily="18" charset="0"/>
              </a:rPr>
              <a:t>Jumlah</a:t>
            </a:r>
            <a:r>
              <a:rPr lang="en-US" sz="2000" dirty="0" smtClean="0">
                <a:cs typeface="Times New Roman" pitchFamily="18" charset="0"/>
              </a:rPr>
              <a:t> </a:t>
            </a:r>
            <a:r>
              <a:rPr lang="en-US" sz="2000" dirty="0" err="1">
                <a:cs typeface="Times New Roman" pitchFamily="18" charset="0"/>
              </a:rPr>
              <a:t>grup</a:t>
            </a:r>
            <a:r>
              <a:rPr lang="en-US" sz="2000" dirty="0">
                <a:cs typeface="Times New Roman" pitchFamily="18" charset="0"/>
              </a:rPr>
              <a:t> </a:t>
            </a:r>
            <a:r>
              <a:rPr lang="en-US" sz="2000" dirty="0" err="1">
                <a:cs typeface="Times New Roman" pitchFamily="18" charset="0"/>
              </a:rPr>
              <a:t>dan</a:t>
            </a:r>
            <a:r>
              <a:rPr lang="en-US" sz="2000" dirty="0">
                <a:cs typeface="Times New Roman" pitchFamily="18" charset="0"/>
              </a:rPr>
              <a:t> n </a:t>
            </a:r>
            <a:r>
              <a:rPr lang="en-US" sz="2000" dirty="0" err="1">
                <a:cs typeface="Times New Roman" pitchFamily="18" charset="0"/>
              </a:rPr>
              <a:t>adalah</a:t>
            </a:r>
            <a:r>
              <a:rPr lang="en-US" sz="2000" dirty="0">
                <a:cs typeface="Times New Roman" pitchFamily="18" charset="0"/>
              </a:rPr>
              <a:t> </a:t>
            </a:r>
            <a:r>
              <a:rPr lang="en-US" sz="2000" dirty="0" err="1">
                <a:cs typeface="Times New Roman" pitchFamily="18" charset="0"/>
              </a:rPr>
              <a:t>banyak</a:t>
            </a:r>
            <a:r>
              <a:rPr lang="en-US" sz="2000" dirty="0">
                <a:cs typeface="Times New Roman" pitchFamily="18" charset="0"/>
              </a:rPr>
              <a:t> total </a:t>
            </a:r>
            <a:r>
              <a:rPr lang="en-US" sz="2000" dirty="0" err="1">
                <a:cs typeface="Times New Roman" pitchFamily="18" charset="0"/>
              </a:rPr>
              <a:t>semua</a:t>
            </a:r>
            <a:r>
              <a:rPr lang="en-US" sz="2000" dirty="0">
                <a:cs typeface="Times New Roman" pitchFamily="18" charset="0"/>
              </a:rPr>
              <a:t> data. </a:t>
            </a:r>
            <a:r>
              <a:rPr lang="en-US" sz="2000" dirty="0" err="1">
                <a:cs typeface="Times New Roman" pitchFamily="18" charset="0"/>
              </a:rPr>
              <a:t>Derajat</a:t>
            </a:r>
            <a:r>
              <a:rPr lang="en-US" sz="2000" dirty="0">
                <a:cs typeface="Times New Roman" pitchFamily="18" charset="0"/>
              </a:rPr>
              <a:t> </a:t>
            </a:r>
            <a:r>
              <a:rPr lang="en-US" sz="2000" dirty="0" err="1">
                <a:cs typeface="Times New Roman" pitchFamily="18" charset="0"/>
              </a:rPr>
              <a:t>kebebasan</a:t>
            </a:r>
            <a:r>
              <a:rPr lang="en-US" sz="2000" dirty="0">
                <a:cs typeface="Times New Roman" pitchFamily="18" charset="0"/>
              </a:rPr>
              <a:t> F </a:t>
            </a:r>
            <a:r>
              <a:rPr lang="en-US" sz="2000" dirty="0" err="1">
                <a:cs typeface="Times New Roman" pitchFamily="18" charset="0"/>
              </a:rPr>
              <a:t>adalah</a:t>
            </a:r>
            <a:r>
              <a:rPr lang="en-US" sz="2000" dirty="0">
                <a:cs typeface="Times New Roman" pitchFamily="18" charset="0"/>
              </a:rPr>
              <a:t> (v</a:t>
            </a:r>
            <a:r>
              <a:rPr lang="en-US" sz="2000" baseline="-25000" dirty="0">
                <a:cs typeface="Times New Roman" pitchFamily="18" charset="0"/>
              </a:rPr>
              <a:t>1</a:t>
            </a:r>
            <a:r>
              <a:rPr lang="en-US" sz="2000" dirty="0">
                <a:cs typeface="Times New Roman" pitchFamily="18" charset="0"/>
              </a:rPr>
              <a:t>=k-1) </a:t>
            </a:r>
            <a:r>
              <a:rPr lang="en-US" sz="2000" dirty="0" err="1">
                <a:cs typeface="Times New Roman" pitchFamily="18" charset="0"/>
              </a:rPr>
              <a:t>untuk</a:t>
            </a:r>
            <a:r>
              <a:rPr lang="en-US" sz="2000" dirty="0">
                <a:cs typeface="Times New Roman" pitchFamily="18" charset="0"/>
              </a:rPr>
              <a:t> </a:t>
            </a:r>
            <a:r>
              <a:rPr lang="en-US" sz="2000" dirty="0" err="1">
                <a:cs typeface="Times New Roman" pitchFamily="18" charset="0"/>
              </a:rPr>
              <a:t>pembilang</a:t>
            </a:r>
            <a:r>
              <a:rPr lang="en-US" sz="2000" dirty="0">
                <a:cs typeface="Times New Roman" pitchFamily="18" charset="0"/>
              </a:rPr>
              <a:t> </a:t>
            </a:r>
            <a:r>
              <a:rPr lang="en-US" sz="2000" dirty="0" err="1">
                <a:cs typeface="Times New Roman" pitchFamily="18" charset="0"/>
              </a:rPr>
              <a:t>dan</a:t>
            </a:r>
            <a:r>
              <a:rPr lang="en-US" sz="2000" dirty="0">
                <a:cs typeface="Times New Roman" pitchFamily="18" charset="0"/>
              </a:rPr>
              <a:t> (v</a:t>
            </a:r>
            <a:r>
              <a:rPr lang="en-US" sz="2000" baseline="-25000" dirty="0">
                <a:cs typeface="Times New Roman" pitchFamily="18" charset="0"/>
              </a:rPr>
              <a:t>2</a:t>
            </a:r>
            <a:r>
              <a:rPr lang="en-US" sz="2000" dirty="0">
                <a:cs typeface="Times New Roman" pitchFamily="18" charset="0"/>
              </a:rPr>
              <a:t>=n-k) </a:t>
            </a:r>
            <a:r>
              <a:rPr lang="en-US" sz="2000" dirty="0" err="1">
                <a:cs typeface="Times New Roman" pitchFamily="18" charset="0"/>
              </a:rPr>
              <a:t>untuk</a:t>
            </a:r>
            <a:r>
              <a:rPr lang="en-US" sz="2000" dirty="0">
                <a:cs typeface="Times New Roman" pitchFamily="18" charset="0"/>
              </a:rPr>
              <a:t> </a:t>
            </a:r>
            <a:r>
              <a:rPr lang="en-US" sz="2000" dirty="0" err="1">
                <a:cs typeface="Times New Roman" pitchFamily="18" charset="0"/>
              </a:rPr>
              <a:t>penyebut</a:t>
            </a:r>
            <a:r>
              <a:rPr lang="en-US" sz="2000" dirty="0">
                <a:cs typeface="Times New Roman" pitchFamily="18" charset="0"/>
              </a:rPr>
              <a:t>. </a:t>
            </a:r>
            <a:r>
              <a:rPr lang="en-US" sz="2000" dirty="0" err="1">
                <a:cs typeface="Times New Roman" pitchFamily="18" charset="0"/>
              </a:rPr>
              <a:t>Tentukan</a:t>
            </a:r>
            <a:r>
              <a:rPr lang="en-US" sz="2000" dirty="0">
                <a:cs typeface="Times New Roman" pitchFamily="18" charset="0"/>
              </a:rPr>
              <a:t> </a:t>
            </a:r>
            <a:r>
              <a:rPr lang="en-US" sz="2000" dirty="0" err="1">
                <a:cs typeface="Times New Roman" pitchFamily="18" charset="0"/>
              </a:rPr>
              <a:t>nilai</a:t>
            </a:r>
            <a:r>
              <a:rPr lang="en-US" sz="2000" dirty="0">
                <a:cs typeface="Times New Roman" pitchFamily="18" charset="0"/>
              </a:rPr>
              <a:t> </a:t>
            </a:r>
            <a:r>
              <a:rPr lang="en-US" sz="2000" dirty="0" err="1">
                <a:cs typeface="Times New Roman" pitchFamily="18" charset="0"/>
              </a:rPr>
              <a:t>kritis</a:t>
            </a:r>
            <a:r>
              <a:rPr lang="en-US" sz="2000" dirty="0">
                <a:cs typeface="Times New Roman" pitchFamily="18" charset="0"/>
              </a:rPr>
              <a:t> F</a:t>
            </a:r>
            <a:r>
              <a:rPr lang="el-GR" sz="2000" baseline="-25000" dirty="0"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(v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,v</a:t>
            </a:r>
            <a:r>
              <a:rPr lang="en-US" sz="2000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) = </a:t>
            </a:r>
            <a:r>
              <a:rPr lang="en-US" sz="2000" dirty="0" err="1">
                <a:cs typeface="Times New Roman" pitchFamily="18" charset="0"/>
              </a:rPr>
              <a:t>F</a:t>
            </a:r>
            <a:r>
              <a:rPr lang="en-US" sz="2000" baseline="-25000" dirty="0" err="1">
                <a:cs typeface="Times New Roman" pitchFamily="18" charset="0"/>
              </a:rPr>
              <a:t>kritis</a:t>
            </a:r>
            <a:r>
              <a:rPr lang="en-US" sz="2000" baseline="-25000" dirty="0">
                <a:cs typeface="Times New Roman" pitchFamily="18" charset="0"/>
              </a:rPr>
              <a:t>. </a:t>
            </a: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 err="1">
                <a:cs typeface="Times New Roman" pitchFamily="18" charset="0"/>
              </a:rPr>
              <a:t>Tolak</a:t>
            </a:r>
            <a:r>
              <a:rPr lang="en-US" sz="2000" dirty="0">
                <a:cs typeface="Times New Roman" pitchFamily="18" charset="0"/>
              </a:rPr>
              <a:t> H0 </a:t>
            </a:r>
            <a:r>
              <a:rPr lang="en-US" sz="2000" dirty="0" err="1">
                <a:cs typeface="Times New Roman" pitchFamily="18" charset="0"/>
              </a:rPr>
              <a:t>jika</a:t>
            </a:r>
            <a:r>
              <a:rPr lang="en-US" sz="2000" dirty="0">
                <a:cs typeface="Times New Roman" pitchFamily="18" charset="0"/>
              </a:rPr>
              <a:t> </a:t>
            </a:r>
            <a:r>
              <a:rPr lang="en-US" sz="2000" dirty="0" err="1">
                <a:cs typeface="Times New Roman" pitchFamily="18" charset="0"/>
              </a:rPr>
              <a:t>F</a:t>
            </a:r>
            <a:r>
              <a:rPr lang="en-US" sz="2000" baseline="-25000" dirty="0" err="1">
                <a:cs typeface="Times New Roman" pitchFamily="18" charset="0"/>
              </a:rPr>
              <a:t>hitung</a:t>
            </a:r>
            <a:r>
              <a:rPr lang="en-US" sz="2000" baseline="-25000" dirty="0">
                <a:cs typeface="Times New Roman" pitchFamily="18" charset="0"/>
              </a:rPr>
              <a:t> </a:t>
            </a:r>
            <a:r>
              <a:rPr lang="en-US" sz="2000" dirty="0">
                <a:cs typeface="Times New Roman" pitchFamily="18" charset="0"/>
              </a:rPr>
              <a:t>&gt; </a:t>
            </a:r>
            <a:r>
              <a:rPr lang="en-US" sz="2000" dirty="0" err="1">
                <a:cs typeface="Times New Roman" pitchFamily="18" charset="0"/>
              </a:rPr>
              <a:t>F</a:t>
            </a:r>
            <a:r>
              <a:rPr lang="en-US" sz="2000" baseline="-25000" dirty="0" err="1">
                <a:cs typeface="Times New Roman" pitchFamily="18" charset="0"/>
              </a:rPr>
              <a:t>kritis</a:t>
            </a:r>
            <a:endParaRPr lang="el-GR" sz="2000" dirty="0">
              <a:cs typeface="Times New Roman" pitchFamily="18" charset="0"/>
            </a:endParaRPr>
          </a:p>
        </p:txBody>
      </p:sp>
      <p:graphicFrame>
        <p:nvGraphicFramePr>
          <p:cNvPr id="479237" name="Object 5"/>
          <p:cNvGraphicFramePr>
            <a:graphicFrameLocks noChangeAspect="1"/>
          </p:cNvGraphicFramePr>
          <p:nvPr>
            <p:ph idx="1"/>
          </p:nvPr>
        </p:nvGraphicFramePr>
        <p:xfrm>
          <a:off x="2063750" y="4267200"/>
          <a:ext cx="1554692" cy="706438"/>
        </p:xfrm>
        <a:graphic>
          <a:graphicData uri="http://schemas.openxmlformats.org/presentationml/2006/ole">
            <p:oleObj spid="_x0000_s4098" name="Equation" r:id="rId3" imgW="799920" imgH="393480" progId="Equation.3">
              <p:embed/>
            </p:oleObj>
          </a:graphicData>
        </a:graphic>
      </p:graphicFrame>
      <p:graphicFrame>
        <p:nvGraphicFramePr>
          <p:cNvPr id="479238" name="Object 6"/>
          <p:cNvGraphicFramePr>
            <a:graphicFrameLocks noChangeAspect="1"/>
          </p:cNvGraphicFramePr>
          <p:nvPr/>
        </p:nvGraphicFramePr>
        <p:xfrm>
          <a:off x="6191250" y="2894014"/>
          <a:ext cx="1155700" cy="649287"/>
        </p:xfrm>
        <a:graphic>
          <a:graphicData uri="http://schemas.openxmlformats.org/presentationml/2006/ole">
            <p:oleObj spid="_x0000_s4099" name="Equation" r:id="rId4" imgW="647640" imgH="393480" progId="Equation.3">
              <p:embed/>
            </p:oleObj>
          </a:graphicData>
        </a:graphic>
      </p:graphicFrame>
      <p:graphicFrame>
        <p:nvGraphicFramePr>
          <p:cNvPr id="479239" name="Object 7"/>
          <p:cNvGraphicFramePr>
            <a:graphicFrameLocks noChangeAspect="1"/>
          </p:cNvGraphicFramePr>
          <p:nvPr/>
        </p:nvGraphicFramePr>
        <p:xfrm>
          <a:off x="4870450" y="4267200"/>
          <a:ext cx="1604566" cy="706438"/>
        </p:xfrm>
        <a:graphic>
          <a:graphicData uri="http://schemas.openxmlformats.org/presentationml/2006/ole">
            <p:oleObj spid="_x0000_s4100" name="Equation" r:id="rId5" imgW="825480" imgH="39348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 descr="Bouquet"/>
          <p:cNvSpPr>
            <a:spLocks noChangeArrowheads="1"/>
          </p:cNvSpPr>
          <p:nvPr/>
        </p:nvSpPr>
        <p:spPr bwMode="auto">
          <a:xfrm>
            <a:off x="533400" y="533400"/>
            <a:ext cx="84201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/>
            <a:r>
              <a:rPr lang="en-US" sz="3200" b="1"/>
              <a:t>HETEROSKEDASTICITY</a:t>
            </a:r>
          </a:p>
        </p:txBody>
      </p:sp>
      <p:sp>
        <p:nvSpPr>
          <p:cNvPr id="2051" name="Rectangle 3" descr="Parchment"/>
          <p:cNvSpPr>
            <a:spLocks noChangeArrowheads="1"/>
          </p:cNvSpPr>
          <p:nvPr/>
        </p:nvSpPr>
        <p:spPr bwMode="blackWhite">
          <a:xfrm>
            <a:off x="228600" y="1828800"/>
            <a:ext cx="96012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just">
              <a:spcBef>
                <a:spcPct val="20000"/>
              </a:spcBef>
            </a:pPr>
            <a:r>
              <a:rPr lang="en-US" b="1">
                <a:latin typeface="Century Gothic" pitchFamily="34" charset="0"/>
              </a:rPr>
              <a:t>Diartikan sebagai : terjadinya hubungan antara variabel error</a:t>
            </a:r>
          </a:p>
          <a:p>
            <a:pPr marL="457200" indent="-457200" algn="just">
              <a:spcBef>
                <a:spcPct val="20000"/>
              </a:spcBef>
            </a:pPr>
            <a:r>
              <a:rPr lang="en-US" b="1">
                <a:latin typeface="Century Gothic" pitchFamily="34" charset="0"/>
              </a:rPr>
              <a:t>(e) dengan variabel (x), ini membuat varians masing2 dari X</a:t>
            </a:r>
          </a:p>
          <a:p>
            <a:pPr marL="457200" indent="-457200" algn="just">
              <a:spcBef>
                <a:spcPct val="20000"/>
              </a:spcBef>
            </a:pPr>
            <a:r>
              <a:rPr lang="en-US" b="1">
                <a:latin typeface="Century Gothic" pitchFamily="34" charset="0"/>
              </a:rPr>
              <a:t>adalah besar &amp; tidak efisien dalam memprediksi nilai Y, shg</a:t>
            </a:r>
          </a:p>
          <a:p>
            <a:pPr marL="457200" indent="-457200" algn="just">
              <a:spcBef>
                <a:spcPct val="20000"/>
              </a:spcBef>
            </a:pPr>
            <a:r>
              <a:rPr lang="en-US" b="1">
                <a:latin typeface="Century Gothic" pitchFamily="34" charset="0"/>
              </a:rPr>
              <a:t>nilai standart deviasi menjadi besar.</a:t>
            </a:r>
          </a:p>
          <a:p>
            <a:pPr marL="457200" indent="-457200" algn="just">
              <a:spcBef>
                <a:spcPct val="20000"/>
              </a:spcBef>
            </a:pPr>
            <a:r>
              <a:rPr lang="en-US" b="1">
                <a:latin typeface="Century Gothic" pitchFamily="34" charset="0"/>
              </a:rPr>
              <a:t>CARA MENDETEKSI HETEROSKEDASTICITY:</a:t>
            </a:r>
          </a:p>
          <a:p>
            <a:pPr marL="457200" indent="-457200" algn="just">
              <a:spcBef>
                <a:spcPct val="20000"/>
              </a:spcBef>
            </a:pPr>
            <a:r>
              <a:rPr lang="en-US" b="1">
                <a:latin typeface="Century Gothic" pitchFamily="34" charset="0"/>
              </a:rPr>
              <a:t>1. Metode Grafik</a:t>
            </a:r>
          </a:p>
          <a:p>
            <a:pPr marL="457200" indent="-457200" algn="just">
              <a:spcBef>
                <a:spcPct val="20000"/>
              </a:spcBef>
            </a:pPr>
            <a:r>
              <a:rPr lang="en-US" b="1">
                <a:latin typeface="Century Gothic" pitchFamily="34" charset="0"/>
              </a:rPr>
              <a:t>    melalui diagram pencar (scatter Plot), bila data </a:t>
            </a:r>
          </a:p>
          <a:p>
            <a:pPr marL="457200" indent="-457200" algn="just">
              <a:spcBef>
                <a:spcPct val="20000"/>
              </a:spcBef>
            </a:pPr>
            <a:r>
              <a:rPr lang="en-US" b="1">
                <a:latin typeface="Century Gothic" pitchFamily="34" charset="0"/>
              </a:rPr>
              <a:t>    menunjukkan  pola yg sistematik (beraturan) maka</a:t>
            </a:r>
          </a:p>
          <a:p>
            <a:pPr marL="457200" indent="-457200" algn="just">
              <a:spcBef>
                <a:spcPct val="20000"/>
              </a:spcBef>
            </a:pPr>
            <a:r>
              <a:rPr lang="en-US" b="1">
                <a:latin typeface="Century Gothic" pitchFamily="34" charset="0"/>
              </a:rPr>
              <a:t>    dalam regresi terjadi gejala heteroskedasticity.</a:t>
            </a:r>
          </a:p>
        </p:txBody>
      </p:sp>
    </p:spTree>
  </p:cSld>
  <p:clrMapOvr>
    <a:masterClrMapping/>
  </p:clrMapOvr>
  <p:transition>
    <p:blinds dir="vert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498" name="AutoShape 2"/>
          <p:cNvSpPr>
            <a:spLocks noGrp="1" noChangeArrowheads="1"/>
          </p:cNvSpPr>
          <p:nvPr>
            <p:ph type="title"/>
          </p:nvPr>
        </p:nvSpPr>
        <p:spPr>
          <a:xfrm>
            <a:off x="742950" y="768350"/>
            <a:ext cx="8420100" cy="450850"/>
          </a:xfrm>
        </p:spPr>
        <p:txBody>
          <a:bodyPr/>
          <a:lstStyle/>
          <a:p>
            <a:pPr algn="l"/>
            <a:r>
              <a:rPr lang="en-US" sz="2400" dirty="0" err="1"/>
              <a:t>SOlusi</a:t>
            </a:r>
            <a:r>
              <a:rPr lang="en-US" sz="2400" dirty="0"/>
              <a:t> – Testing </a:t>
            </a:r>
            <a:r>
              <a:rPr lang="en-US" sz="2400" dirty="0" err="1"/>
              <a:t>Hipotesis</a:t>
            </a:r>
            <a:endParaRPr lang="el-G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0500" name="Rectangle 4"/>
          <p:cNvSpPr>
            <a:spLocks noChangeArrowheads="1"/>
          </p:cNvSpPr>
          <p:nvPr/>
        </p:nvSpPr>
        <p:spPr bwMode="auto">
          <a:xfrm>
            <a:off x="762000" y="1219200"/>
            <a:ext cx="89154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1.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Hipotesa</a:t>
            </a:r>
            <a:endParaRPr lang="en-US" sz="2000" dirty="0">
              <a:solidFill>
                <a:schemeClr val="tx1">
                  <a:lumMod val="50000"/>
                </a:schemeClr>
              </a:solidFill>
              <a:cs typeface="Arial" charset="0"/>
            </a:endParaRP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H0: 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μ</a:t>
            </a:r>
            <a:r>
              <a:rPr lang="en-US" sz="2000" baseline="-25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1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= 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μ</a:t>
            </a:r>
            <a:r>
              <a:rPr lang="en-US" sz="2000" baseline="-25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2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= 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μ</a:t>
            </a:r>
            <a:r>
              <a:rPr lang="en-US" sz="2000" baseline="-25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3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= 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μ</a:t>
            </a:r>
            <a:r>
              <a:rPr lang="en-US" sz="2000" baseline="-25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4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H1: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tidak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semua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rata-rata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populasi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sama</a:t>
            </a:r>
            <a:endParaRPr lang="en-US" sz="2000" dirty="0">
              <a:solidFill>
                <a:schemeClr val="tx1">
                  <a:lumMod val="50000"/>
                </a:schemeClr>
              </a:solidFill>
              <a:cs typeface="Arial" charset="0"/>
            </a:endParaRP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2.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tingkat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Arial" charset="0"/>
              </a:rPr>
              <a:t>signifikan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Arial" charset="0"/>
              </a:rPr>
              <a:t> </a:t>
            </a:r>
            <a:r>
              <a:rPr lang="el-GR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α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= 5%</a:t>
            </a: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3. Daerah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kritis</a:t>
            </a:r>
            <a:endParaRPr lang="en-US" sz="2000" dirty="0">
              <a:solidFill>
                <a:schemeClr val="tx1">
                  <a:lumMod val="50000"/>
                </a:schemeClr>
              </a:solidFill>
              <a:cs typeface="Times New Roman" pitchFamily="18" charset="0"/>
            </a:endParaRP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	Test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statistiknya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adalah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 F-test. </a:t>
            </a: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	F(v</a:t>
            </a:r>
            <a:r>
              <a:rPr lang="en-US" sz="2000" baseline="-25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1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,v</a:t>
            </a:r>
            <a:r>
              <a:rPr lang="en-US" sz="2000" baseline="-25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) = MST/MSE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dengan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 </a:t>
            </a: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	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dengan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 v</a:t>
            </a:r>
            <a:r>
              <a:rPr lang="en-US" sz="2000" baseline="-25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1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=k-1 = 4-1 = 3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dan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 v</a:t>
            </a:r>
            <a:r>
              <a:rPr lang="en-US" sz="2000" baseline="-25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2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= n-k = 22-4 = 18</a:t>
            </a: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	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Nilai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kritis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 F</a:t>
            </a:r>
            <a:r>
              <a:rPr lang="en-US" sz="2000" baseline="-25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0.025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 (3,18) = 3.16</a:t>
            </a: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	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Tolak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 H0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jika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 F&gt; 3.16</a:t>
            </a: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4.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  <a:cs typeface="Times New Roman" pitchFamily="18" charset="0"/>
              </a:rPr>
              <a:t>Perhitungan</a:t>
            </a:r>
            <a:endParaRPr lang="en-US" sz="2000" dirty="0">
              <a:solidFill>
                <a:schemeClr val="tx1">
                  <a:lumMod val="50000"/>
                </a:schemeClr>
              </a:solidFill>
              <a:cs typeface="Times New Roman" pitchFamily="18" charset="0"/>
            </a:endParaRPr>
          </a:p>
          <a:p>
            <a:pPr marL="800100" lvl="1" indent="-342900" eaLnBrk="1" hangingPunct="1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dirty="0" err="1">
                <a:solidFill>
                  <a:schemeClr val="tx1">
                    <a:lumMod val="50000"/>
                  </a:schemeClr>
                </a:solidFill>
              </a:rPr>
              <a:t>F</a:t>
            </a:r>
            <a:r>
              <a:rPr lang="en-US" baseline="-25000" dirty="0" err="1">
                <a:solidFill>
                  <a:schemeClr val="tx1">
                    <a:lumMod val="50000"/>
                  </a:schemeClr>
                </a:solidFill>
              </a:rPr>
              <a:t>hitung</a:t>
            </a:r>
            <a:r>
              <a:rPr lang="en-US" dirty="0">
                <a:solidFill>
                  <a:schemeClr val="tx1">
                    <a:lumMod val="50000"/>
                  </a:schemeClr>
                </a:solidFill>
              </a:rPr>
              <a:t> = MST/MSE = 296.89/33.02 = 8.99</a:t>
            </a: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5.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Keputusan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 :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Karena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F &gt; 3.16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maka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H0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ditolak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</a:p>
          <a:p>
            <a:pPr marL="381000" indent="-381000"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5.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Kesimpulan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: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Tidak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semua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rata-rata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grup</a:t>
            </a:r>
            <a:r>
              <a:rPr lang="en-US" sz="20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en-US" sz="2000" dirty="0" err="1">
                <a:solidFill>
                  <a:schemeClr val="tx1">
                    <a:lumMod val="50000"/>
                  </a:schemeClr>
                </a:solidFill>
              </a:rPr>
              <a:t>sama</a:t>
            </a:r>
            <a:endParaRPr lang="en-US" sz="20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381000" y="8382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n-US" sz="2800" b="1">
                <a:latin typeface="Century Gothic" pitchFamily="34" charset="0"/>
              </a:rPr>
              <a:t>2. Metode Rank Spearman</a:t>
            </a:r>
          </a:p>
        </p:txBody>
      </p:sp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838200" y="2133600"/>
            <a:ext cx="8915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Dilakukan melalui pengujian koefisien korelasi </a:t>
            </a:r>
          </a:p>
          <a:p>
            <a:pPr marL="457200" indent="-457200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Rank Spearman Method:</a:t>
            </a:r>
          </a:p>
          <a:p>
            <a:pPr marL="457200" indent="-457200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t.hitung rank Spearman </a:t>
            </a:r>
            <a:r>
              <a:rPr lang="en-US" sz="2800" b="1">
                <a:latin typeface="Century Gothic" pitchFamily="34" charset="0"/>
                <a:cs typeface="Times New Roman" pitchFamily="18" charset="0"/>
              </a:rPr>
              <a:t>&gt; t.tabel rank Spearman =</a:t>
            </a:r>
          </a:p>
          <a:p>
            <a:pPr marL="457200" indent="-457200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  <a:cs typeface="Times New Roman" pitchFamily="18" charset="0"/>
              </a:rPr>
              <a:t>data dalam regresi homoskedasticity.</a:t>
            </a:r>
          </a:p>
          <a:p>
            <a:pPr marL="457200" indent="-457200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  <a:cs typeface="Times New Roman" pitchFamily="18" charset="0"/>
              </a:rPr>
              <a:t>t.hitung rank Spearman &lt; t.tabel rank Spearman =</a:t>
            </a:r>
          </a:p>
          <a:p>
            <a:pPr marL="457200" indent="-457200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  <a:cs typeface="Times New Roman" pitchFamily="18" charset="0"/>
              </a:rPr>
              <a:t>data dalam regresi heteroskedasticity</a:t>
            </a:r>
          </a:p>
          <a:p>
            <a:pPr marL="457200" indent="-457200">
              <a:spcBef>
                <a:spcPct val="20000"/>
              </a:spcBef>
            </a:pPr>
            <a:endParaRPr lang="en-US" sz="2800" b="1">
              <a:latin typeface="Century Gothic" pitchFamily="34" charset="0"/>
            </a:endParaRPr>
          </a:p>
        </p:txBody>
      </p:sp>
    </p:spTree>
  </p:cSld>
  <p:clrMapOvr>
    <a:masterClrMapping/>
  </p:clrMapOvr>
  <p:transition>
    <p:zo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1238250" y="838200"/>
            <a:ext cx="84201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n-US" sz="2800" b="1">
                <a:latin typeface="Century Gothic" pitchFamily="34" charset="0"/>
              </a:rPr>
              <a:t>Penanggulangan Heteroskedasticity</a:t>
            </a: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304800" y="1752600"/>
            <a:ext cx="96012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Dapat dilakukan melalui pendekatan </a:t>
            </a:r>
            <a:r>
              <a:rPr lang="en-US" sz="2800" b="1" i="1">
                <a:latin typeface="Century Gothic" pitchFamily="34" charset="0"/>
              </a:rPr>
              <a:t>transformasi</a:t>
            </a:r>
          </a:p>
          <a:p>
            <a:pPr marL="457200" indent="-457200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Log: Log Y = </a:t>
            </a:r>
            <a:r>
              <a:rPr lang="en-US" sz="2800" b="1">
                <a:latin typeface="Century Gothic" pitchFamily="34" charset="0"/>
                <a:cs typeface="Arial" charset="0"/>
              </a:rPr>
              <a:t>ßo + ß1.Log X1 + ß2.Log X2 + e</a:t>
            </a:r>
          </a:p>
          <a:p>
            <a:pPr marL="457200" indent="-457200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  <a:cs typeface="Arial" charset="0"/>
              </a:rPr>
              <a:t>Dengan model diatas, rank data diperkecil </a:t>
            </a:r>
          </a:p>
          <a:p>
            <a:pPr marL="457200" indent="-457200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  <a:cs typeface="Arial" charset="0"/>
              </a:rPr>
              <a:t>menjadi misal 80 menjadi 1,9030899  atau 8 </a:t>
            </a:r>
          </a:p>
          <a:p>
            <a:pPr marL="457200" indent="-457200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  <a:cs typeface="Arial" charset="0"/>
              </a:rPr>
              <a:t>menjadi 0,9030899 jadi yang asalnya merupakan </a:t>
            </a:r>
          </a:p>
          <a:p>
            <a:pPr marL="457200" indent="-457200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  <a:cs typeface="Arial" charset="0"/>
              </a:rPr>
              <a:t>besaran 10 kali lipat, sekarang tinggal kira-kira dua </a:t>
            </a:r>
          </a:p>
          <a:p>
            <a:pPr marL="457200" indent="-457200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  <a:cs typeface="Arial" charset="0"/>
              </a:rPr>
              <a:t>kali lipat saja, maka varians akan semakin kecil </a:t>
            </a:r>
          </a:p>
          <a:p>
            <a:pPr marL="457200" indent="-457200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  <a:cs typeface="Arial" charset="0"/>
              </a:rPr>
              <a:t>serta data menjadi semakin homoskedasticity.</a:t>
            </a:r>
            <a:endParaRPr lang="en-US" sz="2800" b="1">
              <a:latin typeface="Century Gothic" pitchFamily="34" charset="0"/>
            </a:endParaRPr>
          </a:p>
        </p:txBody>
      </p:sp>
    </p:spTree>
  </p:cSld>
  <p:clrMapOvr>
    <a:masterClrMapping/>
  </p:clrMapOvr>
  <p:transition>
    <p:cover dir="d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908050" y="8382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n-US" sz="3200" b="1">
                <a:latin typeface="Century Gothic" pitchFamily="34" charset="0"/>
              </a:rPr>
              <a:t>AUTOKORELASI</a:t>
            </a:r>
          </a:p>
        </p:txBody>
      </p:sp>
      <p:sp>
        <p:nvSpPr>
          <p:cNvPr id="5123" name="Rectangle 3" descr="Pink tissue paper"/>
          <p:cNvSpPr>
            <a:spLocks noChangeArrowheads="1"/>
          </p:cNvSpPr>
          <p:nvPr/>
        </p:nvSpPr>
        <p:spPr bwMode="auto">
          <a:xfrm>
            <a:off x="381000" y="2133600"/>
            <a:ext cx="9525000" cy="399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just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Autokorelasi dapat diartikan : korelasi yg terjadi di</a:t>
            </a:r>
          </a:p>
          <a:p>
            <a:pPr marL="457200" indent="-457200" algn="just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antara anggota observasi yg terletak berderet secara</a:t>
            </a:r>
          </a:p>
          <a:p>
            <a:pPr marL="457200" indent="-457200" algn="just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series dalam runtun waktu  (data time series) atau</a:t>
            </a:r>
          </a:p>
          <a:p>
            <a:pPr marL="457200" indent="-457200" algn="just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korelasi antara tempat yg berderet kalau datanya</a:t>
            </a:r>
          </a:p>
          <a:p>
            <a:pPr marL="457200" indent="-457200" algn="just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cross-sectional. Dalam model regresi tidak di per-</a:t>
            </a:r>
          </a:p>
          <a:p>
            <a:pPr marL="457200" indent="-457200" algn="just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bolehkan terjadi autokorelasi diantara komponen2</a:t>
            </a:r>
          </a:p>
          <a:p>
            <a:pPr marL="457200" indent="-457200" algn="just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data yang akan di analisa.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6" dur="5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500"/>
                                        <p:tgtEl>
                                          <p:spTgt spid="51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utoUpdateAnimBg="0"/>
      <p:bldP spid="5123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908050" y="9144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n-US" sz="2800" b="1">
                <a:latin typeface="Century Gothic" pitchFamily="34" charset="0"/>
              </a:rPr>
              <a:t>PENYEBAB AUTOKORELASI</a:t>
            </a: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196850" y="2133600"/>
            <a:ext cx="932815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1. </a:t>
            </a:r>
            <a:r>
              <a:rPr lang="en-US" sz="2800" b="1" i="1">
                <a:latin typeface="Century Gothic" pitchFamily="34" charset="0"/>
              </a:rPr>
              <a:t>Inertia</a:t>
            </a:r>
            <a:r>
              <a:rPr lang="en-US" sz="2800" b="1">
                <a:latin typeface="Century Gothic" pitchFamily="34" charset="0"/>
              </a:rPr>
              <a:t>:</a:t>
            </a:r>
          </a:p>
          <a:p>
            <a:pPr marL="457200" indent="-457200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    data umumnya yg digunakan berbentuk kumulatif</a:t>
            </a:r>
          </a:p>
          <a:p>
            <a:pPr marL="457200" indent="-457200" algn="just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    bukan individual series. Shg nilai data pada satu</a:t>
            </a:r>
          </a:p>
          <a:p>
            <a:pPr marL="457200" indent="-457200" algn="just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    titik lebih besar dari data sebelumnya.</a:t>
            </a:r>
          </a:p>
          <a:p>
            <a:pPr marL="457200" indent="-457200" algn="just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2. </a:t>
            </a:r>
            <a:r>
              <a:rPr lang="en-US" sz="2800" b="1" i="1">
                <a:latin typeface="Century Gothic" pitchFamily="34" charset="0"/>
              </a:rPr>
              <a:t>Manipulasi Data</a:t>
            </a:r>
            <a:r>
              <a:rPr lang="en-US" sz="2800" b="1">
                <a:latin typeface="Century Gothic" pitchFamily="34" charset="0"/>
              </a:rPr>
              <a:t>:</a:t>
            </a:r>
          </a:p>
          <a:p>
            <a:pPr marL="457200" indent="-457200" algn="just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    menggunakan data tahunan menjadi triwulanan</a:t>
            </a:r>
          </a:p>
          <a:p>
            <a:pPr marL="457200" indent="-457200" algn="just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    dgn cara membagi tiga data tahunan scr langsung</a:t>
            </a:r>
          </a:p>
        </p:txBody>
      </p:sp>
    </p:spTree>
  </p:cSld>
  <p:clrMapOvr>
    <a:masterClrMapping/>
  </p:clrMapOvr>
  <p:transition>
    <p:cover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155700" y="838200"/>
            <a:ext cx="84201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n-US" sz="2800" b="1">
                <a:latin typeface="Century Gothic" pitchFamily="34" charset="0"/>
              </a:rPr>
              <a:t>MENDETEKSI ADANYA AUTOKORELASI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908050" y="2133600"/>
            <a:ext cx="84201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endParaRPr lang="en-US" sz="2800" b="1">
              <a:latin typeface="Century Gothic" pitchFamily="34" charset="0"/>
            </a:endParaRP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 b="1">
                <a:latin typeface="Century Gothic" pitchFamily="34" charset="0"/>
              </a:rPr>
              <a:t>Dalam praktek scr umum, metode yg sering digunakan adalah: Durbin-Watson Method.</a:t>
            </a:r>
          </a:p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US" sz="2800" b="1">
                <a:latin typeface="Century Gothic" pitchFamily="34" charset="0"/>
              </a:rPr>
              <a:t>Dalam regresi linier tidak terjadi autokorelasi jika nilai Durbin-Watson : 1,70 – 2,30 </a:t>
            </a:r>
          </a:p>
        </p:txBody>
      </p:sp>
    </p:spTree>
  </p:cSld>
  <p:clrMapOvr>
    <a:masterClrMapping/>
  </p:clrMapOvr>
  <p:transition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utoUpdateAnimBg="0"/>
      <p:bldP spid="7171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219200" y="838200"/>
            <a:ext cx="7924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n-US" sz="2800" b="1">
                <a:latin typeface="Century Gothic" pitchFamily="34" charset="0"/>
              </a:rPr>
              <a:t>PENANGGULANGAN AUTOKORELASI</a:t>
            </a:r>
          </a:p>
        </p:txBody>
      </p:sp>
      <p:sp>
        <p:nvSpPr>
          <p:cNvPr id="8195" name="Rectangle 3" descr="Green marble"/>
          <p:cNvSpPr>
            <a:spLocks noChangeArrowheads="1"/>
          </p:cNvSpPr>
          <p:nvPr/>
        </p:nvSpPr>
        <p:spPr bwMode="auto">
          <a:xfrm>
            <a:off x="533400" y="2133600"/>
            <a:ext cx="86106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Memakai metode </a:t>
            </a:r>
            <a:r>
              <a:rPr lang="en-US" sz="2800" b="1" i="1">
                <a:latin typeface="Century Gothic" pitchFamily="34" charset="0"/>
              </a:rPr>
              <a:t>First Differens </a:t>
            </a:r>
            <a:r>
              <a:rPr lang="en-US" sz="2800" b="1">
                <a:latin typeface="Century Gothic" pitchFamily="34" charset="0"/>
              </a:rPr>
              <a:t>dengan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formulasi sebagai berikut: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             Y = bo + b1X1 + b2X2 + b3X3 + e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menjadi: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         Y-(Yt-1)=bo+b1(X1-X1t-1)+b2(X2-X2t-1)</a:t>
            </a:r>
          </a:p>
          <a:p>
            <a:pPr marL="342900" indent="-342900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                      +b3(X3-X3t</a:t>
            </a:r>
            <a:r>
              <a:rPr lang="en-US" sz="2800" b="1">
                <a:latin typeface="Century Gothic" pitchFamily="34" charset="0"/>
                <a:cs typeface="Tahoma" pitchFamily="34" charset="0"/>
              </a:rPr>
              <a:t>-1)+e.</a:t>
            </a:r>
            <a:endParaRPr lang="en-US" sz="2800" b="1">
              <a:latin typeface="Century Gothic" pitchFamily="34" charset="0"/>
            </a:endParaRPr>
          </a:p>
        </p:txBody>
      </p:sp>
    </p:spTree>
  </p:cSld>
  <p:clrMapOvr>
    <a:masterClrMapping/>
  </p:clrMapOvr>
  <p:transition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utoUpdateAnimBg="0"/>
      <p:bldP spid="8195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111250" y="609600"/>
            <a:ext cx="833755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r>
              <a:rPr lang="en-US" sz="2800" b="1">
                <a:latin typeface="Century Gothic" pitchFamily="34" charset="0"/>
              </a:rPr>
              <a:t>MENGAPA PERLU DATA LINIER </a:t>
            </a:r>
          </a:p>
        </p:txBody>
      </p:sp>
      <p:sp>
        <p:nvSpPr>
          <p:cNvPr id="9219" name="Rectangle 3" descr="Sand"/>
          <p:cNvSpPr>
            <a:spLocks noChangeArrowheads="1"/>
          </p:cNvSpPr>
          <p:nvPr/>
        </p:nvSpPr>
        <p:spPr bwMode="auto">
          <a:xfrm>
            <a:off x="152400" y="1752600"/>
            <a:ext cx="96012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457200" indent="-457200" algn="r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“ dalam melakukan analisa antar variabel, yg ingin</a:t>
            </a:r>
          </a:p>
          <a:p>
            <a:pPr marL="457200" indent="-457200" algn="r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dilacak adalah kekuatan interaksi dan kontribusi </a:t>
            </a:r>
          </a:p>
          <a:p>
            <a:pPr marL="457200" indent="-457200" algn="r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variabel satu terhadap variabel lainnya, jika data yg</a:t>
            </a:r>
          </a:p>
          <a:p>
            <a:pPr marL="457200" indent="-457200" algn="r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digunakan tidak linier maka scr statistik hasil analisa </a:t>
            </a:r>
          </a:p>
          <a:p>
            <a:pPr marL="457200" indent="-457200" algn="r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tidak dapat menjawab hipotesis atau hasil analisa</a:t>
            </a:r>
          </a:p>
          <a:p>
            <a:pPr marL="457200" indent="-457200" algn="r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tak mencerminkan kondisi yg diharap, berarti </a:t>
            </a:r>
          </a:p>
          <a:p>
            <a:pPr marL="457200" indent="-457200" algn="r">
              <a:spcBef>
                <a:spcPct val="20000"/>
              </a:spcBef>
            </a:pPr>
            <a:r>
              <a:rPr lang="en-US" sz="2800" b="1">
                <a:latin typeface="Century Gothic" pitchFamily="34" charset="0"/>
              </a:rPr>
              <a:t>estimasinya tdk </a:t>
            </a:r>
            <a:r>
              <a:rPr lang="en-US" sz="2800" b="1" i="1">
                <a:latin typeface="Century Gothic" pitchFamily="34" charset="0"/>
              </a:rPr>
              <a:t>estimated</a:t>
            </a:r>
            <a:r>
              <a:rPr lang="en-US" sz="2800" b="1">
                <a:latin typeface="Century Gothic" pitchFamily="34" charset="0"/>
              </a:rPr>
              <a:t> dan prediksinya tidak</a:t>
            </a:r>
          </a:p>
          <a:p>
            <a:pPr marL="457200" indent="-457200" algn="r">
              <a:spcBef>
                <a:spcPct val="20000"/>
              </a:spcBef>
            </a:pPr>
            <a:r>
              <a:rPr lang="en-US" sz="2800" b="1" i="1">
                <a:latin typeface="Century Gothic" pitchFamily="34" charset="0"/>
              </a:rPr>
              <a:t>Predicted</a:t>
            </a:r>
            <a:r>
              <a:rPr lang="en-US" sz="2800" b="1">
                <a:latin typeface="Century Gothic" pitchFamily="34" charset="0"/>
              </a:rPr>
              <a:t> “</a:t>
            </a:r>
          </a:p>
        </p:txBody>
      </p:sp>
    </p:spTree>
  </p:cSld>
  <p:clrMapOvr>
    <a:masterClrMapping/>
  </p:clrMapOvr>
  <p:transition>
    <p:cover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2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92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92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921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utoUpdateAnimBg="0"/>
    </p:bldLst>
  </p:timing>
</p:sld>
</file>

<file path=ppt/theme/theme1.xml><?xml version="1.0" encoding="utf-8"?>
<a:theme xmlns:a="http://schemas.openxmlformats.org/drawingml/2006/main" name="Sumi Painting">
  <a:themeElements>
    <a:clrScheme name="Sumi Painting 7">
      <a:dk1>
        <a:srgbClr val="545472"/>
      </a:dk1>
      <a:lt1>
        <a:srgbClr val="FFFFFF"/>
      </a:lt1>
      <a:dk2>
        <a:srgbClr val="655851"/>
      </a:dk2>
      <a:lt2>
        <a:srgbClr val="B49234"/>
      </a:lt2>
      <a:accent1>
        <a:srgbClr val="F8C684"/>
      </a:accent1>
      <a:accent2>
        <a:srgbClr val="E1CE97"/>
      </a:accent2>
      <a:accent3>
        <a:srgbClr val="FFFFFF"/>
      </a:accent3>
      <a:accent4>
        <a:srgbClr val="464660"/>
      </a:accent4>
      <a:accent5>
        <a:srgbClr val="FBDFC2"/>
      </a:accent5>
      <a:accent6>
        <a:srgbClr val="CCBA88"/>
      </a:accent6>
      <a:hlink>
        <a:srgbClr val="7C6148"/>
      </a:hlink>
      <a:folHlink>
        <a:srgbClr val="8E8562"/>
      </a:folHlink>
    </a:clrScheme>
    <a:fontScheme name="Sumi Painting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Sumi Painting 1">
        <a:dk1>
          <a:srgbClr val="545472"/>
        </a:dk1>
        <a:lt1>
          <a:srgbClr val="FFFFFF"/>
        </a:lt1>
        <a:dk2>
          <a:srgbClr val="660066"/>
        </a:dk2>
        <a:lt2>
          <a:srgbClr val="9797B7"/>
        </a:lt2>
        <a:accent1>
          <a:srgbClr val="A7CCD9"/>
        </a:accent1>
        <a:accent2>
          <a:srgbClr val="C7C7DF"/>
        </a:accent2>
        <a:accent3>
          <a:srgbClr val="FFFFFF"/>
        </a:accent3>
        <a:accent4>
          <a:srgbClr val="464660"/>
        </a:accent4>
        <a:accent5>
          <a:srgbClr val="D0E2E9"/>
        </a:accent5>
        <a:accent6>
          <a:srgbClr val="B4B4CA"/>
        </a:accent6>
        <a:hlink>
          <a:srgbClr val="9595FF"/>
        </a:hlink>
        <a:folHlink>
          <a:srgbClr val="8888A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2">
        <a:dk1>
          <a:srgbClr val="545472"/>
        </a:dk1>
        <a:lt1>
          <a:srgbClr val="FFFFFF"/>
        </a:lt1>
        <a:dk2>
          <a:srgbClr val="892D5B"/>
        </a:dk2>
        <a:lt2>
          <a:srgbClr val="68A7BE"/>
        </a:lt2>
        <a:accent1>
          <a:srgbClr val="CAACCC"/>
        </a:accent1>
        <a:accent2>
          <a:srgbClr val="A7CCD9"/>
        </a:accent2>
        <a:accent3>
          <a:srgbClr val="FFFFFF"/>
        </a:accent3>
        <a:accent4>
          <a:srgbClr val="464660"/>
        </a:accent4>
        <a:accent5>
          <a:srgbClr val="E1D2E2"/>
        </a:accent5>
        <a:accent6>
          <a:srgbClr val="97B9C4"/>
        </a:accent6>
        <a:hlink>
          <a:srgbClr val="9595FF"/>
        </a:hlink>
        <a:folHlink>
          <a:srgbClr val="8888A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B2B2B2"/>
        </a:accent1>
        <a:accent2>
          <a:srgbClr val="DDDDDD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C8C8C8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4">
        <a:dk1>
          <a:srgbClr val="545472"/>
        </a:dk1>
        <a:lt1>
          <a:srgbClr val="FFFFFF"/>
        </a:lt1>
        <a:dk2>
          <a:srgbClr val="892D5B"/>
        </a:dk2>
        <a:lt2>
          <a:srgbClr val="AC3872"/>
        </a:lt2>
        <a:accent1>
          <a:srgbClr val="660066"/>
        </a:accent1>
        <a:accent2>
          <a:srgbClr val="E2A6C4"/>
        </a:accent2>
        <a:accent3>
          <a:srgbClr val="FFFFFF"/>
        </a:accent3>
        <a:accent4>
          <a:srgbClr val="464660"/>
        </a:accent4>
        <a:accent5>
          <a:srgbClr val="B8AAB8"/>
        </a:accent5>
        <a:accent6>
          <a:srgbClr val="CD96B1"/>
        </a:accent6>
        <a:hlink>
          <a:srgbClr val="8585FF"/>
        </a:hlink>
        <a:folHlink>
          <a:srgbClr val="563EE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5">
        <a:dk1>
          <a:srgbClr val="545472"/>
        </a:dk1>
        <a:lt1>
          <a:srgbClr val="FFFFFF"/>
        </a:lt1>
        <a:dk2>
          <a:srgbClr val="892D5B"/>
        </a:dk2>
        <a:lt2>
          <a:srgbClr val="515BA7"/>
        </a:lt2>
        <a:accent1>
          <a:srgbClr val="8BD8E7"/>
        </a:accent1>
        <a:accent2>
          <a:srgbClr val="A5AAD3"/>
        </a:accent2>
        <a:accent3>
          <a:srgbClr val="FFFFFF"/>
        </a:accent3>
        <a:accent4>
          <a:srgbClr val="464660"/>
        </a:accent4>
        <a:accent5>
          <a:srgbClr val="C4E9F1"/>
        </a:accent5>
        <a:accent6>
          <a:srgbClr val="959ABF"/>
        </a:accent6>
        <a:hlink>
          <a:srgbClr val="B78AFA"/>
        </a:hlink>
        <a:folHlink>
          <a:srgbClr val="A0A5D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6">
        <a:dk1>
          <a:srgbClr val="545472"/>
        </a:dk1>
        <a:lt1>
          <a:srgbClr val="FFFFFF"/>
        </a:lt1>
        <a:dk2>
          <a:srgbClr val="37467F"/>
        </a:dk2>
        <a:lt2>
          <a:srgbClr val="547A3C"/>
        </a:lt2>
        <a:accent1>
          <a:srgbClr val="8BD8E7"/>
        </a:accent1>
        <a:accent2>
          <a:srgbClr val="B7D3A5"/>
        </a:accent2>
        <a:accent3>
          <a:srgbClr val="FFFFFF"/>
        </a:accent3>
        <a:accent4>
          <a:srgbClr val="464660"/>
        </a:accent4>
        <a:accent5>
          <a:srgbClr val="C4E9F1"/>
        </a:accent5>
        <a:accent6>
          <a:srgbClr val="A6BF95"/>
        </a:accent6>
        <a:hlink>
          <a:srgbClr val="619147"/>
        </a:hlink>
        <a:folHlink>
          <a:srgbClr val="94BE7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umi Painting 7">
        <a:dk1>
          <a:srgbClr val="545472"/>
        </a:dk1>
        <a:lt1>
          <a:srgbClr val="FFFFFF"/>
        </a:lt1>
        <a:dk2>
          <a:srgbClr val="655851"/>
        </a:dk2>
        <a:lt2>
          <a:srgbClr val="B49234"/>
        </a:lt2>
        <a:accent1>
          <a:srgbClr val="F8C684"/>
        </a:accent1>
        <a:accent2>
          <a:srgbClr val="E1CE97"/>
        </a:accent2>
        <a:accent3>
          <a:srgbClr val="FFFFFF"/>
        </a:accent3>
        <a:accent4>
          <a:srgbClr val="464660"/>
        </a:accent4>
        <a:accent5>
          <a:srgbClr val="FBDFC2"/>
        </a:accent5>
        <a:accent6>
          <a:srgbClr val="CCBA88"/>
        </a:accent6>
        <a:hlink>
          <a:srgbClr val="7C6148"/>
        </a:hlink>
        <a:folHlink>
          <a:srgbClr val="8E856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Designs\Sumi Painting.pot</Template>
  <TotalTime>623</TotalTime>
  <Words>957</Words>
  <Application>Microsoft PowerPoint</Application>
  <PresentationFormat>A4 Paper (210x297 mm)</PresentationFormat>
  <Paragraphs>243</Paragraphs>
  <Slides>20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2" baseType="lpstr">
      <vt:lpstr>Sumi Painting</vt:lpstr>
      <vt:lpstr>Equation</vt:lpstr>
      <vt:lpstr>TATAP MUKA 11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TUJUAN DASAR REGRESI</vt:lpstr>
      <vt:lpstr>PENYAJIAN HASIL ANALISA</vt:lpstr>
      <vt:lpstr>Kesalahan Hipotesa</vt:lpstr>
      <vt:lpstr>Scatter Diagram</vt:lpstr>
      <vt:lpstr>Perhitungan</vt:lpstr>
      <vt:lpstr>Solusi</vt:lpstr>
      <vt:lpstr>TEST   ANOVA – Ide </vt:lpstr>
      <vt:lpstr>TEST  ANOVA </vt:lpstr>
      <vt:lpstr>SOlusi – Testing Hipotesis</vt:lpstr>
    </vt:vector>
  </TitlesOfParts>
  <Company>UNIVERSITAS NAROTAMA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PUTU ARTAYA, SE, MM</dc:creator>
  <cp:lastModifiedBy>USER</cp:lastModifiedBy>
  <cp:revision>161</cp:revision>
  <dcterms:created xsi:type="dcterms:W3CDTF">2005-10-22T08:14:13Z</dcterms:created>
  <dcterms:modified xsi:type="dcterms:W3CDTF">2014-09-30T16:27:45Z</dcterms:modified>
</cp:coreProperties>
</file>