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2"/>
  </p:notes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71" r:id="rId15"/>
    <p:sldId id="273" r:id="rId16"/>
    <p:sldId id="274" r:id="rId17"/>
    <p:sldId id="275" r:id="rId18"/>
    <p:sldId id="276" r:id="rId19"/>
    <p:sldId id="277" r:id="rId20"/>
    <p:sldId id="278" r:id="rId21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56" y="-8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53C72-2BBE-4BAF-A49F-3687165718A4}" type="datetimeFigureOut">
              <a:rPr lang="en-US" smtClean="0"/>
              <a:pPr/>
              <a:t>9/30/2014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30A90-E91A-4C72-BFBE-41D09D8B7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20638" y="1109663"/>
            <a:ext cx="9920287" cy="757237"/>
            <a:chOff x="0" y="0"/>
            <a:chExt cx="5768" cy="477"/>
          </a:xfrm>
        </p:grpSpPr>
        <p:sp>
          <p:nvSpPr>
            <p:cNvPr id="31747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8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9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0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1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2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3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4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5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6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7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8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9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0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2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3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4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5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6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7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8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69" name="Group 25"/>
          <p:cNvGrpSpPr>
            <a:grpSpLocks/>
          </p:cNvGrpSpPr>
          <p:nvPr/>
        </p:nvGrpSpPr>
        <p:grpSpPr bwMode="auto">
          <a:xfrm>
            <a:off x="22225" y="6161088"/>
            <a:ext cx="9932988" cy="138112"/>
            <a:chOff x="0" y="4032"/>
            <a:chExt cx="5776" cy="87"/>
          </a:xfrm>
        </p:grpSpPr>
        <p:sp>
          <p:nvSpPr>
            <p:cNvPr id="31770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73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868488"/>
            <a:ext cx="84201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774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9538" y="3729038"/>
            <a:ext cx="69342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775" name="Rectangle 31"/>
          <p:cNvSpPr>
            <a:spLocks noGrp="1" noChangeArrowheads="1"/>
          </p:cNvSpPr>
          <p:nvPr>
            <p:ph type="dt" sz="quarter" idx="2"/>
          </p:nvPr>
        </p:nvSpPr>
        <p:spPr>
          <a:xfrm>
            <a:off x="742950" y="6348413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776" name="Rectangle 32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348413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777" name="Rectangle 3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9300" y="6348413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fld id="{FC27821A-0399-48A7-B79E-4900417552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0C598-5A21-429E-9851-6451D933A0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768350"/>
            <a:ext cx="2105025" cy="5327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768350"/>
            <a:ext cx="6162675" cy="5327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B5035-6A54-4110-A3EF-AE93C3C212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768350"/>
            <a:ext cx="84201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42950" y="1981200"/>
            <a:ext cx="84201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725" y="6367463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62325" y="6367463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77075" y="6367463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fld id="{D3E6CE00-A40A-4C75-8B82-BE24D815DF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88B6E4-EC64-468C-8F6B-59E31B3143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0497C-BF91-4726-8CD5-B180240C0D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4CCCBC-D581-4ECD-AB60-50A6053873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41B59-4B82-4899-959F-8E9403652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A88E6D-AEE3-444D-AAC1-BFC273DA2A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DF254-CC49-476B-99DD-220843C99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DE474-B654-4FEC-A797-D638E66C9F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DF4F3-AD39-4BCD-81DE-BE91CCC01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0" y="0"/>
            <a:ext cx="9920288" cy="757238"/>
            <a:chOff x="0" y="0"/>
            <a:chExt cx="5768" cy="477"/>
          </a:xfrm>
        </p:grpSpPr>
        <p:sp>
          <p:nvSpPr>
            <p:cNvPr id="30723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4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5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6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7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8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9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2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3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5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8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1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4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45" name="Group 25"/>
          <p:cNvGrpSpPr>
            <a:grpSpLocks/>
          </p:cNvGrpSpPr>
          <p:nvPr/>
        </p:nvGrpSpPr>
        <p:grpSpPr bwMode="auto">
          <a:xfrm>
            <a:off x="0" y="6180138"/>
            <a:ext cx="9932988" cy="138112"/>
            <a:chOff x="0" y="4032"/>
            <a:chExt cx="5776" cy="87"/>
          </a:xfrm>
        </p:grpSpPr>
        <p:sp>
          <p:nvSpPr>
            <p:cNvPr id="30746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8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49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76835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0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51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367463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0752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62325" y="6367463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0753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77075" y="6367463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DC9999C-C99A-4B5C-BBBE-49C2A83AF08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90000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8150" y="4572000"/>
            <a:ext cx="436245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5">
                    <a:lumMod val="10000"/>
                  </a:schemeClr>
                </a:solidFill>
                <a:latin typeface="Berlin Sans FB" pitchFamily="34" charset="0"/>
              </a:rPr>
              <a:t>TATAP MUKA 11</a:t>
            </a:r>
            <a:endParaRPr lang="en-US" sz="4000" dirty="0">
              <a:solidFill>
                <a:schemeClr val="accent5">
                  <a:lumMod val="10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3257550" y="4038600"/>
            <a:ext cx="63436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UJI ASUMSI KLASIK &amp; INTERPRETASI REGRESI SERTA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MEKANISME UJI ANOVA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35812753.th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58240"/>
            <a:ext cx="3048000" cy="4876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104900" y="609600"/>
            <a:ext cx="84201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2800" b="1">
                <a:solidFill>
                  <a:schemeClr val="tx2"/>
                </a:solidFill>
                <a:latin typeface="Century Gothic" pitchFamily="34" charset="0"/>
              </a:rPr>
              <a:t>SEPULUH INDIKATOR KEMISKINAN</a:t>
            </a:r>
          </a:p>
        </p:txBody>
      </p:sp>
      <p:sp>
        <p:nvSpPr>
          <p:cNvPr id="10243" name="Rectangle 3" descr="Purple mesh"/>
          <p:cNvSpPr>
            <a:spLocks noChangeArrowheads="1"/>
          </p:cNvSpPr>
          <p:nvPr/>
        </p:nvSpPr>
        <p:spPr bwMode="auto">
          <a:xfrm>
            <a:off x="1143000" y="13716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Hidup Serba Kekurangan 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Menempati Rumah Tidak Sehat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Umumnya lantai Rumah Masih Tanah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Tidak Ada Fasilitas sanitasi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Tidak Ada Sumber Air Bersih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Penghasilan Maksimum Per Bulan Rp.600.000,-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Pendidikan Sangat Terbelakang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Tidak Cukup Gizi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Tidak Terjangkau Sarana Kesehatan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b="1">
                <a:latin typeface="Century Gothic" pitchFamily="34" charset="0"/>
              </a:rPr>
              <a:t>Tempat Tinggal Tidak Tetap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None/>
            </a:pPr>
            <a:r>
              <a:rPr lang="en-US" sz="1600" b="1">
                <a:latin typeface="Century Gothic" pitchFamily="34" charset="0"/>
              </a:rPr>
              <a:t> Sumber: </a:t>
            </a:r>
            <a:r>
              <a:rPr lang="en-US" sz="1600" b="1" i="1">
                <a:latin typeface="Century Gothic" pitchFamily="34" charset="0"/>
              </a:rPr>
              <a:t>Suara Pembaruan</a:t>
            </a:r>
            <a:r>
              <a:rPr lang="en-US" sz="1600" b="1">
                <a:latin typeface="Century Gothic" pitchFamily="34" charset="0"/>
              </a:rPr>
              <a:t>, 30 April 2004, Halaman 20.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908050" y="914400"/>
            <a:ext cx="7429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b="1">
                <a:latin typeface="Century Gothic" pitchFamily="34" charset="0"/>
              </a:rPr>
              <a:t/>
            </a:r>
            <a:br>
              <a:rPr lang="en-US" b="1">
                <a:latin typeface="Century Gothic" pitchFamily="34" charset="0"/>
              </a:rPr>
            </a:br>
            <a:r>
              <a:rPr lang="en-US" b="1">
                <a:latin typeface="Century Gothic" pitchFamily="34" charset="0"/>
              </a:rPr>
              <a:t>KONSEP KESEMPATAN KERJA</a:t>
            </a:r>
            <a:br>
              <a:rPr lang="en-US" b="1">
                <a:latin typeface="Century Gothic" pitchFamily="34" charset="0"/>
              </a:rPr>
            </a:br>
            <a:endParaRPr lang="en-US" b="1">
              <a:latin typeface="Century Gothic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825500" y="3581400"/>
            <a:ext cx="26416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Century Gothic" pitchFamily="34" charset="0"/>
              </a:rPr>
              <a:t>PROGRAM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3467100" y="3886200"/>
            <a:ext cx="8255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4292600" y="2209800"/>
            <a:ext cx="0" cy="31242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292600" y="22098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292600" y="32766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292600" y="42672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4292600" y="5334000"/>
            <a:ext cx="107315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448300" y="1981200"/>
            <a:ext cx="288925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Century Gothic" pitchFamily="34" charset="0"/>
              </a:rPr>
              <a:t>PADAT KARYA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448300" y="2895600"/>
            <a:ext cx="288925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Century Gothic" pitchFamily="34" charset="0"/>
              </a:rPr>
              <a:t>RETUILLING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448300" y="3810000"/>
            <a:ext cx="288925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Century Gothic" pitchFamily="34" charset="0"/>
              </a:rPr>
              <a:t>BANTUAN </a:t>
            </a:r>
          </a:p>
          <a:p>
            <a:pPr algn="ctr"/>
            <a:r>
              <a:rPr lang="en-US" b="1">
                <a:latin typeface="Century Gothic" pitchFamily="34" charset="0"/>
              </a:rPr>
              <a:t>MODAL USAHA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5448300" y="4876800"/>
            <a:ext cx="288925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Century Gothic" pitchFamily="34" charset="0"/>
              </a:rPr>
              <a:t>UMKM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 autoUpdateAnimBg="0"/>
      <p:bldP spid="11274" grpId="0" animBg="1" autoUpdateAnimBg="0"/>
      <p:bldP spid="11275" grpId="0" animBg="1" autoUpdateAnimBg="0"/>
      <p:bldP spid="11276" grpId="0" animBg="1" autoUpdateAnimBg="0"/>
      <p:bldP spid="1127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3150" y="768350"/>
            <a:ext cx="7505700" cy="762000"/>
          </a:xfrm>
        </p:spPr>
        <p:txBody>
          <a:bodyPr/>
          <a:lstStyle/>
          <a:p>
            <a:r>
              <a:rPr lang="en-US" sz="2800" b="1">
                <a:latin typeface="Century Gothic" pitchFamily="34" charset="0"/>
              </a:rPr>
              <a:t>TUJUAN DASAR REGRESI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3058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b="1">
                <a:latin typeface="Century Gothic" pitchFamily="34" charset="0"/>
              </a:rPr>
              <a:t>1. Mengukur Korelasi Parsial</a:t>
            </a:r>
          </a:p>
          <a:p>
            <a:pPr>
              <a:buFontTx/>
              <a:buNone/>
            </a:pPr>
            <a:r>
              <a:rPr lang="en-US" sz="2800" b="1">
                <a:latin typeface="Century Gothic" pitchFamily="34" charset="0"/>
              </a:rPr>
              <a:t>2. Mengukur Korelasi Ganda</a:t>
            </a:r>
          </a:p>
          <a:p>
            <a:pPr>
              <a:buFontTx/>
              <a:buNone/>
            </a:pPr>
            <a:r>
              <a:rPr lang="en-US" sz="2800" b="1">
                <a:latin typeface="Century Gothic" pitchFamily="34" charset="0"/>
              </a:rPr>
              <a:t>3. Mengetahui Determinasi Parsial</a:t>
            </a:r>
          </a:p>
          <a:p>
            <a:pPr>
              <a:buFontTx/>
              <a:buNone/>
            </a:pPr>
            <a:r>
              <a:rPr lang="en-US" sz="2800" b="1">
                <a:latin typeface="Century Gothic" pitchFamily="34" charset="0"/>
              </a:rPr>
              <a:t>4. Mengukur Determinasi Ganda</a:t>
            </a:r>
          </a:p>
          <a:p>
            <a:pPr>
              <a:buFontTx/>
              <a:buNone/>
            </a:pPr>
            <a:r>
              <a:rPr lang="en-US" sz="2800" b="1">
                <a:latin typeface="Century Gothic" pitchFamily="34" charset="0"/>
              </a:rPr>
              <a:t>5. Standart Deviasi Model</a:t>
            </a:r>
          </a:p>
          <a:p>
            <a:pPr>
              <a:buFontTx/>
              <a:buNone/>
            </a:pPr>
            <a:r>
              <a:rPr lang="en-US" sz="2800" b="1">
                <a:latin typeface="Century Gothic" pitchFamily="34" charset="0"/>
              </a:rPr>
              <a:t>6. Uji t dan Uji F</a:t>
            </a:r>
          </a:p>
          <a:p>
            <a:pPr>
              <a:buFontTx/>
              <a:buNone/>
            </a:pPr>
            <a:r>
              <a:rPr lang="en-US" sz="2800" b="1">
                <a:latin typeface="Century Gothic" pitchFamily="34" charset="0"/>
              </a:rPr>
              <a:t>7. Level of Significant masing-masing X thd Y</a:t>
            </a:r>
          </a:p>
          <a:p>
            <a:pPr>
              <a:buFontTx/>
              <a:buNone/>
            </a:pPr>
            <a:r>
              <a:rPr lang="en-US" sz="2800" b="1">
                <a:latin typeface="Century Gothic" pitchFamily="34" charset="0"/>
              </a:rPr>
              <a:t>8. Persamaan Estimasi dan Interpretasinya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420100" cy="533400"/>
          </a:xfrm>
        </p:spPr>
        <p:txBody>
          <a:bodyPr/>
          <a:lstStyle/>
          <a:p>
            <a:r>
              <a:rPr lang="en-US" sz="2800" b="1">
                <a:latin typeface="Century Gothic" pitchFamily="34" charset="0"/>
              </a:rPr>
              <a:t>PENYAJIAN HASIL ANALISA</a:t>
            </a:r>
          </a:p>
        </p:txBody>
      </p:sp>
      <p:graphicFrame>
        <p:nvGraphicFramePr>
          <p:cNvPr id="18771" name="Group 339"/>
          <p:cNvGraphicFramePr>
            <a:graphicFrameLocks noGrp="1"/>
          </p:cNvGraphicFramePr>
          <p:nvPr>
            <p:ph type="tbl" idx="1"/>
          </p:nvPr>
        </p:nvGraphicFramePr>
        <p:xfrm>
          <a:off x="609600" y="1066800"/>
          <a:ext cx="8420100" cy="5074920"/>
        </p:xfrm>
        <a:graphic>
          <a:graphicData uri="http://schemas.openxmlformats.org/drawingml/2006/table">
            <a:tbl>
              <a:tblPr/>
              <a:tblGrid>
                <a:gridCol w="1403350"/>
                <a:gridCol w="1377950"/>
                <a:gridCol w="1428750"/>
                <a:gridCol w="1403350"/>
                <a:gridCol w="1403350"/>
                <a:gridCol w="14033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VAR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Sig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R</a:t>
                      </a: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²</a:t>
                      </a: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Const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-2,208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2,817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X1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0,438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2,604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0,349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0,122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X2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2,228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3,886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0,512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0,262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X3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0,704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2,209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0,404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0,163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R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²</a:t>
                      </a:r>
                      <a:endPara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0,828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R Ajusted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0,702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F-hit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26,222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D-W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</a:rPr>
                        <a:t>  1,914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767" name="Rectangle 335"/>
          <p:cNvSpPr>
            <a:spLocks noChangeArrowheads="1"/>
          </p:cNvSpPr>
          <p:nvPr/>
        </p:nvSpPr>
        <p:spPr bwMode="auto">
          <a:xfrm>
            <a:off x="3797300" y="4267200"/>
            <a:ext cx="54483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/>
              <a:t>Y 	=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r>
              <a:rPr lang="en-US" dirty="0"/>
              <a:t>X1	=</a:t>
            </a:r>
            <a:r>
              <a:rPr lang="en-US" dirty="0" err="1"/>
              <a:t>padat</a:t>
            </a:r>
            <a:r>
              <a:rPr lang="en-US" dirty="0"/>
              <a:t> </a:t>
            </a:r>
            <a:r>
              <a:rPr lang="en-US" dirty="0" err="1"/>
              <a:t>karya</a:t>
            </a:r>
            <a:endParaRPr lang="en-US" dirty="0"/>
          </a:p>
          <a:p>
            <a:r>
              <a:rPr lang="en-US" dirty="0"/>
              <a:t>X2	=program </a:t>
            </a:r>
            <a:r>
              <a:rPr lang="en-US" dirty="0" err="1" smtClean="0"/>
              <a:t>retailling</a:t>
            </a:r>
            <a:endParaRPr lang="en-US" dirty="0"/>
          </a:p>
          <a:p>
            <a:r>
              <a:rPr lang="en-US" dirty="0"/>
              <a:t>X3	=</a:t>
            </a:r>
            <a:r>
              <a:rPr lang="en-US" dirty="0" err="1"/>
              <a:t>bantuan</a:t>
            </a:r>
            <a:r>
              <a:rPr lang="en-US" dirty="0"/>
              <a:t> modal </a:t>
            </a:r>
            <a:r>
              <a:rPr lang="en-US" dirty="0" err="1"/>
              <a:t>usaha</a:t>
            </a:r>
            <a:endParaRPr lang="en-US" dirty="0"/>
          </a:p>
        </p:txBody>
      </p:sp>
    </p:spTree>
  </p:cSld>
  <p:clrMapOvr>
    <a:masterClrMapping/>
  </p:clrMapOvr>
  <p:transition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304800"/>
            <a:ext cx="8420100" cy="1143000"/>
          </a:xfrm>
        </p:spPr>
        <p:txBody>
          <a:bodyPr/>
          <a:lstStyle/>
          <a:p>
            <a:r>
              <a:rPr lang="en-US" sz="2800" dirty="0" err="1" smtClean="0"/>
              <a:t>Kesalahan</a:t>
            </a:r>
            <a:r>
              <a:rPr lang="en-US" sz="2800" dirty="0" smtClean="0"/>
              <a:t> </a:t>
            </a:r>
            <a:r>
              <a:rPr lang="en-US" sz="2800" dirty="0" err="1" smtClean="0"/>
              <a:t>Hipotesa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8382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Ada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kemungkinan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dapat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terjadi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bahwa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hasil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analisa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sesuai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harapan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karena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diperkirakan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signifikan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ternyata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signifikan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Jika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ini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terjadi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maka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variansi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independent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sebenarnya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homogen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terhadap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dependent.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Atau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kata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lain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variansi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pengganggu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terhadap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dependent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masih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besar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variansi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sama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nol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).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Solusi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dapat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dilakukan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adalah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:</a:t>
            </a:r>
          </a:p>
          <a:p>
            <a:pPr algn="just"/>
            <a:endParaRPr lang="en-US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Mengganti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variabel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signifikan</a:t>
            </a:r>
            <a:endParaRPr lang="en-US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Meningkatkan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jumlah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amatan</a:t>
            </a:r>
            <a:endParaRPr lang="en-US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Mengubah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persamaan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model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menjadi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persamaan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Logaritma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8255001" y="5181601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chemeClr val="tx2"/>
                </a:solidFill>
                <a:latin typeface="Arial" charset="0"/>
              </a:rPr>
              <a:t>•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8255001" y="5029201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chemeClr val="tx2"/>
                </a:solidFill>
                <a:latin typeface="Arial" charset="0"/>
              </a:rPr>
              <a:t>•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55001" y="4724401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chemeClr val="tx2"/>
                </a:solidFill>
                <a:latin typeface="Arial" charset="0"/>
              </a:rPr>
              <a:t>•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8255001" y="4800601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chemeClr val="tx2"/>
                </a:solidFill>
                <a:latin typeface="Arial" charset="0"/>
              </a:rPr>
              <a:t>•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8255001" y="4038601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chemeClr val="tx2"/>
                </a:solidFill>
                <a:latin typeface="Arial" charset="0"/>
              </a:rPr>
              <a:t>•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8255000" y="5029200"/>
            <a:ext cx="330200" cy="0"/>
          </a:xfrm>
          <a:prstGeom prst="line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568450" y="5410201"/>
            <a:ext cx="1908969" cy="48577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1651001" y="4876801"/>
            <a:ext cx="1669918" cy="485775"/>
          </a:xfrm>
          <a:prstGeom prst="rect">
            <a:avLst/>
          </a:prstGeom>
          <a:solidFill>
            <a:srgbClr val="FCC98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65101" y="4876801"/>
            <a:ext cx="1511697" cy="485775"/>
          </a:xfrm>
          <a:prstGeom prst="rect">
            <a:avLst/>
          </a:prstGeom>
          <a:solidFill>
            <a:srgbClr val="F983C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302000" y="4876801"/>
            <a:ext cx="1590808" cy="485775"/>
          </a:xfrm>
          <a:prstGeom prst="rect">
            <a:avLst/>
          </a:prstGeom>
          <a:solidFill>
            <a:srgbClr val="C1BA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9071108" cy="6858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4700" i="1" dirty="0"/>
              <a:t>Scatter Diagram</a:t>
            </a: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5695950" y="1905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5695950" y="6248400"/>
            <a:ext cx="396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5035551" y="1828800"/>
            <a:ext cx="904610" cy="405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270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260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250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240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230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220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210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200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>
                <a:latin typeface="Arial" charset="0"/>
              </a:rPr>
              <a:t>190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6063986" y="3354389"/>
            <a:ext cx="49186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FF6600"/>
                </a:solidFill>
                <a:latin typeface="Arial" charset="0"/>
              </a:rPr>
              <a:t>•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6063986" y="3125789"/>
            <a:ext cx="49186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FF6600"/>
                </a:solidFill>
                <a:latin typeface="Arial" charset="0"/>
              </a:rPr>
              <a:t>•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6063986" y="2668589"/>
            <a:ext cx="49186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FF6600"/>
                </a:solidFill>
                <a:latin typeface="Arial" charset="0"/>
              </a:rPr>
              <a:t>•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6063986" y="2516189"/>
            <a:ext cx="49186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FF6600"/>
                </a:solidFill>
                <a:latin typeface="Arial" charset="0"/>
              </a:rPr>
              <a:t>•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6063986" y="2135189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dirty="0">
                <a:solidFill>
                  <a:srgbClr val="FF6600"/>
                </a:solidFill>
                <a:latin typeface="Arial" charset="0"/>
              </a:rPr>
              <a:t>•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7219686" y="4268789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FCC98C"/>
                </a:solidFill>
                <a:latin typeface="Arial" charset="0"/>
              </a:rPr>
              <a:t>•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7219686" y="4192589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FCC98C"/>
                </a:solidFill>
                <a:latin typeface="Arial" charset="0"/>
              </a:rPr>
              <a:t>•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7219686" y="3811589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FCC98C"/>
                </a:solidFill>
                <a:latin typeface="Arial" charset="0"/>
              </a:rPr>
              <a:t>•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7219686" y="3430589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FCC98C"/>
                </a:solidFill>
                <a:latin typeface="Arial" charset="0"/>
              </a:rPr>
              <a:t>•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7219686" y="3506789"/>
            <a:ext cx="57441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FCC98C"/>
                </a:solidFill>
                <a:latin typeface="Arial" charset="0"/>
              </a:rPr>
              <a:t>•</a:t>
            </a:r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>
            <a:off x="5695950" y="3962400"/>
            <a:ext cx="3324358" cy="0"/>
          </a:xfrm>
          <a:prstGeom prst="line">
            <a:avLst/>
          </a:prstGeom>
          <a:noFill/>
          <a:ln w="25400">
            <a:solidFill>
              <a:srgbClr val="A5EFE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4876800" y="1447800"/>
            <a:ext cx="15684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>
                <a:latin typeface="Arial" charset="0"/>
              </a:rPr>
              <a:t>Diameter</a:t>
            </a:r>
          </a:p>
        </p:txBody>
      </p:sp>
      <p:graphicFrame>
        <p:nvGraphicFramePr>
          <p:cNvPr id="31772" name="Object 28"/>
          <p:cNvGraphicFramePr>
            <a:graphicFrameLocks noChangeAspect="1"/>
          </p:cNvGraphicFramePr>
          <p:nvPr/>
        </p:nvGraphicFramePr>
        <p:xfrm>
          <a:off x="6356350" y="2590800"/>
          <a:ext cx="908050" cy="744538"/>
        </p:xfrm>
        <a:graphic>
          <a:graphicData uri="http://schemas.openxmlformats.org/presentationml/2006/ole">
            <p:oleObj spid="_x0000_s1026" name="Equation" r:id="rId3" imgW="203040" imgH="228600" progId="">
              <p:embed/>
            </p:oleObj>
          </a:graphicData>
        </a:graphic>
      </p:graphicFrame>
      <p:graphicFrame>
        <p:nvGraphicFramePr>
          <p:cNvPr id="31773" name="Object 29"/>
          <p:cNvGraphicFramePr>
            <a:graphicFrameLocks noChangeAspect="1"/>
          </p:cNvGraphicFramePr>
          <p:nvPr/>
        </p:nvGraphicFramePr>
        <p:xfrm>
          <a:off x="7512050" y="3886200"/>
          <a:ext cx="660400" cy="685800"/>
        </p:xfrm>
        <a:graphic>
          <a:graphicData uri="http://schemas.openxmlformats.org/presentationml/2006/ole">
            <p:oleObj spid="_x0000_s1027" name="Equation" r:id="rId4" imgW="215640" imgH="228600" progId="">
              <p:embed/>
            </p:oleObj>
          </a:graphicData>
        </a:graphic>
      </p:graphicFrame>
      <p:graphicFrame>
        <p:nvGraphicFramePr>
          <p:cNvPr id="31774" name="Object 30"/>
          <p:cNvGraphicFramePr>
            <a:graphicFrameLocks noChangeAspect="1"/>
          </p:cNvGraphicFramePr>
          <p:nvPr/>
        </p:nvGraphicFramePr>
        <p:xfrm>
          <a:off x="8585200" y="4724400"/>
          <a:ext cx="736071" cy="711200"/>
        </p:xfrm>
        <a:graphic>
          <a:graphicData uri="http://schemas.openxmlformats.org/presentationml/2006/ole">
            <p:oleObj spid="_x0000_s1028" name="Equation" r:id="rId5" imgW="215640" imgH="241200" progId="">
              <p:embed/>
            </p:oleObj>
          </a:graphicData>
        </a:graphic>
      </p:graphicFrame>
      <p:sp>
        <p:nvSpPr>
          <p:cNvPr id="31775" name="Line 31"/>
          <p:cNvSpPr>
            <a:spLocks noChangeShapeType="1"/>
          </p:cNvSpPr>
          <p:nvPr/>
        </p:nvSpPr>
        <p:spPr bwMode="auto">
          <a:xfrm>
            <a:off x="7264400" y="4114800"/>
            <a:ext cx="330200" cy="0"/>
          </a:xfrm>
          <a:prstGeom prst="line">
            <a:avLst/>
          </a:prstGeom>
          <a:noFill/>
          <a:ln w="38100">
            <a:solidFill>
              <a:srgbClr val="FCC98C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76" name="Line 32"/>
          <p:cNvSpPr>
            <a:spLocks noChangeShapeType="1"/>
          </p:cNvSpPr>
          <p:nvPr/>
        </p:nvSpPr>
        <p:spPr bwMode="auto">
          <a:xfrm>
            <a:off x="6072585" y="2971800"/>
            <a:ext cx="330200" cy="0"/>
          </a:xfrm>
          <a:prstGeom prst="line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31777" name="Object 33"/>
          <p:cNvGraphicFramePr>
            <a:graphicFrameLocks noChangeAspect="1"/>
          </p:cNvGraphicFramePr>
          <p:nvPr/>
        </p:nvGraphicFramePr>
        <p:xfrm>
          <a:off x="8997950" y="3581400"/>
          <a:ext cx="660400" cy="762000"/>
        </p:xfrm>
        <a:graphic>
          <a:graphicData uri="http://schemas.openxmlformats.org/presentationml/2006/ole">
            <p:oleObj spid="_x0000_s1029" name="Equation" r:id="rId6" imgW="177480" imgH="215640" progId="">
              <p:embed/>
            </p:oleObj>
          </a:graphicData>
        </a:graphic>
      </p:graphicFrame>
      <p:sp>
        <p:nvSpPr>
          <p:cNvPr id="31778" name="Line 34"/>
          <p:cNvSpPr>
            <a:spLocks noChangeShapeType="1"/>
          </p:cNvSpPr>
          <p:nvPr/>
        </p:nvSpPr>
        <p:spPr bwMode="auto">
          <a:xfrm flipH="1">
            <a:off x="5596203" y="5791200"/>
            <a:ext cx="99748" cy="762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79" name="Line 35"/>
          <p:cNvSpPr>
            <a:spLocks noChangeShapeType="1"/>
          </p:cNvSpPr>
          <p:nvPr/>
        </p:nvSpPr>
        <p:spPr bwMode="auto">
          <a:xfrm flipH="1">
            <a:off x="5613400" y="5943600"/>
            <a:ext cx="82550" cy="762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80" name="Line 36"/>
          <p:cNvSpPr>
            <a:spLocks noChangeShapeType="1"/>
          </p:cNvSpPr>
          <p:nvPr/>
        </p:nvSpPr>
        <p:spPr bwMode="auto">
          <a:xfrm flipH="1">
            <a:off x="5613400" y="6096000"/>
            <a:ext cx="82550" cy="762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81" name="Line 37"/>
          <p:cNvSpPr>
            <a:spLocks noChangeShapeType="1"/>
          </p:cNvSpPr>
          <p:nvPr/>
        </p:nvSpPr>
        <p:spPr bwMode="auto">
          <a:xfrm>
            <a:off x="5597922" y="5867400"/>
            <a:ext cx="82550" cy="762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1782" name="Line 38"/>
          <p:cNvSpPr>
            <a:spLocks noChangeShapeType="1"/>
          </p:cNvSpPr>
          <p:nvPr/>
        </p:nvSpPr>
        <p:spPr bwMode="auto">
          <a:xfrm>
            <a:off x="5613400" y="6024564"/>
            <a:ext cx="82550" cy="71437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31783" name="Object 39"/>
          <p:cNvGraphicFramePr>
            <a:graphicFrameLocks noChangeAspect="1"/>
          </p:cNvGraphicFramePr>
          <p:nvPr/>
        </p:nvGraphicFramePr>
        <p:xfrm>
          <a:off x="247650" y="4953001"/>
          <a:ext cx="4622800" cy="911225"/>
        </p:xfrm>
        <a:graphic>
          <a:graphicData uri="http://schemas.openxmlformats.org/presentationml/2006/ole">
            <p:oleObj spid="_x0000_s1030" name="Equation" r:id="rId7" imgW="2374560" imgH="507960" progId="Equation.3">
              <p:embed/>
            </p:oleObj>
          </a:graphicData>
        </a:graphic>
      </p:graphicFrame>
      <p:sp>
        <p:nvSpPr>
          <p:cNvPr id="31784" name="AutoShape 40"/>
          <p:cNvSpPr>
            <a:spLocks noChangeArrowheads="1"/>
          </p:cNvSpPr>
          <p:nvPr/>
        </p:nvSpPr>
        <p:spPr bwMode="auto">
          <a:xfrm>
            <a:off x="2286000" y="4267200"/>
            <a:ext cx="304800" cy="533400"/>
          </a:xfrm>
          <a:prstGeom prst="down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85" name="Rectangle 41"/>
          <p:cNvSpPr>
            <a:spLocks noChangeArrowheads="1"/>
          </p:cNvSpPr>
          <p:nvPr/>
        </p:nvSpPr>
        <p:spPr bwMode="auto">
          <a:xfrm>
            <a:off x="3219450" y="1828800"/>
            <a:ext cx="1238250" cy="2362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86" name="Rectangle 42"/>
          <p:cNvSpPr>
            <a:spLocks noChangeArrowheads="1"/>
          </p:cNvSpPr>
          <p:nvPr/>
        </p:nvSpPr>
        <p:spPr bwMode="auto">
          <a:xfrm>
            <a:off x="1816100" y="1828800"/>
            <a:ext cx="1403350" cy="2362200"/>
          </a:xfrm>
          <a:prstGeom prst="rect">
            <a:avLst/>
          </a:prstGeom>
          <a:solidFill>
            <a:srgbClr val="FCC98C"/>
          </a:solidFill>
          <a:ln w="9525">
            <a:solidFill>
              <a:srgbClr val="FDDCB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87" name="Rectangle 43"/>
          <p:cNvSpPr>
            <a:spLocks noChangeArrowheads="1"/>
          </p:cNvSpPr>
          <p:nvPr/>
        </p:nvSpPr>
        <p:spPr bwMode="auto">
          <a:xfrm>
            <a:off x="495300" y="1828800"/>
            <a:ext cx="1320800" cy="23622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88" name="Rectangle 44"/>
          <p:cNvSpPr>
            <a:spLocks noChangeArrowheads="1"/>
          </p:cNvSpPr>
          <p:nvPr/>
        </p:nvSpPr>
        <p:spPr bwMode="auto">
          <a:xfrm>
            <a:off x="495300" y="1905000"/>
            <a:ext cx="39624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ctr" eaLnBrk="0" hangingPunct="0">
              <a:spcBef>
                <a:spcPct val="20000"/>
              </a:spcBef>
              <a:tabLst>
                <a:tab pos="465138" algn="ctr"/>
                <a:tab pos="1595438" algn="ctr"/>
                <a:tab pos="2679700" algn="ctr"/>
              </a:tabLst>
            </a:pPr>
            <a:r>
              <a:rPr lang="en-US" dirty="0">
                <a:latin typeface="Arial" charset="0"/>
              </a:rPr>
              <a:t>	</a:t>
            </a:r>
            <a:r>
              <a:rPr lang="en-US" b="1" u="sng" dirty="0" err="1">
                <a:latin typeface="Arial" charset="0"/>
              </a:rPr>
              <a:t>Bor</a:t>
            </a:r>
            <a:r>
              <a:rPr lang="en-US" b="1" u="sng" dirty="0">
                <a:latin typeface="Arial" charset="0"/>
              </a:rPr>
              <a:t> 1</a:t>
            </a:r>
            <a:r>
              <a:rPr lang="en-US" u="sng" dirty="0">
                <a:latin typeface="Arial" charset="0"/>
              </a:rPr>
              <a:t>	</a:t>
            </a:r>
            <a:r>
              <a:rPr lang="en-US" dirty="0">
                <a:latin typeface="Arial" charset="0"/>
              </a:rPr>
              <a:t>    </a:t>
            </a:r>
            <a:r>
              <a:rPr lang="en-US" b="1" u="sng" dirty="0" err="1">
                <a:latin typeface="Arial" charset="0"/>
              </a:rPr>
              <a:t>Bor</a:t>
            </a:r>
            <a:r>
              <a:rPr lang="en-US" b="1" u="sng" dirty="0">
                <a:latin typeface="Arial" charset="0"/>
              </a:rPr>
              <a:t> 2</a:t>
            </a:r>
            <a:r>
              <a:rPr lang="en-US" b="1" dirty="0">
                <a:latin typeface="Arial" charset="0"/>
              </a:rPr>
              <a:t>    </a:t>
            </a:r>
            <a:r>
              <a:rPr lang="en-US" b="1" u="sng" dirty="0" err="1">
                <a:latin typeface="Arial" charset="0"/>
              </a:rPr>
              <a:t>Bor</a:t>
            </a:r>
            <a:r>
              <a:rPr lang="en-US" b="1" u="sng" dirty="0">
                <a:latin typeface="Arial" charset="0"/>
              </a:rPr>
              <a:t> 3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	254	     234	       200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	263	     218	       222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	241	     235	       197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	237	     227	       206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	251	     216	       204</a:t>
            </a: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7461250" y="6464300"/>
            <a:ext cx="10731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 err="1">
                <a:latin typeface="Arial" charset="0"/>
              </a:rPr>
              <a:t>Bor</a:t>
            </a:r>
            <a:endParaRPr lang="en-US" sz="2000" b="1" dirty="0">
              <a:latin typeface="Arial" charset="0"/>
            </a:endParaRPr>
          </a:p>
        </p:txBody>
      </p:sp>
      <p:sp>
        <p:nvSpPr>
          <p:cNvPr id="31790" name="Rectangle 46"/>
          <p:cNvSpPr>
            <a:spLocks noChangeArrowheads="1"/>
          </p:cNvSpPr>
          <p:nvPr/>
        </p:nvSpPr>
        <p:spPr bwMode="auto">
          <a:xfrm>
            <a:off x="6108700" y="6172200"/>
            <a:ext cx="30543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>
                <a:latin typeface="Arial" charset="0"/>
              </a:rPr>
              <a:t>1            2            3</a:t>
            </a:r>
          </a:p>
        </p:txBody>
      </p:sp>
      <p:sp>
        <p:nvSpPr>
          <p:cNvPr id="31791" name="Rectangle 47"/>
          <p:cNvSpPr>
            <a:spLocks noChangeArrowheads="1"/>
          </p:cNvSpPr>
          <p:nvPr/>
        </p:nvSpPr>
        <p:spPr bwMode="auto">
          <a:xfrm>
            <a:off x="495300" y="1828800"/>
            <a:ext cx="3962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92" name="Line 48"/>
          <p:cNvSpPr>
            <a:spLocks noChangeShapeType="1"/>
          </p:cNvSpPr>
          <p:nvPr/>
        </p:nvSpPr>
        <p:spPr bwMode="auto">
          <a:xfrm>
            <a:off x="5613400" y="6172200"/>
            <a:ext cx="8255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533400" y="4191000"/>
            <a:ext cx="8794750" cy="9144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533400" y="5334000"/>
            <a:ext cx="3924300" cy="9144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442458" cy="10668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4700" dirty="0" err="1"/>
              <a:t>Perhitungan</a:t>
            </a:r>
            <a:endParaRPr lang="en-US" sz="4700" dirty="0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136900" y="1676400"/>
            <a:ext cx="1238250" cy="23622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1733550" y="1676400"/>
            <a:ext cx="1403350" cy="2362200"/>
          </a:xfrm>
          <a:prstGeom prst="rect">
            <a:avLst/>
          </a:prstGeom>
          <a:solidFill>
            <a:srgbClr val="FCC98C"/>
          </a:solidFill>
          <a:ln w="9525">
            <a:solidFill>
              <a:srgbClr val="FDDCB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533400" y="1676400"/>
            <a:ext cx="1447800" cy="2362200"/>
          </a:xfrm>
          <a:prstGeom prst="rect">
            <a:avLst/>
          </a:prstGeom>
          <a:solidFill>
            <a:srgbClr val="F983C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412750" y="1752600"/>
            <a:ext cx="39624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ctr" eaLnBrk="0" hangingPunct="0">
              <a:spcBef>
                <a:spcPct val="20000"/>
              </a:spcBef>
              <a:tabLst>
                <a:tab pos="465138" algn="ctr"/>
                <a:tab pos="1595438" algn="ctr"/>
                <a:tab pos="2679700" algn="ctr"/>
              </a:tabLst>
            </a:pPr>
            <a:r>
              <a:rPr lang="en-US">
                <a:latin typeface="Arial" charset="0"/>
              </a:rPr>
              <a:t>	</a:t>
            </a:r>
            <a:r>
              <a:rPr lang="en-US" b="1" u="sng">
                <a:latin typeface="Arial" charset="0"/>
              </a:rPr>
              <a:t>Bor 1</a:t>
            </a:r>
            <a:r>
              <a:rPr lang="en-US" u="sng">
                <a:latin typeface="Arial" charset="0"/>
              </a:rPr>
              <a:t>	</a:t>
            </a:r>
            <a:r>
              <a:rPr lang="en-US">
                <a:latin typeface="Arial" charset="0"/>
              </a:rPr>
              <a:t>    </a:t>
            </a:r>
            <a:r>
              <a:rPr lang="en-US" b="1" u="sng">
                <a:latin typeface="Arial" charset="0"/>
              </a:rPr>
              <a:t>Bor 2</a:t>
            </a:r>
            <a:r>
              <a:rPr lang="en-US" b="1">
                <a:latin typeface="Arial" charset="0"/>
              </a:rPr>
              <a:t>    </a:t>
            </a:r>
            <a:r>
              <a:rPr lang="en-US" b="1" u="sng">
                <a:latin typeface="Arial" charset="0"/>
              </a:rPr>
              <a:t>Bor 3</a:t>
            </a:r>
            <a:r>
              <a:rPr lang="en-US">
                <a:latin typeface="Arial" charset="0"/>
              </a:rPr>
              <a:t/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>	254	     234	       200</a:t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>	263	     218	       222</a:t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>	241	     235	       197</a:t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>	237	     227	       206</a:t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>	251	     216	       204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4953000" y="1752600"/>
            <a:ext cx="1568450" cy="243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x</a:t>
            </a:r>
            <a:r>
              <a:rPr lang="en-US" sz="2000" baseline="-25000">
                <a:latin typeface="Arial" charset="0"/>
              </a:rPr>
              <a:t>1</a:t>
            </a:r>
            <a:r>
              <a:rPr lang="en-US" sz="2000">
                <a:latin typeface="Arial" charset="0"/>
              </a:rPr>
              <a:t> = 249.2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x</a:t>
            </a:r>
            <a:r>
              <a:rPr lang="en-US" sz="2000" baseline="-25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= 226.0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x</a:t>
            </a:r>
            <a:r>
              <a:rPr lang="en-US" sz="2000" baseline="-25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= 205.8</a:t>
            </a:r>
          </a:p>
          <a:p>
            <a:pPr>
              <a:spcBef>
                <a:spcPct val="50000"/>
              </a:spcBef>
            </a:pPr>
            <a:endParaRPr lang="en-US" sz="800">
              <a:latin typeface="Arial" charset="0"/>
            </a:endParaRP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2000">
                <a:latin typeface="Arial" charset="0"/>
              </a:rPr>
              <a:t>x = 227.0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5035550" y="18288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5035550" y="22860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5035550" y="27432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5035550" y="34290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5035550" y="3352800"/>
            <a:ext cx="1651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7016750" y="1752601"/>
            <a:ext cx="15684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n</a:t>
            </a:r>
            <a:r>
              <a:rPr lang="en-US" sz="2000" baseline="-25000">
                <a:latin typeface="Arial" charset="0"/>
              </a:rPr>
              <a:t>1</a:t>
            </a:r>
            <a:r>
              <a:rPr lang="en-US" sz="2000">
                <a:latin typeface="Arial" charset="0"/>
              </a:rPr>
              <a:t> = 5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n</a:t>
            </a:r>
            <a:r>
              <a:rPr lang="en-US" sz="2000" baseline="-25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= 5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n</a:t>
            </a:r>
            <a:r>
              <a:rPr lang="en-US" sz="2000" baseline="-25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= 5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N = 15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k = 3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660400" y="4191001"/>
            <a:ext cx="891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SSB =  5 [ (249.2 – 227)</a:t>
            </a:r>
            <a:r>
              <a:rPr lang="en-US" sz="2000" baseline="30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+ (226 – 227)</a:t>
            </a:r>
            <a:r>
              <a:rPr lang="en-US" sz="2000" baseline="30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+ (205.8 – 227)</a:t>
            </a:r>
            <a:r>
              <a:rPr lang="en-US" sz="2000" baseline="30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] = 4716.4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660400" y="4648201"/>
            <a:ext cx="891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SSW =  (254 – 249.2)</a:t>
            </a:r>
            <a:r>
              <a:rPr lang="en-US" sz="2000" baseline="30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+ (263 – 249.2)</a:t>
            </a:r>
            <a:r>
              <a:rPr lang="en-US" sz="2000" baseline="30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+…+ (204 – 205.8)</a:t>
            </a:r>
            <a:r>
              <a:rPr lang="en-US" sz="2000" baseline="30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= 1119.6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577850" y="5334001"/>
            <a:ext cx="412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MSB = 4716.4 / (3-1) = 2358.2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577850" y="5791201"/>
            <a:ext cx="412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MSW = 1119.6 / (15-3) = 93.3</a:t>
            </a:r>
          </a:p>
        </p:txBody>
      </p:sp>
      <p:sp>
        <p:nvSpPr>
          <p:cNvPr id="32788" name="AutoShape 20"/>
          <p:cNvSpPr>
            <a:spLocks/>
          </p:cNvSpPr>
          <p:nvPr/>
        </p:nvSpPr>
        <p:spPr bwMode="auto">
          <a:xfrm>
            <a:off x="4622800" y="5334000"/>
            <a:ext cx="412750" cy="914400"/>
          </a:xfrm>
          <a:prstGeom prst="rightBrace">
            <a:avLst>
              <a:gd name="adj1" fmla="val 20000"/>
              <a:gd name="adj2" fmla="val 50000"/>
            </a:avLst>
          </a:prstGeom>
          <a:ln>
            <a:headEnd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>
              <a:ln>
                <a:solidFill>
                  <a:schemeClr val="accent4">
                    <a:lumMod val="50000"/>
                  </a:schemeClr>
                </a:solidFill>
              </a:ln>
            </a:endParaRPr>
          </a:p>
        </p:txBody>
      </p:sp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5193771" y="5334001"/>
          <a:ext cx="3315758" cy="855663"/>
        </p:xfrm>
        <a:graphic>
          <a:graphicData uri="http://schemas.openxmlformats.org/presentationml/2006/ole">
            <p:oleObj spid="_x0000_s2050" name="Equation" r:id="rId3" imgW="1409400" imgH="393480" progId="Equation.3">
              <p:embed/>
            </p:oleObj>
          </a:graphicData>
        </a:graphic>
      </p:graphicFrame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533400" y="1676400"/>
            <a:ext cx="38100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>
            <a:off x="1568450" y="5105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505200" y="5867400"/>
            <a:ext cx="1568450" cy="393700"/>
          </a:xfrm>
          <a:prstGeom prst="rect">
            <a:avLst/>
          </a:prstGeom>
          <a:solidFill>
            <a:srgbClr val="C9FAFB"/>
          </a:solidFill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>
                <a:latin typeface="Arial" charset="0"/>
              </a:rPr>
              <a:t>F</a:t>
            </a:r>
            <a:r>
              <a:rPr lang="en-US" sz="2000" b="1" baseline="-25000" dirty="0">
                <a:latin typeface="Arial" charset="0"/>
                <a:sym typeface="Symbol" pitchFamily="18" charset="2"/>
              </a:rPr>
              <a:t> </a:t>
            </a:r>
            <a:r>
              <a:rPr lang="en-US" sz="2000" b="1" dirty="0">
                <a:latin typeface="Arial" charset="0"/>
              </a:rPr>
              <a:t>= 25.275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12750" y="1371600"/>
            <a:ext cx="2889250" cy="9144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1073150" y="228600"/>
            <a:ext cx="8442458" cy="10668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4700" dirty="0" err="1"/>
              <a:t>Solusi</a:t>
            </a:r>
            <a:endParaRPr lang="en-US" sz="4700" dirty="0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12750" y="1371600"/>
            <a:ext cx="4168775" cy="1828800"/>
          </a:xfrm>
          <a:noFill/>
          <a:ln/>
        </p:spPr>
        <p:txBody>
          <a:bodyPr lIns="90488" tIns="44450" rIns="90488" bIns="44450"/>
          <a:lstStyle/>
          <a:p>
            <a:pPr>
              <a:buFont typeface="Wingdings" pitchFamily="2" charset="2"/>
              <a:buNone/>
            </a:pPr>
            <a:r>
              <a:rPr lang="en-US" sz="2400"/>
              <a:t>H</a:t>
            </a:r>
            <a:r>
              <a:rPr lang="en-US" sz="2400" baseline="-25000"/>
              <a:t>0</a:t>
            </a:r>
            <a:r>
              <a:rPr lang="en-US" sz="2400"/>
              <a:t>: </a:t>
            </a:r>
            <a:r>
              <a:rPr lang="el-GR" sz="2400">
                <a:cs typeface="Arial" charset="0"/>
              </a:rPr>
              <a:t>μ</a:t>
            </a:r>
            <a:r>
              <a:rPr lang="en-US" sz="2400" baseline="-25000"/>
              <a:t>1</a:t>
            </a:r>
            <a:r>
              <a:rPr lang="en-US" sz="2400"/>
              <a:t> = </a:t>
            </a:r>
            <a:r>
              <a:rPr lang="el-GR" sz="2400">
                <a:cs typeface="Arial" charset="0"/>
              </a:rPr>
              <a:t>μ</a:t>
            </a:r>
            <a:r>
              <a:rPr lang="en-US" sz="2400" baseline="-25000"/>
              <a:t>2</a:t>
            </a:r>
            <a:r>
              <a:rPr lang="en-US" sz="2400"/>
              <a:t> = </a:t>
            </a:r>
            <a:r>
              <a:rPr lang="el-GR" sz="2400">
                <a:cs typeface="Arial" charset="0"/>
              </a:rPr>
              <a:t>μ</a:t>
            </a:r>
            <a:r>
              <a:rPr lang="en-US" sz="2400" baseline="-25000"/>
              <a:t>3</a:t>
            </a: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H</a:t>
            </a:r>
            <a:r>
              <a:rPr lang="en-US" sz="2400" baseline="-25000"/>
              <a:t>A</a:t>
            </a:r>
            <a:r>
              <a:rPr lang="en-US" sz="2400"/>
              <a:t>: </a:t>
            </a:r>
            <a:r>
              <a:rPr lang="el-GR" sz="2400">
                <a:cs typeface="Arial" charset="0"/>
              </a:rPr>
              <a:t>μ</a:t>
            </a:r>
            <a:r>
              <a:rPr lang="en-US" sz="2400" baseline="-25000"/>
              <a:t>i</a:t>
            </a:r>
            <a:r>
              <a:rPr lang="en-US" sz="2400"/>
              <a:t> not all equal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sym typeface="Symbol" pitchFamily="18" charset="2"/>
              </a:rPr>
              <a:t></a:t>
            </a:r>
            <a:r>
              <a:rPr lang="en-US" sz="2400"/>
              <a:t> = .05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df</a:t>
            </a:r>
            <a:r>
              <a:rPr lang="en-US" sz="2400" baseline="-25000"/>
              <a:t>1</a:t>
            </a:r>
            <a:r>
              <a:rPr lang="en-US" sz="2400"/>
              <a:t>= 2      df</a:t>
            </a:r>
            <a:r>
              <a:rPr lang="en-US" sz="2400" baseline="-25000"/>
              <a:t>2</a:t>
            </a:r>
            <a:r>
              <a:rPr lang="en-US" sz="2400"/>
              <a:t> = 12 </a:t>
            </a:r>
            <a:endParaRPr lang="en-US" sz="2400" b="1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5029200" y="1295400"/>
            <a:ext cx="41275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eaLnBrk="0" hangingPunct="0">
              <a:spcBef>
                <a:spcPct val="20000"/>
              </a:spcBef>
            </a:pPr>
            <a:r>
              <a:rPr lang="en-US" sz="2800" b="1" dirty="0" err="1">
                <a:latin typeface="Arial" charset="0"/>
              </a:rPr>
              <a:t>Statistik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Uji</a:t>
            </a:r>
            <a:r>
              <a:rPr lang="en-US" sz="2800" b="1" dirty="0">
                <a:latin typeface="Arial" charset="0"/>
              </a:rPr>
              <a:t>: </a:t>
            </a:r>
            <a:endParaRPr lang="en-US" sz="2800" dirty="0">
              <a:latin typeface="Arial" charset="0"/>
            </a:endParaRPr>
          </a:p>
          <a:p>
            <a:pPr eaLnBrk="0" hangingPunct="0">
              <a:spcBef>
                <a:spcPct val="20000"/>
              </a:spcBef>
            </a:pPr>
            <a:endParaRPr lang="en-US" sz="2800" dirty="0">
              <a:latin typeface="Arial" charset="0"/>
            </a:endParaRPr>
          </a:p>
          <a:p>
            <a:pPr eaLnBrk="0" hangingPunct="0">
              <a:spcBef>
                <a:spcPct val="20000"/>
              </a:spcBef>
            </a:pPr>
            <a:endParaRPr lang="en-US" sz="2800" dirty="0">
              <a:latin typeface="Arial" charset="0"/>
            </a:endParaRPr>
          </a:p>
          <a:p>
            <a:pPr eaLnBrk="0" hangingPunct="0">
              <a:spcBef>
                <a:spcPct val="20000"/>
              </a:spcBef>
            </a:pPr>
            <a:endParaRPr lang="en-US" sz="2800" dirty="0">
              <a:latin typeface="Arial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en-US" sz="2800" b="1" dirty="0" err="1">
                <a:solidFill>
                  <a:schemeClr val="folHlink"/>
                </a:solidFill>
                <a:latin typeface="Arial" charset="0"/>
              </a:rPr>
              <a:t>Keputusan</a:t>
            </a:r>
            <a:r>
              <a:rPr lang="en-US" sz="2800" b="1" dirty="0">
                <a:solidFill>
                  <a:schemeClr val="folHlink"/>
                </a:solidFill>
                <a:latin typeface="Arial" charset="0"/>
              </a:rPr>
              <a:t>:</a:t>
            </a:r>
            <a:endParaRPr lang="en-US" sz="2800" dirty="0">
              <a:solidFill>
                <a:schemeClr val="folHlink"/>
              </a:solidFill>
              <a:latin typeface="Arial" charset="0"/>
            </a:endParaRPr>
          </a:p>
          <a:p>
            <a:pPr eaLnBrk="0" hangingPunct="0">
              <a:spcBef>
                <a:spcPct val="20000"/>
              </a:spcBef>
            </a:pPr>
            <a:endParaRPr lang="en-US" sz="2800" dirty="0">
              <a:latin typeface="Arial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en-US" sz="2800" b="1" dirty="0" err="1">
                <a:solidFill>
                  <a:schemeClr val="folHlink"/>
                </a:solidFill>
                <a:latin typeface="Arial" charset="0"/>
              </a:rPr>
              <a:t>Kesimpulan</a:t>
            </a:r>
            <a:r>
              <a:rPr lang="en-US" sz="2800" b="1" dirty="0">
                <a:solidFill>
                  <a:schemeClr val="folHlink"/>
                </a:solidFill>
                <a:latin typeface="Arial" charset="0"/>
              </a:rPr>
              <a:t>:</a:t>
            </a:r>
            <a:endParaRPr lang="en-US" sz="2800" dirty="0">
              <a:solidFill>
                <a:schemeClr val="folHlink"/>
              </a:solidFill>
              <a:latin typeface="Arial" charset="0"/>
            </a:endParaRPr>
          </a:p>
          <a:p>
            <a:pPr eaLnBrk="0" latinLnBrk="1" hangingPunct="0">
              <a:spcBef>
                <a:spcPct val="20000"/>
              </a:spcBef>
            </a:pPr>
            <a:endParaRPr lang="en-US" sz="2800" dirty="0">
              <a:latin typeface="Arial" charset="0"/>
            </a:endParaRP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5257800" y="3962400"/>
            <a:ext cx="3876410" cy="4064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Tolak H</a:t>
            </a:r>
            <a:r>
              <a:rPr lang="en-US" sz="2000" b="1" baseline="-25000">
                <a:latin typeface="Arial" charset="0"/>
              </a:rPr>
              <a:t>0</a:t>
            </a:r>
            <a:r>
              <a:rPr lang="en-US" sz="2000" b="1">
                <a:latin typeface="Arial" charset="0"/>
              </a:rPr>
              <a:t> at </a:t>
            </a:r>
            <a:r>
              <a:rPr lang="en-US" sz="2000" b="1" i="1">
                <a:latin typeface="Symbol" pitchFamily="18" charset="2"/>
              </a:rPr>
              <a:t></a:t>
            </a:r>
            <a:r>
              <a:rPr lang="en-US" sz="2000" b="1">
                <a:latin typeface="Arial" charset="0"/>
              </a:rPr>
              <a:t> = 0.05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5257800" y="4953000"/>
            <a:ext cx="4292600" cy="11977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err="1">
                <a:latin typeface="Arial" charset="0"/>
              </a:rPr>
              <a:t>Terdapat</a:t>
            </a:r>
            <a:r>
              <a:rPr lang="en-US" b="1" dirty="0">
                <a:latin typeface="Arial" charset="0"/>
              </a:rPr>
              <a:t> minimal 1  mean yang </a:t>
            </a:r>
            <a:r>
              <a:rPr lang="en-US" b="1" dirty="0" err="1">
                <a:latin typeface="Arial" charset="0"/>
              </a:rPr>
              <a:t>berbeda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dari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ketiga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mata</a:t>
            </a:r>
            <a:r>
              <a:rPr lang="en-US" b="1" dirty="0">
                <a:latin typeface="Arial" charset="0"/>
              </a:rPr>
              <a:t> </a:t>
            </a:r>
            <a:r>
              <a:rPr lang="en-US" b="1" dirty="0" err="1">
                <a:latin typeface="Arial" charset="0"/>
              </a:rPr>
              <a:t>bor</a:t>
            </a:r>
            <a:endParaRPr lang="en-US" b="1" dirty="0">
              <a:latin typeface="Arial" charset="0"/>
            </a:endParaRPr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2221971" y="5257800"/>
            <a:ext cx="1685396" cy="223838"/>
          </a:xfrm>
          <a:custGeom>
            <a:avLst/>
            <a:gdLst/>
            <a:ahLst/>
            <a:cxnLst>
              <a:cxn ang="0">
                <a:pos x="4" y="154"/>
              </a:cxn>
              <a:cxn ang="0">
                <a:pos x="0" y="0"/>
              </a:cxn>
              <a:cxn ang="0">
                <a:pos x="83" y="39"/>
              </a:cxn>
              <a:cxn ang="0">
                <a:pos x="154" y="61"/>
              </a:cxn>
              <a:cxn ang="0">
                <a:pos x="209" y="76"/>
              </a:cxn>
              <a:cxn ang="0">
                <a:pos x="283" y="91"/>
              </a:cxn>
              <a:cxn ang="0">
                <a:pos x="428" y="111"/>
              </a:cxn>
              <a:cxn ang="0">
                <a:pos x="592" y="126"/>
              </a:cxn>
              <a:cxn ang="0">
                <a:pos x="979" y="141"/>
              </a:cxn>
              <a:cxn ang="0">
                <a:pos x="980" y="154"/>
              </a:cxn>
            </a:cxnLst>
            <a:rect l="0" t="0" r="r" b="b"/>
            <a:pathLst>
              <a:path w="980" h="154">
                <a:moveTo>
                  <a:pt x="4" y="154"/>
                </a:moveTo>
                <a:lnTo>
                  <a:pt x="0" y="0"/>
                </a:lnTo>
                <a:lnTo>
                  <a:pt x="83" y="39"/>
                </a:lnTo>
                <a:lnTo>
                  <a:pt x="154" y="61"/>
                </a:lnTo>
                <a:lnTo>
                  <a:pt x="209" y="76"/>
                </a:lnTo>
                <a:lnTo>
                  <a:pt x="283" y="91"/>
                </a:lnTo>
                <a:lnTo>
                  <a:pt x="428" y="111"/>
                </a:lnTo>
                <a:lnTo>
                  <a:pt x="592" y="126"/>
                </a:lnTo>
                <a:lnTo>
                  <a:pt x="979" y="141"/>
                </a:lnTo>
                <a:lnTo>
                  <a:pt x="980" y="154"/>
                </a:lnTo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3802" name="Freeform 10"/>
          <p:cNvSpPr>
            <a:spLocks/>
          </p:cNvSpPr>
          <p:nvPr/>
        </p:nvSpPr>
        <p:spPr bwMode="auto">
          <a:xfrm>
            <a:off x="404152" y="3962400"/>
            <a:ext cx="3805898" cy="16144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022"/>
              </a:cxn>
              <a:cxn ang="0">
                <a:pos x="3387" y="1022"/>
              </a:cxn>
            </a:cxnLst>
            <a:rect l="0" t="0" r="r" b="b"/>
            <a:pathLst>
              <a:path w="3388" h="1023">
                <a:moveTo>
                  <a:pt x="0" y="0"/>
                </a:moveTo>
                <a:lnTo>
                  <a:pt x="0" y="1022"/>
                </a:lnTo>
                <a:lnTo>
                  <a:pt x="3387" y="1022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65100" y="5410200"/>
            <a:ext cx="4953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>
                <a:latin typeface="Arial" charset="0"/>
              </a:rPr>
              <a:t>0</a:t>
            </a:r>
            <a:r>
              <a:rPr lang="en-US" sz="3600" b="1" dirty="0">
                <a:latin typeface="Times New Roman" pitchFamily="18" charset="0"/>
              </a:rPr>
              <a:t> </a:t>
            </a:r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558933" y="4419600"/>
            <a:ext cx="344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Freeform 13"/>
          <p:cNvSpPr>
            <a:spLocks/>
          </p:cNvSpPr>
          <p:nvPr/>
        </p:nvSpPr>
        <p:spPr bwMode="auto">
          <a:xfrm>
            <a:off x="412750" y="4114800"/>
            <a:ext cx="3714750" cy="1392238"/>
          </a:xfrm>
          <a:custGeom>
            <a:avLst/>
            <a:gdLst/>
            <a:ahLst/>
            <a:cxnLst>
              <a:cxn ang="0">
                <a:pos x="0" y="1011"/>
              </a:cxn>
              <a:cxn ang="0">
                <a:pos x="162" y="837"/>
              </a:cxn>
              <a:cxn ang="0">
                <a:pos x="714" y="3"/>
              </a:cxn>
              <a:cxn ang="0">
                <a:pos x="1728" y="855"/>
              </a:cxn>
              <a:cxn ang="0">
                <a:pos x="3492" y="999"/>
              </a:cxn>
            </a:cxnLst>
            <a:rect l="0" t="0" r="r" b="b"/>
            <a:pathLst>
              <a:path w="3492" h="1021">
                <a:moveTo>
                  <a:pt x="0" y="1011"/>
                </a:moveTo>
                <a:cubicBezTo>
                  <a:pt x="27" y="982"/>
                  <a:pt x="43" y="1005"/>
                  <a:pt x="162" y="837"/>
                </a:cubicBezTo>
                <a:cubicBezTo>
                  <a:pt x="281" y="669"/>
                  <a:pt x="453" y="0"/>
                  <a:pt x="714" y="3"/>
                </a:cubicBezTo>
                <a:cubicBezTo>
                  <a:pt x="975" y="6"/>
                  <a:pt x="1265" y="689"/>
                  <a:pt x="1728" y="855"/>
                </a:cubicBezTo>
                <a:cubicBezTo>
                  <a:pt x="2191" y="1021"/>
                  <a:pt x="3125" y="969"/>
                  <a:pt x="3492" y="999"/>
                </a:cubicBezTo>
              </a:path>
            </a:pathLst>
          </a:custGeom>
          <a:noFill/>
          <a:ln w="38100" cap="flat" cmpd="sng">
            <a:solidFill>
              <a:schemeClr val="folHlink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2228850" y="5334000"/>
            <a:ext cx="1720" cy="2286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2559050" y="5257800"/>
            <a:ext cx="24765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2476500" y="4953001"/>
            <a:ext cx="1155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  <a:sym typeface="Symbol" pitchFamily="18" charset="2"/>
              </a:rPr>
              <a:t> = .05</a:t>
            </a:r>
            <a:endParaRPr lang="en-US" sz="2000" baseline="-25000">
              <a:latin typeface="Arial" charset="0"/>
              <a:sym typeface="Symbol" pitchFamily="18" charset="2"/>
            </a:endParaRP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1625600" y="6019800"/>
            <a:ext cx="1651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F</a:t>
            </a:r>
            <a:r>
              <a:rPr lang="en-US" sz="2000" b="1" baseline="-25000" dirty="0">
                <a:solidFill>
                  <a:schemeClr val="tx1">
                    <a:lumMod val="50000"/>
                  </a:schemeClr>
                </a:solidFill>
                <a:latin typeface="Arial" charset="0"/>
                <a:sym typeface="Symbol" pitchFamily="18" charset="2"/>
              </a:rPr>
              <a:t>.05 </a:t>
            </a:r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= 3.885</a:t>
            </a:r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V="1">
            <a:off x="2228850" y="5562600"/>
            <a:ext cx="0" cy="457200"/>
          </a:xfrm>
          <a:prstGeom prst="line">
            <a:avLst/>
          </a:prstGeom>
          <a:noFill/>
          <a:ln w="38100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H="1">
            <a:off x="495300" y="5791200"/>
            <a:ext cx="17335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3812" name="Line 20"/>
          <p:cNvSpPr>
            <a:spLocks noChangeShapeType="1"/>
          </p:cNvSpPr>
          <p:nvPr/>
        </p:nvSpPr>
        <p:spPr bwMode="auto">
          <a:xfrm flipH="1">
            <a:off x="2228850" y="5791200"/>
            <a:ext cx="165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2514600" y="5790788"/>
            <a:ext cx="1073150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Reject H</a:t>
            </a:r>
            <a:r>
              <a:rPr lang="en-US" sz="1400" baseline="-250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</a:p>
        </p:txBody>
      </p:sp>
      <p:sp>
        <p:nvSpPr>
          <p:cNvPr id="33814" name="Rectangle 22"/>
          <p:cNvSpPr>
            <a:spLocks noChangeArrowheads="1"/>
          </p:cNvSpPr>
          <p:nvPr/>
        </p:nvSpPr>
        <p:spPr bwMode="auto">
          <a:xfrm>
            <a:off x="762000" y="5792378"/>
            <a:ext cx="990600" cy="48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Do not </a:t>
            </a:r>
          </a:p>
          <a:p>
            <a:pPr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14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reject H</a:t>
            </a:r>
            <a:r>
              <a:rPr lang="en-US" sz="1400" baseline="-25000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0</a:t>
            </a:r>
          </a:p>
        </p:txBody>
      </p:sp>
      <p:graphicFrame>
        <p:nvGraphicFramePr>
          <p:cNvPr id="33815" name="Object 23"/>
          <p:cNvGraphicFramePr>
            <a:graphicFrameLocks noChangeAspect="1"/>
          </p:cNvGraphicFramePr>
          <p:nvPr/>
        </p:nvGraphicFramePr>
        <p:xfrm>
          <a:off x="4787900" y="1981200"/>
          <a:ext cx="4746625" cy="855663"/>
        </p:xfrm>
        <a:graphic>
          <a:graphicData uri="http://schemas.openxmlformats.org/presentationml/2006/ole">
            <p:oleObj spid="_x0000_s3074" name="Equation" r:id="rId3" imgW="1981080" imgH="393480" progId="Equation.3">
              <p:embed/>
            </p:oleObj>
          </a:graphicData>
        </a:graphic>
      </p:graphicFrame>
      <p:sp>
        <p:nvSpPr>
          <p:cNvPr id="33816" name="Line 24"/>
          <p:cNvSpPr>
            <a:spLocks noChangeShapeType="1"/>
          </p:cNvSpPr>
          <p:nvPr/>
        </p:nvSpPr>
        <p:spPr bwMode="auto">
          <a:xfrm flipH="1">
            <a:off x="4081781" y="2438400"/>
            <a:ext cx="45719" cy="2895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>
            <a:off x="4127500" y="2438400"/>
            <a:ext cx="660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V="1">
            <a:off x="4127500" y="5562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1651000" y="3352800"/>
            <a:ext cx="14859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Critical Value:  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F</a:t>
            </a:r>
            <a:r>
              <a:rPr lang="en-US" sz="2000" b="1" baseline="-25000" dirty="0">
                <a:solidFill>
                  <a:schemeClr val="tx1">
                    <a:lumMod val="50000"/>
                  </a:schemeClr>
                </a:solidFill>
                <a:latin typeface="Arial" charset="0"/>
                <a:sym typeface="Symbol" pitchFamily="18" charset="2"/>
              </a:rPr>
              <a:t> </a:t>
            </a:r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latin typeface="Arial" charset="0"/>
              </a:rPr>
              <a:t>= 3.885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AutoShape 2"/>
          <p:cNvSpPr>
            <a:spLocks noGrp="1" noChangeArrowheads="1"/>
          </p:cNvSpPr>
          <p:nvPr>
            <p:ph type="title"/>
          </p:nvPr>
        </p:nvSpPr>
        <p:spPr>
          <a:xfrm>
            <a:off x="742950" y="768350"/>
            <a:ext cx="8420100" cy="527050"/>
          </a:xfrm>
        </p:spPr>
        <p:txBody>
          <a:bodyPr/>
          <a:lstStyle/>
          <a:p>
            <a:pPr algn="l"/>
            <a:r>
              <a:rPr lang="en-US" sz="2400" dirty="0"/>
              <a:t>TEST   ANOVA – </a:t>
            </a:r>
            <a:r>
              <a:rPr lang="en-US" sz="2400" dirty="0" err="1"/>
              <a:t>Ide</a:t>
            </a:r>
            <a:r>
              <a:rPr lang="en-US" sz="2400" dirty="0"/>
              <a:t>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4659" name="Rectangle 3"/>
          <p:cNvSpPr>
            <a:spLocks noChangeArrowheads="1"/>
          </p:cNvSpPr>
          <p:nvPr/>
        </p:nvSpPr>
        <p:spPr bwMode="auto">
          <a:xfrm>
            <a:off x="533400" y="3962400"/>
            <a:ext cx="83375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81000" indent="-381000" algn="just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	</a:t>
            </a:r>
            <a:r>
              <a:rPr lang="en-US" sz="2000" dirty="0" err="1" smtClean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Ide</a:t>
            </a: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dasar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test ANOVA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adalah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perbedaan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rata-rata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populasi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ditentukan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oleh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dua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faktor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yaitu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variasi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data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dalam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1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sampel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dan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variasi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data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antar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sampel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.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Perbedaan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rata-rata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antar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populasi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nyata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jika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variasi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data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antar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sampel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besar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sedangkan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variasi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data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dalam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1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sampel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kecil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.</a:t>
            </a:r>
          </a:p>
        </p:txBody>
      </p:sp>
      <p:sp>
        <p:nvSpPr>
          <p:cNvPr id="454689" name="Line 33"/>
          <p:cNvSpPr>
            <a:spLocks noChangeShapeType="1"/>
          </p:cNvSpPr>
          <p:nvPr/>
        </p:nvSpPr>
        <p:spPr bwMode="auto">
          <a:xfrm>
            <a:off x="1073150" y="32766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4690" name="Freeform 34"/>
          <p:cNvSpPr>
            <a:spLocks/>
          </p:cNvSpPr>
          <p:nvPr/>
        </p:nvSpPr>
        <p:spPr bwMode="auto">
          <a:xfrm>
            <a:off x="1155700" y="1579564"/>
            <a:ext cx="2517775" cy="1571625"/>
          </a:xfrm>
          <a:custGeom>
            <a:avLst/>
            <a:gdLst/>
            <a:ahLst/>
            <a:cxnLst>
              <a:cxn ang="0">
                <a:pos x="0" y="973"/>
              </a:cxn>
              <a:cxn ang="0">
                <a:pos x="445" y="565"/>
              </a:cxn>
              <a:cxn ang="0">
                <a:pos x="720" y="13"/>
              </a:cxn>
              <a:cxn ang="0">
                <a:pos x="1003" y="485"/>
              </a:cxn>
              <a:cxn ang="0">
                <a:pos x="1464" y="990"/>
              </a:cxn>
            </a:cxnLst>
            <a:rect l="0" t="0" r="r" b="b"/>
            <a:pathLst>
              <a:path w="1464" h="990">
                <a:moveTo>
                  <a:pt x="0" y="973"/>
                </a:moveTo>
                <a:cubicBezTo>
                  <a:pt x="74" y="905"/>
                  <a:pt x="325" y="725"/>
                  <a:pt x="445" y="565"/>
                </a:cubicBezTo>
                <a:cubicBezTo>
                  <a:pt x="565" y="405"/>
                  <a:pt x="627" y="26"/>
                  <a:pt x="720" y="13"/>
                </a:cubicBezTo>
                <a:cubicBezTo>
                  <a:pt x="813" y="0"/>
                  <a:pt x="879" y="322"/>
                  <a:pt x="1003" y="485"/>
                </a:cubicBezTo>
                <a:cubicBezTo>
                  <a:pt x="1131" y="629"/>
                  <a:pt x="1368" y="885"/>
                  <a:pt x="1464" y="99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4691" name="Freeform 35"/>
          <p:cNvSpPr>
            <a:spLocks/>
          </p:cNvSpPr>
          <p:nvPr/>
        </p:nvSpPr>
        <p:spPr bwMode="auto">
          <a:xfrm>
            <a:off x="2393950" y="1447801"/>
            <a:ext cx="2517775" cy="1571625"/>
          </a:xfrm>
          <a:custGeom>
            <a:avLst/>
            <a:gdLst/>
            <a:ahLst/>
            <a:cxnLst>
              <a:cxn ang="0">
                <a:pos x="0" y="973"/>
              </a:cxn>
              <a:cxn ang="0">
                <a:pos x="445" y="565"/>
              </a:cxn>
              <a:cxn ang="0">
                <a:pos x="720" y="13"/>
              </a:cxn>
              <a:cxn ang="0">
                <a:pos x="1003" y="485"/>
              </a:cxn>
              <a:cxn ang="0">
                <a:pos x="1464" y="990"/>
              </a:cxn>
            </a:cxnLst>
            <a:rect l="0" t="0" r="r" b="b"/>
            <a:pathLst>
              <a:path w="1464" h="990">
                <a:moveTo>
                  <a:pt x="0" y="973"/>
                </a:moveTo>
                <a:cubicBezTo>
                  <a:pt x="74" y="905"/>
                  <a:pt x="325" y="725"/>
                  <a:pt x="445" y="565"/>
                </a:cubicBezTo>
                <a:cubicBezTo>
                  <a:pt x="565" y="405"/>
                  <a:pt x="627" y="26"/>
                  <a:pt x="720" y="13"/>
                </a:cubicBezTo>
                <a:cubicBezTo>
                  <a:pt x="813" y="0"/>
                  <a:pt x="879" y="322"/>
                  <a:pt x="1003" y="485"/>
                </a:cubicBezTo>
                <a:cubicBezTo>
                  <a:pt x="1131" y="629"/>
                  <a:pt x="1368" y="885"/>
                  <a:pt x="1464" y="99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4692" name="Freeform 36"/>
          <p:cNvSpPr>
            <a:spLocks/>
          </p:cNvSpPr>
          <p:nvPr/>
        </p:nvSpPr>
        <p:spPr bwMode="auto">
          <a:xfrm>
            <a:off x="3219450" y="1447801"/>
            <a:ext cx="2517775" cy="1571625"/>
          </a:xfrm>
          <a:custGeom>
            <a:avLst/>
            <a:gdLst/>
            <a:ahLst/>
            <a:cxnLst>
              <a:cxn ang="0">
                <a:pos x="0" y="973"/>
              </a:cxn>
              <a:cxn ang="0">
                <a:pos x="445" y="565"/>
              </a:cxn>
              <a:cxn ang="0">
                <a:pos x="720" y="13"/>
              </a:cxn>
              <a:cxn ang="0">
                <a:pos x="1003" y="485"/>
              </a:cxn>
              <a:cxn ang="0">
                <a:pos x="1464" y="990"/>
              </a:cxn>
            </a:cxnLst>
            <a:rect l="0" t="0" r="r" b="b"/>
            <a:pathLst>
              <a:path w="1464" h="990">
                <a:moveTo>
                  <a:pt x="0" y="973"/>
                </a:moveTo>
                <a:cubicBezTo>
                  <a:pt x="74" y="905"/>
                  <a:pt x="325" y="725"/>
                  <a:pt x="445" y="565"/>
                </a:cubicBezTo>
                <a:cubicBezTo>
                  <a:pt x="565" y="405"/>
                  <a:pt x="627" y="26"/>
                  <a:pt x="720" y="13"/>
                </a:cubicBezTo>
                <a:cubicBezTo>
                  <a:pt x="813" y="0"/>
                  <a:pt x="879" y="322"/>
                  <a:pt x="1003" y="485"/>
                </a:cubicBezTo>
                <a:cubicBezTo>
                  <a:pt x="1131" y="629"/>
                  <a:pt x="1368" y="885"/>
                  <a:pt x="1464" y="99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4693" name="Text Box 37"/>
          <p:cNvSpPr txBox="1">
            <a:spLocks noChangeArrowheads="1"/>
          </p:cNvSpPr>
          <p:nvPr/>
        </p:nvSpPr>
        <p:spPr bwMode="auto">
          <a:xfrm>
            <a:off x="1981200" y="3276601"/>
            <a:ext cx="7429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/>
              <a:t>μ</a:t>
            </a:r>
            <a:r>
              <a:rPr lang="en-US" b="1" baseline="-25000"/>
              <a:t>A</a:t>
            </a:r>
          </a:p>
        </p:txBody>
      </p:sp>
      <p:sp>
        <p:nvSpPr>
          <p:cNvPr id="454694" name="Text Box 38"/>
          <p:cNvSpPr txBox="1">
            <a:spLocks noChangeArrowheads="1"/>
          </p:cNvSpPr>
          <p:nvPr/>
        </p:nvSpPr>
        <p:spPr bwMode="auto">
          <a:xfrm>
            <a:off x="3384550" y="3276601"/>
            <a:ext cx="577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/>
              <a:t>μ</a:t>
            </a:r>
            <a:r>
              <a:rPr lang="en-US" b="1" baseline="-25000"/>
              <a:t>B</a:t>
            </a:r>
          </a:p>
        </p:txBody>
      </p:sp>
      <p:sp>
        <p:nvSpPr>
          <p:cNvPr id="454695" name="Text Box 39"/>
          <p:cNvSpPr txBox="1">
            <a:spLocks noChangeArrowheads="1"/>
          </p:cNvSpPr>
          <p:nvPr/>
        </p:nvSpPr>
        <p:spPr bwMode="auto">
          <a:xfrm>
            <a:off x="4457700" y="3276601"/>
            <a:ext cx="577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>
                <a:cs typeface="Arial" charset="0"/>
              </a:rPr>
              <a:t>μ</a:t>
            </a:r>
            <a:r>
              <a:rPr lang="en-US" b="1" baseline="-25000">
                <a:cs typeface="Arial" charset="0"/>
              </a:rPr>
              <a:t>C</a:t>
            </a:r>
            <a:endParaRPr lang="el-GR" b="1">
              <a:cs typeface="Arial" charset="0"/>
            </a:endParaRPr>
          </a:p>
        </p:txBody>
      </p:sp>
      <p:sp>
        <p:nvSpPr>
          <p:cNvPr id="454696" name="Line 40"/>
          <p:cNvSpPr>
            <a:spLocks noChangeShapeType="1"/>
          </p:cNvSpPr>
          <p:nvPr/>
        </p:nvSpPr>
        <p:spPr bwMode="auto">
          <a:xfrm>
            <a:off x="2393950" y="1600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4697" name="Line 41"/>
          <p:cNvSpPr>
            <a:spLocks noChangeShapeType="1"/>
          </p:cNvSpPr>
          <p:nvPr/>
        </p:nvSpPr>
        <p:spPr bwMode="auto">
          <a:xfrm>
            <a:off x="3632200" y="1600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4698" name="Line 42"/>
          <p:cNvSpPr>
            <a:spLocks noChangeShapeType="1"/>
          </p:cNvSpPr>
          <p:nvPr/>
        </p:nvSpPr>
        <p:spPr bwMode="auto">
          <a:xfrm>
            <a:off x="4457700" y="15240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AutoShape 2"/>
          <p:cNvSpPr>
            <a:spLocks noGrp="1" noChangeArrowheads="1"/>
          </p:cNvSpPr>
          <p:nvPr>
            <p:ph type="title"/>
          </p:nvPr>
        </p:nvSpPr>
        <p:spPr>
          <a:xfrm>
            <a:off x="742950" y="768350"/>
            <a:ext cx="8420100" cy="450850"/>
          </a:xfrm>
        </p:spPr>
        <p:txBody>
          <a:bodyPr/>
          <a:lstStyle/>
          <a:p>
            <a:pPr algn="l"/>
            <a:r>
              <a:rPr lang="en-US" sz="2400" dirty="0"/>
              <a:t>TEST  ANOVA 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9235" name="Rectangle 3"/>
          <p:cNvSpPr>
            <a:spLocks noChangeArrowheads="1"/>
          </p:cNvSpPr>
          <p:nvPr/>
        </p:nvSpPr>
        <p:spPr bwMode="auto">
          <a:xfrm>
            <a:off x="762000" y="12192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cs typeface="Arial" charset="0"/>
              </a:rPr>
              <a:t>1. </a:t>
            </a:r>
            <a:r>
              <a:rPr lang="en-US" sz="2000" dirty="0" err="1">
                <a:cs typeface="Arial" charset="0"/>
              </a:rPr>
              <a:t>Hipotesa</a:t>
            </a:r>
            <a:endParaRPr lang="en-US" sz="2000" dirty="0">
              <a:cs typeface="Arial" charset="0"/>
            </a:endParaRP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cs typeface="Arial" charset="0"/>
              </a:rPr>
              <a:t>H0: </a:t>
            </a:r>
            <a:r>
              <a:rPr lang="el-GR" sz="2000" dirty="0">
                <a:cs typeface="Arial" charset="0"/>
              </a:rPr>
              <a:t>μ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= </a:t>
            </a:r>
            <a:r>
              <a:rPr lang="el-GR" sz="2000" dirty="0">
                <a:cs typeface="Arial" charset="0"/>
              </a:rPr>
              <a:t>μ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= </a:t>
            </a:r>
            <a:r>
              <a:rPr lang="el-GR" sz="2000" dirty="0">
                <a:cs typeface="Arial" charset="0"/>
              </a:rPr>
              <a:t>μ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 =  ….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cs typeface="Arial" charset="0"/>
              </a:rPr>
              <a:t>H1: </a:t>
            </a:r>
            <a:r>
              <a:rPr lang="en-US" sz="2000" dirty="0" err="1">
                <a:cs typeface="Arial" charset="0"/>
              </a:rPr>
              <a:t>tidak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 err="1">
                <a:cs typeface="Arial" charset="0"/>
              </a:rPr>
              <a:t>semua</a:t>
            </a:r>
            <a:r>
              <a:rPr lang="en-US" sz="2000" dirty="0">
                <a:cs typeface="Arial" charset="0"/>
              </a:rPr>
              <a:t> rata-rata </a:t>
            </a:r>
            <a:r>
              <a:rPr lang="en-US" sz="2000" dirty="0" err="1">
                <a:cs typeface="Arial" charset="0"/>
              </a:rPr>
              <a:t>populasi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 err="1">
                <a:cs typeface="Arial" charset="0"/>
              </a:rPr>
              <a:t>sama</a:t>
            </a:r>
            <a:endParaRPr lang="en-US" sz="2000" dirty="0">
              <a:cs typeface="Arial" charset="0"/>
            </a:endParaRP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cs typeface="Arial" charset="0"/>
              </a:rPr>
              <a:t>2. </a:t>
            </a:r>
            <a:r>
              <a:rPr lang="en-US" sz="2000" dirty="0" err="1">
                <a:cs typeface="Arial" charset="0"/>
              </a:rPr>
              <a:t>Tentukan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 err="1">
                <a:cs typeface="Arial" charset="0"/>
              </a:rPr>
              <a:t>tingkat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 err="1">
                <a:cs typeface="Arial" charset="0"/>
              </a:rPr>
              <a:t>signifikan</a:t>
            </a:r>
            <a:r>
              <a:rPr lang="en-US" sz="2000" dirty="0">
                <a:cs typeface="Arial" charset="0"/>
              </a:rPr>
              <a:t> </a:t>
            </a:r>
            <a:r>
              <a:rPr lang="el-GR" sz="2000" dirty="0">
                <a:latin typeface="Times New Roman" pitchFamily="18" charset="0"/>
                <a:cs typeface="Times New Roman" pitchFamily="18" charset="0"/>
              </a:rPr>
              <a:t>α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cs typeface="Times New Roman" pitchFamily="18" charset="0"/>
              </a:rPr>
              <a:t>3. Daerah </a:t>
            </a:r>
            <a:r>
              <a:rPr lang="en-US" sz="2000" dirty="0" err="1">
                <a:cs typeface="Times New Roman" pitchFamily="18" charset="0"/>
              </a:rPr>
              <a:t>kritis</a:t>
            </a:r>
            <a:endParaRPr lang="en-US" sz="2000" dirty="0">
              <a:cs typeface="Times New Roman" pitchFamily="18" charset="0"/>
            </a:endParaRP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cs typeface="Times New Roman" pitchFamily="18" charset="0"/>
              </a:rPr>
              <a:t>	Test </a:t>
            </a:r>
            <a:r>
              <a:rPr lang="en-US" sz="2000" dirty="0" err="1">
                <a:cs typeface="Times New Roman" pitchFamily="18" charset="0"/>
              </a:rPr>
              <a:t>statistiknya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adalah</a:t>
            </a:r>
            <a:r>
              <a:rPr lang="en-US" sz="2000" dirty="0">
                <a:cs typeface="Times New Roman" pitchFamily="18" charset="0"/>
              </a:rPr>
              <a:t> F-test </a:t>
            </a:r>
            <a:r>
              <a:rPr lang="en-US" sz="2000" dirty="0" err="1">
                <a:cs typeface="Times New Roman" pitchFamily="18" charset="0"/>
              </a:rPr>
              <a:t>dengan</a:t>
            </a:r>
            <a:r>
              <a:rPr lang="en-US" sz="2000" dirty="0">
                <a:cs typeface="Times New Roman" pitchFamily="18" charset="0"/>
              </a:rPr>
              <a:t> 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cs typeface="Times New Roman" pitchFamily="18" charset="0"/>
              </a:rPr>
              <a:t>	</a:t>
            </a:r>
            <a:r>
              <a:rPr lang="en-US" sz="2000" dirty="0" err="1">
                <a:cs typeface="Times New Roman" pitchFamily="18" charset="0"/>
              </a:rPr>
              <a:t>dimana</a:t>
            </a:r>
            <a:r>
              <a:rPr lang="en-US" sz="2000" dirty="0">
                <a:cs typeface="Times New Roman" pitchFamily="18" charset="0"/>
              </a:rPr>
              <a:t> MST : Mean Squares of Treatments (between groups)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cs typeface="Times New Roman" pitchFamily="18" charset="0"/>
              </a:rPr>
              <a:t>		     MSE : Mean Squares of Errors (within errors)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000" dirty="0">
              <a:cs typeface="Times New Roman" pitchFamily="18" charset="0"/>
            </a:endParaRP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endParaRPr lang="en-US" sz="2000" dirty="0">
              <a:cs typeface="Times New Roman" pitchFamily="18" charset="0"/>
            </a:endParaRP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 err="1">
                <a:cs typeface="Times New Roman" pitchFamily="18" charset="0"/>
              </a:rPr>
              <a:t>Dengan</a:t>
            </a:r>
            <a:r>
              <a:rPr lang="en-US" sz="2000" dirty="0">
                <a:cs typeface="Times New Roman" pitchFamily="18" charset="0"/>
              </a:rPr>
              <a:t> k : </a:t>
            </a:r>
            <a:r>
              <a:rPr lang="en-US" sz="2000" dirty="0" err="1" smtClean="0">
                <a:cs typeface="Times New Roman" pitchFamily="18" charset="0"/>
              </a:rPr>
              <a:t>Jumlah</a:t>
            </a:r>
            <a:r>
              <a:rPr lang="en-US" sz="2000" dirty="0" smtClean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grup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dan</a:t>
            </a:r>
            <a:r>
              <a:rPr lang="en-US" sz="2000" dirty="0">
                <a:cs typeface="Times New Roman" pitchFamily="18" charset="0"/>
              </a:rPr>
              <a:t> n </a:t>
            </a:r>
            <a:r>
              <a:rPr lang="en-US" sz="2000" dirty="0" err="1">
                <a:cs typeface="Times New Roman" pitchFamily="18" charset="0"/>
              </a:rPr>
              <a:t>adalah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banyak</a:t>
            </a:r>
            <a:r>
              <a:rPr lang="en-US" sz="2000" dirty="0">
                <a:cs typeface="Times New Roman" pitchFamily="18" charset="0"/>
              </a:rPr>
              <a:t> total </a:t>
            </a:r>
            <a:r>
              <a:rPr lang="en-US" sz="2000" dirty="0" err="1">
                <a:cs typeface="Times New Roman" pitchFamily="18" charset="0"/>
              </a:rPr>
              <a:t>semua</a:t>
            </a:r>
            <a:r>
              <a:rPr lang="en-US" sz="2000" dirty="0">
                <a:cs typeface="Times New Roman" pitchFamily="18" charset="0"/>
              </a:rPr>
              <a:t> data. </a:t>
            </a:r>
            <a:r>
              <a:rPr lang="en-US" sz="2000" dirty="0" err="1">
                <a:cs typeface="Times New Roman" pitchFamily="18" charset="0"/>
              </a:rPr>
              <a:t>Derajat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kebebasan</a:t>
            </a:r>
            <a:r>
              <a:rPr lang="en-US" sz="2000" dirty="0">
                <a:cs typeface="Times New Roman" pitchFamily="18" charset="0"/>
              </a:rPr>
              <a:t> F </a:t>
            </a:r>
            <a:r>
              <a:rPr lang="en-US" sz="2000" dirty="0" err="1">
                <a:cs typeface="Times New Roman" pitchFamily="18" charset="0"/>
              </a:rPr>
              <a:t>adalah</a:t>
            </a:r>
            <a:r>
              <a:rPr lang="en-US" sz="2000" dirty="0">
                <a:cs typeface="Times New Roman" pitchFamily="18" charset="0"/>
              </a:rPr>
              <a:t> (v</a:t>
            </a:r>
            <a:r>
              <a:rPr lang="en-US" sz="2000" baseline="-25000" dirty="0">
                <a:cs typeface="Times New Roman" pitchFamily="18" charset="0"/>
              </a:rPr>
              <a:t>1</a:t>
            </a:r>
            <a:r>
              <a:rPr lang="en-US" sz="2000" dirty="0">
                <a:cs typeface="Times New Roman" pitchFamily="18" charset="0"/>
              </a:rPr>
              <a:t>=k-1) </a:t>
            </a:r>
            <a:r>
              <a:rPr lang="en-US" sz="2000" dirty="0" err="1">
                <a:cs typeface="Times New Roman" pitchFamily="18" charset="0"/>
              </a:rPr>
              <a:t>untuk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pembilang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dan</a:t>
            </a:r>
            <a:r>
              <a:rPr lang="en-US" sz="2000" dirty="0">
                <a:cs typeface="Times New Roman" pitchFamily="18" charset="0"/>
              </a:rPr>
              <a:t> (v</a:t>
            </a:r>
            <a:r>
              <a:rPr lang="en-US" sz="2000" baseline="-25000" dirty="0">
                <a:cs typeface="Times New Roman" pitchFamily="18" charset="0"/>
              </a:rPr>
              <a:t>2</a:t>
            </a:r>
            <a:r>
              <a:rPr lang="en-US" sz="2000" dirty="0">
                <a:cs typeface="Times New Roman" pitchFamily="18" charset="0"/>
              </a:rPr>
              <a:t>=n-k) </a:t>
            </a:r>
            <a:r>
              <a:rPr lang="en-US" sz="2000" dirty="0" err="1">
                <a:cs typeface="Times New Roman" pitchFamily="18" charset="0"/>
              </a:rPr>
              <a:t>untuk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penyebut</a:t>
            </a:r>
            <a:r>
              <a:rPr lang="en-US" sz="2000" dirty="0">
                <a:cs typeface="Times New Roman" pitchFamily="18" charset="0"/>
              </a:rPr>
              <a:t>. </a:t>
            </a:r>
            <a:r>
              <a:rPr lang="en-US" sz="2000" dirty="0" err="1">
                <a:cs typeface="Times New Roman" pitchFamily="18" charset="0"/>
              </a:rPr>
              <a:t>Tentukan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nilai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kritis</a:t>
            </a:r>
            <a:r>
              <a:rPr lang="en-US" sz="2000" dirty="0">
                <a:cs typeface="Times New Roman" pitchFamily="18" charset="0"/>
              </a:rPr>
              <a:t> F</a:t>
            </a:r>
            <a:r>
              <a:rPr lang="el-GR" sz="2000" baseline="-25000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(v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,v</a:t>
            </a:r>
            <a:r>
              <a:rPr lang="en-US" sz="20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000" dirty="0" err="1">
                <a:cs typeface="Times New Roman" pitchFamily="18" charset="0"/>
              </a:rPr>
              <a:t>F</a:t>
            </a:r>
            <a:r>
              <a:rPr lang="en-US" sz="2000" baseline="-25000" dirty="0" err="1">
                <a:cs typeface="Times New Roman" pitchFamily="18" charset="0"/>
              </a:rPr>
              <a:t>kritis</a:t>
            </a:r>
            <a:r>
              <a:rPr lang="en-US" sz="2000" baseline="-25000" dirty="0">
                <a:cs typeface="Times New Roman" pitchFamily="18" charset="0"/>
              </a:rPr>
              <a:t>. 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 err="1">
                <a:cs typeface="Times New Roman" pitchFamily="18" charset="0"/>
              </a:rPr>
              <a:t>Tolak</a:t>
            </a:r>
            <a:r>
              <a:rPr lang="en-US" sz="2000" dirty="0">
                <a:cs typeface="Times New Roman" pitchFamily="18" charset="0"/>
              </a:rPr>
              <a:t> H0 </a:t>
            </a:r>
            <a:r>
              <a:rPr lang="en-US" sz="2000" dirty="0" err="1">
                <a:cs typeface="Times New Roman" pitchFamily="18" charset="0"/>
              </a:rPr>
              <a:t>jika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F</a:t>
            </a:r>
            <a:r>
              <a:rPr lang="en-US" sz="2000" baseline="-25000" dirty="0" err="1">
                <a:cs typeface="Times New Roman" pitchFamily="18" charset="0"/>
              </a:rPr>
              <a:t>hitung</a:t>
            </a:r>
            <a:r>
              <a:rPr lang="en-US" sz="2000" baseline="-25000" dirty="0">
                <a:cs typeface="Times New Roman" pitchFamily="18" charset="0"/>
              </a:rPr>
              <a:t> </a:t>
            </a:r>
            <a:r>
              <a:rPr lang="en-US" sz="2000" dirty="0">
                <a:cs typeface="Times New Roman" pitchFamily="18" charset="0"/>
              </a:rPr>
              <a:t>&gt; </a:t>
            </a:r>
            <a:r>
              <a:rPr lang="en-US" sz="2000" dirty="0" err="1">
                <a:cs typeface="Times New Roman" pitchFamily="18" charset="0"/>
              </a:rPr>
              <a:t>F</a:t>
            </a:r>
            <a:r>
              <a:rPr lang="en-US" sz="2000" baseline="-25000" dirty="0" err="1">
                <a:cs typeface="Times New Roman" pitchFamily="18" charset="0"/>
              </a:rPr>
              <a:t>kritis</a:t>
            </a:r>
            <a:endParaRPr lang="el-GR" sz="2000" dirty="0">
              <a:cs typeface="Times New Roman" pitchFamily="18" charset="0"/>
            </a:endParaRPr>
          </a:p>
        </p:txBody>
      </p:sp>
      <p:graphicFrame>
        <p:nvGraphicFramePr>
          <p:cNvPr id="479237" name="Object 5"/>
          <p:cNvGraphicFramePr>
            <a:graphicFrameLocks noChangeAspect="1"/>
          </p:cNvGraphicFramePr>
          <p:nvPr>
            <p:ph idx="1"/>
          </p:nvPr>
        </p:nvGraphicFramePr>
        <p:xfrm>
          <a:off x="2063750" y="4267200"/>
          <a:ext cx="1554692" cy="706438"/>
        </p:xfrm>
        <a:graphic>
          <a:graphicData uri="http://schemas.openxmlformats.org/presentationml/2006/ole">
            <p:oleObj spid="_x0000_s4098" name="Equation" r:id="rId3" imgW="799920" imgH="393480" progId="Equation.3">
              <p:embed/>
            </p:oleObj>
          </a:graphicData>
        </a:graphic>
      </p:graphicFrame>
      <p:graphicFrame>
        <p:nvGraphicFramePr>
          <p:cNvPr id="479238" name="Object 6"/>
          <p:cNvGraphicFramePr>
            <a:graphicFrameLocks noChangeAspect="1"/>
          </p:cNvGraphicFramePr>
          <p:nvPr/>
        </p:nvGraphicFramePr>
        <p:xfrm>
          <a:off x="6191250" y="2894014"/>
          <a:ext cx="1155700" cy="649287"/>
        </p:xfrm>
        <a:graphic>
          <a:graphicData uri="http://schemas.openxmlformats.org/presentationml/2006/ole">
            <p:oleObj spid="_x0000_s4099" name="Equation" r:id="rId4" imgW="647640" imgH="393480" progId="Equation.3">
              <p:embed/>
            </p:oleObj>
          </a:graphicData>
        </a:graphic>
      </p:graphicFrame>
      <p:graphicFrame>
        <p:nvGraphicFramePr>
          <p:cNvPr id="479239" name="Object 7"/>
          <p:cNvGraphicFramePr>
            <a:graphicFrameLocks noChangeAspect="1"/>
          </p:cNvGraphicFramePr>
          <p:nvPr/>
        </p:nvGraphicFramePr>
        <p:xfrm>
          <a:off x="4870450" y="4267200"/>
          <a:ext cx="1604566" cy="706438"/>
        </p:xfrm>
        <a:graphic>
          <a:graphicData uri="http://schemas.openxmlformats.org/presentationml/2006/ole">
            <p:oleObj spid="_x0000_s4100" name="Equation" r:id="rId5" imgW="8254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 descr="Bouquet"/>
          <p:cNvSpPr>
            <a:spLocks noChangeArrowheads="1"/>
          </p:cNvSpPr>
          <p:nvPr/>
        </p:nvSpPr>
        <p:spPr bwMode="auto">
          <a:xfrm>
            <a:off x="533400" y="533400"/>
            <a:ext cx="8420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3200" b="1"/>
              <a:t>HETEROSKEDASTICITY</a:t>
            </a:r>
          </a:p>
        </p:txBody>
      </p:sp>
      <p:sp>
        <p:nvSpPr>
          <p:cNvPr id="2051" name="Rectangle 3" descr="Parchment"/>
          <p:cNvSpPr>
            <a:spLocks noChangeArrowheads="1"/>
          </p:cNvSpPr>
          <p:nvPr/>
        </p:nvSpPr>
        <p:spPr bwMode="blackWhite">
          <a:xfrm>
            <a:off x="228600" y="1828800"/>
            <a:ext cx="9601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just">
              <a:spcBef>
                <a:spcPct val="20000"/>
              </a:spcBef>
            </a:pPr>
            <a:r>
              <a:rPr lang="en-US" b="1">
                <a:latin typeface="Century Gothic" pitchFamily="34" charset="0"/>
              </a:rPr>
              <a:t>Diartikan sebagai : terjadinya hubungan antara variabel error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b="1">
                <a:latin typeface="Century Gothic" pitchFamily="34" charset="0"/>
              </a:rPr>
              <a:t>(e) dengan variabel (x), ini membuat varians masing2 dari X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b="1">
                <a:latin typeface="Century Gothic" pitchFamily="34" charset="0"/>
              </a:rPr>
              <a:t>adalah besar &amp; tidak efisien dalam memprediksi nilai Y, shg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b="1">
                <a:latin typeface="Century Gothic" pitchFamily="34" charset="0"/>
              </a:rPr>
              <a:t>nilai standart deviasi menjadi besar.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b="1">
                <a:latin typeface="Century Gothic" pitchFamily="34" charset="0"/>
              </a:rPr>
              <a:t>CARA MENDETEKSI HETEROSKEDASTICITY: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b="1">
                <a:latin typeface="Century Gothic" pitchFamily="34" charset="0"/>
              </a:rPr>
              <a:t>1. Metode Grafik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b="1">
                <a:latin typeface="Century Gothic" pitchFamily="34" charset="0"/>
              </a:rPr>
              <a:t>    melalui diagram pencar (scatter Plot), bila data 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b="1">
                <a:latin typeface="Century Gothic" pitchFamily="34" charset="0"/>
              </a:rPr>
              <a:t>    menunjukkan  pola yg sistematik (beraturan) maka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b="1">
                <a:latin typeface="Century Gothic" pitchFamily="34" charset="0"/>
              </a:rPr>
              <a:t>    dalam regresi terjadi gejala heteroskedasticity.</a:t>
            </a:r>
          </a:p>
        </p:txBody>
      </p:sp>
    </p:spTree>
  </p:cSld>
  <p:clrMapOvr>
    <a:masterClrMapping/>
  </p:clrMapOvr>
  <p:transition>
    <p:blinds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AutoShape 2"/>
          <p:cNvSpPr>
            <a:spLocks noGrp="1" noChangeArrowheads="1"/>
          </p:cNvSpPr>
          <p:nvPr>
            <p:ph type="title"/>
          </p:nvPr>
        </p:nvSpPr>
        <p:spPr>
          <a:xfrm>
            <a:off x="742950" y="768350"/>
            <a:ext cx="8420100" cy="450850"/>
          </a:xfrm>
        </p:spPr>
        <p:txBody>
          <a:bodyPr/>
          <a:lstStyle/>
          <a:p>
            <a:pPr algn="l"/>
            <a:r>
              <a:rPr lang="en-US" sz="2400" dirty="0" err="1"/>
              <a:t>SOlusi</a:t>
            </a:r>
            <a:r>
              <a:rPr lang="en-US" sz="2400" dirty="0"/>
              <a:t> – Testing </a:t>
            </a:r>
            <a:r>
              <a:rPr lang="en-US" sz="2400" dirty="0" err="1"/>
              <a:t>Hipotesis</a:t>
            </a: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0500" name="Rectangle 4"/>
          <p:cNvSpPr>
            <a:spLocks noChangeArrowheads="1"/>
          </p:cNvSpPr>
          <p:nvPr/>
        </p:nvSpPr>
        <p:spPr bwMode="auto">
          <a:xfrm>
            <a:off x="762000" y="12192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1.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Hipotesa</a:t>
            </a:r>
            <a:endParaRPr lang="en-US" sz="2000" dirty="0">
              <a:solidFill>
                <a:schemeClr val="tx1">
                  <a:lumMod val="50000"/>
                </a:schemeClr>
              </a:solidFill>
              <a:cs typeface="Arial" charset="0"/>
            </a:endParaRP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H0: </a:t>
            </a:r>
            <a:r>
              <a:rPr lang="el-GR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μ</a:t>
            </a:r>
            <a:r>
              <a:rPr lang="en-US" sz="2000" baseline="-25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1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= </a:t>
            </a:r>
            <a:r>
              <a:rPr lang="el-GR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μ</a:t>
            </a:r>
            <a:r>
              <a:rPr lang="en-US" sz="2000" baseline="-25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2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= </a:t>
            </a:r>
            <a:r>
              <a:rPr lang="el-GR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μ</a:t>
            </a:r>
            <a:r>
              <a:rPr lang="en-US" sz="2000" baseline="-25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3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= </a:t>
            </a:r>
            <a:r>
              <a:rPr lang="el-GR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μ</a:t>
            </a:r>
            <a:r>
              <a:rPr lang="en-US" sz="2000" baseline="-25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4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H1: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tidak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semua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rata-rata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populasi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sama</a:t>
            </a:r>
            <a:endParaRPr lang="en-US" sz="2000" dirty="0">
              <a:solidFill>
                <a:schemeClr val="tx1">
                  <a:lumMod val="50000"/>
                </a:schemeClr>
              </a:solidFill>
              <a:cs typeface="Arial" charset="0"/>
            </a:endParaRP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2.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tingkat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Arial" charset="0"/>
              </a:rPr>
              <a:t>signifikan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l-GR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= 5%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3. Daerah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kritis</a:t>
            </a:r>
            <a:endParaRPr lang="en-US" sz="2000" dirty="0">
              <a:solidFill>
                <a:schemeClr val="tx1">
                  <a:lumMod val="50000"/>
                </a:schemeClr>
              </a:solidFill>
              <a:cs typeface="Times New Roman" pitchFamily="18" charset="0"/>
            </a:endParaRP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	Test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statistiknya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adalah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F-test. 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	F(v</a:t>
            </a:r>
            <a:r>
              <a:rPr lang="en-US" sz="2000" baseline="-25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1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,v</a:t>
            </a:r>
            <a:r>
              <a:rPr lang="en-US" sz="2000" baseline="-25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2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) = MST/MSE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dengan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dengan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v</a:t>
            </a:r>
            <a:r>
              <a:rPr lang="en-US" sz="2000" baseline="-25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1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=k-1 = 4-1 = 3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dan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v</a:t>
            </a:r>
            <a:r>
              <a:rPr lang="en-US" sz="2000" baseline="-25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2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= n-k = 22-4 = 18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Nilai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kritis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F</a:t>
            </a:r>
            <a:r>
              <a:rPr lang="en-US" sz="2000" baseline="-25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0.025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(3,18) = 3.16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	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Tolak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H0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jika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 F&gt; 3.16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4.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  <a:cs typeface="Times New Roman" pitchFamily="18" charset="0"/>
              </a:rPr>
              <a:t>Perhitungan</a:t>
            </a:r>
            <a:endParaRPr lang="en-US" sz="2000" dirty="0">
              <a:solidFill>
                <a:schemeClr val="tx1">
                  <a:lumMod val="50000"/>
                </a:schemeClr>
              </a:solidFill>
              <a:cs typeface="Times New Roman" pitchFamily="18" charset="0"/>
            </a:endParaRPr>
          </a:p>
          <a:p>
            <a:pPr marL="800100" lvl="1" indent="-342900" eaLnBrk="1" hangingPunct="1"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	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</a:rPr>
              <a:t>F</a:t>
            </a:r>
            <a:r>
              <a:rPr lang="en-US" baseline="-25000" dirty="0" err="1">
                <a:solidFill>
                  <a:schemeClr val="tx1">
                    <a:lumMod val="50000"/>
                  </a:schemeClr>
                </a:solidFill>
              </a:rPr>
              <a:t>hitung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 = MST/MSE = 296.89/33.02 = 8.99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5.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Keputusan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  :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Karena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 F &gt; 3.16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maka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 H0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ditolak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pPr marL="381000" indent="-381000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5.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Kesimpulan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 :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semua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 rata-rata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grup</a:t>
            </a:r>
            <a:r>
              <a:rPr lang="en-US" sz="2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50000"/>
                  </a:schemeClr>
                </a:solidFill>
              </a:rPr>
              <a:t>sama</a:t>
            </a:r>
            <a:endParaRPr lang="en-US" sz="20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8382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2800" b="1">
                <a:latin typeface="Century Gothic" pitchFamily="34" charset="0"/>
              </a:rPr>
              <a:t>2. Metode Rank Spearman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838200" y="2133600"/>
            <a:ext cx="8915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Dilakukan melalui pengujian koefisien korelasi 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Rank Spearman Method: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t.hitung rank Spearman </a:t>
            </a:r>
            <a:r>
              <a:rPr lang="en-US" sz="2800" b="1">
                <a:latin typeface="Century Gothic" pitchFamily="34" charset="0"/>
                <a:cs typeface="Times New Roman" pitchFamily="18" charset="0"/>
              </a:rPr>
              <a:t>&gt; t.tabel rank Spearman =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  <a:cs typeface="Times New Roman" pitchFamily="18" charset="0"/>
              </a:rPr>
              <a:t>data dalam regresi homoskedasticity.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  <a:cs typeface="Times New Roman" pitchFamily="18" charset="0"/>
              </a:rPr>
              <a:t>t.hitung rank Spearman &lt; t.tabel rank Spearman =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  <a:cs typeface="Times New Roman" pitchFamily="18" charset="0"/>
              </a:rPr>
              <a:t>data dalam regresi heteroskedasticity</a:t>
            </a:r>
          </a:p>
          <a:p>
            <a:pPr marL="457200" indent="-457200">
              <a:spcBef>
                <a:spcPct val="20000"/>
              </a:spcBef>
            </a:pPr>
            <a:endParaRPr lang="en-US" sz="2800" b="1">
              <a:latin typeface="Century Gothic" pitchFamily="34" charset="0"/>
            </a:endParaRPr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38250" y="838200"/>
            <a:ext cx="84201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2800" b="1">
                <a:latin typeface="Century Gothic" pitchFamily="34" charset="0"/>
              </a:rPr>
              <a:t>Penanggulangan Heteroskedasticity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04800" y="1752600"/>
            <a:ext cx="9601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Dapat dilakukan melalui pendekatan </a:t>
            </a:r>
            <a:r>
              <a:rPr lang="en-US" sz="2800" b="1" i="1">
                <a:latin typeface="Century Gothic" pitchFamily="34" charset="0"/>
              </a:rPr>
              <a:t>transformasi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Log: Log Y = </a:t>
            </a:r>
            <a:r>
              <a:rPr lang="en-US" sz="2800" b="1">
                <a:latin typeface="Century Gothic" pitchFamily="34" charset="0"/>
                <a:cs typeface="Arial" charset="0"/>
              </a:rPr>
              <a:t>ßo + ß1.Log X1 + ß2.Log X2 + e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  <a:cs typeface="Arial" charset="0"/>
              </a:rPr>
              <a:t>Dengan model diatas, rank data diperkecil 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  <a:cs typeface="Arial" charset="0"/>
              </a:rPr>
              <a:t>menjadi misal 80 menjadi 1,9030899  atau 8 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  <a:cs typeface="Arial" charset="0"/>
              </a:rPr>
              <a:t>menjadi 0,9030899 jadi yang asalnya merupakan 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  <a:cs typeface="Arial" charset="0"/>
              </a:rPr>
              <a:t>besaran 10 kali lipat, sekarang tinggal kira-kira dua 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  <a:cs typeface="Arial" charset="0"/>
              </a:rPr>
              <a:t>kali lipat saja, maka varians akan semakin kecil 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  <a:cs typeface="Arial" charset="0"/>
              </a:rPr>
              <a:t>serta data menjadi semakin homoskedasticity.</a:t>
            </a:r>
            <a:endParaRPr lang="en-US" sz="2800" b="1">
              <a:latin typeface="Century Gothic" pitchFamily="34" charset="0"/>
            </a:endParaRPr>
          </a:p>
        </p:txBody>
      </p:sp>
    </p:spTree>
  </p:cSld>
  <p:clrMapOvr>
    <a:masterClrMapping/>
  </p:clrMapOvr>
  <p:transition>
    <p:cover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908050" y="8382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3200" b="1">
                <a:latin typeface="Century Gothic" pitchFamily="34" charset="0"/>
              </a:rPr>
              <a:t>AUTOKORELASI</a:t>
            </a:r>
          </a:p>
        </p:txBody>
      </p:sp>
      <p:sp>
        <p:nvSpPr>
          <p:cNvPr id="5123" name="Rectangle 3" descr="Pink tissue paper"/>
          <p:cNvSpPr>
            <a:spLocks noChangeArrowheads="1"/>
          </p:cNvSpPr>
          <p:nvPr/>
        </p:nvSpPr>
        <p:spPr bwMode="auto">
          <a:xfrm>
            <a:off x="381000" y="2133600"/>
            <a:ext cx="9525000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Autokorelasi dapat diartikan : korelasi yg terjadi di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antara anggota observasi yg terletak berderet secara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series dalam runtun waktu  (data time series) atau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korelasi antara tempat yg berderet kalau datanya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cross-sectional. Dalam model regresi tidak di per-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bolehkan terjadi autokorelasi diantara komponen2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data yang akan di analisa.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908050" y="9144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2800" b="1">
                <a:latin typeface="Century Gothic" pitchFamily="34" charset="0"/>
              </a:rPr>
              <a:t>PENYEBAB AUTOKORELASI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96850" y="2133600"/>
            <a:ext cx="932815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1. </a:t>
            </a:r>
            <a:r>
              <a:rPr lang="en-US" sz="2800" b="1" i="1">
                <a:latin typeface="Century Gothic" pitchFamily="34" charset="0"/>
              </a:rPr>
              <a:t>Inertia</a:t>
            </a:r>
            <a:r>
              <a:rPr lang="en-US" sz="2800" b="1">
                <a:latin typeface="Century Gothic" pitchFamily="34" charset="0"/>
              </a:rPr>
              <a:t>: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    data umumnya yg digunakan berbentuk kumulatif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    bukan individual series. Shg nilai data pada satu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    titik lebih besar dari data sebelumnya.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2. </a:t>
            </a:r>
            <a:r>
              <a:rPr lang="en-US" sz="2800" b="1" i="1">
                <a:latin typeface="Century Gothic" pitchFamily="34" charset="0"/>
              </a:rPr>
              <a:t>Manipulasi Data</a:t>
            </a:r>
            <a:r>
              <a:rPr lang="en-US" sz="2800" b="1">
                <a:latin typeface="Century Gothic" pitchFamily="34" charset="0"/>
              </a:rPr>
              <a:t>: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    menggunakan data tahunan menjadi triwulanan</a:t>
            </a:r>
          </a:p>
          <a:p>
            <a:pPr marL="457200" indent="-457200" algn="just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    dgn cara membagi tiga data tahunan scr langsung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155700" y="838200"/>
            <a:ext cx="8420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2800" b="1">
                <a:latin typeface="Century Gothic" pitchFamily="34" charset="0"/>
              </a:rPr>
              <a:t>MENDETEKSI ADANYA AUTOKORELASI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908050" y="2133600"/>
            <a:ext cx="84201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 b="1">
              <a:latin typeface="Century Gothic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>
                <a:latin typeface="Century Gothic" pitchFamily="34" charset="0"/>
              </a:rPr>
              <a:t>Dalam praktek scr umum, metode yg sering digunakan adalah: Durbin-Watson Method.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>
                <a:latin typeface="Century Gothic" pitchFamily="34" charset="0"/>
              </a:rPr>
              <a:t>Dalam regresi linier tidak terjadi autokorelasi jika nilai Durbin-Watson : 1,70 – 2,30 </a:t>
            </a: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19200" y="838200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2800" b="1">
                <a:latin typeface="Century Gothic" pitchFamily="34" charset="0"/>
              </a:rPr>
              <a:t>PENANGGULANGAN AUTOKORELASI</a:t>
            </a:r>
          </a:p>
        </p:txBody>
      </p:sp>
      <p:sp>
        <p:nvSpPr>
          <p:cNvPr id="8195" name="Rectangle 3" descr="Green marble"/>
          <p:cNvSpPr>
            <a:spLocks noChangeArrowheads="1"/>
          </p:cNvSpPr>
          <p:nvPr/>
        </p:nvSpPr>
        <p:spPr bwMode="auto">
          <a:xfrm>
            <a:off x="533400" y="2133600"/>
            <a:ext cx="8610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Memakai metode </a:t>
            </a:r>
            <a:r>
              <a:rPr lang="en-US" sz="2800" b="1" i="1">
                <a:latin typeface="Century Gothic" pitchFamily="34" charset="0"/>
              </a:rPr>
              <a:t>First Differens </a:t>
            </a:r>
            <a:r>
              <a:rPr lang="en-US" sz="2800" b="1">
                <a:latin typeface="Century Gothic" pitchFamily="34" charset="0"/>
              </a:rPr>
              <a:t>dengan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formulasi sebagai berikut: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             Y = bo + b1X1 + b2X2 + b3X3 + 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menjadi: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         Y-(Yt-1)=bo+b1(X1-X1t-1)+b2(X2-X2t-1)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                      +b3(X3-X3t</a:t>
            </a:r>
            <a:r>
              <a:rPr lang="en-US" sz="2800" b="1">
                <a:latin typeface="Century Gothic" pitchFamily="34" charset="0"/>
                <a:cs typeface="Tahoma" pitchFamily="34" charset="0"/>
              </a:rPr>
              <a:t>-1)+e.</a:t>
            </a:r>
            <a:endParaRPr lang="en-US" sz="2800" b="1">
              <a:latin typeface="Century Gothic" pitchFamily="34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111250" y="609600"/>
            <a:ext cx="83375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2800" b="1">
                <a:latin typeface="Century Gothic" pitchFamily="34" charset="0"/>
              </a:rPr>
              <a:t>MENGAPA PERLU DATA LINIER </a:t>
            </a:r>
          </a:p>
        </p:txBody>
      </p:sp>
      <p:sp>
        <p:nvSpPr>
          <p:cNvPr id="9219" name="Rectangle 3" descr="Sand"/>
          <p:cNvSpPr>
            <a:spLocks noChangeArrowheads="1"/>
          </p:cNvSpPr>
          <p:nvPr/>
        </p:nvSpPr>
        <p:spPr bwMode="auto">
          <a:xfrm>
            <a:off x="152400" y="1752600"/>
            <a:ext cx="960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r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“ dalam melakukan analisa antar variabel, yg ingin</a:t>
            </a:r>
          </a:p>
          <a:p>
            <a:pPr marL="457200" indent="-457200" algn="r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dilacak adalah kekuatan interaksi dan kontribusi </a:t>
            </a:r>
          </a:p>
          <a:p>
            <a:pPr marL="457200" indent="-457200" algn="r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variabel satu terhadap variabel lainnya, jika data yg</a:t>
            </a:r>
          </a:p>
          <a:p>
            <a:pPr marL="457200" indent="-457200" algn="r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digunakan tidak linier maka scr statistik hasil analisa </a:t>
            </a:r>
          </a:p>
          <a:p>
            <a:pPr marL="457200" indent="-457200" algn="r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tidak dapat menjawab hipotesis atau hasil analisa</a:t>
            </a:r>
          </a:p>
          <a:p>
            <a:pPr marL="457200" indent="-457200" algn="r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tak mencerminkan kondisi yg diharap, berarti </a:t>
            </a:r>
          </a:p>
          <a:p>
            <a:pPr marL="457200" indent="-457200" algn="r">
              <a:spcBef>
                <a:spcPct val="20000"/>
              </a:spcBef>
            </a:pPr>
            <a:r>
              <a:rPr lang="en-US" sz="2800" b="1">
                <a:latin typeface="Century Gothic" pitchFamily="34" charset="0"/>
              </a:rPr>
              <a:t>estimasinya tdk </a:t>
            </a:r>
            <a:r>
              <a:rPr lang="en-US" sz="2800" b="1" i="1">
                <a:latin typeface="Century Gothic" pitchFamily="34" charset="0"/>
              </a:rPr>
              <a:t>estimated</a:t>
            </a:r>
            <a:r>
              <a:rPr lang="en-US" sz="2800" b="1">
                <a:latin typeface="Century Gothic" pitchFamily="34" charset="0"/>
              </a:rPr>
              <a:t> dan prediksinya tidak</a:t>
            </a:r>
          </a:p>
          <a:p>
            <a:pPr marL="457200" indent="-457200" algn="r">
              <a:spcBef>
                <a:spcPct val="20000"/>
              </a:spcBef>
            </a:pPr>
            <a:r>
              <a:rPr lang="en-US" sz="2800" b="1" i="1">
                <a:latin typeface="Century Gothic" pitchFamily="34" charset="0"/>
              </a:rPr>
              <a:t>Predicted</a:t>
            </a:r>
            <a:r>
              <a:rPr lang="en-US" sz="2800" b="1">
                <a:latin typeface="Century Gothic" pitchFamily="34" charset="0"/>
              </a:rPr>
              <a:t> “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theme/theme1.xml><?xml version="1.0" encoding="utf-8"?>
<a:theme xmlns:a="http://schemas.openxmlformats.org/drawingml/2006/main" name="Sumi Painting">
  <a:themeElements>
    <a:clrScheme name="Sumi Painting 7">
      <a:dk1>
        <a:srgbClr val="545472"/>
      </a:dk1>
      <a:lt1>
        <a:srgbClr val="FFFFFF"/>
      </a:lt1>
      <a:dk2>
        <a:srgbClr val="655851"/>
      </a:dk2>
      <a:lt2>
        <a:srgbClr val="B49234"/>
      </a:lt2>
      <a:accent1>
        <a:srgbClr val="F8C684"/>
      </a:accent1>
      <a:accent2>
        <a:srgbClr val="E1CE97"/>
      </a:accent2>
      <a:accent3>
        <a:srgbClr val="FFFFFF"/>
      </a:accent3>
      <a:accent4>
        <a:srgbClr val="464660"/>
      </a:accent4>
      <a:accent5>
        <a:srgbClr val="FBDFC2"/>
      </a:accent5>
      <a:accent6>
        <a:srgbClr val="CCBA88"/>
      </a:accent6>
      <a:hlink>
        <a:srgbClr val="7C6148"/>
      </a:hlink>
      <a:folHlink>
        <a:srgbClr val="8E8562"/>
      </a:folHlink>
    </a:clrScheme>
    <a:fontScheme name="Sumi Painting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umi Painting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i Painting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Designs\Sumi Painting.pot</Template>
  <TotalTime>623</TotalTime>
  <Words>957</Words>
  <Application>Microsoft PowerPoint</Application>
  <PresentationFormat>A4 Paper (210x297 mm)</PresentationFormat>
  <Paragraphs>243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Sumi Painting</vt:lpstr>
      <vt:lpstr>Equation</vt:lpstr>
      <vt:lpstr>TATAP MUKA 11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TUJUAN DASAR REGRESI</vt:lpstr>
      <vt:lpstr>PENYAJIAN HASIL ANALISA</vt:lpstr>
      <vt:lpstr>Kesalahan Hipotesa</vt:lpstr>
      <vt:lpstr>Scatter Diagram</vt:lpstr>
      <vt:lpstr>Perhitungan</vt:lpstr>
      <vt:lpstr>Solusi</vt:lpstr>
      <vt:lpstr>TEST   ANOVA – Ide </vt:lpstr>
      <vt:lpstr>TEST  ANOVA </vt:lpstr>
      <vt:lpstr>SOlusi – Testing Hipotesis</vt:lpstr>
    </vt:vector>
  </TitlesOfParts>
  <Company>UNIVERSITAS NAROTAMA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PUTU ARTAYA, SE, MM</dc:creator>
  <cp:lastModifiedBy>USER</cp:lastModifiedBy>
  <cp:revision>161</cp:revision>
  <dcterms:created xsi:type="dcterms:W3CDTF">2005-10-22T08:14:13Z</dcterms:created>
  <dcterms:modified xsi:type="dcterms:W3CDTF">2014-09-30T16:27:45Z</dcterms:modified>
</cp:coreProperties>
</file>