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1334-9D6A-43F2-A68B-03F8C0265E40}" type="datetimeFigureOut">
              <a:rPr lang="id-ID" smtClean="0"/>
              <a:pPr/>
              <a:t>19/05/2015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FA52-24BE-4714-AC3F-BDD170274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9190" y="214290"/>
            <a:ext cx="3929090" cy="4143404"/>
          </a:xfrm>
        </p:spPr>
        <p:txBody>
          <a:bodyPr>
            <a:normAutofit/>
          </a:bodyPr>
          <a:lstStyle/>
          <a:p>
            <a:r>
              <a:rPr lang="id-ID" sz="6600" b="1" dirty="0" smtClean="0">
                <a:solidFill>
                  <a:srgbClr val="FF0000"/>
                </a:solidFill>
              </a:rPr>
              <a:t>ANALISIS INVESTASI PUBLIK</a:t>
            </a:r>
            <a:endParaRPr lang="id-ID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4" y="4786322"/>
            <a:ext cx="3343276" cy="17526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Oleh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Dr. Pujiati, M.Pd.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7772400" cy="1000131"/>
          </a:xfrm>
        </p:spPr>
        <p:txBody>
          <a:bodyPr/>
          <a:lstStyle/>
          <a:p>
            <a:r>
              <a:rPr lang="id-ID" b="1" dirty="0" smtClean="0"/>
              <a:t>1) Metode Tradisonal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72560" cy="4857784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Metode tradisional yang digunakan yaitu tingkat pengembalian modal yang diinvestasikan/ </a:t>
            </a:r>
            <a:r>
              <a:rPr lang="id-ID" i="1" dirty="0" smtClean="0">
                <a:solidFill>
                  <a:schemeClr val="tx1"/>
                </a:solidFill>
              </a:rPr>
              <a:t>accounting rate of return on capital employed-ROCE</a:t>
            </a:r>
            <a:r>
              <a:rPr lang="id-ID" dirty="0" smtClean="0">
                <a:solidFill>
                  <a:schemeClr val="tx1"/>
                </a:solidFill>
              </a:rPr>
              <a:t>). Rumus: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		     Laba Akuntansi 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	Jumlah Modal yanng diinvestasikan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85852" y="4714884"/>
            <a:ext cx="578647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147002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2) Metode Aliran Kas yang Didiskontokan (</a:t>
            </a:r>
            <a:r>
              <a:rPr lang="id-ID" b="1" i="1" dirty="0" smtClean="0"/>
              <a:t>discounted cash flow</a:t>
            </a:r>
            <a:r>
              <a:rPr lang="id-ID" b="1" dirty="0" smtClean="0"/>
              <a:t>/DCF)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572560" cy="4500594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Metode ini dapat menggunakan </a:t>
            </a:r>
            <a:r>
              <a:rPr lang="id-ID" i="1" dirty="0" smtClean="0">
                <a:solidFill>
                  <a:schemeClr val="tx1"/>
                </a:solidFill>
              </a:rPr>
              <a:t>Net Present value: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NPV = CF</a:t>
            </a:r>
            <a:r>
              <a:rPr lang="id-ID" sz="1400" dirty="0" smtClean="0">
                <a:solidFill>
                  <a:schemeClr val="tx1"/>
                </a:solidFill>
              </a:rPr>
              <a:t>O</a:t>
            </a:r>
            <a:r>
              <a:rPr lang="id-ID" dirty="0" smtClean="0">
                <a:solidFill>
                  <a:schemeClr val="tx1"/>
                </a:solidFill>
              </a:rPr>
              <a:t> + CF</a:t>
            </a:r>
            <a:r>
              <a:rPr lang="id-ID" sz="1600" dirty="0" smtClean="0">
                <a:solidFill>
                  <a:schemeClr val="tx1"/>
                </a:solidFill>
              </a:rPr>
              <a:t>1</a:t>
            </a:r>
            <a:r>
              <a:rPr lang="id-ID" dirty="0" smtClean="0">
                <a:solidFill>
                  <a:schemeClr val="tx1"/>
                </a:solidFill>
              </a:rPr>
              <a:t> +  ... + CF</a:t>
            </a:r>
            <a:r>
              <a:rPr lang="id-ID" sz="1400" dirty="0" smtClean="0">
                <a:solidFill>
                  <a:schemeClr val="tx1"/>
                </a:solidFill>
              </a:rPr>
              <a:t>N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		 </a:t>
            </a:r>
            <a:r>
              <a:rPr lang="id-ID" sz="2800" dirty="0" smtClean="0">
                <a:solidFill>
                  <a:schemeClr val="tx1"/>
                </a:solidFill>
              </a:rPr>
              <a:t>(1 + i)           (1 + i)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i: tingkat diskonto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n: (umur proyek)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CF: </a:t>
            </a:r>
            <a:r>
              <a:rPr lang="id-ID" i="1" dirty="0" smtClean="0">
                <a:solidFill>
                  <a:schemeClr val="tx1"/>
                </a:solidFill>
              </a:rPr>
              <a:t>cash flow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5984" y="314324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934" y="314324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643998" cy="1214446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3) </a:t>
            </a:r>
            <a:r>
              <a:rPr lang="id-ID" b="1" i="1" dirty="0" smtClean="0">
                <a:solidFill>
                  <a:schemeClr val="bg1"/>
                </a:solidFill>
              </a:rPr>
              <a:t>Net Present Benefits (NPB)/ </a:t>
            </a:r>
            <a:r>
              <a:rPr lang="id-ID" b="1" dirty="0" smtClean="0">
                <a:solidFill>
                  <a:schemeClr val="bg1"/>
                </a:solidFill>
              </a:rPr>
              <a:t>Manfaat Bersih Sekarang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572560" cy="4643470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chemeClr val="bg1"/>
                </a:solidFill>
              </a:rPr>
              <a:t>NPB = M</a:t>
            </a:r>
            <a:r>
              <a:rPr lang="id-ID" sz="1400" dirty="0" smtClean="0">
                <a:solidFill>
                  <a:schemeClr val="bg1"/>
                </a:solidFill>
              </a:rPr>
              <a:t>O</a:t>
            </a:r>
            <a:r>
              <a:rPr lang="id-ID" dirty="0" smtClean="0">
                <a:solidFill>
                  <a:schemeClr val="bg1"/>
                </a:solidFill>
              </a:rPr>
              <a:t> – C</a:t>
            </a:r>
            <a:r>
              <a:rPr lang="id-ID" sz="1400" dirty="0" smtClean="0">
                <a:solidFill>
                  <a:schemeClr val="bg1"/>
                </a:solidFill>
              </a:rPr>
              <a:t>O</a:t>
            </a:r>
            <a:r>
              <a:rPr lang="id-ID" dirty="0" smtClean="0">
                <a:solidFill>
                  <a:schemeClr val="bg1"/>
                </a:solidFill>
              </a:rPr>
              <a:t> + M-C +   M</a:t>
            </a:r>
            <a:r>
              <a:rPr lang="id-ID" sz="1400" dirty="0" smtClean="0">
                <a:solidFill>
                  <a:schemeClr val="bg1"/>
                </a:solidFill>
              </a:rPr>
              <a:t>2</a:t>
            </a:r>
            <a:r>
              <a:rPr lang="id-ID" dirty="0" smtClean="0">
                <a:solidFill>
                  <a:schemeClr val="bg1"/>
                </a:solidFill>
              </a:rPr>
              <a:t>   +...+ M</a:t>
            </a:r>
            <a:r>
              <a:rPr lang="id-ID" sz="1400" dirty="0" smtClean="0">
                <a:solidFill>
                  <a:schemeClr val="bg1"/>
                </a:solidFill>
              </a:rPr>
              <a:t>N</a:t>
            </a:r>
            <a:r>
              <a:rPr lang="id-ID" dirty="0" smtClean="0">
                <a:solidFill>
                  <a:schemeClr val="bg1"/>
                </a:solidFill>
              </a:rPr>
              <a:t>-C</a:t>
            </a:r>
            <a:r>
              <a:rPr lang="id-ID" sz="1400" dirty="0" smtClean="0">
                <a:solidFill>
                  <a:schemeClr val="bg1"/>
                </a:solidFill>
              </a:rPr>
              <a:t>N</a:t>
            </a:r>
          </a:p>
          <a:p>
            <a:pPr algn="l"/>
            <a:r>
              <a:rPr lang="id-ID" dirty="0" smtClean="0">
                <a:solidFill>
                  <a:schemeClr val="bg1"/>
                </a:solidFill>
              </a:rPr>
              <a:t>		        (1 + t)  (1 + t)       (1 + t)</a:t>
            </a:r>
          </a:p>
          <a:p>
            <a:pPr algn="l"/>
            <a:endParaRPr lang="id-ID" dirty="0" smtClean="0">
              <a:solidFill>
                <a:schemeClr val="bg1"/>
              </a:solidFill>
            </a:endParaRPr>
          </a:p>
          <a:p>
            <a:pPr algn="l"/>
            <a:r>
              <a:rPr lang="id-ID" dirty="0" smtClean="0">
                <a:solidFill>
                  <a:schemeClr val="bg1"/>
                </a:solidFill>
              </a:rPr>
              <a:t>i: tingkat bunga</a:t>
            </a:r>
          </a:p>
          <a:p>
            <a:pPr algn="l"/>
            <a:r>
              <a:rPr lang="id-ID" dirty="0" smtClean="0">
                <a:solidFill>
                  <a:schemeClr val="bg1"/>
                </a:solidFill>
              </a:rPr>
              <a:t>n: umur proyek</a:t>
            </a:r>
          </a:p>
          <a:p>
            <a:pPr algn="l"/>
            <a:r>
              <a:rPr lang="id-ID" dirty="0" smtClean="0">
                <a:solidFill>
                  <a:schemeClr val="bg1"/>
                </a:solidFill>
              </a:rPr>
              <a:t>M: manfaat</a:t>
            </a:r>
          </a:p>
          <a:p>
            <a:pPr algn="l"/>
            <a:r>
              <a:rPr lang="id-ID" dirty="0" smtClean="0">
                <a:solidFill>
                  <a:schemeClr val="bg1"/>
                </a:solidFill>
              </a:rPr>
              <a:t>C: biaya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242886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2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3702" y="2500306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2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28926" y="2428868"/>
            <a:ext cx="78581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57884" y="2428868"/>
            <a:ext cx="78581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1934" y="2428868"/>
            <a:ext cx="78581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785817"/>
          </a:xfrm>
        </p:spPr>
        <p:txBody>
          <a:bodyPr/>
          <a:lstStyle/>
          <a:p>
            <a:r>
              <a:rPr lang="id-ID" b="1" dirty="0" smtClean="0"/>
              <a:t>4. Analisis </a:t>
            </a:r>
            <a:r>
              <a:rPr lang="id-ID" b="1" i="1" dirty="0" smtClean="0"/>
              <a:t>Payback Period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72560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Untuk mengetahui jangka waktu pengembalian investasi. Rumus: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i="1" dirty="0" smtClean="0">
                <a:solidFill>
                  <a:schemeClr val="tx1"/>
                </a:solidFill>
              </a:rPr>
              <a:t>Payback Period =    Investasi Awal</a:t>
            </a:r>
          </a:p>
          <a:p>
            <a:pPr algn="l"/>
            <a:r>
              <a:rPr lang="id-ID" i="1" dirty="0" smtClean="0">
                <a:solidFill>
                  <a:schemeClr val="tx1"/>
                </a:solidFill>
              </a:rPr>
              <a:t>			 Keuntungan tahunan 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Kelemahan</a:t>
            </a:r>
            <a:r>
              <a:rPr lang="id-ID" i="1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Mengabaikan penerimaan investasi yg  diperoleh</a:t>
            </a:r>
          </a:p>
          <a:p>
            <a:pPr algn="l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Mengabaikan nilai waktu uang</a:t>
            </a:r>
          </a:p>
          <a:p>
            <a:pPr algn="l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Tidak dapat untuk mengambil keputusan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28992" y="3357562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21444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5. Analisis Biaya-Manfaat (</a:t>
            </a:r>
            <a:r>
              <a:rPr lang="id-ID" b="1" i="1" dirty="0" smtClean="0"/>
              <a:t>Cost Benefit Analysis</a:t>
            </a:r>
            <a:r>
              <a:rPr lang="id-ID" b="1" dirty="0" smtClean="0"/>
              <a:t>)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715436" cy="492922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Analisis ini membandingkan nilai sekarang dengan keuntungan dari nilai sekarang. Ketentuan dilaksanakan proyek jika M/C &gt; 1.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M = M</a:t>
            </a:r>
            <a:r>
              <a:rPr lang="id-ID" sz="1400" dirty="0" smtClean="0">
                <a:solidFill>
                  <a:schemeClr val="tx1"/>
                </a:solidFill>
              </a:rPr>
              <a:t>O</a:t>
            </a:r>
            <a:r>
              <a:rPr lang="id-ID" dirty="0" smtClean="0">
                <a:solidFill>
                  <a:schemeClr val="tx1"/>
                </a:solidFill>
              </a:rPr>
              <a:t> +  M</a:t>
            </a:r>
            <a:r>
              <a:rPr lang="id-ID" sz="1400" dirty="0" smtClean="0">
                <a:solidFill>
                  <a:schemeClr val="tx1"/>
                </a:solidFill>
              </a:rPr>
              <a:t>1</a:t>
            </a:r>
            <a:r>
              <a:rPr lang="id-ID" dirty="0" smtClean="0">
                <a:solidFill>
                  <a:schemeClr val="tx1"/>
                </a:solidFill>
              </a:rPr>
              <a:t>  +...+ M</a:t>
            </a:r>
            <a:r>
              <a:rPr lang="id-ID" sz="1400" dirty="0" smtClean="0">
                <a:solidFill>
                  <a:schemeClr val="tx1"/>
                </a:solidFill>
              </a:rPr>
              <a:t>n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	     (1 + i)       (1 + i)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 C = C</a:t>
            </a:r>
            <a:r>
              <a:rPr lang="id-ID" sz="1400" dirty="0" smtClean="0">
                <a:solidFill>
                  <a:schemeClr val="tx1"/>
                </a:solidFill>
              </a:rPr>
              <a:t>O</a:t>
            </a:r>
            <a:r>
              <a:rPr lang="id-ID" dirty="0" smtClean="0">
                <a:solidFill>
                  <a:schemeClr val="tx1"/>
                </a:solidFill>
              </a:rPr>
              <a:t> +  C</a:t>
            </a:r>
            <a:r>
              <a:rPr lang="id-ID" sz="1400" dirty="0" smtClean="0">
                <a:solidFill>
                  <a:schemeClr val="tx1"/>
                </a:solidFill>
              </a:rPr>
              <a:t>1</a:t>
            </a:r>
            <a:r>
              <a:rPr lang="id-ID" dirty="0" smtClean="0">
                <a:solidFill>
                  <a:schemeClr val="tx1"/>
                </a:solidFill>
              </a:rPr>
              <a:t>  +...+  C</a:t>
            </a:r>
            <a:r>
              <a:rPr lang="id-ID" sz="1400" dirty="0" smtClean="0">
                <a:solidFill>
                  <a:schemeClr val="tx1"/>
                </a:solidFill>
              </a:rPr>
              <a:t>n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	    (1 +t)     (1 + t)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14678" y="4214818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85918" y="4214818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14810" y="421481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n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00364" y="578645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71604" y="578645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29058" y="5786454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n</a:t>
            </a:r>
            <a:endParaRPr lang="id-ID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72560" cy="61436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Analisis biaya-manfaat harus dapat sosial bersih mengukur manfaat sosial bersih (</a:t>
            </a:r>
            <a:r>
              <a:rPr lang="id-ID" i="1" dirty="0" smtClean="0">
                <a:solidFill>
                  <a:schemeClr val="tx1"/>
                </a:solidFill>
              </a:rPr>
              <a:t>net social benefit</a:t>
            </a:r>
            <a:r>
              <a:rPr lang="id-ID" dirty="0" smtClean="0">
                <a:solidFill>
                  <a:schemeClr val="tx1"/>
                </a:solidFill>
              </a:rPr>
              <a:t>. Rumusnya: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285992"/>
            <a:ext cx="79296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i="1" dirty="0" smtClean="0"/>
              <a:t>Social benefit/private benefit + external</a:t>
            </a:r>
            <a:endParaRPr lang="id-ID" sz="32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71868" y="3214686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7488" y="4714884"/>
            <a:ext cx="48577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i="1" dirty="0" smtClean="0"/>
              <a:t>Net social benefit</a:t>
            </a:r>
            <a:endParaRPr lang="id-ID" sz="3200" i="1" dirty="0"/>
          </a:p>
        </p:txBody>
      </p:sp>
      <p:sp>
        <p:nvSpPr>
          <p:cNvPr id="12" name="Rectangle 11"/>
          <p:cNvSpPr/>
          <p:nvPr/>
        </p:nvSpPr>
        <p:spPr>
          <a:xfrm>
            <a:off x="1000100" y="3429000"/>
            <a:ext cx="700092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i="1" dirty="0" smtClean="0"/>
              <a:t>Social cost/private cost + external</a:t>
            </a:r>
            <a:endParaRPr lang="id-ID" sz="32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14744" y="4286256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14744" y="4429132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Langkah dalam Melakukan Analisis  Biaya-Manfaat Menurut Dixon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2643206"/>
          </a:xfrm>
        </p:spPr>
        <p:txBody>
          <a:bodyPr/>
          <a:lstStyle/>
          <a:p>
            <a:r>
              <a:rPr lang="id-ID" dirty="0" smtClean="0"/>
              <a:t>Memutuskan biaya dan manfaat apasaja yang akan dimasukan</a:t>
            </a:r>
          </a:p>
          <a:p>
            <a:r>
              <a:rPr lang="id-ID" dirty="0" smtClean="0"/>
              <a:t>Mengukur dan mengevaluasi biaya manfaat</a:t>
            </a:r>
          </a:p>
          <a:p>
            <a:r>
              <a:rPr lang="id-ID" i="1" dirty="0" smtClean="0"/>
              <a:t>Timing</a:t>
            </a:r>
            <a:r>
              <a:rPr lang="id-ID" dirty="0" smtClean="0"/>
              <a:t> dan aliran biaya serta manfaat</a:t>
            </a:r>
            <a:endParaRPr lang="id-ID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215238" cy="121444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6. Analisis Efektivitas Biaya </a:t>
            </a:r>
            <a:r>
              <a:rPr lang="id-ID" b="1" i="1" dirty="0" smtClean="0"/>
              <a:t>(Cost-Effectiveness Analysis)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643998" cy="478634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Analisis ini memusatkan pada pengukuran sesuatu yang dapat dapat diukur, langkahnya: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jumlah dan waktu atas semua biaya modal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Membuat estimasi biaya 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Membuat estimasi output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Membuat estimasi pengaruh biaya dan pendapatan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Mendiskontokan biaya dan manfaat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Menjelaskan secara realistis kemungkinan biaya dan manfaat yang tidak dapat dikuantifikasikan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id-ID" b="1" dirty="0" smtClean="0"/>
              <a:t>Kesulitan Analisis Efektivitas Biaya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072494" cy="3209932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Membuat estimasi mengenai waktu dan besaran jumlah biaya dan manfaat masa datang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Pemilihan tingkat diskonto yang tepat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1470025"/>
          </a:xfrm>
        </p:spPr>
        <p:txBody>
          <a:bodyPr/>
          <a:lstStyle/>
          <a:p>
            <a:r>
              <a:rPr lang="id-ID" b="1" dirty="0" smtClean="0"/>
              <a:t>A. PROGRAM INVESTASI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72560" cy="4714908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Keputusan investasi publik diperlukan untuk mendukung pelaksanaan program, kegiatan dan fungsi yang menjadi prioritas kebijakan.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Investasi publik memiliki kaitan yang erat dengan penganggaran modal/investasi.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 smtClean="0"/>
              <a:t>Evaluasi untuk menentukan kebutuhan investasi:</a:t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143932" cy="407196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Inventarisasi investasi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Inventarisasi investasi memuat daftar nama dan jenis investasi, nilai investasi, kondisi barang modal yang ada saat ini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Cakupan layanan dengan tingkat investasi yang sekarang ada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Tambahan cakupan saat ini atau masa depan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Evaluasi kelayakan investasi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Kriteria kelayakan investasi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B. PENENTUAN KEBUTUHAN INVESTASI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143404"/>
          </a:xfrm>
        </p:spPr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Penentuan ini terkait berkaitan dengan jumlah anggaran yang akan ditetapkan pada setiap unit organisasi. Penentuan tersebut terkait dengan peningkatan kuantitas dan kualitas  investasi.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Cara penggolongan usul investasi: investasi penggantian, investasi penambahan kapasitas dan investasi baru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15436" cy="1071569"/>
          </a:xfrm>
          <a:solidFill>
            <a:srgbClr val="7030A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C. ASPEK KELAYAKAN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5000660"/>
          </a:xfrm>
        </p:spPr>
        <p:txBody>
          <a:bodyPr/>
          <a:lstStyle/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500172"/>
          <a:ext cx="8143932" cy="478634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75945"/>
                <a:gridCol w="1983106"/>
                <a:gridCol w="5684881"/>
              </a:tblGrid>
              <a:tr h="1196587">
                <a:tc>
                  <a:txBody>
                    <a:bodyPr/>
                    <a:lstStyle/>
                    <a:p>
                      <a:r>
                        <a:rPr lang="id-ID" b="0" dirty="0" smtClean="0"/>
                        <a:t>1</a:t>
                      </a:r>
                      <a:endParaRPr lang="id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Aspek Teknis</a:t>
                      </a:r>
                      <a:endParaRPr lang="id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Investasi sebaiknya ditolak jika tidak layak aspek teknisnya</a:t>
                      </a:r>
                      <a:endParaRPr lang="id-ID" b="0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Aspek Sosial dan Budaya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Perlu mempertimbangkan implikasi</a:t>
                      </a:r>
                      <a:r>
                        <a:rPr lang="id-ID" baseline="0" dirty="0" smtClean="0"/>
                        <a:t> sosial dari investasi yang diusulkan</a:t>
                      </a:r>
                      <a:endParaRPr lang="id-ID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Aspek Ekonomi dan Finansial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Menilai kontribusi proyek terhadap pembangunan perekonomian dan pengaruh finansial proyek</a:t>
                      </a:r>
                      <a:endParaRPr lang="id-ID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Aspek Distribusi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Terkait distribusi keadilan dan persamaan kesempatan mendapat pelayanan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28588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D. FAKTOR-FAKTOR YANG MEMPENGARUHI INVESTASI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572560" cy="4786346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Tingkat Diskonto =&gt; merefleksikan tingkat keuntungan dengan tingkat resiko tertentu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2"/>
            </a:pPr>
            <a:r>
              <a:rPr lang="id-ID" dirty="0" smtClean="0">
                <a:solidFill>
                  <a:schemeClr val="tx1"/>
                </a:solidFill>
              </a:rPr>
              <a:t>Tingkat Inflasi =&gt; inflasi tinggi menyebabkan </a:t>
            </a:r>
            <a:r>
              <a:rPr lang="id-ID" i="1" dirty="0" smtClean="0">
                <a:solidFill>
                  <a:schemeClr val="tx1"/>
                </a:solidFill>
              </a:rPr>
              <a:t>required rate of return</a:t>
            </a:r>
            <a:r>
              <a:rPr lang="id-ID" dirty="0" smtClean="0">
                <a:solidFill>
                  <a:schemeClr val="tx1"/>
                </a:solidFill>
              </a:rPr>
              <a:t> tinggi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3"/>
            </a:pPr>
            <a:r>
              <a:rPr lang="id-ID" dirty="0" smtClean="0">
                <a:solidFill>
                  <a:schemeClr val="tx1"/>
                </a:solidFill>
              </a:rPr>
              <a:t>Resiko dan Ketidakpastian =&gt; Ketidakpastian (politik, ekonomi, dll) dapat meningkatkan resiko investasi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i="1" dirty="0" smtClean="0">
                <a:solidFill>
                  <a:schemeClr val="tx1"/>
                </a:solidFill>
              </a:rPr>
              <a:t>4)	Capital rationing =&gt; </a:t>
            </a:r>
            <a:r>
              <a:rPr lang="id-ID" dirty="0" smtClean="0">
                <a:solidFill>
                  <a:schemeClr val="tx1"/>
                </a:solidFill>
              </a:rPr>
              <a:t>keadaan ketika organisasi menghadapi masalah ketersediaan dana untuk pengeluaran investasi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072494" cy="1285883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Penilaian Sektor Publik harus memperhatikan: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7643866" cy="3714776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Tingkat utang pemerintah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Tingkat kesempatan sosial yang dikorbankan (</a:t>
            </a:r>
            <a:r>
              <a:rPr lang="id-ID" i="1" dirty="0" smtClean="0">
                <a:solidFill>
                  <a:schemeClr val="tx1"/>
                </a:solidFill>
              </a:rPr>
              <a:t>social opportunity cost rate</a:t>
            </a:r>
            <a:r>
              <a:rPr lang="id-ID" dirty="0" smtClean="0">
                <a:solidFill>
                  <a:schemeClr val="tx1"/>
                </a:solidFill>
              </a:rPr>
              <a:t>/ SQRT)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Social time preference rate (tingkat keuntungan jika menunda konsumsi untuk komsumsi masa depan)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1470025"/>
          </a:xfrm>
        </p:spPr>
        <p:txBody>
          <a:bodyPr/>
          <a:lstStyle/>
          <a:p>
            <a:r>
              <a:rPr lang="id-ID" b="1" dirty="0" smtClean="0"/>
              <a:t>E. TEKNIK DASAR PENILAIAN INVESTASI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643998" cy="4714908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Langkah mengevaluasi proyek investasi: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Identifikasi kebutuhan investasi yang mungkin  dilakukan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semua manfaat dan biaya dari proyek yang akan dilaksanakan  </a:t>
            </a:r>
            <a:r>
              <a:rPr lang="id-ID" i="1" dirty="0" smtClean="0">
                <a:solidFill>
                  <a:schemeClr val="tx1"/>
                </a:solidFill>
              </a:rPr>
              <a:t>(cost/benefit relationship)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Menghitung manfaat dan biaya dalam rupiah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Memilih proyek yang memiliki manfaat terbesar dan efektivitas biaya yang tinggi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7772400" cy="1143008"/>
          </a:xfrm>
        </p:spPr>
        <p:txBody>
          <a:bodyPr/>
          <a:lstStyle/>
          <a:p>
            <a:r>
              <a:rPr lang="id-ID" b="1" dirty="0" smtClean="0"/>
              <a:t>Teknik Evaluasi Investasi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129490" cy="3567122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Metode Tradisional 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Metode Aliran Kas yang Didiskontokan (</a:t>
            </a:r>
            <a:r>
              <a:rPr lang="id-ID" i="1" dirty="0" smtClean="0">
                <a:solidFill>
                  <a:schemeClr val="tx1"/>
                </a:solidFill>
              </a:rPr>
              <a:t>discounted cash flow</a:t>
            </a:r>
            <a:r>
              <a:rPr lang="id-ID" dirty="0" smtClean="0">
                <a:solidFill>
                  <a:schemeClr val="tx1"/>
                </a:solidFill>
              </a:rPr>
              <a:t>/DCF)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Analisis </a:t>
            </a:r>
            <a:r>
              <a:rPr lang="id-ID" i="1" dirty="0" smtClean="0">
                <a:solidFill>
                  <a:schemeClr val="tx1"/>
                </a:solidFill>
              </a:rPr>
              <a:t>Payback Period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Analisis Biaya Manfaat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Analisis Efekifitas Biaya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600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ANALISIS INVESTASI PUBLIK</vt:lpstr>
      <vt:lpstr>A. PROGRAM INVESTASI PUBLIK</vt:lpstr>
      <vt:lpstr>  Evaluasi untuk menentukan kebutuhan investasi:  </vt:lpstr>
      <vt:lpstr>B. PENENTUAN KEBUTUHAN INVESTASI PUBLIK</vt:lpstr>
      <vt:lpstr> C. ASPEK KELAYAKAN</vt:lpstr>
      <vt:lpstr>D. FAKTOR-FAKTOR YANG MEMPENGARUHI INVESTASI PUBLIK</vt:lpstr>
      <vt:lpstr>Penilaian Sektor Publik harus memperhatikan:</vt:lpstr>
      <vt:lpstr>E. TEKNIK DASAR PENILAIAN INVESTASI PUBLIK</vt:lpstr>
      <vt:lpstr>Teknik Evaluasi Investasi</vt:lpstr>
      <vt:lpstr>1) Metode Tradisonal</vt:lpstr>
      <vt:lpstr>2) Metode Aliran Kas yang Didiskontokan (discounted cash flow/DCF) </vt:lpstr>
      <vt:lpstr>3) Net Present Benefits (NPB)/ Manfaat Bersih Sekarang</vt:lpstr>
      <vt:lpstr>4. Analisis Payback Period</vt:lpstr>
      <vt:lpstr>5. Analisis Biaya-Manfaat (Cost Benefit Analysis)</vt:lpstr>
      <vt:lpstr>Slide 15</vt:lpstr>
      <vt:lpstr>Langkah dalam Melakukan Analisis  Biaya-Manfaat Menurut Dixon</vt:lpstr>
      <vt:lpstr>6. Analisis Efektivitas Biaya (Cost-Effectiveness Analysis)</vt:lpstr>
      <vt:lpstr>Kesulitan Analisis Efektivitas Biaya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INVESTASI PUBLIK</dc:title>
  <dc:creator>User</dc:creator>
  <cp:lastModifiedBy>Valued Acer Customer</cp:lastModifiedBy>
  <cp:revision>50</cp:revision>
  <dcterms:created xsi:type="dcterms:W3CDTF">2015-04-01T23:57:58Z</dcterms:created>
  <dcterms:modified xsi:type="dcterms:W3CDTF">2015-05-19T05:02:37Z</dcterms:modified>
</cp:coreProperties>
</file>