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58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1"/>
            <a:ext cx="7772400" cy="21526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MAKNA MASALAH, KEBIJAKAN PUBLIK DAN </a:t>
            </a:r>
            <a:r>
              <a:rPr lang="en-US" i="1" dirty="0" smtClean="0"/>
              <a:t>PENGAMBILAN KEPUTUSAN</a:t>
            </a: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733800"/>
            <a:ext cx="6705600" cy="1981200"/>
          </a:xfrm>
        </p:spPr>
        <p:txBody>
          <a:bodyPr/>
          <a:lstStyle/>
          <a:p>
            <a:r>
              <a:rPr lang="en-US" dirty="0" smtClean="0"/>
              <a:t>PERTEMUAN 1 (REGULER A)</a:t>
            </a:r>
          </a:p>
          <a:p>
            <a:r>
              <a:rPr lang="en-US" dirty="0" smtClean="0"/>
              <a:t>Dr. </a:t>
            </a:r>
            <a:r>
              <a:rPr lang="en-US" dirty="0" err="1" smtClean="0"/>
              <a:t>Novita</a:t>
            </a:r>
            <a:r>
              <a:rPr lang="en-US" dirty="0" smtClean="0"/>
              <a:t> </a:t>
            </a:r>
            <a:r>
              <a:rPr lang="en-US" dirty="0" err="1" smtClean="0"/>
              <a:t>Tresiana</a:t>
            </a:r>
            <a:endParaRPr lang="en-US" dirty="0" smtClean="0"/>
          </a:p>
          <a:p>
            <a:r>
              <a:rPr lang="en-US" dirty="0" smtClean="0"/>
              <a:t>10 </a:t>
            </a:r>
            <a:r>
              <a:rPr lang="en-US" dirty="0" err="1" smtClean="0"/>
              <a:t>Februari</a:t>
            </a:r>
            <a:r>
              <a:rPr lang="en-US" dirty="0" smtClean="0"/>
              <a:t>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430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95672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MASALAH </a:t>
            </a:r>
            <a:r>
              <a:rPr lang="en-US" dirty="0">
                <a:latin typeface="Calibri" pitchFamily="34" charset="0"/>
                <a:cs typeface="Calibri" pitchFamily="34" charset="0"/>
              </a:rPr>
              <a:t>YANG MENYENTUH KEPENTINGAN ORANG BANYAK ATAU PUBLIK BILA MASALAH INI TIDAK DICARIKAN SOLUSI MAKA AKAN BERKEMBANG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SEDEMIKIAN  RUPA </a:t>
            </a:r>
            <a:r>
              <a:rPr lang="en-US" dirty="0">
                <a:latin typeface="Calibri" pitchFamily="34" charset="0"/>
                <a:cs typeface="Calibri" pitchFamily="34" charset="0"/>
              </a:rPr>
              <a:t>YANG SEMAKIN MERUGIKAN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PUBLIK</a:t>
            </a:r>
          </a:p>
          <a:p>
            <a:pPr marL="109728" indent="0">
              <a:buNone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b="1" dirty="0">
                <a:latin typeface="Calibri" pitchFamily="34" charset="0"/>
                <a:cs typeface="Calibri" pitchFamily="34" charset="0"/>
              </a:rPr>
              <a:t>MASALAH MENDASAR </a:t>
            </a:r>
            <a:r>
              <a:rPr lang="en-US" dirty="0">
                <a:latin typeface="Calibri" pitchFamily="34" charset="0"/>
                <a:cs typeface="Calibri" pitchFamily="34" charset="0"/>
              </a:rPr>
              <a:t>ITU SEPERTI: KELANGKAAN BBM,KENAIKAN HARGA YANG TAK TERKENDALI, MAHALNYA BIAYA PENDIDIKAN, KEMISKINAN DALAM PENDIDIKAN, INFRASTRUKTUR PENDIDIKAN YANG RUSAK DAN TIDAK LAYAK PAKAI MASALAH TERSEBUT MEMERLUKAN SOLUSI DALAM BENTUK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KEBIJAKAN </a:t>
            </a:r>
            <a:r>
              <a:rPr lang="en-US" dirty="0">
                <a:latin typeface="Calibri" pitchFamily="34" charset="0"/>
                <a:cs typeface="Calibri" pitchFamily="34" charset="0"/>
              </a:rPr>
              <a:t>PUBLIK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MAKNA MASALAH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4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95672"/>
          </a:xfrm>
        </p:spPr>
        <p:txBody>
          <a:bodyPr>
            <a:normAutofit fontScale="92500"/>
          </a:bodyPr>
          <a:lstStyle/>
          <a:p>
            <a:pPr marL="109728" indent="0">
              <a:buNone/>
            </a:pPr>
            <a:r>
              <a:rPr lang="en-US" dirty="0">
                <a:latin typeface="Calibri" pitchFamily="34" charset="0"/>
                <a:cs typeface="Calibri" pitchFamily="34" charset="0"/>
              </a:rPr>
              <a:t>MASALAH DAPAT DIIDENTIFIKASI MELALUI ANALISIS TERHADAP INFORMASI YANG KREDIBLE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MELALUI: </a:t>
            </a:r>
            <a:r>
              <a:rPr lang="en-US" dirty="0">
                <a:latin typeface="Calibri" pitchFamily="34" charset="0"/>
                <a:cs typeface="Calibri" pitchFamily="34" charset="0"/>
              </a:rPr>
              <a:t>PENGAMATAN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LANGSUNG</a:t>
            </a:r>
          </a:p>
          <a:p>
            <a:pPr marL="624078" indent="-514350">
              <a:buFont typeface="+mj-lt"/>
              <a:buAutoNum type="arabicParenR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SURVEY</a:t>
            </a:r>
          </a:p>
          <a:p>
            <a:pPr marL="624078" indent="-514350">
              <a:buFont typeface="+mj-lt"/>
              <a:buAutoNum type="arabicParenR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RESEARCH</a:t>
            </a:r>
          </a:p>
          <a:p>
            <a:pPr marL="624078" indent="-514350">
              <a:buFont typeface="+mj-lt"/>
              <a:buAutoNum type="arabicParenR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LAPORAN-LAPORAN.</a:t>
            </a:r>
          </a:p>
          <a:p>
            <a:pPr marL="109728" indent="0">
              <a:buNone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109728" indent="0">
              <a:buNone/>
            </a:pPr>
            <a:r>
              <a:rPr lang="en-US" dirty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NFORMASI </a:t>
            </a:r>
            <a:r>
              <a:rPr lang="en-US" dirty="0">
                <a:latin typeface="Calibri" pitchFamily="34" charset="0"/>
                <a:cs typeface="Calibri" pitchFamily="34" charset="0"/>
              </a:rPr>
              <a:t>HASIL ASSESMENT DIKAJI UNTUK MENEMUKAN </a:t>
            </a:r>
            <a:r>
              <a:rPr lang="en-US" b="1" u="sng" dirty="0">
                <a:latin typeface="Calibri" pitchFamily="34" charset="0"/>
                <a:cs typeface="Calibri" pitchFamily="34" charset="0"/>
              </a:rPr>
              <a:t>MASALAH MENDASAR </a:t>
            </a:r>
            <a:r>
              <a:rPr lang="en-US" dirty="0">
                <a:latin typeface="Calibri" pitchFamily="34" charset="0"/>
                <a:cs typeface="Calibri" pitchFamily="34" charset="0"/>
              </a:rPr>
              <a:t>YANG MENYENTUH KEPENTINGAN PUBLIK MASALAH-MASALAH TERSEBUT DIBUAT DALAM </a:t>
            </a:r>
            <a:r>
              <a:rPr lang="en-US" b="1" u="sng" dirty="0">
                <a:latin typeface="Calibri" pitchFamily="34" charset="0"/>
                <a:cs typeface="Calibri" pitchFamily="34" charset="0"/>
              </a:rPr>
              <a:t>LONG LIST DAN DISARING MENJADI SHORT LIST </a:t>
            </a:r>
            <a:r>
              <a:rPr lang="en-US" dirty="0">
                <a:latin typeface="Calibri" pitchFamily="34" charset="0"/>
                <a:cs typeface="Calibri" pitchFamily="34" charset="0"/>
              </a:rPr>
              <a:t>MASALAH TSB </a:t>
            </a:r>
            <a:r>
              <a:rPr lang="en-US" b="1" u="sng" dirty="0">
                <a:latin typeface="Calibri" pitchFamily="34" charset="0"/>
                <a:cs typeface="Calibri" pitchFamily="34" charset="0"/>
              </a:rPr>
              <a:t>DIPILIH MANA YG PALING PRIORITAS.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IDENTIFIKASI MASALAH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950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Calibri" pitchFamily="34" charset="0"/>
                <a:cs typeface="Calibri" pitchFamily="34" charset="0"/>
              </a:rPr>
              <a:t>PERNYATAAN </a:t>
            </a:r>
            <a:r>
              <a:rPr lang="en-US" sz="3200" dirty="0">
                <a:latin typeface="Calibri" pitchFamily="34" charset="0"/>
                <a:cs typeface="Calibri" pitchFamily="34" charset="0"/>
              </a:rPr>
              <a:t>MASALAH DAN URAIAN MASALAH DENGAN DATA </a:t>
            </a:r>
            <a:r>
              <a:rPr lang="en-US" sz="3200" dirty="0" err="1">
                <a:latin typeface="Calibri" pitchFamily="34" charset="0"/>
                <a:cs typeface="Calibri" pitchFamily="34" charset="0"/>
              </a:rPr>
              <a:t>DATA</a:t>
            </a:r>
            <a:r>
              <a:rPr lang="en-US" sz="3200" dirty="0">
                <a:latin typeface="Calibri" pitchFamily="34" charset="0"/>
                <a:cs typeface="Calibri" pitchFamily="34" charset="0"/>
              </a:rPr>
              <a:t> DAPAT DISAJIKAN DALAM GRAFIK DAN ATAU TABEL DATA HARUS DISEBUTKAN SUMBERNYA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RUMUSAN MASALAH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11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b="1" dirty="0" smtClean="0"/>
              <a:t>ADALAH</a:t>
            </a:r>
            <a:r>
              <a:rPr lang="en-US" b="1" dirty="0"/>
              <a:t>: </a:t>
            </a:r>
            <a:endParaRPr lang="en-US" b="1" dirty="0" smtClean="0"/>
          </a:p>
          <a:p>
            <a:pPr marL="624078" indent="-514350">
              <a:buFont typeface="+mj-lt"/>
              <a:buAutoNum type="arabicParenR"/>
            </a:pPr>
            <a:r>
              <a:rPr lang="en-US" b="1" dirty="0" smtClean="0"/>
              <a:t>MENYENTUH </a:t>
            </a:r>
            <a:r>
              <a:rPr lang="en-US" b="1" dirty="0"/>
              <a:t>KEPENTINGAN </a:t>
            </a:r>
            <a:r>
              <a:rPr lang="en-US" b="1" dirty="0" smtClean="0"/>
              <a:t>PUBLIK</a:t>
            </a:r>
          </a:p>
          <a:p>
            <a:pPr marL="624078" indent="-514350">
              <a:buFont typeface="+mj-lt"/>
              <a:buAutoNum type="arabicParenR"/>
            </a:pPr>
            <a:r>
              <a:rPr lang="en-US" dirty="0" smtClean="0"/>
              <a:t>JELAS </a:t>
            </a:r>
            <a:r>
              <a:rPr lang="en-US" dirty="0"/>
              <a:t>DAN SPESIFIK, </a:t>
            </a:r>
            <a:endParaRPr lang="en-US" dirty="0" smtClean="0"/>
          </a:p>
          <a:p>
            <a:pPr marL="624078" indent="-514350">
              <a:buFont typeface="+mj-lt"/>
              <a:buAutoNum type="arabicParenR"/>
            </a:pPr>
            <a:r>
              <a:rPr lang="en-US" dirty="0" smtClean="0"/>
              <a:t>DIRUMUSKAN </a:t>
            </a:r>
            <a:r>
              <a:rPr lang="en-US" dirty="0"/>
              <a:t>DALAM BAHASA YANG BAIK DAN BENAR, </a:t>
            </a:r>
            <a:endParaRPr lang="en-US" dirty="0" smtClean="0"/>
          </a:p>
          <a:p>
            <a:pPr marL="624078" indent="-514350">
              <a:buFont typeface="+mj-lt"/>
              <a:buAutoNum type="arabicParenR"/>
            </a:pPr>
            <a:r>
              <a:rPr lang="en-US" dirty="0" smtClean="0"/>
              <a:t>SUBSTANSI </a:t>
            </a:r>
            <a:r>
              <a:rPr lang="en-US" dirty="0"/>
              <a:t>JELAS DAN SPESIFIK </a:t>
            </a:r>
            <a:endParaRPr lang="en-US" dirty="0" smtClean="0"/>
          </a:p>
          <a:p>
            <a:pPr marL="624078" indent="-514350">
              <a:buFont typeface="+mj-lt"/>
              <a:buAutoNum type="arabicParenR"/>
            </a:pPr>
            <a:r>
              <a:rPr lang="en-US" dirty="0" smtClean="0"/>
              <a:t>KATA-KATA </a:t>
            </a:r>
            <a:r>
              <a:rPr lang="en-US" dirty="0"/>
              <a:t>YANG DIPILIH LUGAS DAN MUDAH </a:t>
            </a:r>
            <a:endParaRPr lang="en-US" dirty="0" smtClean="0"/>
          </a:p>
          <a:p>
            <a:pPr marL="624078" indent="-514350">
              <a:buFont typeface="+mj-lt"/>
              <a:buAutoNum type="arabicParenR"/>
            </a:pPr>
            <a:r>
              <a:rPr lang="en-US" dirty="0" smtClean="0"/>
              <a:t>DIMENGERTI </a:t>
            </a:r>
            <a:r>
              <a:rPr lang="en-US" dirty="0"/>
              <a:t>MENGANDUNG DAMPAK JANGKA JAUH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KRITERIA MASALAH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614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95672"/>
          </a:xfrm>
        </p:spPr>
        <p:txBody>
          <a:bodyPr>
            <a:noAutofit/>
          </a:bodyPr>
          <a:lstStyle/>
          <a:p>
            <a:r>
              <a:rPr lang="en-US" sz="2800" dirty="0">
                <a:latin typeface="Calibri" pitchFamily="34" charset="0"/>
                <a:cs typeface="Calibri" pitchFamily="34" charset="0"/>
              </a:rPr>
              <a:t>TUJUAN HARUS DICAPAI BILA SOLUSI TERHADAP MASALAH DITEMUKAN DAN DAPAT DILAKSA-NAKAN </a:t>
            </a:r>
            <a:endParaRPr lang="en-US" sz="28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800" dirty="0" smtClean="0">
                <a:latin typeface="Calibri" pitchFamily="34" charset="0"/>
                <a:cs typeface="Calibri" pitchFamily="34" charset="0"/>
              </a:rPr>
              <a:t>TUJUAN 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HARUS DIRUMUSKAN JELAS DAN 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SPESIFIK</a:t>
            </a:r>
          </a:p>
          <a:p>
            <a:r>
              <a:rPr lang="en-US" sz="2800" dirty="0" smtClean="0">
                <a:latin typeface="Calibri" pitchFamily="34" charset="0"/>
                <a:cs typeface="Calibri" pitchFamily="34" charset="0"/>
              </a:rPr>
              <a:t>TUJUAN 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DAPAT DIURAIKAN KE DALAM OBJEK DAN 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SASARAN</a:t>
            </a:r>
          </a:p>
          <a:p>
            <a:r>
              <a:rPr lang="en-US" sz="2800" dirty="0" smtClean="0">
                <a:latin typeface="Calibri" pitchFamily="34" charset="0"/>
                <a:cs typeface="Calibri" pitchFamily="34" charset="0"/>
              </a:rPr>
              <a:t>TUJUAN 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HARUS BERMAKNA BAGI PUBLIK TUJUAN </a:t>
            </a:r>
            <a:endParaRPr lang="en-US" sz="28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800" dirty="0" smtClean="0">
                <a:latin typeface="Calibri" pitchFamily="34" charset="0"/>
                <a:cs typeface="Calibri" pitchFamily="34" charset="0"/>
              </a:rPr>
              <a:t>BILA 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DIUKUR DAN DI MATCH DENGAN MASALAH, MAKA MASALAH ITU MEMANG TERSELESAIKAN, BAIK SEBAGIAN MAUPUN SELURUHNYA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TUJUAN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598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071872"/>
          </a:xfrm>
        </p:spPr>
        <p:txBody>
          <a:bodyPr>
            <a:normAutofit fontScale="70000" lnSpcReduction="20000"/>
          </a:bodyPr>
          <a:lstStyle/>
          <a:p>
            <a:pPr marL="109728" indent="0">
              <a:buNone/>
            </a:pPr>
            <a:r>
              <a:rPr lang="en-US" sz="3400" dirty="0" err="1" smtClean="0"/>
              <a:t>Secara</a:t>
            </a:r>
            <a:r>
              <a:rPr lang="en-US" sz="3400" dirty="0" smtClean="0"/>
              <a:t> </a:t>
            </a:r>
            <a:r>
              <a:rPr lang="en-US" sz="3400" dirty="0" err="1"/>
              <a:t>konseptual</a:t>
            </a:r>
            <a:r>
              <a:rPr lang="en-US" sz="3400" dirty="0"/>
              <a:t> </a:t>
            </a:r>
            <a:r>
              <a:rPr lang="en-US" sz="3400" dirty="0" err="1"/>
              <a:t>kebijakan</a:t>
            </a:r>
            <a:r>
              <a:rPr lang="en-US" sz="3400" dirty="0"/>
              <a:t> </a:t>
            </a:r>
            <a:r>
              <a:rPr lang="en-US" sz="3400" dirty="0" err="1"/>
              <a:t>hrs</a:t>
            </a:r>
            <a:r>
              <a:rPr lang="en-US" sz="3400" dirty="0"/>
              <a:t> </a:t>
            </a:r>
            <a:r>
              <a:rPr lang="en-US" sz="3400" dirty="0" err="1"/>
              <a:t>dpt</a:t>
            </a:r>
            <a:r>
              <a:rPr lang="en-US" sz="3400" dirty="0"/>
              <a:t> </a:t>
            </a:r>
            <a:r>
              <a:rPr lang="en-US" sz="3400" dirty="0" err="1"/>
              <a:t>membantu</a:t>
            </a:r>
            <a:r>
              <a:rPr lang="en-US" sz="3400" dirty="0"/>
              <a:t> </a:t>
            </a:r>
            <a:r>
              <a:rPr lang="en-US" sz="3400" dirty="0" err="1"/>
              <a:t>merealisasikan</a:t>
            </a:r>
            <a:r>
              <a:rPr lang="en-US" sz="3400" dirty="0"/>
              <a:t> </a:t>
            </a:r>
            <a:r>
              <a:rPr lang="en-US" sz="3400" dirty="0" err="1"/>
              <a:t>tuntutan</a:t>
            </a:r>
            <a:r>
              <a:rPr lang="en-US" sz="3400" dirty="0"/>
              <a:t> / </a:t>
            </a:r>
            <a:r>
              <a:rPr lang="en-US" sz="3400" dirty="0" err="1"/>
              <a:t>kebutuhan</a:t>
            </a:r>
            <a:r>
              <a:rPr lang="en-US" sz="3400" dirty="0"/>
              <a:t> </a:t>
            </a:r>
            <a:r>
              <a:rPr lang="en-US" sz="3400" dirty="0" err="1"/>
              <a:t>manusia</a:t>
            </a:r>
            <a:r>
              <a:rPr lang="en-US" sz="3400" dirty="0"/>
              <a:t>, </a:t>
            </a:r>
            <a:r>
              <a:rPr lang="en-US" sz="3400" dirty="0" err="1"/>
              <a:t>a.l</a:t>
            </a:r>
            <a:r>
              <a:rPr lang="en-US" sz="3400" dirty="0" smtClean="0"/>
              <a:t>.</a:t>
            </a:r>
          </a:p>
          <a:p>
            <a:pPr marL="109728" indent="0">
              <a:buNone/>
            </a:pPr>
            <a:r>
              <a:rPr lang="en-US" sz="3400" dirty="0" smtClean="0"/>
              <a:t> </a:t>
            </a:r>
          </a:p>
          <a:p>
            <a:pPr marL="624078" indent="-514350">
              <a:buFont typeface="+mj-lt"/>
              <a:buAutoNum type="arabicParenR"/>
            </a:pP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/>
              <a:t>( POWER ):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keikut</a:t>
            </a:r>
            <a:r>
              <a:rPr lang="en-US" dirty="0"/>
              <a:t> </a:t>
            </a:r>
            <a:r>
              <a:rPr lang="en-US" dirty="0" err="1"/>
              <a:t>sertaan</a:t>
            </a:r>
            <a:r>
              <a:rPr lang="en-US" dirty="0"/>
              <a:t> </a:t>
            </a:r>
            <a:r>
              <a:rPr lang="en-US" dirty="0" err="1"/>
              <a:t>dlm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endParaRPr lang="en-US" dirty="0" smtClean="0"/>
          </a:p>
          <a:p>
            <a:pPr marL="624078" indent="-514350">
              <a:buFont typeface="+mj-lt"/>
              <a:buAutoNum type="arabicParenR"/>
            </a:pPr>
            <a:r>
              <a:rPr lang="en-US" dirty="0" err="1" smtClean="0"/>
              <a:t>Pencerahan</a:t>
            </a:r>
            <a:r>
              <a:rPr lang="en-US" dirty="0" smtClean="0"/>
              <a:t> </a:t>
            </a:r>
            <a:r>
              <a:rPr lang="en-US" dirty="0" err="1"/>
              <a:t>dr</a:t>
            </a:r>
            <a:r>
              <a:rPr lang="en-US" dirty="0"/>
              <a:t> </a:t>
            </a:r>
            <a:r>
              <a:rPr lang="en-US" dirty="0" err="1"/>
              <a:t>kebodohan</a:t>
            </a:r>
            <a:r>
              <a:rPr lang="en-US" dirty="0"/>
              <a:t> (ENLIGHTENMENT),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pemahaman</a:t>
            </a:r>
            <a:r>
              <a:rPr lang="en-US" dirty="0"/>
              <a:t>,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;</a:t>
            </a:r>
          </a:p>
          <a:p>
            <a:pPr marL="624078" indent="-514350">
              <a:buFont typeface="+mj-lt"/>
              <a:buAutoNum type="arabicParenR"/>
            </a:pPr>
            <a:r>
              <a:rPr lang="en-US" dirty="0" err="1" smtClean="0"/>
              <a:t>Kekayaan</a:t>
            </a:r>
            <a:r>
              <a:rPr lang="en-US" dirty="0" smtClean="0"/>
              <a:t> </a:t>
            </a:r>
            <a:r>
              <a:rPr lang="en-US" dirty="0"/>
              <a:t>(WEALTH),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pengha-silan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milik</a:t>
            </a:r>
            <a:r>
              <a:rPr lang="en-US" dirty="0"/>
              <a:t>; </a:t>
            </a:r>
            <a:endParaRPr lang="en-US" dirty="0" smtClean="0"/>
          </a:p>
          <a:p>
            <a:pPr marL="624078" indent="-514350">
              <a:buFont typeface="+mj-lt"/>
              <a:buAutoNum type="arabicParenR"/>
            </a:pPr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/>
              <a:t>( WELL-BEING),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, rasa </a:t>
            </a:r>
            <a:r>
              <a:rPr lang="en-US" dirty="0" err="1"/>
              <a:t>aman</a:t>
            </a:r>
            <a:r>
              <a:rPr lang="en-US" dirty="0"/>
              <a:t>, </a:t>
            </a:r>
            <a:r>
              <a:rPr lang="en-US" dirty="0" err="1"/>
              <a:t>kenyamanan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keselamatan</a:t>
            </a:r>
            <a:r>
              <a:rPr lang="en-US" dirty="0"/>
              <a:t>; </a:t>
            </a:r>
            <a:endParaRPr lang="en-US" dirty="0" smtClean="0"/>
          </a:p>
          <a:p>
            <a:pPr marL="624078" indent="-514350">
              <a:buFont typeface="+mj-lt"/>
              <a:buAutoNum type="arabicParenR"/>
            </a:pPr>
            <a:r>
              <a:rPr lang="en-US" dirty="0" err="1" smtClean="0"/>
              <a:t>Keterampilan</a:t>
            </a:r>
            <a:r>
              <a:rPr lang="en-US" dirty="0" smtClean="0"/>
              <a:t> </a:t>
            </a:r>
            <a:r>
              <a:rPr lang="en-US" dirty="0"/>
              <a:t>(SKILL),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kemahiran</a:t>
            </a:r>
            <a:r>
              <a:rPr lang="en-US" dirty="0"/>
              <a:t> </a:t>
            </a:r>
            <a:r>
              <a:rPr lang="en-US" dirty="0" err="1"/>
              <a:t>dlm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;</a:t>
            </a:r>
          </a:p>
          <a:p>
            <a:pPr marL="624078" indent="-514350">
              <a:buFont typeface="+mj-lt"/>
              <a:buAutoNum type="arabicParenR"/>
            </a:pPr>
            <a:r>
              <a:rPr lang="en-US" dirty="0" err="1" smtClean="0"/>
              <a:t>Perasaan</a:t>
            </a:r>
            <a:r>
              <a:rPr lang="en-US" dirty="0" smtClean="0"/>
              <a:t> </a:t>
            </a:r>
            <a:r>
              <a:rPr lang="en-US" dirty="0" err="1"/>
              <a:t>kasih</a:t>
            </a:r>
            <a:r>
              <a:rPr lang="en-US" dirty="0"/>
              <a:t> </a:t>
            </a:r>
            <a:r>
              <a:rPr lang="en-US" dirty="0" err="1"/>
              <a:t>sayang</a:t>
            </a:r>
            <a:r>
              <a:rPr lang="en-US" dirty="0"/>
              <a:t> (AFFECTION),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cinta</a:t>
            </a:r>
            <a:r>
              <a:rPr lang="en-US" dirty="0"/>
              <a:t> </a:t>
            </a:r>
            <a:r>
              <a:rPr lang="en-US" dirty="0" err="1"/>
              <a:t>kasih</a:t>
            </a:r>
            <a:r>
              <a:rPr lang="en-US" dirty="0"/>
              <a:t>, </a:t>
            </a:r>
            <a:r>
              <a:rPr lang="en-US" dirty="0" err="1"/>
              <a:t>persahabatan</a:t>
            </a:r>
            <a:r>
              <a:rPr lang="en-US" dirty="0"/>
              <a:t>, </a:t>
            </a:r>
            <a:r>
              <a:rPr lang="en-US" dirty="0" err="1"/>
              <a:t>kesetiaan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solidaritas</a:t>
            </a:r>
            <a:r>
              <a:rPr lang="en-US" dirty="0"/>
              <a:t>; </a:t>
            </a:r>
            <a:endParaRPr lang="en-US" dirty="0" smtClean="0"/>
          </a:p>
          <a:p>
            <a:pPr marL="624078" indent="-514350">
              <a:buFont typeface="+mj-lt"/>
              <a:buAutoNum type="arabicParenR"/>
            </a:pPr>
            <a:r>
              <a:rPr lang="en-US" dirty="0" err="1" smtClean="0"/>
              <a:t>Penghargaan</a:t>
            </a:r>
            <a:r>
              <a:rPr lang="en-US" dirty="0" smtClean="0"/>
              <a:t> </a:t>
            </a:r>
            <a:r>
              <a:rPr lang="en-US" dirty="0"/>
              <a:t>(RESPECT), </a:t>
            </a:r>
            <a:r>
              <a:rPr lang="en-US" dirty="0" err="1"/>
              <a:t>yaitu</a:t>
            </a:r>
            <a:r>
              <a:rPr lang="en-US" dirty="0"/>
              <a:t>: </a:t>
            </a:r>
            <a:r>
              <a:rPr lang="en-US" dirty="0" err="1"/>
              <a:t>kehormatan</a:t>
            </a:r>
            <a:r>
              <a:rPr lang="en-US" dirty="0"/>
              <a:t>, status, </a:t>
            </a:r>
            <a:r>
              <a:rPr lang="en-US" dirty="0" err="1"/>
              <a:t>reputasi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nondiskriminasi</a:t>
            </a:r>
            <a:r>
              <a:rPr lang="en-US" dirty="0"/>
              <a:t>; </a:t>
            </a:r>
            <a:endParaRPr lang="en-US" dirty="0" smtClean="0"/>
          </a:p>
          <a:p>
            <a:pPr marL="624078" indent="-514350">
              <a:buFont typeface="+mj-lt"/>
              <a:buAutoNum type="arabicParenR"/>
            </a:pPr>
            <a:r>
              <a:rPr lang="en-US" dirty="0" smtClean="0"/>
              <a:t>8</a:t>
            </a:r>
            <a:r>
              <a:rPr lang="en-US" dirty="0"/>
              <a:t>. </a:t>
            </a:r>
            <a:r>
              <a:rPr lang="en-US" dirty="0" err="1"/>
              <a:t>Kejujuran</a:t>
            </a:r>
            <a:r>
              <a:rPr lang="en-US" dirty="0"/>
              <a:t> (RECTITUDE),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kecocokan</a:t>
            </a:r>
            <a:r>
              <a:rPr lang="en-US" dirty="0"/>
              <a:t> dg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etik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keagamaan</a:t>
            </a:r>
            <a:r>
              <a:rPr lang="en-US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KEBIJAKAN PUBLIK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320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7670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K</a:t>
            </a:r>
            <a:r>
              <a:rPr lang="en-US" dirty="0" err="1" smtClean="0"/>
              <a:t>ekomprehensipan</a:t>
            </a:r>
            <a:r>
              <a:rPr lang="en-US" dirty="0" smtClean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 smtClean="0"/>
              <a:t>dimanifestasikan</a:t>
            </a:r>
            <a:r>
              <a:rPr lang="en-US" dirty="0" smtClean="0"/>
              <a:t> </a:t>
            </a:r>
            <a:r>
              <a:rPr lang="en-US" dirty="0" err="1"/>
              <a:t>dlm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 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tata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dicapai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siapa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smtClean="0"/>
              <a:t>?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Kecenderungan</a:t>
            </a:r>
            <a:r>
              <a:rPr lang="en-US" dirty="0" smtClean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pencapaian</a:t>
            </a:r>
            <a:r>
              <a:rPr lang="en-US" dirty="0"/>
              <a:t> </a:t>
            </a:r>
            <a:r>
              <a:rPr lang="en-US" dirty="0" err="1"/>
              <a:t>tata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smtClean="0"/>
              <a:t>?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Dimanakah</a:t>
            </a:r>
            <a:r>
              <a:rPr lang="en-US" dirty="0" smtClean="0"/>
              <a:t> 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timbulnya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? 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Faktor-faktor</a:t>
            </a:r>
            <a:r>
              <a:rPr lang="en-US" dirty="0" smtClean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timbul</a:t>
            </a:r>
            <a:r>
              <a:rPr lang="en-US" dirty="0"/>
              <a:t> ? 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Bagaimanakah</a:t>
            </a:r>
            <a:r>
              <a:rPr lang="en-US" dirty="0" smtClean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tsb</a:t>
            </a:r>
            <a:r>
              <a:rPr lang="en-US" dirty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tsb</a:t>
            </a:r>
            <a:r>
              <a:rPr lang="en-US" dirty="0"/>
              <a:t> 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POLICY </a:t>
            </a:r>
            <a:r>
              <a:rPr lang="en-US" b="1" dirty="0" smtClean="0"/>
              <a:t>COMPREHENSIVENESS</a:t>
            </a:r>
            <a:br>
              <a:rPr lang="en-US" b="1" dirty="0" smtClean="0"/>
            </a:br>
            <a:r>
              <a:rPr lang="en-US" dirty="0" smtClean="0"/>
              <a:t>(</a:t>
            </a:r>
            <a:r>
              <a:rPr lang="en-US" dirty="0" err="1" smtClean="0"/>
              <a:t>Tujuan</a:t>
            </a:r>
            <a:r>
              <a:rPr lang="en-US" dirty="0" smtClean="0"/>
              <a:t>/Output)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330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300472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arenR" startAt="6"/>
            </a:pPr>
            <a:r>
              <a:rPr lang="en-US" dirty="0" err="1" smtClean="0"/>
              <a:t>Kemanakah</a:t>
            </a:r>
            <a:r>
              <a:rPr lang="en-US" dirty="0" smtClean="0"/>
              <a:t>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kelihatannya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di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depan</a:t>
            </a:r>
            <a:r>
              <a:rPr lang="en-US" dirty="0"/>
              <a:t>,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intervensi</a:t>
            </a:r>
            <a:r>
              <a:rPr lang="en-US" dirty="0"/>
              <a:t> ? </a:t>
            </a:r>
            <a:endParaRPr lang="en-US" dirty="0" smtClean="0"/>
          </a:p>
          <a:p>
            <a:pPr marL="514350" indent="-514350">
              <a:buFont typeface="+mj-lt"/>
              <a:buAutoNum type="arabicParenR" startAt="6"/>
            </a:pPr>
            <a:r>
              <a:rPr lang="en-US" dirty="0" err="1" smtClean="0"/>
              <a:t>Intervensi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dpt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utk</a:t>
            </a:r>
            <a:r>
              <a:rPr lang="en-US" dirty="0" smtClean="0"/>
              <a:t> </a:t>
            </a:r>
            <a:r>
              <a:rPr lang="en-US" dirty="0" err="1" smtClean="0"/>
              <a:t>mengubah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agar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tercapai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siapa</a:t>
            </a:r>
            <a:r>
              <a:rPr lang="en-US" dirty="0" smtClean="0"/>
              <a:t> </a:t>
            </a:r>
            <a:r>
              <a:rPr lang="en-US" dirty="0" err="1" smtClean="0"/>
              <a:t>intervensi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di </a:t>
            </a:r>
            <a:r>
              <a:rPr lang="en-US" dirty="0" err="1" smtClean="0"/>
              <a:t>lakukan</a:t>
            </a:r>
            <a:r>
              <a:rPr lang="en-US" dirty="0" smtClean="0"/>
              <a:t> ?</a:t>
            </a:r>
          </a:p>
          <a:p>
            <a:pPr marL="514350" indent="-514350">
              <a:buFont typeface="+mj-lt"/>
              <a:buAutoNum type="arabicParenR" startAt="6"/>
            </a:pPr>
            <a:r>
              <a:rPr lang="en-US" dirty="0" err="1" smtClean="0"/>
              <a:t>Siapa</a:t>
            </a:r>
            <a:r>
              <a:rPr lang="en-US" dirty="0" smtClean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hrs</a:t>
            </a:r>
            <a:r>
              <a:rPr lang="en-US" dirty="0"/>
              <a:t> </a:t>
            </a:r>
            <a:r>
              <a:rPr lang="en-US" dirty="0" err="1"/>
              <a:t>dilibatkan</a:t>
            </a:r>
            <a:r>
              <a:rPr lang="en-US" dirty="0"/>
              <a:t> </a:t>
            </a:r>
            <a:r>
              <a:rPr lang="en-US" dirty="0" err="1"/>
              <a:t>dlm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intervensi</a:t>
            </a:r>
            <a:r>
              <a:rPr lang="en-US" dirty="0"/>
              <a:t> agar </a:t>
            </a:r>
            <a:r>
              <a:rPr lang="en-US" dirty="0" err="1"/>
              <a:t>tujuan</a:t>
            </a:r>
            <a:r>
              <a:rPr lang="en-US" dirty="0"/>
              <a:t> yang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diwujudkan</a:t>
            </a:r>
            <a:r>
              <a:rPr lang="en-US" dirty="0"/>
              <a:t> </a:t>
            </a:r>
            <a:r>
              <a:rPr lang="en-US" dirty="0" err="1"/>
              <a:t>tercapai</a:t>
            </a:r>
            <a:r>
              <a:rPr lang="en-US" dirty="0"/>
              <a:t> </a:t>
            </a:r>
            <a:endParaRPr lang="en-US" dirty="0" smtClean="0"/>
          </a:p>
          <a:p>
            <a:pPr marL="514350" indent="-514350">
              <a:buFont typeface="+mj-lt"/>
              <a:buAutoNum type="arabicParenR" startAt="6"/>
            </a:pPr>
            <a:r>
              <a:rPr lang="en-US" dirty="0" err="1" smtClean="0"/>
              <a:t>Bgm</a:t>
            </a:r>
            <a:r>
              <a:rPr lang="en-US" dirty="0" smtClean="0"/>
              <a:t> </a:t>
            </a:r>
            <a:r>
              <a:rPr lang="en-US" dirty="0" err="1"/>
              <a:t>merumuskan</a:t>
            </a:r>
            <a:r>
              <a:rPr lang="en-US" dirty="0"/>
              <a:t> </a:t>
            </a:r>
            <a:r>
              <a:rPr lang="en-US" dirty="0" err="1"/>
              <a:t>sasaran-sasaran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jelas</a:t>
            </a:r>
            <a:r>
              <a:rPr lang="en-US" dirty="0"/>
              <a:t> agar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menditeksi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dilaksanakan</a:t>
            </a:r>
            <a:r>
              <a:rPr lang="en-US" dirty="0"/>
              <a:t> </a:t>
            </a:r>
            <a:r>
              <a:rPr lang="en-US" dirty="0" err="1"/>
              <a:t>mengarah</a:t>
            </a:r>
            <a:r>
              <a:rPr lang="en-US" dirty="0"/>
              <a:t> </a:t>
            </a:r>
            <a:r>
              <a:rPr lang="en-US" dirty="0" err="1"/>
              <a:t>kpd</a:t>
            </a:r>
            <a:r>
              <a:rPr lang="en-US" dirty="0"/>
              <a:t> </a:t>
            </a:r>
            <a:r>
              <a:rPr lang="en-US" dirty="0" err="1"/>
              <a:t>pencapaian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diinginkan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arenR" startAt="6"/>
            </a:pP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/>
              <a:t>dukung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hrs</a:t>
            </a:r>
            <a:r>
              <a:rPr lang="en-US" dirty="0"/>
              <a:t> </a:t>
            </a:r>
            <a:r>
              <a:rPr lang="en-US" dirty="0" err="1"/>
              <a:t>dipersiapkan</a:t>
            </a:r>
            <a:r>
              <a:rPr lang="en-US" dirty="0"/>
              <a:t> agar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dpt</a:t>
            </a:r>
            <a:r>
              <a:rPr lang="en-US" dirty="0"/>
              <a:t> </a:t>
            </a:r>
            <a:r>
              <a:rPr lang="en-US" dirty="0" err="1"/>
              <a:t>diwujudkan</a:t>
            </a:r>
            <a:r>
              <a:rPr lang="en-US" dirty="0"/>
              <a:t> dg </a:t>
            </a:r>
            <a:r>
              <a:rPr lang="en-US" dirty="0" err="1"/>
              <a:t>tepat</a:t>
            </a:r>
            <a:r>
              <a:rPr lang="en-US" dirty="0"/>
              <a:t> </a:t>
            </a:r>
            <a:endParaRPr lang="en-US" dirty="0" smtClean="0"/>
          </a:p>
          <a:p>
            <a:pPr marL="514350" indent="-514350">
              <a:buFont typeface="+mj-lt"/>
              <a:buAutoNum type="arabicParenR" startAt="6"/>
            </a:pPr>
            <a:r>
              <a:rPr lang="en-US" dirty="0" err="1" smtClean="0"/>
              <a:t>Dukungan</a:t>
            </a:r>
            <a:r>
              <a:rPr lang="en-US" dirty="0" smtClean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bgm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dibutuhkan</a:t>
            </a:r>
            <a:r>
              <a:rPr lang="en-US" dirty="0"/>
              <a:t> agar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dpt</a:t>
            </a:r>
            <a:r>
              <a:rPr lang="en-US" dirty="0"/>
              <a:t> </a:t>
            </a:r>
            <a:r>
              <a:rPr lang="en-US" dirty="0" err="1"/>
              <a:t>dilaksanakan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endParaRPr lang="en-US" dirty="0" smtClean="0"/>
          </a:p>
          <a:p>
            <a:pPr marL="514350" indent="-514350">
              <a:buFont typeface="+mj-lt"/>
              <a:buAutoNum type="arabicParenR" startAt="6"/>
            </a:pPr>
            <a:r>
              <a:rPr lang="en-US" dirty="0" err="1" smtClean="0"/>
              <a:t>Bgm</a:t>
            </a:r>
            <a:r>
              <a:rPr lang="en-US" dirty="0" smtClean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ukur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dirumuskan</a:t>
            </a:r>
            <a:r>
              <a:rPr lang="en-US" dirty="0"/>
              <a:t> agar </a:t>
            </a:r>
            <a:r>
              <a:rPr lang="en-US" dirty="0" err="1"/>
              <a:t>tk</a:t>
            </a:r>
            <a:r>
              <a:rPr lang="en-US" dirty="0"/>
              <a:t> </a:t>
            </a:r>
            <a:r>
              <a:rPr lang="en-US" dirty="0" err="1"/>
              <a:t>ketercapaian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tdk</a:t>
            </a:r>
            <a:r>
              <a:rPr lang="en-US" dirty="0"/>
              <a:t> bias.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LANJUTAN …….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7828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80</TotalTime>
  <Words>531</Words>
  <Application>Microsoft Office PowerPoint</Application>
  <PresentationFormat>On-screen Show (4:3)</PresentationFormat>
  <Paragraphs>57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Concourse</vt:lpstr>
      <vt:lpstr>MAKNA MASALAH, KEBIJAKAN PUBLIK DAN PENGAMBILAN KEPUTUSAN</vt:lpstr>
      <vt:lpstr>MAKNA MASALAH</vt:lpstr>
      <vt:lpstr>IDENTIFIKASI MASALAH</vt:lpstr>
      <vt:lpstr>RUMUSAN MASALAH</vt:lpstr>
      <vt:lpstr>KRITERIA MASALAH</vt:lpstr>
      <vt:lpstr>TUJUAN</vt:lpstr>
      <vt:lpstr>KEBIJAKAN PUBLIK</vt:lpstr>
      <vt:lpstr>POLICY COMPREHENSIVENESS (Tujuan/Output)</vt:lpstr>
      <vt:lpstr>LANJUTAN …….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4</cp:revision>
  <dcterms:created xsi:type="dcterms:W3CDTF">2006-08-16T00:00:00Z</dcterms:created>
  <dcterms:modified xsi:type="dcterms:W3CDTF">2020-02-17T06:06:48Z</dcterms:modified>
</cp:coreProperties>
</file>