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0" r:id="rId4"/>
    <p:sldId id="271" r:id="rId5"/>
    <p:sldId id="260" r:id="rId6"/>
    <p:sldId id="259" r:id="rId7"/>
    <p:sldId id="264" r:id="rId8"/>
    <p:sldId id="265" r:id="rId9"/>
    <p:sldId id="261" r:id="rId10"/>
    <p:sldId id="263" r:id="rId11"/>
    <p:sldId id="272" r:id="rId12"/>
    <p:sldId id="257" r:id="rId13"/>
    <p:sldId id="269" r:id="rId14"/>
    <p:sldId id="267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I JALMO" initials="TJ" lastIdx="1" clrIdx="0">
    <p:extLst>
      <p:ext uri="{19B8F6BF-5375-455C-9EA6-DF929625EA0E}">
        <p15:presenceInfo xmlns:p15="http://schemas.microsoft.com/office/powerpoint/2012/main" userId="TRI JALM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75030-BBE2-B2E3-7EF2-5002017C4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814627-FE8A-A5C9-4E21-3AEF650B00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487EE-F7F3-F084-1F8E-484A1BE8B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FCC2-8A39-4E9E-B9C5-69D112E0790C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6E8CA-669C-3BC4-0EE2-500C73138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37872-1225-FA65-A8DC-364FA70B7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5DD3-446D-42AC-B4AA-EBB5F415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7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217B2-5CC5-705D-59BC-DFC1309AE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973B82-67CA-B9E4-C9C9-234DA76D7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08EB6-2591-7325-51A4-4955BC664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FCC2-8A39-4E9E-B9C5-69D112E0790C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408C0-63F9-0AD3-6CDF-107096C64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4BA1E-8690-A2A1-4296-B68EB5BB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5DD3-446D-42AC-B4AA-EBB5F415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0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01DA13-611B-C62D-F145-6D9C1C4528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C8F77D-B55F-695C-9257-7A7ECAFA3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6C289-0FEC-FE30-4A4C-178AC96D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FCC2-8A39-4E9E-B9C5-69D112E0790C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F643E-496C-1F1A-B16D-5C5AEAEAD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F6AFB-6B8B-E4EA-9741-BE40EEE75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5DD3-446D-42AC-B4AA-EBB5F415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4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0E7D9-B6C3-158A-B20C-481A48088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E7646-3F62-AE23-9890-44E54DA07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D8947-477E-ECFB-B69C-E754A471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FCC2-8A39-4E9E-B9C5-69D112E0790C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9E0CC-D033-5ABD-3026-C661D131E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79C8B-8725-C5A2-2A25-3D3AD18D0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5DD3-446D-42AC-B4AA-EBB5F415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67207-8ECB-F099-AC0B-85E550873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C40B93-6751-6758-1F05-33DAAE661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40F55-9B84-1902-ED71-626A90D24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FCC2-8A39-4E9E-B9C5-69D112E0790C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9C0E5-9F17-A676-DDDF-43C407D24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C82A2-95DE-F6B6-0810-7A3BB02A0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5DD3-446D-42AC-B4AA-EBB5F415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90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8E0E1-0CDC-FC44-AC32-5F7C97771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153CC-2AA1-326B-A8E2-4642B444E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170629-992D-9CAF-7146-70CE79310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7D38B-4CB8-3FB1-D8CD-5D6AAE0E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FCC2-8A39-4E9E-B9C5-69D112E0790C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4D4FB-C4FE-5F5F-2CB4-1428C1091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BDDDE-B861-DC71-97B5-B0729C39F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5DD3-446D-42AC-B4AA-EBB5F415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2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551CD-191A-E7C3-64EF-96877BCEB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97EFE-7E3A-35B3-172F-D6EC4D627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A43909-7D59-BB26-D89A-6873F7C55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1CFE6B-764A-F601-803C-B47D29E03A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967750-994A-26F3-D91A-63819C41EB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C4715C-EFB6-D191-1AE6-1C56CA7FD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FCC2-8A39-4E9E-B9C5-69D112E0790C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069A0-4B88-A005-99AE-D9C2C782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49C3D9-1DB4-1DFE-DE08-367D37732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5DD3-446D-42AC-B4AA-EBB5F415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10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71464-6067-8758-380B-9F99FDDE3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8B2BBD-E7BA-6765-1E61-92AB6EDF1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FCC2-8A39-4E9E-B9C5-69D112E0790C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20DE72-40DF-4067-D617-485130320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7D3661-7B22-CE9D-37EA-CEFC3B98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5DD3-446D-42AC-B4AA-EBB5F415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50D3E5-EBDD-DC16-64C8-4E8DDD1BA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FCC2-8A39-4E9E-B9C5-69D112E0790C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423B97-C3F1-8B40-614F-4955B0145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90F04F-D805-75B1-B848-7AB07B7F6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5DD3-446D-42AC-B4AA-EBB5F415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33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64378-90EC-0F96-22F7-41ED30265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7DB17-7885-831F-20D1-DD28B03B1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9DF970-7B88-2CC3-A2A0-3F4EF0558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342F10-EFB2-8C77-5DCF-811269CB2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FCC2-8A39-4E9E-B9C5-69D112E0790C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B597E-C295-6965-3CB3-BDD829B1C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EEAB22-8CD3-75EB-5014-7F23353D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5DD3-446D-42AC-B4AA-EBB5F415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46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1D8FC-2D13-E6B4-02FB-9B927C010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6AC230-929E-8F94-2107-09FE4E2A07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C2D309-6EE9-5DC5-FDA3-8AC305C06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9434E-C914-2A23-9959-E2D5BFAFC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FCC2-8A39-4E9E-B9C5-69D112E0790C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1D543-84B3-F13D-5F9D-0ADE1FB9D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E730D-6D46-C5E6-35B8-B560567B5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5DD3-446D-42AC-B4AA-EBB5F415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65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4BAB51-A8A7-88C1-899E-D14E8FAA0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65231D-2B94-0AD0-1AEA-DD73326F2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2C510-AD8A-CE5E-695E-CDDE56C6B6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BFCC2-8A39-4E9E-B9C5-69D112E0790C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71139-F9E2-945B-91F6-4CF52E066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67CD9-C7A9-45E5-5D2A-379D5C800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F5DD3-446D-42AC-B4AA-EBB5F415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2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386575-CFD0-9B52-5EFC-6CD5C99F8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60" y="295898"/>
            <a:ext cx="11456280" cy="62662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7D863E-5140-5C1B-3CCD-1C7854432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4720" y="612141"/>
            <a:ext cx="5606220" cy="1336038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Cooper Black" panose="0208090404030B020404" pitchFamily="18" charset="0"/>
              </a:rPr>
              <a:t>Wawasan</a:t>
            </a:r>
            <a:r>
              <a:rPr lang="en-US" sz="5400" dirty="0">
                <a:latin typeface="Cooper Black" panose="0208090404030B020404" pitchFamily="18" charset="0"/>
              </a:rPr>
              <a:t> </a:t>
            </a:r>
            <a:r>
              <a:rPr lang="en-US" sz="5400" dirty="0" err="1">
                <a:latin typeface="Cooper Black" panose="0208090404030B020404" pitchFamily="18" charset="0"/>
              </a:rPr>
              <a:t>Kependidikan</a:t>
            </a:r>
            <a:endParaRPr lang="en-US" sz="5400" dirty="0">
              <a:latin typeface="Cooper Black" panose="0208090404030B0204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22C7D2-24BA-2636-782B-EF95CBCB458F}"/>
              </a:ext>
            </a:extLst>
          </p:cNvPr>
          <p:cNvSpPr txBox="1"/>
          <p:nvPr/>
        </p:nvSpPr>
        <p:spPr>
          <a:xfrm>
            <a:off x="7152640" y="5181600"/>
            <a:ext cx="291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Dr. Tri </a:t>
            </a:r>
            <a:r>
              <a:rPr lang="en-US" sz="2400" b="1" dirty="0" err="1"/>
              <a:t>Jalmo</a:t>
            </a:r>
            <a:r>
              <a:rPr lang="en-US" sz="2400" b="1" dirty="0"/>
              <a:t>, </a:t>
            </a:r>
            <a:r>
              <a:rPr lang="en-US" sz="2400" b="1" dirty="0" err="1"/>
              <a:t>M.Si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6690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9FD8C2-B485-2143-A489-DD37A5339E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56680" y="513709"/>
            <a:ext cx="7022303" cy="62068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10E0E-3BD1-9DA9-A107-0AEB75390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Abu Ahmadi (1991)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AFC30-2F3C-75A4-3A1E-3AE96069E2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9879" y="1690688"/>
            <a:ext cx="5258713" cy="4943792"/>
          </a:xfrm>
        </p:spPr>
        <p:txBody>
          <a:bodyPr>
            <a:norm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sz="2400" b="1" i="0" u="none" strike="noStrike" baseline="0" dirty="0" err="1">
                <a:solidFill>
                  <a:srgbClr val="FF0000"/>
                </a:solidFill>
                <a:latin typeface="Arial Narrow" panose="020B0606020202030204" pitchFamily="34" charset="0"/>
              </a:rPr>
              <a:t>Sistem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rial Narrow" panose="020B0606020202030204" pitchFamily="34" charset="0"/>
              </a:rPr>
              <a:t>pendidikan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rial Narrow" panose="020B0606020202030204" pitchFamily="34" charset="0"/>
              </a:rPr>
              <a:t>secara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rial Narrow" panose="020B0606020202030204" pitchFamily="34" charset="0"/>
              </a:rPr>
              <a:t>mikro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  </a:t>
            </a:r>
            <a:r>
              <a:rPr lang="en-US" sz="2400" b="0" i="0" u="none" strike="noStrike" baseline="0" dirty="0">
                <a:latin typeface="Arial Narrow" panose="020B0606020202030204" pitchFamily="34" charset="0"/>
                <a:sym typeface="Wingdings" panose="05000000000000000000" pitchFamily="2" charset="2"/>
              </a:rPr>
              <a:t> </a:t>
            </a:r>
            <a:r>
              <a:rPr lang="en-US" sz="2400" b="0" i="0" u="none" strike="noStrike" baseline="0" dirty="0" err="1">
                <a:latin typeface="Arial Narrow" panose="020B0606020202030204" pitchFamily="34" charset="0"/>
              </a:rPr>
              <a:t>menekankan</a:t>
            </a:r>
            <a:r>
              <a:rPr lang="en-US" sz="2400" b="0" i="0" u="none" strike="noStrike" baseline="0" dirty="0">
                <a:latin typeface="Arial Narrow" panose="020B0606020202030204" pitchFamily="34" charset="0"/>
              </a:rPr>
              <a:t> pada </a:t>
            </a:r>
            <a:r>
              <a:rPr lang="en-US" sz="2400" b="0" i="0" u="none" strike="noStrike" baseline="0" dirty="0" err="1">
                <a:latin typeface="Arial Narrow" panose="020B0606020202030204" pitchFamily="34" charset="0"/>
              </a:rPr>
              <a:t>unsur</a:t>
            </a:r>
            <a:r>
              <a:rPr lang="en-US" sz="2400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sz="2400" b="0" i="0" u="none" strike="noStrike" baseline="0" dirty="0" err="1">
                <a:latin typeface="Arial Narrow" panose="020B0606020202030204" pitchFamily="34" charset="0"/>
              </a:rPr>
              <a:t>pendidik</a:t>
            </a:r>
            <a:r>
              <a:rPr lang="en-US" sz="2400" b="0" i="0" u="none" strike="noStrike" baseline="0" dirty="0">
                <a:latin typeface="Arial Narrow" panose="020B0606020202030204" pitchFamily="34" charset="0"/>
              </a:rPr>
              <a:t> dan </a:t>
            </a:r>
            <a:r>
              <a:rPr lang="en-US" sz="2400" b="0" i="0" u="none" strike="noStrike" baseline="0" dirty="0" err="1">
                <a:latin typeface="Arial Narrow" panose="020B0606020202030204" pitchFamily="34" charset="0"/>
              </a:rPr>
              <a:t>peserta</a:t>
            </a:r>
            <a:r>
              <a:rPr lang="en-US" sz="2400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sz="2400" b="0" i="0" u="none" strike="noStrike" baseline="0" dirty="0" err="1">
                <a:latin typeface="Arial Narrow" panose="020B0606020202030204" pitchFamily="34" charset="0"/>
              </a:rPr>
              <a:t>didik</a:t>
            </a:r>
            <a:r>
              <a:rPr lang="en-US" sz="2400" b="0" i="0" u="none" strike="noStrike" baseline="0" dirty="0">
                <a:latin typeface="Arial Narrow" panose="020B0606020202030204" pitchFamily="34" charset="0"/>
              </a:rPr>
              <a:t>, </a:t>
            </a:r>
            <a:r>
              <a:rPr lang="en-US" sz="2400" b="0" i="0" u="none" strike="noStrike" baseline="0" dirty="0" err="1">
                <a:latin typeface="Arial Narrow" panose="020B0606020202030204" pitchFamily="34" charset="0"/>
              </a:rPr>
              <a:t>sebagai</a:t>
            </a:r>
            <a:r>
              <a:rPr lang="en-US" sz="2400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sz="2400" b="0" i="0" u="none" strike="noStrike" baseline="0" dirty="0" err="1">
                <a:latin typeface="Arial Narrow" panose="020B0606020202030204" pitchFamily="34" charset="0"/>
              </a:rPr>
              <a:t>upaya</a:t>
            </a:r>
            <a:r>
              <a:rPr lang="en-US" sz="2400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sz="2400" b="0" i="0" u="none" strike="noStrike" baseline="0" dirty="0" err="1">
                <a:latin typeface="Arial Narrow" panose="020B0606020202030204" pitchFamily="34" charset="0"/>
              </a:rPr>
              <a:t>mencerdaskan</a:t>
            </a:r>
            <a:r>
              <a:rPr lang="en-US" sz="2400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sz="2400" b="0" i="0" u="none" strike="noStrike" baseline="0" dirty="0" err="1">
                <a:latin typeface="Arial Narrow" panose="020B0606020202030204" pitchFamily="34" charset="0"/>
              </a:rPr>
              <a:t>peserta</a:t>
            </a:r>
            <a:r>
              <a:rPr lang="en-US" sz="2400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sz="2400" b="0" i="0" u="none" strike="noStrike" baseline="0" dirty="0" err="1">
                <a:latin typeface="Arial Narrow" panose="020B0606020202030204" pitchFamily="34" charset="0"/>
              </a:rPr>
              <a:t>didik</a:t>
            </a:r>
            <a:r>
              <a:rPr lang="en-US" sz="2400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sz="2400" b="0" i="0" u="none" strike="noStrike" baseline="0" dirty="0" err="1">
                <a:latin typeface="Arial Narrow" panose="020B0606020202030204" pitchFamily="34" charset="0"/>
              </a:rPr>
              <a:t>melalui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b="0" i="0" u="none" strike="noStrike" baseline="0" dirty="0">
                <a:latin typeface="Arial Narrow" panose="020B0606020202030204" pitchFamily="34" charset="0"/>
              </a:rPr>
              <a:t>proses </a:t>
            </a:r>
            <a:r>
              <a:rPr lang="en-US" sz="2400" b="0" i="0" u="none" strike="noStrike" baseline="0" dirty="0" err="1">
                <a:latin typeface="Arial Narrow" panose="020B0606020202030204" pitchFamily="34" charset="0"/>
              </a:rPr>
              <a:t>interaksi</a:t>
            </a:r>
            <a:r>
              <a:rPr lang="en-US" sz="2400" b="0" i="0" u="none" strike="noStrike" baseline="0" dirty="0">
                <a:latin typeface="Arial Narrow" panose="020B0606020202030204" pitchFamily="34" charset="0"/>
              </a:rPr>
              <a:t> dan </a:t>
            </a:r>
            <a:r>
              <a:rPr lang="en-US" sz="2400" b="0" i="0" u="none" strike="noStrike" baseline="0" dirty="0" err="1">
                <a:latin typeface="Arial Narrow" panose="020B0606020202030204" pitchFamily="34" charset="0"/>
              </a:rPr>
              <a:t>komunikasi</a:t>
            </a:r>
            <a:r>
              <a:rPr lang="en-US" sz="2400" b="0" i="0" u="none" strike="noStrike" baseline="0" dirty="0">
                <a:latin typeface="Arial Narrow" panose="020B0606020202030204" pitchFamily="34" charset="0"/>
              </a:rPr>
              <a:t>. Oleh </a:t>
            </a:r>
            <a:r>
              <a:rPr lang="en-US" sz="2400" b="0" i="0" u="none" strike="noStrike" baseline="0" dirty="0" err="1">
                <a:latin typeface="Arial Narrow" panose="020B0606020202030204" pitchFamily="34" charset="0"/>
              </a:rPr>
              <a:t>karena</a:t>
            </a:r>
            <a:r>
              <a:rPr lang="en-US" sz="2400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sz="2400" b="0" i="0" u="none" strike="noStrike" baseline="0" dirty="0" err="1">
                <a:latin typeface="Arial Narrow" panose="020B0606020202030204" pitchFamily="34" charset="0"/>
              </a:rPr>
              <a:t>itu</a:t>
            </a:r>
            <a:r>
              <a:rPr lang="en-US" sz="2400" b="0" i="0" u="none" strike="noStrike" baseline="0" dirty="0">
                <a:latin typeface="Arial Narrow" panose="020B0606020202030204" pitchFamily="34" charset="0"/>
              </a:rPr>
              <a:t>, </a:t>
            </a:r>
            <a:r>
              <a:rPr lang="en-US" sz="2400" b="0" i="0" u="none" strike="noStrike" baseline="0" dirty="0" err="1">
                <a:latin typeface="Arial Narrow" panose="020B0606020202030204" pitchFamily="34" charset="0"/>
              </a:rPr>
              <a:t>fungsi</a:t>
            </a:r>
            <a:r>
              <a:rPr lang="en-US" sz="2400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sz="2400" b="0" i="0" u="none" strike="noStrike" baseline="0" dirty="0" err="1">
                <a:latin typeface="Arial Narrow" panose="020B0606020202030204" pitchFamily="34" charset="0"/>
              </a:rPr>
              <a:t>pendidik</a:t>
            </a:r>
            <a:r>
              <a:rPr lang="en-US" sz="2400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sz="2400" b="0" i="0" u="none" strike="noStrike" baseline="0" dirty="0" err="1">
                <a:latin typeface="Arial Narrow" panose="020B0606020202030204" pitchFamily="34" charset="0"/>
              </a:rPr>
              <a:t>adalah</a:t>
            </a:r>
            <a:r>
              <a:rPr lang="en-US" sz="2400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sz="2400" b="0" i="0" u="none" strike="noStrike" baseline="0" dirty="0" err="1">
                <a:latin typeface="Arial Narrow" panose="020B0606020202030204" pitchFamily="34" charset="0"/>
              </a:rPr>
              <a:t>sebagai</a:t>
            </a:r>
            <a:r>
              <a:rPr lang="en-US" sz="2400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sz="2400" b="0" i="0" u="none" strike="noStrike" baseline="0" dirty="0" err="1">
                <a:latin typeface="Arial Narrow" panose="020B0606020202030204" pitchFamily="34" charset="0"/>
              </a:rPr>
              <a:t>penyampai</a:t>
            </a:r>
            <a:r>
              <a:rPr lang="en-US" sz="2400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sz="2400" b="0" i="0" u="none" strike="noStrike" baseline="0" dirty="0" err="1">
                <a:latin typeface="Arial Narrow" panose="020B0606020202030204" pitchFamily="34" charset="0"/>
              </a:rPr>
              <a:t>materi</a:t>
            </a:r>
            <a:r>
              <a:rPr lang="en-US" sz="2400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sz="2400" b="0" i="0" u="none" strike="noStrike" baseline="0" dirty="0" err="1">
                <a:latin typeface="Arial Narrow" panose="020B0606020202030204" pitchFamily="34" charset="0"/>
              </a:rPr>
              <a:t>melalui</a:t>
            </a:r>
            <a:r>
              <a:rPr lang="en-US" sz="2400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sz="2400" b="0" i="0" u="none" strike="noStrike" baseline="0" dirty="0" err="1">
                <a:latin typeface="Arial Narrow" panose="020B0606020202030204" pitchFamily="34" charset="0"/>
              </a:rPr>
              <a:t>kegiatan</a:t>
            </a:r>
            <a:r>
              <a:rPr lang="en-US" sz="2400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sz="2400" b="0" i="0" u="none" strike="noStrike" baseline="0" dirty="0" err="1">
                <a:latin typeface="Arial Narrow" panose="020B0606020202030204" pitchFamily="34" charset="0"/>
              </a:rPr>
              <a:t>pembelajaran</a:t>
            </a:r>
            <a:r>
              <a:rPr lang="en-US" sz="2400" b="0" i="0" u="none" strike="noStrike" baseline="0" dirty="0">
                <a:latin typeface="Arial Narrow" panose="020B0606020202030204" pitchFamily="34" charset="0"/>
              </a:rPr>
              <a:t> di </a:t>
            </a:r>
            <a:r>
              <a:rPr lang="fi-FI" sz="2400" b="0" i="0" u="none" strike="noStrike" baseline="0" dirty="0">
                <a:latin typeface="Arial Narrow" panose="020B0606020202030204" pitchFamily="34" charset="0"/>
              </a:rPr>
              <a:t>kelas maupun di luar kelas.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400" b="1" i="0" u="none" strike="noStrike" baseline="0" dirty="0" err="1">
                <a:solidFill>
                  <a:srgbClr val="FF0000"/>
                </a:solidFill>
                <a:latin typeface="Arial Narrow" panose="020B0606020202030204" pitchFamily="34" charset="0"/>
              </a:rPr>
              <a:t>Sistem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rial Narrow" panose="020B0606020202030204" pitchFamily="34" charset="0"/>
              </a:rPr>
              <a:t>pendidikan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rial Narrow" panose="020B0606020202030204" pitchFamily="34" charset="0"/>
              </a:rPr>
              <a:t>secara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rial Narrow" panose="020B0606020202030204" pitchFamily="34" charset="0"/>
              </a:rPr>
              <a:t>makro</a:t>
            </a:r>
            <a:r>
              <a:rPr lang="en-US" sz="2400" b="1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sz="2400" i="0" u="none" strike="noStrike" baseline="0" dirty="0">
                <a:latin typeface="Arial Narrow" panose="020B0606020202030204" pitchFamily="34" charset="0"/>
                <a:sym typeface="Wingdings" panose="05000000000000000000" pitchFamily="2" charset="2"/>
              </a:rPr>
              <a:t> </a:t>
            </a:r>
            <a:r>
              <a:rPr lang="en-US" sz="2400" i="0" u="none" strike="noStrike" baseline="0" dirty="0" err="1">
                <a:latin typeface="Arial Narrow" panose="020B0606020202030204" pitchFamily="34" charset="0"/>
                <a:sym typeface="Wingdings" panose="05000000000000000000" pitchFamily="2" charset="2"/>
              </a:rPr>
              <a:t>lebi</a:t>
            </a:r>
            <a:r>
              <a:rPr lang="en-US" sz="2400" dirty="0" err="1">
                <a:latin typeface="Arial Narrow" panose="020B0606020202030204" pitchFamily="34" charset="0"/>
                <a:sym typeface="Wingdings" panose="05000000000000000000" pitchFamily="2" charset="2"/>
              </a:rPr>
              <a:t>h</a:t>
            </a:r>
            <a:r>
              <a:rPr lang="en-US" sz="2400" dirty="0"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Arial Narrow" panose="020B0606020202030204" pitchFamily="34" charset="0"/>
                <a:sym typeface="Wingdings" panose="05000000000000000000" pitchFamily="2" charset="2"/>
              </a:rPr>
              <a:t>luas</a:t>
            </a:r>
            <a:r>
              <a:rPr lang="en-US" sz="2400" dirty="0">
                <a:latin typeface="Arial Narrow" panose="020B0606020202030204" pitchFamily="34" charset="0"/>
                <a:sym typeface="Wingdings" panose="05000000000000000000" pitchFamily="2" charset="2"/>
              </a:rPr>
              <a:t>, </a:t>
            </a:r>
            <a:r>
              <a:rPr lang="en-US" sz="2400" dirty="0" err="1">
                <a:latin typeface="Arial Narrow" panose="020B0606020202030204" pitchFamily="34" charset="0"/>
                <a:sym typeface="Wingdings" panose="05000000000000000000" pitchFamily="2" charset="2"/>
              </a:rPr>
              <a:t>mencakup</a:t>
            </a:r>
            <a:r>
              <a:rPr lang="en-US" sz="2400" dirty="0">
                <a:latin typeface="Arial Narrow" panose="020B0606020202030204" pitchFamily="34" charset="0"/>
                <a:sym typeface="Wingdings" panose="05000000000000000000" pitchFamily="2" charset="2"/>
              </a:rPr>
              <a:t> input, proses, dan output</a:t>
            </a:r>
            <a:endParaRPr lang="en-US" sz="36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733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27343-B0A2-697E-6B8B-8920CF776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2C928-081C-5E33-0B73-E17C30F37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95CFEE-F21C-9C8E-B913-F2CD2BF6D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74" y="-83513"/>
            <a:ext cx="11465960" cy="699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27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E366C2-B112-3971-DAE1-39746CE8AA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538"/>
          <a:stretch/>
        </p:blipFill>
        <p:spPr>
          <a:xfrm>
            <a:off x="8062007" y="4765040"/>
            <a:ext cx="4129994" cy="2092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C5A076-308E-4498-FA6A-B2BF9F78A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21995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ooper Black" panose="0208090404030B020404" pitchFamily="18" charset="0"/>
              </a:rPr>
              <a:t>Bahasan</a:t>
            </a:r>
            <a:endParaRPr lang="en-US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80710-AADE-00BF-C5EE-A99CCC01E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721995"/>
            <a:ext cx="9006191" cy="558736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800" b="1" dirty="0" err="1"/>
              <a:t>Hakikat</a:t>
            </a:r>
            <a:r>
              <a:rPr lang="en-US" sz="1800" b="1" dirty="0"/>
              <a:t> dan </a:t>
            </a:r>
            <a:r>
              <a:rPr lang="en-US" sz="1800" b="1" dirty="0" err="1"/>
              <a:t>makna</a:t>
            </a:r>
            <a:r>
              <a:rPr lang="en-US" sz="1800" b="1" dirty="0"/>
              <a:t> Pendidikan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b="1" dirty="0"/>
              <a:t>Pendidikan </a:t>
            </a:r>
            <a:r>
              <a:rPr lang="en-US" sz="1800" b="1" dirty="0" err="1"/>
              <a:t>untuk</a:t>
            </a:r>
            <a:r>
              <a:rPr lang="en-US" sz="1800" b="1" dirty="0"/>
              <a:t> </a:t>
            </a:r>
            <a:r>
              <a:rPr lang="en-US" sz="1800" b="1" dirty="0" err="1"/>
              <a:t>semua</a:t>
            </a:r>
            <a:r>
              <a:rPr lang="en-US" sz="1800" b="1" dirty="0"/>
              <a:t> (</a:t>
            </a:r>
            <a:r>
              <a:rPr lang="en-US" sz="1800" b="1" dirty="0" err="1"/>
              <a:t>educationfor</a:t>
            </a:r>
            <a:r>
              <a:rPr lang="en-US" sz="1800" b="1" dirty="0"/>
              <a:t> all)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b="1" dirty="0"/>
              <a:t>Dasar </a:t>
            </a:r>
            <a:r>
              <a:rPr lang="en-US" sz="1800" b="1" dirty="0" err="1"/>
              <a:t>hukum</a:t>
            </a:r>
            <a:r>
              <a:rPr lang="en-US" sz="1800" b="1" dirty="0"/>
              <a:t> system </a:t>
            </a:r>
            <a:r>
              <a:rPr lang="en-US" sz="1800" b="1" dirty="0" err="1"/>
              <a:t>pendidikan</a:t>
            </a:r>
            <a:r>
              <a:rPr lang="en-US" sz="1800" b="1" dirty="0"/>
              <a:t> di Indonesia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b="1" dirty="0" err="1"/>
              <a:t>Perkembangan</a:t>
            </a:r>
            <a:r>
              <a:rPr lang="en-US" sz="1800" b="1" dirty="0"/>
              <a:t> </a:t>
            </a:r>
            <a:r>
              <a:rPr lang="en-US" sz="1800" b="1" dirty="0" err="1"/>
              <a:t>kurikulum</a:t>
            </a:r>
            <a:r>
              <a:rPr lang="en-US" sz="1800" b="1" dirty="0"/>
              <a:t> di Indonesia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b="1" dirty="0" err="1"/>
              <a:t>Kurikulum</a:t>
            </a:r>
            <a:r>
              <a:rPr lang="en-US" sz="1800" b="1" dirty="0"/>
              <a:t> Merdeka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b="1" dirty="0" err="1"/>
              <a:t>Teori-teori</a:t>
            </a:r>
            <a:r>
              <a:rPr lang="en-US" sz="1800" b="1" dirty="0"/>
              <a:t> </a:t>
            </a:r>
            <a:r>
              <a:rPr lang="en-US" sz="1800" b="1" dirty="0" err="1"/>
              <a:t>pendidikan</a:t>
            </a:r>
            <a:r>
              <a:rPr lang="en-US" sz="1800" b="1" dirty="0"/>
              <a:t> </a:t>
            </a:r>
            <a:r>
              <a:rPr lang="en-US" sz="1800" b="1" dirty="0" err="1"/>
              <a:t>dalam</a:t>
            </a:r>
            <a:r>
              <a:rPr lang="en-US" sz="1800" b="1" dirty="0"/>
              <a:t> </a:t>
            </a:r>
            <a:r>
              <a:rPr lang="en-US" sz="1800" b="1" dirty="0" err="1"/>
              <a:t>kaitannya</a:t>
            </a:r>
            <a:r>
              <a:rPr lang="en-US" sz="1800" b="1" dirty="0"/>
              <a:t> </a:t>
            </a:r>
            <a:r>
              <a:rPr lang="en-US" sz="1800" b="1" dirty="0" err="1"/>
              <a:t>dengan</a:t>
            </a:r>
            <a:r>
              <a:rPr lang="en-US" sz="1800" b="1" dirty="0"/>
              <a:t> </a:t>
            </a:r>
            <a:r>
              <a:rPr lang="en-US" sz="1800" b="1" dirty="0" err="1"/>
              <a:t>pengembangan</a:t>
            </a:r>
            <a:r>
              <a:rPr lang="en-US" sz="1800" b="1" dirty="0"/>
              <a:t> </a:t>
            </a:r>
            <a:r>
              <a:rPr lang="en-US" sz="1800" b="1" dirty="0" err="1"/>
              <a:t>potensi</a:t>
            </a:r>
            <a:r>
              <a:rPr lang="en-US" sz="1800" b="1" dirty="0"/>
              <a:t> </a:t>
            </a:r>
            <a:r>
              <a:rPr lang="en-US" sz="1800" b="1" dirty="0" err="1"/>
              <a:t>manusia</a:t>
            </a:r>
            <a:endParaRPr lang="en-US" sz="1800" b="1" dirty="0"/>
          </a:p>
          <a:p>
            <a:pPr marL="514350" indent="-514350">
              <a:buFont typeface="+mj-lt"/>
              <a:buAutoNum type="arabicPeriod"/>
            </a:pPr>
            <a:r>
              <a:rPr lang="en-US" sz="1800" b="1" dirty="0" err="1"/>
              <a:t>Sistem</a:t>
            </a:r>
            <a:r>
              <a:rPr lang="en-US" sz="1800" b="1" dirty="0"/>
              <a:t> </a:t>
            </a:r>
            <a:r>
              <a:rPr lang="en-US" sz="1800" b="1" dirty="0" err="1"/>
              <a:t>pendidikan</a:t>
            </a:r>
            <a:r>
              <a:rPr lang="en-US" sz="1800" b="1" dirty="0"/>
              <a:t> Indonesia (</a:t>
            </a:r>
            <a:r>
              <a:rPr lang="nl-NL" sz="1800" b="1" i="0" u="none" strike="noStrike" baseline="0" dirty="0">
                <a:solidFill>
                  <a:srgbClr val="000000"/>
                </a:solidFill>
              </a:rPr>
              <a:t>Jalur, Jenjang, dan Jenis Pendidikan, </a:t>
            </a:r>
            <a:r>
              <a:rPr lang="en-US" sz="1800" b="1" i="0" u="none" strike="noStrike" baseline="0" dirty="0" err="1">
                <a:solidFill>
                  <a:srgbClr val="000000"/>
                </a:solidFill>
              </a:rPr>
              <a:t>Standar</a:t>
            </a:r>
            <a:r>
              <a:rPr lang="en-US" sz="1800" b="1" i="0" u="none" strike="noStrike" baseline="0" dirty="0">
                <a:solidFill>
                  <a:srgbClr val="000000"/>
                </a:solidFill>
              </a:rPr>
              <a:t> Pendidikan Nasional; dan Dasar, </a:t>
            </a:r>
            <a:r>
              <a:rPr lang="en-US" sz="1800" b="1" i="0" u="none" strike="noStrike" baseline="0" dirty="0" err="1">
                <a:solidFill>
                  <a:srgbClr val="000000"/>
                </a:solidFill>
              </a:rPr>
              <a:t>Fungsi</a:t>
            </a:r>
            <a:r>
              <a:rPr lang="en-US" sz="1800" b="1" i="0" u="none" strike="noStrike" baseline="0" dirty="0">
                <a:solidFill>
                  <a:srgbClr val="000000"/>
                </a:solidFill>
              </a:rPr>
              <a:t>, </a:t>
            </a:r>
            <a:r>
              <a:rPr lang="en-US" sz="1800" b="1" i="0" u="none" strike="noStrike" baseline="0" dirty="0" err="1">
                <a:solidFill>
                  <a:srgbClr val="000000"/>
                </a:solidFill>
              </a:rPr>
              <a:t>Tujuan</a:t>
            </a:r>
            <a:r>
              <a:rPr lang="en-US" sz="1800" b="1" i="0" u="none" strike="noStrike" baseline="0" dirty="0">
                <a:solidFill>
                  <a:srgbClr val="000000"/>
                </a:solidFill>
              </a:rPr>
              <a:t>, dan </a:t>
            </a:r>
            <a:r>
              <a:rPr lang="en-US" sz="1800" b="1" i="0" u="none" strike="noStrike" baseline="0" dirty="0" err="1">
                <a:solidFill>
                  <a:srgbClr val="000000"/>
                </a:solidFill>
              </a:rPr>
              <a:t>Prinsip</a:t>
            </a:r>
            <a:r>
              <a:rPr lang="en-US" sz="1800" b="1" i="0" u="none" strike="noStrike" baseline="0" dirty="0">
                <a:solidFill>
                  <a:srgbClr val="000000"/>
                </a:solidFill>
              </a:rPr>
              <a:t> Pendidikan Nasional)</a:t>
            </a:r>
            <a:endParaRPr lang="en-US" sz="1800" b="1" dirty="0"/>
          </a:p>
          <a:p>
            <a:pPr marL="514350" indent="-514350">
              <a:buFont typeface="+mj-lt"/>
              <a:buAutoNum type="arabicPeriod"/>
            </a:pPr>
            <a:r>
              <a:rPr lang="en-US" sz="1800" b="1" dirty="0" err="1"/>
              <a:t>Sistem</a:t>
            </a:r>
            <a:r>
              <a:rPr lang="en-US" sz="1800" b="1" dirty="0"/>
              <a:t> </a:t>
            </a:r>
            <a:r>
              <a:rPr lang="en-US" sz="1800" b="1" dirty="0" err="1"/>
              <a:t>pendidikan</a:t>
            </a:r>
            <a:r>
              <a:rPr lang="en-US" sz="1800" b="1" dirty="0"/>
              <a:t> Nasional (SNP)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b="1" dirty="0" err="1"/>
              <a:t>Permasalahan</a:t>
            </a:r>
            <a:r>
              <a:rPr lang="en-US" sz="1800" b="1" dirty="0"/>
              <a:t> Pendidikan di Indonesia </a:t>
            </a:r>
          </a:p>
          <a:p>
            <a:pPr marL="514350" indent="-514350">
              <a:buFont typeface="+mj-lt"/>
              <a:buAutoNum type="arabicPeriod"/>
            </a:pPr>
            <a:endParaRPr lang="en-US" sz="1800" b="1" dirty="0"/>
          </a:p>
          <a:p>
            <a:pPr marL="514350" indent="-514350">
              <a:buFont typeface="+mj-lt"/>
              <a:buAutoNum type="arabicPeriod"/>
            </a:pPr>
            <a:r>
              <a:rPr lang="en-US" sz="1800" b="1" dirty="0" err="1"/>
              <a:t>Profesi</a:t>
            </a:r>
            <a:r>
              <a:rPr lang="en-US" sz="1800" b="1" dirty="0"/>
              <a:t> </a:t>
            </a:r>
            <a:r>
              <a:rPr lang="en-US" sz="1800" b="1" dirty="0" err="1"/>
              <a:t>Keguruan</a:t>
            </a:r>
            <a:r>
              <a:rPr lang="en-US" sz="1800" b="1" dirty="0"/>
              <a:t> (</a:t>
            </a:r>
            <a:r>
              <a:rPr lang="en-US" sz="1800" b="1" dirty="0" err="1"/>
              <a:t>Kompetensi</a:t>
            </a:r>
            <a:r>
              <a:rPr lang="en-US" sz="1800" b="1" dirty="0"/>
              <a:t> guru)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b="1" dirty="0" err="1"/>
              <a:t>Profesi</a:t>
            </a:r>
            <a:r>
              <a:rPr lang="en-US" sz="1800" b="1" dirty="0"/>
              <a:t> </a:t>
            </a:r>
            <a:r>
              <a:rPr lang="en-US" sz="1800" b="1" dirty="0" err="1"/>
              <a:t>Keguruan</a:t>
            </a:r>
            <a:r>
              <a:rPr lang="en-US" sz="1800" b="1" dirty="0"/>
              <a:t> (</a:t>
            </a:r>
            <a:r>
              <a:rPr lang="en-US" sz="1800" b="1" dirty="0" err="1"/>
              <a:t>Pengembangan</a:t>
            </a:r>
            <a:r>
              <a:rPr lang="en-US" sz="1800" b="1" dirty="0"/>
              <a:t> </a:t>
            </a:r>
            <a:r>
              <a:rPr lang="en-US" sz="1800" b="1" dirty="0" err="1"/>
              <a:t>profesi</a:t>
            </a:r>
            <a:r>
              <a:rPr lang="en-US" sz="1800" b="1" dirty="0"/>
              <a:t> guru)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1800" dirty="0"/>
              <a:t>Pendidikan </a:t>
            </a:r>
            <a:r>
              <a:rPr lang="en-ID" sz="1800" dirty="0" err="1"/>
              <a:t>dalam</a:t>
            </a:r>
            <a:r>
              <a:rPr lang="en-ID" sz="1800" dirty="0"/>
              <a:t> </a:t>
            </a:r>
            <a:r>
              <a:rPr lang="en-ID" sz="1800" dirty="0" err="1"/>
              <a:t>Perspektif</a:t>
            </a:r>
            <a:r>
              <a:rPr lang="en-ID" sz="1800" dirty="0"/>
              <a:t> Global: </a:t>
            </a:r>
            <a:r>
              <a:rPr lang="en-ID" sz="1800" dirty="0" err="1"/>
              <a:t>Tantangan</a:t>
            </a:r>
            <a:r>
              <a:rPr lang="en-ID" sz="1800" dirty="0"/>
              <a:t> </a:t>
            </a:r>
            <a:r>
              <a:rPr lang="en-ID" sz="1800" dirty="0" err="1"/>
              <a:t>pendidikan</a:t>
            </a:r>
            <a:r>
              <a:rPr lang="en-ID" sz="1800" dirty="0"/>
              <a:t> era </a:t>
            </a:r>
            <a:r>
              <a:rPr lang="en-ID" sz="1800" dirty="0" err="1"/>
              <a:t>Revolusi</a:t>
            </a:r>
            <a:r>
              <a:rPr lang="en-ID" sz="1800" dirty="0"/>
              <a:t> Industri 4.0 dan Society 5.0.Pendidikan </a:t>
            </a:r>
            <a:r>
              <a:rPr lang="en-ID" sz="1800" dirty="0" err="1"/>
              <a:t>multikultural</a:t>
            </a:r>
            <a:r>
              <a:rPr lang="en-ID" sz="1800" dirty="0"/>
              <a:t>, </a:t>
            </a:r>
            <a:r>
              <a:rPr lang="en-ID" sz="1800" dirty="0" err="1"/>
              <a:t>pendidikan</a:t>
            </a:r>
            <a:r>
              <a:rPr lang="en-ID" sz="1800" dirty="0"/>
              <a:t> </a:t>
            </a:r>
            <a:r>
              <a:rPr lang="en-ID" sz="1800" dirty="0" err="1"/>
              <a:t>karakter</a:t>
            </a:r>
            <a:r>
              <a:rPr lang="en-ID" sz="1800" dirty="0"/>
              <a:t>, dan </a:t>
            </a:r>
            <a:r>
              <a:rPr lang="en-ID" sz="1800" dirty="0" err="1"/>
              <a:t>pendidikan</a:t>
            </a:r>
            <a:r>
              <a:rPr lang="en-ID" sz="1800" dirty="0"/>
              <a:t> </a:t>
            </a:r>
            <a:r>
              <a:rPr lang="en-ID" sz="1800" dirty="0" err="1"/>
              <a:t>berbasis</a:t>
            </a:r>
            <a:r>
              <a:rPr lang="en-ID" sz="1800" dirty="0"/>
              <a:t> </a:t>
            </a:r>
            <a:r>
              <a:rPr lang="en-ID" sz="1800" dirty="0" err="1"/>
              <a:t>teknologi</a:t>
            </a:r>
            <a:r>
              <a:rPr lang="en-ID" sz="1800" dirty="0"/>
              <a:t> </a:t>
            </a:r>
            <a:r>
              <a:rPr lang="en-US" sz="1800" b="1" dirty="0" err="1"/>
              <a:t>Asesmen</a:t>
            </a:r>
            <a:r>
              <a:rPr lang="en-US" sz="1800" b="1" dirty="0"/>
              <a:t> global </a:t>
            </a:r>
            <a:r>
              <a:rPr lang="en-US" sz="1800" b="1" dirty="0" err="1"/>
              <a:t>untuk</a:t>
            </a:r>
            <a:r>
              <a:rPr lang="en-US" sz="1800" b="1" dirty="0"/>
              <a:t> </a:t>
            </a:r>
            <a:r>
              <a:rPr lang="en-US" sz="1800" b="1" dirty="0" err="1"/>
              <a:t>pengembangan</a:t>
            </a:r>
            <a:r>
              <a:rPr lang="en-US" sz="1800" b="1" dirty="0"/>
              <a:t> </a:t>
            </a:r>
            <a:r>
              <a:rPr lang="en-US" sz="1800" b="1" dirty="0" err="1"/>
              <a:t>literasi</a:t>
            </a:r>
            <a:endParaRPr lang="en-US" sz="1800" b="1" dirty="0"/>
          </a:p>
          <a:p>
            <a:pPr marL="514350" indent="-514350">
              <a:buFont typeface="+mj-lt"/>
              <a:buAutoNum type="arabicPeriod"/>
            </a:pPr>
            <a:r>
              <a:rPr lang="en-US" sz="1800" b="1" dirty="0"/>
              <a:t>Studi </a:t>
            </a:r>
            <a:r>
              <a:rPr lang="en-US" sz="1800" b="1" dirty="0" err="1"/>
              <a:t>komparatif</a:t>
            </a:r>
            <a:r>
              <a:rPr lang="en-US" sz="1800" b="1" dirty="0"/>
              <a:t> </a:t>
            </a:r>
            <a:r>
              <a:rPr lang="en-US" sz="1800" b="1" dirty="0" err="1"/>
              <a:t>sistem</a:t>
            </a:r>
            <a:r>
              <a:rPr lang="en-US" sz="1800" b="1" dirty="0"/>
              <a:t> </a:t>
            </a:r>
            <a:r>
              <a:rPr lang="en-US" sz="1800" b="1" dirty="0" err="1"/>
              <a:t>pendidikan</a:t>
            </a:r>
            <a:r>
              <a:rPr lang="en-US" sz="1800" b="1" dirty="0"/>
              <a:t> di negara </a:t>
            </a:r>
            <a:r>
              <a:rPr lang="en-US" sz="1800" b="1" dirty="0" err="1"/>
              <a:t>maju</a:t>
            </a:r>
            <a:r>
              <a:rPr lang="en-US" sz="1800" b="1" dirty="0"/>
              <a:t> (Korea Selatan, </a:t>
            </a:r>
            <a:r>
              <a:rPr lang="en-US" sz="1800" b="1" dirty="0" err="1"/>
              <a:t>Jepang</a:t>
            </a:r>
            <a:r>
              <a:rPr lang="en-US" sz="1800" b="1" dirty="0"/>
              <a:t>, </a:t>
            </a:r>
            <a:r>
              <a:rPr lang="en-US" sz="1800" b="1" dirty="0" err="1"/>
              <a:t>Seladia</a:t>
            </a:r>
            <a:r>
              <a:rPr lang="en-US" sz="1800" b="1" dirty="0"/>
              <a:t> Baru, dan Amerika </a:t>
            </a:r>
            <a:r>
              <a:rPr lang="en-US" sz="1800" b="1" dirty="0" err="1"/>
              <a:t>Serikat</a:t>
            </a:r>
            <a:r>
              <a:rPr lang="en-US" sz="1800" b="1" dirty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384397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4ABC5F3-AF66-4EF4-8343-DAA1E9A184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12573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 err="1">
                <a:latin typeface="Cooper Black" panose="0208090404030B020404" pitchFamily="18" charset="0"/>
              </a:rPr>
              <a:t>Penilaian</a:t>
            </a:r>
            <a:endParaRPr lang="en-US" altLang="en-US" dirty="0">
              <a:latin typeface="Cooper Black" panose="0208090404030B020404" pitchFamily="18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C7BC475-BB86-4B22-B044-354C090685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6456680" cy="4351338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 dirty="0" err="1">
                <a:latin typeface="Arial Narrow" panose="020B0606020202030204" pitchFamily="34" charset="0"/>
              </a:rPr>
              <a:t>Kehadiran</a:t>
            </a:r>
            <a:r>
              <a:rPr lang="en-US" altLang="en-US" dirty="0">
                <a:latin typeface="Arial Narrow" panose="020B0606020202030204" pitchFamily="34" charset="0"/>
              </a:rPr>
              <a:t> </a:t>
            </a:r>
            <a:r>
              <a:rPr lang="en-US" altLang="en-US" dirty="0" err="1">
                <a:latin typeface="Arial Narrow" panose="020B0606020202030204" pitchFamily="34" charset="0"/>
              </a:rPr>
              <a:t>kuliah</a:t>
            </a:r>
            <a:r>
              <a:rPr lang="en-US" altLang="en-US" dirty="0">
                <a:latin typeface="Arial Narrow" panose="020B0606020202030204" pitchFamily="34" charset="0"/>
              </a:rPr>
              <a:t> minimal 80%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 err="1">
                <a:latin typeface="Arial Narrow" panose="020B0606020202030204" pitchFamily="34" charset="0"/>
              </a:rPr>
              <a:t>Tugas</a:t>
            </a:r>
            <a:r>
              <a:rPr lang="en-US" altLang="en-US" dirty="0">
                <a:latin typeface="Arial Narrow" panose="020B0606020202030204" pitchFamily="34" charset="0"/>
              </a:rPr>
              <a:t>  		     30%</a:t>
            </a:r>
          </a:p>
          <a:p>
            <a:pPr marL="609600" indent="-609600">
              <a:buFontTx/>
              <a:buAutoNum type="arabicPeriod"/>
            </a:pPr>
            <a:r>
              <a:rPr lang="id-ID" altLang="en-US" dirty="0">
                <a:latin typeface="Arial Narrow" panose="020B0606020202030204" pitchFamily="34" charset="0"/>
              </a:rPr>
              <a:t>Aktivitas	</a:t>
            </a:r>
            <a:r>
              <a:rPr lang="en-US" altLang="en-US" dirty="0" err="1">
                <a:latin typeface="Arial Narrow" panose="020B0606020202030204" pitchFamily="34" charset="0"/>
              </a:rPr>
              <a:t>diskusi</a:t>
            </a:r>
            <a:r>
              <a:rPr lang="en-US" altLang="en-US" dirty="0">
                <a:latin typeface="Arial Narrow" panose="020B0606020202030204" pitchFamily="34" charset="0"/>
              </a:rPr>
              <a:t>	     20</a:t>
            </a:r>
            <a:r>
              <a:rPr lang="id-ID" altLang="en-US" dirty="0">
                <a:latin typeface="Arial Narrow" panose="020B0606020202030204" pitchFamily="34" charset="0"/>
              </a:rPr>
              <a:t>%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 err="1">
                <a:latin typeface="Arial Narrow" panose="020B0606020202030204" pitchFamily="34" charset="0"/>
              </a:rPr>
              <a:t>Kuis</a:t>
            </a:r>
            <a:r>
              <a:rPr lang="en-US" altLang="en-US" dirty="0">
                <a:latin typeface="Arial Narrow" panose="020B0606020202030204" pitchFamily="34" charset="0"/>
              </a:rPr>
              <a:t>               	     50%</a:t>
            </a:r>
          </a:p>
          <a:p>
            <a:pPr marL="609600" indent="-609600">
              <a:buNone/>
            </a:pPr>
            <a:r>
              <a:rPr lang="en-US" altLang="en-US" dirty="0">
                <a:latin typeface="Arial Narrow" panose="020B0606020202030204" pitchFamily="34" charset="0"/>
              </a:rPr>
              <a:t>       UTS </a:t>
            </a:r>
            <a:r>
              <a:rPr lang="en-US" altLang="en-US" dirty="0" err="1">
                <a:latin typeface="Arial Narrow" panose="020B0606020202030204" pitchFamily="34" charset="0"/>
              </a:rPr>
              <a:t>pertemuan</a:t>
            </a:r>
            <a:r>
              <a:rPr lang="en-US" altLang="en-US" dirty="0">
                <a:latin typeface="Arial Narrow" panose="020B0606020202030204" pitchFamily="34" charset="0"/>
              </a:rPr>
              <a:t> 1 </a:t>
            </a:r>
            <a:r>
              <a:rPr lang="en-US" altLang="en-US" dirty="0" err="1">
                <a:latin typeface="Arial Narrow" panose="020B0606020202030204" pitchFamily="34" charset="0"/>
              </a:rPr>
              <a:t>s.d</a:t>
            </a:r>
            <a:r>
              <a:rPr lang="en-US" altLang="en-US" dirty="0">
                <a:latin typeface="Arial Narrow" panose="020B0606020202030204" pitchFamily="34" charset="0"/>
              </a:rPr>
              <a:t> 6</a:t>
            </a:r>
          </a:p>
          <a:p>
            <a:pPr marL="609600" indent="-609600">
              <a:buNone/>
            </a:pPr>
            <a:r>
              <a:rPr lang="en-US" altLang="en-US" dirty="0">
                <a:latin typeface="Arial Narrow" panose="020B0606020202030204" pitchFamily="34" charset="0"/>
              </a:rPr>
              <a:t>	UAS </a:t>
            </a:r>
            <a:r>
              <a:rPr lang="en-US" altLang="en-US" dirty="0" err="1">
                <a:latin typeface="Arial Narrow" panose="020B0606020202030204" pitchFamily="34" charset="0"/>
              </a:rPr>
              <a:t>pertemuan</a:t>
            </a:r>
            <a:r>
              <a:rPr lang="en-US" altLang="en-US" dirty="0">
                <a:latin typeface="Arial Narrow" panose="020B0606020202030204" pitchFamily="34" charset="0"/>
              </a:rPr>
              <a:t> 7 </a:t>
            </a:r>
            <a:r>
              <a:rPr lang="en-US" altLang="en-US" dirty="0" err="1">
                <a:latin typeface="Arial Narrow" panose="020B0606020202030204" pitchFamily="34" charset="0"/>
              </a:rPr>
              <a:t>s.d</a:t>
            </a:r>
            <a:r>
              <a:rPr lang="en-US" altLang="en-US" dirty="0">
                <a:latin typeface="Arial Narrow" panose="020B0606020202030204" pitchFamily="34" charset="0"/>
              </a:rPr>
              <a:t> 12</a:t>
            </a:r>
          </a:p>
          <a:p>
            <a:pPr marL="609600" indent="-609600">
              <a:buFontTx/>
              <a:buAutoNum type="arabicPeriod"/>
            </a:pPr>
            <a:endParaRPr lang="en-US" alt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659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152E3-A8E8-D24C-D8B4-808BDF457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kelas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EBDB8-9CFC-0F2C-C7F3-FFC659C2A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9658"/>
            <a:ext cx="10515600" cy="517416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Dasar </a:t>
            </a:r>
            <a:r>
              <a:rPr lang="en-US" sz="2400" dirty="0" err="1"/>
              <a:t>hukum</a:t>
            </a:r>
            <a:r>
              <a:rPr lang="en-US" sz="2400" dirty="0"/>
              <a:t> system </a:t>
            </a:r>
            <a:r>
              <a:rPr lang="en-US" sz="2400" dirty="0" err="1"/>
              <a:t>pendidikan</a:t>
            </a:r>
            <a:r>
              <a:rPr lang="en-US" sz="2400" dirty="0"/>
              <a:t> di Indonesia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Perkembangan</a:t>
            </a:r>
            <a:r>
              <a:rPr lang="en-US" sz="2400" dirty="0"/>
              <a:t> </a:t>
            </a:r>
            <a:r>
              <a:rPr lang="en-US" sz="2400" dirty="0" err="1"/>
              <a:t>kurikulum</a:t>
            </a:r>
            <a:r>
              <a:rPr lang="en-US" sz="2400" dirty="0"/>
              <a:t> di Indonesia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Teori-teori</a:t>
            </a:r>
            <a:r>
              <a:rPr lang="en-US" sz="2400" dirty="0"/>
              <a:t> </a:t>
            </a:r>
            <a:r>
              <a:rPr lang="en-US" sz="2400" dirty="0" err="1"/>
              <a:t>pendidikan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kaitannya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pengembangan</a:t>
            </a:r>
            <a:r>
              <a:rPr lang="en-US" sz="2400" dirty="0"/>
              <a:t> </a:t>
            </a:r>
            <a:r>
              <a:rPr lang="en-US" sz="2400" dirty="0" err="1"/>
              <a:t>potensi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pendidikan</a:t>
            </a:r>
            <a:r>
              <a:rPr lang="en-US" sz="2400" dirty="0"/>
              <a:t> Indonesia (</a:t>
            </a:r>
            <a:r>
              <a:rPr lang="nl-NL" sz="2400" i="0" u="none" strike="noStrike" baseline="0" dirty="0">
                <a:solidFill>
                  <a:srgbClr val="000000"/>
                </a:solidFill>
              </a:rPr>
              <a:t>Jalur, Jenjang, dan Jenis Pendidikan, </a:t>
            </a:r>
            <a:r>
              <a:rPr lang="en-US" sz="2400" i="0" u="none" strike="noStrike" baseline="0" dirty="0">
                <a:solidFill>
                  <a:srgbClr val="000000"/>
                </a:solidFill>
              </a:rPr>
              <a:t>dan Dasar, </a:t>
            </a:r>
            <a:r>
              <a:rPr lang="en-US" sz="2400" i="0" u="none" strike="noStrike" baseline="0" dirty="0" err="1">
                <a:solidFill>
                  <a:srgbClr val="000000"/>
                </a:solidFill>
              </a:rPr>
              <a:t>Fungsi</a:t>
            </a:r>
            <a:r>
              <a:rPr lang="en-US" sz="2400" i="0" u="none" strike="noStrike" baseline="0" dirty="0">
                <a:solidFill>
                  <a:srgbClr val="000000"/>
                </a:solidFill>
              </a:rPr>
              <a:t>, </a:t>
            </a:r>
            <a:r>
              <a:rPr lang="en-US" sz="2400" i="0" u="none" strike="noStrike" baseline="0" dirty="0" err="1">
                <a:solidFill>
                  <a:srgbClr val="000000"/>
                </a:solidFill>
              </a:rPr>
              <a:t>Tujuan</a:t>
            </a:r>
            <a:r>
              <a:rPr lang="en-US" sz="2400" i="0" u="none" strike="noStrike" baseline="0" dirty="0">
                <a:solidFill>
                  <a:srgbClr val="000000"/>
                </a:solidFill>
              </a:rPr>
              <a:t>, dan </a:t>
            </a:r>
            <a:r>
              <a:rPr lang="en-US" sz="2400" i="0" u="none" strike="noStrike" baseline="0" dirty="0" err="1">
                <a:solidFill>
                  <a:srgbClr val="000000"/>
                </a:solidFill>
              </a:rPr>
              <a:t>Prinsip</a:t>
            </a:r>
            <a:r>
              <a:rPr lang="en-US" sz="2400" i="0" u="none" strike="noStrike" baseline="0" dirty="0">
                <a:solidFill>
                  <a:srgbClr val="000000"/>
                </a:solidFill>
              </a:rPr>
              <a:t> Pendidikan Nasional)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pendidikan</a:t>
            </a:r>
            <a:r>
              <a:rPr lang="en-US" sz="2400" dirty="0"/>
              <a:t> Indonesia (</a:t>
            </a:r>
            <a:r>
              <a:rPr lang="en-US" sz="2400" i="0" u="none" strike="noStrike" baseline="0" dirty="0" err="1">
                <a:solidFill>
                  <a:srgbClr val="000000"/>
                </a:solidFill>
              </a:rPr>
              <a:t>Standar</a:t>
            </a:r>
            <a:r>
              <a:rPr lang="en-US" sz="2400" i="0" u="none" strike="noStrike" baseline="0" dirty="0">
                <a:solidFill>
                  <a:srgbClr val="000000"/>
                </a:solidFill>
              </a:rPr>
              <a:t> Pendidikan Nasional)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Permasalahan</a:t>
            </a:r>
            <a:r>
              <a:rPr lang="en-US" sz="2400" dirty="0"/>
              <a:t> Pendidikan di Indonesia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Profesi</a:t>
            </a:r>
            <a:r>
              <a:rPr lang="en-US" sz="2400" dirty="0"/>
              <a:t> </a:t>
            </a:r>
            <a:r>
              <a:rPr lang="en-US" sz="2400" dirty="0" err="1"/>
              <a:t>Keguruan</a:t>
            </a:r>
            <a:r>
              <a:rPr lang="en-US" sz="2400" dirty="0"/>
              <a:t> </a:t>
            </a:r>
            <a:r>
              <a:rPr lang="en-ID" sz="2400" dirty="0"/>
              <a:t>(</a:t>
            </a:r>
            <a:r>
              <a:rPr lang="en-ID" sz="2400" dirty="0" err="1"/>
              <a:t>pedagogik</a:t>
            </a:r>
            <a:r>
              <a:rPr lang="en-ID" sz="2400" dirty="0"/>
              <a:t>, </a:t>
            </a:r>
            <a:r>
              <a:rPr lang="en-ID" sz="2400" dirty="0" err="1"/>
              <a:t>profesional</a:t>
            </a:r>
            <a:r>
              <a:rPr lang="en-ID" sz="2400" dirty="0"/>
              <a:t>, </a:t>
            </a:r>
            <a:r>
              <a:rPr lang="en-ID" sz="2400" dirty="0" err="1"/>
              <a:t>sosial</a:t>
            </a:r>
            <a:r>
              <a:rPr lang="en-ID" sz="2400" dirty="0"/>
              <a:t>, </a:t>
            </a:r>
            <a:r>
              <a:rPr lang="en-ID" sz="2400" dirty="0" err="1"/>
              <a:t>kepribadian</a:t>
            </a:r>
            <a:r>
              <a:rPr lang="en-ID" sz="2400" dirty="0"/>
              <a:t>; Kode </a:t>
            </a:r>
            <a:r>
              <a:rPr lang="en-ID" sz="2400" dirty="0" err="1"/>
              <a:t>etik</a:t>
            </a:r>
            <a:r>
              <a:rPr lang="en-ID" sz="2400" dirty="0"/>
              <a:t> dan </a:t>
            </a:r>
            <a:r>
              <a:rPr lang="en-ID" sz="2400" dirty="0" err="1"/>
              <a:t>etika</a:t>
            </a:r>
            <a:r>
              <a:rPr lang="en-ID" sz="2400" dirty="0"/>
              <a:t> </a:t>
            </a:r>
            <a:r>
              <a:rPr lang="en-ID" sz="2400" dirty="0" err="1"/>
              <a:t>profesi</a:t>
            </a:r>
            <a:r>
              <a:rPr lang="en-ID" sz="2400" dirty="0"/>
              <a:t> </a:t>
            </a:r>
            <a:r>
              <a:rPr lang="en-ID" sz="2400" dirty="0" err="1"/>
              <a:t>pendidik</a:t>
            </a:r>
            <a:r>
              <a:rPr lang="en-US" sz="24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400" dirty="0" err="1"/>
              <a:t>Isu-isu</a:t>
            </a:r>
            <a:r>
              <a:rPr lang="en-ID" sz="2400" dirty="0"/>
              <a:t> </a:t>
            </a:r>
            <a:r>
              <a:rPr lang="en-ID" sz="2400" dirty="0" err="1"/>
              <a:t>Aktual</a:t>
            </a:r>
            <a:r>
              <a:rPr lang="en-ID" sz="2400" dirty="0"/>
              <a:t> Pendidikan (</a:t>
            </a:r>
            <a:r>
              <a:rPr lang="en-ID" sz="2400" dirty="0" err="1"/>
              <a:t>Kurikulum</a:t>
            </a:r>
            <a:r>
              <a:rPr lang="en-ID" sz="2400" dirty="0"/>
              <a:t> Merdeka dan Merdeka </a:t>
            </a:r>
            <a:r>
              <a:rPr lang="en-ID" sz="2400" dirty="0" err="1"/>
              <a:t>Belajar</a:t>
            </a:r>
            <a:r>
              <a:rPr lang="en-ID" sz="2400" dirty="0"/>
              <a:t>, </a:t>
            </a:r>
            <a:r>
              <a:rPr lang="en-ID" sz="2400" dirty="0" err="1"/>
              <a:t>Ketimpangan</a:t>
            </a:r>
            <a:r>
              <a:rPr lang="en-ID" sz="2400" dirty="0"/>
              <a:t> Pendidikan, Pendidikan </a:t>
            </a:r>
            <a:r>
              <a:rPr lang="en-ID" sz="2400" dirty="0" err="1"/>
              <a:t>inklusi</a:t>
            </a:r>
            <a:r>
              <a:rPr lang="en-ID" sz="2400" dirty="0"/>
              <a:t> dan </a:t>
            </a:r>
            <a:r>
              <a:rPr lang="en-ID" sz="2400" dirty="0" err="1"/>
              <a:t>kesetaraan</a:t>
            </a:r>
            <a:r>
              <a:rPr lang="en-ID" sz="2400" dirty="0"/>
              <a:t>, </a:t>
            </a:r>
            <a:r>
              <a:rPr lang="en-ID" sz="2400" dirty="0" err="1"/>
              <a:t>Dampak</a:t>
            </a:r>
            <a:r>
              <a:rPr lang="en-ID" sz="2400" dirty="0"/>
              <a:t> </a:t>
            </a:r>
            <a:r>
              <a:rPr lang="en-ID" sz="2400" dirty="0" err="1"/>
              <a:t>globalisasi</a:t>
            </a:r>
            <a:r>
              <a:rPr lang="en-ID" sz="2400" dirty="0"/>
              <a:t> dan </a:t>
            </a:r>
            <a:r>
              <a:rPr lang="en-ID" sz="2400" dirty="0" err="1"/>
              <a:t>digitalisasi</a:t>
            </a:r>
            <a:r>
              <a:rPr lang="en-ID" sz="24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Pendidikan di Era </a:t>
            </a:r>
            <a:r>
              <a:rPr lang="en-US" sz="2400" dirty="0" err="1"/>
              <a:t>globalisasi</a:t>
            </a:r>
            <a:r>
              <a:rPr lang="en-US" sz="2400" dirty="0"/>
              <a:t> (</a:t>
            </a:r>
            <a:r>
              <a:rPr lang="en-US" sz="2400" dirty="0" err="1"/>
              <a:t>penggunaan</a:t>
            </a:r>
            <a:r>
              <a:rPr lang="en-US" sz="2400" dirty="0"/>
              <a:t> TIK, </a:t>
            </a:r>
            <a:r>
              <a:rPr lang="en-US" sz="2400" dirty="0" err="1"/>
              <a:t>masyarakat</a:t>
            </a:r>
            <a:r>
              <a:rPr lang="en-US" sz="2400" dirty="0"/>
              <a:t> masa </a:t>
            </a:r>
            <a:r>
              <a:rPr lang="en-US" sz="2400" dirty="0" err="1"/>
              <a:t>depan</a:t>
            </a:r>
            <a:r>
              <a:rPr lang="en-US" sz="24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Studi </a:t>
            </a:r>
            <a:r>
              <a:rPr lang="en-US" sz="2400" dirty="0" err="1"/>
              <a:t>komparatif</a:t>
            </a:r>
            <a:r>
              <a:rPr lang="en-US" sz="2400" dirty="0"/>
              <a:t> system </a:t>
            </a:r>
            <a:r>
              <a:rPr lang="en-US" sz="2400" dirty="0" err="1"/>
              <a:t>pendidikan</a:t>
            </a:r>
            <a:r>
              <a:rPr lang="en-US" sz="2400" dirty="0"/>
              <a:t> di negara </a:t>
            </a:r>
            <a:r>
              <a:rPr lang="en-US" sz="2400" dirty="0" err="1"/>
              <a:t>maju</a:t>
            </a:r>
            <a:r>
              <a:rPr lang="en-US" sz="2400" dirty="0"/>
              <a:t> (Korea Selatan, </a:t>
            </a:r>
            <a:r>
              <a:rPr lang="en-US" sz="2400" dirty="0" err="1"/>
              <a:t>Jepang</a:t>
            </a:r>
            <a:r>
              <a:rPr lang="en-US" sz="2400" dirty="0"/>
              <a:t>, dan Singapura)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</a:t>
            </a:r>
            <a:r>
              <a:rPr lang="en-ID" sz="2400" dirty="0" err="1"/>
              <a:t>efleksi</a:t>
            </a:r>
            <a:r>
              <a:rPr lang="en-ID" sz="2400" dirty="0"/>
              <a:t> dan </a:t>
            </a:r>
            <a:r>
              <a:rPr lang="en-ID" sz="2400" dirty="0" err="1"/>
              <a:t>Sintesis</a:t>
            </a:r>
            <a:r>
              <a:rPr lang="en-ID" sz="2400" dirty="0"/>
              <a:t> </a:t>
            </a:r>
            <a:r>
              <a:rPr lang="en-ID" sz="2400" dirty="0" err="1"/>
              <a:t>Wawasan</a:t>
            </a:r>
            <a:r>
              <a:rPr lang="en-ID" sz="2400" dirty="0"/>
              <a:t> Pendidikan(Peran </a:t>
            </a:r>
            <a:r>
              <a:rPr lang="en-ID" sz="2400" dirty="0" err="1"/>
              <a:t>mahasiswa</a:t>
            </a:r>
            <a:r>
              <a:rPr lang="en-ID" sz="2400" dirty="0"/>
              <a:t> </a:t>
            </a:r>
            <a:r>
              <a:rPr lang="en-ID" sz="2400" dirty="0" err="1"/>
              <a:t>calon</a:t>
            </a:r>
            <a:r>
              <a:rPr lang="en-ID" sz="2400" dirty="0"/>
              <a:t> guru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menjawab</a:t>
            </a:r>
            <a:r>
              <a:rPr lang="en-ID" sz="2400" dirty="0"/>
              <a:t> </a:t>
            </a:r>
            <a:r>
              <a:rPr lang="en-ID" sz="2400" dirty="0" err="1"/>
              <a:t>tantangan</a:t>
            </a:r>
            <a:r>
              <a:rPr lang="en-ID" sz="2400" dirty="0"/>
              <a:t> Pendidikan, Visi </a:t>
            </a:r>
            <a:r>
              <a:rPr lang="en-ID" sz="2400" dirty="0" err="1"/>
              <a:t>pendidikan</a:t>
            </a:r>
            <a:r>
              <a:rPr lang="en-ID" sz="2400" dirty="0"/>
              <a:t> masa </a:t>
            </a:r>
            <a:r>
              <a:rPr lang="en-ID" sz="2400" dirty="0" err="1"/>
              <a:t>depan</a:t>
            </a:r>
            <a:r>
              <a:rPr lang="en-ID" sz="2400" dirty="0"/>
              <a:t> di Indonesia)</a:t>
            </a:r>
          </a:p>
          <a:p>
            <a:endParaRPr lang="en-ID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3423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649407-64D9-92C2-58A1-81FB506402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Cooper Black" panose="0208090404030B020404" pitchFamily="18" charset="0"/>
              </a:rPr>
              <a:t>Sekian</a:t>
            </a:r>
            <a:r>
              <a:rPr lang="en-US">
                <a:solidFill>
                  <a:srgbClr val="FF0000"/>
                </a:solidFill>
                <a:latin typeface="Cooper Black" panose="0208090404030B020404" pitchFamily="18" charset="0"/>
              </a:rPr>
              <a:t>…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85B1F66-3D38-8331-D5E0-C512BC4953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15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47D6DB-DC95-6C05-34AA-070E7229E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367166"/>
            <a:ext cx="4521200" cy="265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E81E16-0F16-2C58-56E3-7D15FEA4E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87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rgbClr val="00B050"/>
                </a:solidFill>
                <a:latin typeface="Cooper Black" panose="0208090404030B020404" pitchFamily="18" charset="0"/>
              </a:rPr>
              <a:t>Pengertian</a:t>
            </a:r>
            <a:endParaRPr lang="en-US" dirty="0">
              <a:solidFill>
                <a:srgbClr val="00B050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756D5-5F82-0A28-7D91-7D5DDA3D2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883921"/>
            <a:ext cx="3515360" cy="19477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Wawasan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err="1">
                <a:solidFill>
                  <a:schemeClr val="bg1"/>
                </a:solidFill>
                <a:latin typeface="Google Sans"/>
              </a:rPr>
              <a:t>s</a:t>
            </a:r>
            <a:r>
              <a:rPr lang="en-US" b="1" i="0" dirty="0" err="1">
                <a:solidFill>
                  <a:schemeClr val="bg1"/>
                </a:solidFill>
                <a:effectLst/>
                <a:latin typeface="Google Sans"/>
              </a:rPr>
              <a:t>uatu</a:t>
            </a:r>
            <a:r>
              <a:rPr lang="en-US" b="1" i="0" dirty="0">
                <a:solidFill>
                  <a:schemeClr val="bg1"/>
                </a:solidFill>
                <a:effectLst/>
                <a:latin typeface="Google Sans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Google Sans"/>
              </a:rPr>
              <a:t>pandangan</a:t>
            </a:r>
            <a:r>
              <a:rPr lang="en-US" b="1" i="0" dirty="0">
                <a:solidFill>
                  <a:schemeClr val="bg1"/>
                </a:solidFill>
                <a:effectLst/>
                <a:latin typeface="Google Sans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Google Sans"/>
              </a:rPr>
              <a:t>atau</a:t>
            </a:r>
            <a:r>
              <a:rPr lang="en-US" b="1" i="0" dirty="0">
                <a:solidFill>
                  <a:schemeClr val="bg1"/>
                </a:solidFill>
                <a:effectLst/>
                <a:latin typeface="Google Sans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Google Sans"/>
              </a:rPr>
              <a:t>sikap</a:t>
            </a:r>
            <a:r>
              <a:rPr lang="en-US" b="1" i="0" dirty="0">
                <a:solidFill>
                  <a:schemeClr val="bg1"/>
                </a:solidFill>
                <a:effectLst/>
                <a:latin typeface="Google Sans"/>
              </a:rPr>
              <a:t> yang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Google Sans"/>
              </a:rPr>
              <a:t>mendalam</a:t>
            </a:r>
            <a:r>
              <a:rPr lang="en-US" b="1" i="0" dirty="0">
                <a:solidFill>
                  <a:schemeClr val="bg1"/>
                </a:solidFill>
                <a:effectLst/>
                <a:latin typeface="Google Sans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Google Sans"/>
              </a:rPr>
              <a:t>terhadap</a:t>
            </a:r>
            <a:r>
              <a:rPr lang="en-US" b="1" i="0" dirty="0">
                <a:solidFill>
                  <a:schemeClr val="bg1"/>
                </a:solidFill>
                <a:effectLst/>
                <a:latin typeface="Google Sans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Google Sans"/>
              </a:rPr>
              <a:t>suatu</a:t>
            </a:r>
            <a:r>
              <a:rPr lang="en-US" b="1" i="0" dirty="0">
                <a:solidFill>
                  <a:schemeClr val="bg1"/>
                </a:solidFill>
                <a:effectLst/>
                <a:latin typeface="Google Sans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Google Sans"/>
              </a:rPr>
              <a:t>hakikat</a:t>
            </a:r>
            <a: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  <a:t>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243A31-73B1-6E30-C45D-C0C93BA1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0080" y="1107440"/>
            <a:ext cx="6903720" cy="53854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rgbClr val="FF0000"/>
                </a:solidFill>
                <a:latin typeface="Roboto" panose="02000000000000000000" pitchFamily="2" charset="0"/>
              </a:rPr>
              <a:t>Pedidikan</a:t>
            </a:r>
            <a:endParaRPr lang="en-US" sz="2400" b="1" dirty="0">
              <a:solidFill>
                <a:srgbClr val="FF0000"/>
              </a:solidFill>
              <a:latin typeface="Roboto" panose="02000000000000000000" pitchFamily="2" charset="0"/>
            </a:endParaRPr>
          </a:p>
          <a:p>
            <a:r>
              <a:rPr lang="en-US" sz="2400" b="1" dirty="0">
                <a:highlight>
                  <a:srgbClr val="FFFF00"/>
                </a:highlight>
              </a:rPr>
              <a:t>proses </a:t>
            </a:r>
            <a:r>
              <a:rPr lang="en-US" sz="2400" b="1" dirty="0" err="1">
                <a:highlight>
                  <a:srgbClr val="FFFF00"/>
                </a:highlight>
              </a:rPr>
              <a:t>pengubahan</a:t>
            </a:r>
            <a:r>
              <a:rPr lang="en-US" sz="2400" b="1" dirty="0"/>
              <a:t> </a:t>
            </a:r>
            <a:r>
              <a:rPr lang="en-US" sz="2400" b="1" dirty="0" err="1"/>
              <a:t>sikap</a:t>
            </a:r>
            <a:r>
              <a:rPr lang="en-US" sz="2400" b="1" dirty="0"/>
              <a:t> dan tata </a:t>
            </a:r>
            <a:r>
              <a:rPr lang="en-US" sz="2400" b="1" dirty="0" err="1"/>
              <a:t>laku</a:t>
            </a:r>
            <a:r>
              <a:rPr lang="en-US" sz="2400" b="1" dirty="0"/>
              <a:t> </a:t>
            </a:r>
            <a:r>
              <a:rPr lang="en-US" sz="2400" b="1" dirty="0" err="1"/>
              <a:t>seseorang</a:t>
            </a:r>
            <a:r>
              <a:rPr lang="en-US" sz="2400" b="1" dirty="0"/>
              <a:t> </a:t>
            </a:r>
            <a:r>
              <a:rPr lang="en-US" sz="2400" b="1" dirty="0" err="1"/>
              <a:t>ataupun</a:t>
            </a:r>
            <a:r>
              <a:rPr lang="en-US" sz="2400" b="1" dirty="0"/>
              <a:t> </a:t>
            </a:r>
            <a:r>
              <a:rPr lang="en-US" sz="2400" b="1" dirty="0" err="1"/>
              <a:t>kelompok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upaya</a:t>
            </a:r>
            <a:r>
              <a:rPr lang="en-US" sz="2400" b="1" dirty="0"/>
              <a:t> </a:t>
            </a:r>
            <a:r>
              <a:rPr lang="en-US" sz="2400" b="1" dirty="0" err="1"/>
              <a:t>mendewasakan</a:t>
            </a:r>
            <a:r>
              <a:rPr lang="en-US" sz="2400" b="1" dirty="0"/>
              <a:t> </a:t>
            </a:r>
            <a:r>
              <a:rPr lang="en-US" sz="2400" b="1" dirty="0" err="1"/>
              <a:t>manusia</a:t>
            </a:r>
            <a:r>
              <a:rPr lang="en-US" sz="2400" b="1" dirty="0"/>
              <a:t> </a:t>
            </a:r>
            <a:r>
              <a:rPr lang="en-US" sz="2400" b="1" dirty="0" err="1"/>
              <a:t>melalui</a:t>
            </a:r>
            <a:r>
              <a:rPr lang="en-US" sz="2400" b="1" dirty="0"/>
              <a:t> </a:t>
            </a:r>
            <a:r>
              <a:rPr lang="en-US" sz="2400" b="1" dirty="0" err="1"/>
              <a:t>sebuah</a:t>
            </a:r>
            <a:r>
              <a:rPr lang="en-US" sz="2400" b="1" dirty="0"/>
              <a:t> </a:t>
            </a:r>
            <a:r>
              <a:rPr lang="en-US" sz="2400" b="1" dirty="0" err="1"/>
              <a:t>pengajaran</a:t>
            </a:r>
            <a:r>
              <a:rPr lang="en-US" sz="2400" b="1" dirty="0"/>
              <a:t> </a:t>
            </a:r>
            <a:r>
              <a:rPr lang="en-US" sz="2400" b="1" dirty="0" err="1"/>
              <a:t>maupun</a:t>
            </a:r>
            <a:r>
              <a:rPr lang="en-US" sz="2400" b="1" dirty="0"/>
              <a:t> </a:t>
            </a:r>
            <a:r>
              <a:rPr lang="en-US" sz="2400" b="1" dirty="0" err="1"/>
              <a:t>pelatihan</a:t>
            </a:r>
            <a:r>
              <a:rPr lang="en-US" sz="2400" b="1" dirty="0"/>
              <a:t>.</a:t>
            </a:r>
          </a:p>
          <a:p>
            <a:r>
              <a:rPr lang="en-US" sz="2400" b="1" dirty="0" err="1">
                <a:highlight>
                  <a:srgbClr val="FFFF00"/>
                </a:highlight>
              </a:rPr>
              <a:t>usaha</a:t>
            </a:r>
            <a:r>
              <a:rPr lang="en-US" sz="2400" b="1" dirty="0"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highlight>
                  <a:srgbClr val="FFFF00"/>
                </a:highlight>
              </a:rPr>
              <a:t>dasar</a:t>
            </a:r>
            <a:r>
              <a:rPr lang="en-US" sz="2400" b="1" dirty="0">
                <a:highlight>
                  <a:srgbClr val="FFFF00"/>
                </a:highlight>
              </a:rPr>
              <a:t> </a:t>
            </a:r>
            <a:r>
              <a:rPr lang="en-US" sz="2400" b="1" dirty="0" err="1"/>
              <a:t>terencana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mewujudkan</a:t>
            </a:r>
            <a:r>
              <a:rPr lang="en-US" sz="2400" b="1" dirty="0"/>
              <a:t> </a:t>
            </a:r>
            <a:r>
              <a:rPr lang="en-US" sz="2400" b="1" dirty="0" err="1"/>
              <a:t>suasana</a:t>
            </a:r>
            <a:r>
              <a:rPr lang="en-US" sz="2400" b="1" dirty="0"/>
              <a:t> </a:t>
            </a:r>
            <a:r>
              <a:rPr lang="en-US" sz="2400" b="1" dirty="0" err="1"/>
              <a:t>belajar</a:t>
            </a:r>
            <a:r>
              <a:rPr lang="en-US" sz="2400" b="1" dirty="0"/>
              <a:t> dan proses </a:t>
            </a:r>
            <a:r>
              <a:rPr lang="en-US" sz="2400" b="1" dirty="0" err="1"/>
              <a:t>pembelajaran</a:t>
            </a:r>
            <a:r>
              <a:rPr lang="en-US" sz="2400" b="1" dirty="0"/>
              <a:t> agar </a:t>
            </a:r>
            <a:r>
              <a:rPr lang="en-US" sz="2400" b="1" dirty="0" err="1"/>
              <a:t>peserta</a:t>
            </a:r>
            <a:r>
              <a:rPr lang="en-US" sz="2400" b="1" dirty="0"/>
              <a:t> </a:t>
            </a:r>
            <a:r>
              <a:rPr lang="en-US" sz="2400" b="1" dirty="0" err="1"/>
              <a:t>didik</a:t>
            </a:r>
            <a:r>
              <a:rPr lang="en-US" sz="2400" b="1" dirty="0"/>
              <a:t> </a:t>
            </a:r>
            <a:r>
              <a:rPr lang="en-US" sz="2400" b="1" dirty="0" err="1"/>
              <a:t>secara</a:t>
            </a:r>
            <a:r>
              <a:rPr lang="en-US" sz="2400" b="1" dirty="0"/>
              <a:t> </a:t>
            </a:r>
            <a:r>
              <a:rPr lang="en-US" sz="2400" b="1" dirty="0" err="1"/>
              <a:t>aktif</a:t>
            </a:r>
            <a:r>
              <a:rPr lang="en-US" sz="2400" b="1" dirty="0"/>
              <a:t> </a:t>
            </a:r>
            <a:r>
              <a:rPr lang="en-US" sz="2400" b="1" dirty="0" err="1"/>
              <a:t>mengembangkan</a:t>
            </a:r>
            <a:r>
              <a:rPr lang="en-US" sz="2400" b="1" dirty="0"/>
              <a:t> </a:t>
            </a:r>
            <a:r>
              <a:rPr lang="en-US" sz="2400" b="1" dirty="0" err="1"/>
              <a:t>potensi</a:t>
            </a:r>
            <a:r>
              <a:rPr lang="en-US" sz="2400" b="1" dirty="0"/>
              <a:t> </a:t>
            </a:r>
            <a:r>
              <a:rPr lang="en-US" sz="2400" b="1" dirty="0" err="1"/>
              <a:t>dirinya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memiliki</a:t>
            </a:r>
            <a:r>
              <a:rPr lang="en-US" sz="2400" b="1" dirty="0"/>
              <a:t> </a:t>
            </a:r>
            <a:r>
              <a:rPr lang="en-US" sz="2400" b="1" dirty="0" err="1"/>
              <a:t>kekuatan</a:t>
            </a:r>
            <a:r>
              <a:rPr lang="en-US" sz="2400" b="1" dirty="0"/>
              <a:t> spiritual </a:t>
            </a:r>
            <a:r>
              <a:rPr lang="en-US" sz="2400" b="1" dirty="0" err="1"/>
              <a:t>keagamaan</a:t>
            </a:r>
            <a:r>
              <a:rPr lang="en-US" sz="2400" b="1" dirty="0"/>
              <a:t>, </a:t>
            </a:r>
            <a:r>
              <a:rPr lang="en-US" sz="2400" b="1" dirty="0" err="1"/>
              <a:t>pengendalian</a:t>
            </a:r>
            <a:r>
              <a:rPr lang="en-US" sz="2400" b="1" dirty="0"/>
              <a:t> </a:t>
            </a:r>
            <a:r>
              <a:rPr lang="en-US" sz="2400" b="1" dirty="0" err="1"/>
              <a:t>diri</a:t>
            </a:r>
            <a:r>
              <a:rPr lang="en-US" sz="2400" b="1" dirty="0"/>
              <a:t>, </a:t>
            </a:r>
            <a:r>
              <a:rPr lang="en-US" sz="2400" b="1" dirty="0" err="1"/>
              <a:t>kepribadian</a:t>
            </a:r>
            <a:r>
              <a:rPr lang="en-US" sz="2400" b="1" dirty="0"/>
              <a:t>, </a:t>
            </a:r>
            <a:r>
              <a:rPr lang="en-US" sz="2400" b="1" dirty="0" err="1"/>
              <a:t>kecerdasan</a:t>
            </a:r>
            <a:r>
              <a:rPr lang="en-US" sz="2400" b="1" dirty="0"/>
              <a:t>, </a:t>
            </a:r>
            <a:r>
              <a:rPr lang="en-US" sz="2400" b="1" dirty="0" err="1"/>
              <a:t>akhlak</a:t>
            </a:r>
            <a:r>
              <a:rPr lang="en-US" sz="2400" b="1" dirty="0"/>
              <a:t>, </a:t>
            </a:r>
            <a:r>
              <a:rPr lang="en-US" sz="2400" b="1" dirty="0" err="1"/>
              <a:t>ilmu</a:t>
            </a:r>
            <a:r>
              <a:rPr lang="en-US" sz="2400" b="1" dirty="0"/>
              <a:t> </a:t>
            </a:r>
            <a:r>
              <a:rPr lang="en-US" sz="2400" b="1" dirty="0" err="1"/>
              <a:t>hidup</a:t>
            </a:r>
            <a:r>
              <a:rPr lang="en-US" sz="2400" b="1" dirty="0"/>
              <a:t>, </a:t>
            </a:r>
            <a:r>
              <a:rPr lang="en-US" sz="2400" b="1" dirty="0" err="1"/>
              <a:t>pengetahuan</a:t>
            </a:r>
            <a:r>
              <a:rPr lang="en-US" sz="2400" b="1" dirty="0"/>
              <a:t> </a:t>
            </a:r>
            <a:r>
              <a:rPr lang="en-US" sz="2400" b="1" dirty="0" err="1"/>
              <a:t>umum</a:t>
            </a:r>
            <a:r>
              <a:rPr lang="en-US" sz="2400" b="1" dirty="0"/>
              <a:t> </a:t>
            </a:r>
            <a:r>
              <a:rPr lang="en-US" sz="2400" b="1" dirty="0" err="1"/>
              <a:t>serta</a:t>
            </a:r>
            <a:r>
              <a:rPr lang="en-US" sz="2400" b="1" dirty="0"/>
              <a:t> </a:t>
            </a:r>
            <a:r>
              <a:rPr lang="en-US" sz="2400" b="1" dirty="0" err="1"/>
              <a:t>keterampilan</a:t>
            </a:r>
            <a:r>
              <a:rPr lang="en-US" sz="2400" b="1" dirty="0"/>
              <a:t> yang </a:t>
            </a:r>
            <a:r>
              <a:rPr lang="en-US" sz="2400" b="1" dirty="0" err="1"/>
              <a:t>diperlukan</a:t>
            </a:r>
            <a:r>
              <a:rPr lang="en-US" sz="2400" b="1" dirty="0"/>
              <a:t> </a:t>
            </a:r>
            <a:r>
              <a:rPr lang="en-US" sz="2400" b="1" dirty="0" err="1"/>
              <a:t>dirinya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masyarakat</a:t>
            </a:r>
            <a:r>
              <a:rPr lang="en-US" sz="2400" b="1" dirty="0"/>
              <a:t> </a:t>
            </a:r>
            <a:r>
              <a:rPr lang="en-US" sz="2400" b="1" dirty="0" err="1"/>
              <a:t>berlandaskan</a:t>
            </a:r>
            <a:r>
              <a:rPr lang="en-US" sz="2400" b="1" dirty="0"/>
              <a:t> </a:t>
            </a:r>
            <a:r>
              <a:rPr lang="en-US" sz="2400" b="1" dirty="0" err="1"/>
              <a:t>Undang-Undang</a:t>
            </a:r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0909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81E16-0F16-2C58-56E3-7D15FEA4E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87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rgbClr val="00B050"/>
                </a:solidFill>
                <a:latin typeface="Cooper Black" panose="0208090404030B020404" pitchFamily="18" charset="0"/>
              </a:rPr>
              <a:t>Pengertian</a:t>
            </a:r>
            <a:endParaRPr lang="en-US" dirty="0">
              <a:solidFill>
                <a:srgbClr val="00B050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756D5-5F82-0A28-7D91-7D5DDA3D2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720" y="1127761"/>
            <a:ext cx="10226040" cy="3373120"/>
          </a:xfrm>
        </p:spPr>
        <p:txBody>
          <a:bodyPr>
            <a:normAutofit lnSpcReduction="1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Wawasan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pendidikan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adalah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wawasan</a:t>
            </a:r>
            <a:r>
              <a:rPr lang="en-US" b="1" dirty="0">
                <a:solidFill>
                  <a:srgbClr val="FF0000"/>
                </a:solidFill>
              </a:rPr>
              <a:t> yang </a:t>
            </a:r>
            <a:r>
              <a:rPr lang="en-US" b="1" dirty="0" err="1">
                <a:solidFill>
                  <a:srgbClr val="FF0000"/>
                </a:solidFill>
              </a:rPr>
              <a:t>dibutuhkan</a:t>
            </a:r>
            <a:r>
              <a:rPr lang="en-US" b="1" dirty="0">
                <a:solidFill>
                  <a:srgbClr val="FF0000"/>
                </a:solidFill>
              </a:rPr>
              <a:t> oleh </a:t>
            </a:r>
            <a:r>
              <a:rPr lang="en-US" b="1" dirty="0" err="1">
                <a:solidFill>
                  <a:srgbClr val="FF0000"/>
                </a:solidFill>
              </a:rPr>
              <a:t>seorang</a:t>
            </a:r>
            <a:r>
              <a:rPr lang="en-US" b="1" dirty="0">
                <a:solidFill>
                  <a:srgbClr val="FF0000"/>
                </a:solidFill>
              </a:rPr>
              <a:t> guru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memusatkan</a:t>
            </a:r>
            <a:r>
              <a:rPr lang="en-US" b="1" dirty="0"/>
              <a:t> </a:t>
            </a:r>
            <a:r>
              <a:rPr lang="en-US" b="1" dirty="0" err="1"/>
              <a:t>perhatiannya</a:t>
            </a:r>
            <a:r>
              <a:rPr lang="en-US" b="1" dirty="0"/>
              <a:t> </a:t>
            </a:r>
            <a:r>
              <a:rPr lang="en-US" b="1" dirty="0" err="1"/>
              <a:t>kepada</a:t>
            </a:r>
            <a:r>
              <a:rPr lang="en-US" b="1" dirty="0"/>
              <a:t> </a:t>
            </a:r>
            <a:r>
              <a:rPr lang="en-US" b="1" dirty="0" err="1"/>
              <a:t>hal-hal</a:t>
            </a:r>
            <a:r>
              <a:rPr lang="en-US" b="1" dirty="0"/>
              <a:t> yang </a:t>
            </a:r>
            <a:r>
              <a:rPr lang="en-US" b="1" dirty="0" err="1"/>
              <a:t>berkenaan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cara</a:t>
            </a:r>
            <a:r>
              <a:rPr lang="en-US" b="1" dirty="0"/>
              <a:t> </a:t>
            </a:r>
            <a:r>
              <a:rPr lang="en-US" b="1" dirty="0" err="1"/>
              <a:t>memandang</a:t>
            </a:r>
            <a:r>
              <a:rPr lang="en-US" b="1" dirty="0"/>
              <a:t> </a:t>
            </a:r>
            <a:r>
              <a:rPr lang="en-US" b="1" dirty="0" err="1"/>
              <a:t>serta</a:t>
            </a:r>
            <a:r>
              <a:rPr lang="en-US" b="1" dirty="0"/>
              <a:t> </a:t>
            </a:r>
            <a:r>
              <a:rPr lang="en-US" b="1" dirty="0" err="1"/>
              <a:t>cara</a:t>
            </a:r>
            <a:r>
              <a:rPr lang="en-US" b="1" dirty="0"/>
              <a:t> </a:t>
            </a:r>
            <a:r>
              <a:rPr lang="en-US" b="1" dirty="0" err="1"/>
              <a:t>bersikap</a:t>
            </a:r>
            <a:r>
              <a:rPr lang="en-US" b="1" dirty="0"/>
              <a:t> yang </a:t>
            </a:r>
            <a:r>
              <a:rPr lang="en-US" b="1" dirty="0" err="1"/>
              <a:t>lebih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menghadapi</a:t>
            </a:r>
            <a:r>
              <a:rPr lang="en-US" b="1" dirty="0"/>
              <a:t> </a:t>
            </a:r>
            <a:r>
              <a:rPr lang="en-US" b="1" dirty="0" err="1"/>
              <a:t>tugas-tugasnya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arti yang </a:t>
            </a:r>
            <a:r>
              <a:rPr lang="en-US" b="1" dirty="0" err="1"/>
              <a:t>lebih</a:t>
            </a:r>
            <a:r>
              <a:rPr lang="en-US" b="1" dirty="0"/>
              <a:t> </a:t>
            </a:r>
            <a:r>
              <a:rPr lang="en-US" b="1" dirty="0" err="1"/>
              <a:t>mendasar</a:t>
            </a:r>
            <a:r>
              <a:rPr lang="en-US" b="1" dirty="0"/>
              <a:t>, </a:t>
            </a:r>
            <a:r>
              <a:rPr lang="en-US" b="1" dirty="0" err="1"/>
              <a:t>yaitu</a:t>
            </a:r>
            <a:r>
              <a:rPr lang="en-US" b="1" dirty="0"/>
              <a:t> </a:t>
            </a:r>
            <a:r>
              <a:rPr lang="en-US" b="1" dirty="0" err="1"/>
              <a:t>seperti</a:t>
            </a:r>
            <a:r>
              <a:rPr lang="en-US" b="1" dirty="0"/>
              <a:t> </a:t>
            </a:r>
            <a:r>
              <a:rPr lang="en-US" b="1" dirty="0" err="1"/>
              <a:t>wawasan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hal</a:t>
            </a:r>
            <a:r>
              <a:rPr lang="en-US" b="1" dirty="0"/>
              <a:t> </a:t>
            </a:r>
            <a:r>
              <a:rPr lang="en-US" b="1" dirty="0" err="1"/>
              <a:t>belajar</a:t>
            </a:r>
            <a:r>
              <a:rPr lang="en-US" b="1" dirty="0"/>
              <a:t> </a:t>
            </a:r>
            <a:r>
              <a:rPr lang="en-US" b="1" dirty="0" err="1"/>
              <a:t>mengajar</a:t>
            </a:r>
            <a:r>
              <a:rPr lang="en-US" b="1" dirty="0"/>
              <a:t>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243A31-73B1-6E30-C45D-C0C93BA1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3119755"/>
            <a:ext cx="5257800" cy="3373120"/>
          </a:xfrm>
        </p:spPr>
        <p:txBody>
          <a:bodyPr>
            <a:normAutofit lnSpcReduction="10000"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Roboto" panose="02000000000000000000" pitchFamily="2" charset="0"/>
              </a:rPr>
              <a:t>Pentingnya</a:t>
            </a:r>
            <a:r>
              <a:rPr lang="en-US" b="1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Roboto" panose="02000000000000000000" pitchFamily="2" charset="0"/>
              </a:rPr>
              <a:t>wawasan</a:t>
            </a:r>
            <a:r>
              <a:rPr lang="en-US" b="1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Roboto" panose="02000000000000000000" pitchFamily="2" charset="0"/>
              </a:rPr>
              <a:t>pendidikan</a:t>
            </a:r>
            <a:r>
              <a:rPr lang="en-US" b="1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Roboto" panose="02000000000000000000" pitchFamily="2" charset="0"/>
              </a:rPr>
              <a:t>bagi</a:t>
            </a:r>
            <a:r>
              <a:rPr lang="en-US" b="1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Roboto" panose="02000000000000000000" pitchFamily="2" charset="0"/>
              </a:rPr>
              <a:t>calon</a:t>
            </a:r>
            <a:r>
              <a:rPr lang="en-US" b="1" dirty="0">
                <a:solidFill>
                  <a:srgbClr val="FF0000"/>
                </a:solidFill>
                <a:latin typeface="Roboto" panose="02000000000000000000" pitchFamily="2" charset="0"/>
              </a:rPr>
              <a:t> guru </a:t>
            </a:r>
            <a:r>
              <a:rPr lang="en-US" dirty="0">
                <a:solidFill>
                  <a:srgbClr val="575757"/>
                </a:solidFill>
                <a:latin typeface="Roboto" panose="02000000000000000000" pitchFamily="2" charset="0"/>
                <a:sym typeface="Wingdings" panose="05000000000000000000" pitchFamily="2" charset="2"/>
              </a:rPr>
              <a:t></a:t>
            </a:r>
            <a:r>
              <a:rPr lang="en-US" dirty="0" err="1">
                <a:solidFill>
                  <a:srgbClr val="575757"/>
                </a:solidFill>
                <a:latin typeface="Roboto" panose="02000000000000000000" pitchFamily="2" charset="0"/>
              </a:rPr>
              <a:t>akan</a:t>
            </a:r>
            <a:r>
              <a:rPr lang="en-US" dirty="0">
                <a:solidFill>
                  <a:srgbClr val="575757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575757"/>
                </a:solidFill>
                <a:latin typeface="Roboto" panose="02000000000000000000" pitchFamily="2" charset="0"/>
              </a:rPr>
              <a:t>memberikan</a:t>
            </a:r>
            <a:r>
              <a:rPr lang="en-US" dirty="0">
                <a:solidFill>
                  <a:srgbClr val="575757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575757"/>
                </a:solidFill>
                <a:latin typeface="Roboto" panose="02000000000000000000" pitchFamily="2" charset="0"/>
              </a:rPr>
              <a:t>asumsi-asumsi</a:t>
            </a:r>
            <a:r>
              <a:rPr lang="en-US" dirty="0">
                <a:solidFill>
                  <a:srgbClr val="575757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575757"/>
                </a:solidFill>
                <a:latin typeface="Roboto" panose="02000000000000000000" pitchFamily="2" charset="0"/>
              </a:rPr>
              <a:t>atau</a:t>
            </a:r>
            <a:r>
              <a:rPr lang="en-US" dirty="0">
                <a:solidFill>
                  <a:srgbClr val="575757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575757"/>
                </a:solidFill>
                <a:latin typeface="Roboto" panose="02000000000000000000" pitchFamily="2" charset="0"/>
              </a:rPr>
              <a:t>pertanyaan-pertanyaan</a:t>
            </a:r>
            <a:r>
              <a:rPr lang="en-US" dirty="0">
                <a:solidFill>
                  <a:srgbClr val="575757"/>
                </a:solidFill>
                <a:latin typeface="Roboto" panose="02000000000000000000" pitchFamily="2" charset="0"/>
              </a:rPr>
              <a:t> yang </a:t>
            </a:r>
            <a:r>
              <a:rPr lang="en-US" dirty="0" err="1">
                <a:solidFill>
                  <a:srgbClr val="575757"/>
                </a:solidFill>
                <a:latin typeface="Roboto" panose="02000000000000000000" pitchFamily="2" charset="0"/>
              </a:rPr>
              <a:t>dianggap</a:t>
            </a:r>
            <a:r>
              <a:rPr lang="en-US" dirty="0">
                <a:solidFill>
                  <a:srgbClr val="575757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575757"/>
                </a:solidFill>
                <a:latin typeface="Roboto" panose="02000000000000000000" pitchFamily="2" charset="0"/>
              </a:rPr>
              <a:t>benar</a:t>
            </a:r>
            <a:r>
              <a:rPr lang="en-US" dirty="0">
                <a:solidFill>
                  <a:srgbClr val="575757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575757"/>
                </a:solidFill>
                <a:latin typeface="Roboto" panose="02000000000000000000" pitchFamily="2" charset="0"/>
              </a:rPr>
              <a:t>untuk</a:t>
            </a:r>
            <a:r>
              <a:rPr lang="en-US" dirty="0">
                <a:solidFill>
                  <a:srgbClr val="575757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575757"/>
                </a:solidFill>
                <a:latin typeface="Roboto" panose="02000000000000000000" pitchFamily="2" charset="0"/>
              </a:rPr>
              <a:t>menjadi</a:t>
            </a:r>
            <a:r>
              <a:rPr lang="en-US" dirty="0">
                <a:solidFill>
                  <a:srgbClr val="575757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575757"/>
                </a:solidFill>
                <a:latin typeface="Roboto" panose="02000000000000000000" pitchFamily="2" charset="0"/>
              </a:rPr>
              <a:t>landasan</a:t>
            </a:r>
            <a:r>
              <a:rPr lang="en-US" dirty="0">
                <a:solidFill>
                  <a:srgbClr val="575757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575757"/>
                </a:solidFill>
                <a:latin typeface="Roboto" panose="02000000000000000000" pitchFamily="2" charset="0"/>
              </a:rPr>
              <a:t>bagi</a:t>
            </a:r>
            <a:r>
              <a:rPr lang="en-US" dirty="0">
                <a:solidFill>
                  <a:srgbClr val="575757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575757"/>
                </a:solidFill>
                <a:latin typeface="Roboto" panose="02000000000000000000" pitchFamily="2" charset="0"/>
              </a:rPr>
              <a:t>setiap</a:t>
            </a:r>
            <a:r>
              <a:rPr lang="en-US" dirty="0">
                <a:solidFill>
                  <a:srgbClr val="575757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575757"/>
                </a:solidFill>
                <a:latin typeface="Roboto" panose="02000000000000000000" pitchFamily="2" charset="0"/>
              </a:rPr>
              <a:t>calon</a:t>
            </a:r>
            <a:r>
              <a:rPr lang="en-US" dirty="0">
                <a:solidFill>
                  <a:srgbClr val="575757"/>
                </a:solidFill>
                <a:latin typeface="Roboto" panose="02000000000000000000" pitchFamily="2" charset="0"/>
              </a:rPr>
              <a:t> guru </a:t>
            </a:r>
            <a:r>
              <a:rPr lang="en-US" dirty="0" err="1">
                <a:solidFill>
                  <a:srgbClr val="575757"/>
                </a:solidFill>
                <a:latin typeface="Roboto" panose="02000000000000000000" pitchFamily="2" charset="0"/>
              </a:rPr>
              <a:t>dalam</a:t>
            </a:r>
            <a:r>
              <a:rPr lang="en-US" dirty="0">
                <a:solidFill>
                  <a:srgbClr val="575757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575757"/>
                </a:solidFill>
                <a:latin typeface="Roboto" panose="02000000000000000000" pitchFamily="2" charset="0"/>
              </a:rPr>
              <a:t>memandang</a:t>
            </a:r>
            <a:r>
              <a:rPr lang="en-US" dirty="0">
                <a:solidFill>
                  <a:srgbClr val="575757"/>
                </a:solidFill>
                <a:latin typeface="Roboto" panose="02000000000000000000" pitchFamily="2" charset="0"/>
              </a:rPr>
              <a:t>, </a:t>
            </a:r>
            <a:r>
              <a:rPr lang="en-US" dirty="0" err="1">
                <a:solidFill>
                  <a:srgbClr val="575757"/>
                </a:solidFill>
                <a:latin typeface="Roboto" panose="02000000000000000000" pitchFamily="2" charset="0"/>
              </a:rPr>
              <a:t>menyikapi</a:t>
            </a:r>
            <a:r>
              <a:rPr lang="en-US" dirty="0">
                <a:solidFill>
                  <a:srgbClr val="575757"/>
                </a:solidFill>
                <a:latin typeface="Roboto" panose="02000000000000000000" pitchFamily="2" charset="0"/>
              </a:rPr>
              <a:t>, </a:t>
            </a:r>
            <a:r>
              <a:rPr lang="en-US" dirty="0" err="1">
                <a:solidFill>
                  <a:srgbClr val="575757"/>
                </a:solidFill>
                <a:latin typeface="Roboto" panose="02000000000000000000" pitchFamily="2" charset="0"/>
              </a:rPr>
              <a:t>serta</a:t>
            </a:r>
            <a:r>
              <a:rPr lang="en-US" dirty="0">
                <a:solidFill>
                  <a:srgbClr val="575757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575757"/>
                </a:solidFill>
                <a:latin typeface="Roboto" panose="02000000000000000000" pitchFamily="2" charset="0"/>
              </a:rPr>
              <a:t>melaksanakan</a:t>
            </a:r>
            <a:r>
              <a:rPr lang="en-US" dirty="0">
                <a:solidFill>
                  <a:srgbClr val="575757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575757"/>
                </a:solidFill>
                <a:latin typeface="Roboto" panose="02000000000000000000" pitchFamily="2" charset="0"/>
              </a:rPr>
              <a:t>tugasnya</a:t>
            </a:r>
            <a:r>
              <a:rPr lang="en-US" dirty="0">
                <a:solidFill>
                  <a:srgbClr val="575757"/>
                </a:solidFill>
                <a:latin typeface="Roboto" panose="02000000000000000000" pitchFamily="2" charset="0"/>
              </a:rPr>
              <a:t>. 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3D3208-B03D-E5B0-0E48-52E2ED59D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" y="3363596"/>
            <a:ext cx="5699760" cy="337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1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004A2AC-E4A4-09CA-755D-8889AA5BE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" y="1838960"/>
            <a:ext cx="5412084" cy="44703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324EC2-E082-7A21-7E24-93232BBAF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" y="0"/>
            <a:ext cx="8890000" cy="1985328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00B0F0"/>
                </a:solidFill>
                <a:latin typeface="Cooper Black" panose="0208090404030B020404" pitchFamily="18" charset="0"/>
              </a:rPr>
              <a:t>Mengapa</a:t>
            </a:r>
            <a:r>
              <a:rPr lang="en-US" sz="3600" dirty="0">
                <a:solidFill>
                  <a:srgbClr val="00B0F0"/>
                </a:solidFill>
                <a:latin typeface="Cooper Black" panose="0208090404030B020404" pitchFamily="18" charset="0"/>
              </a:rPr>
              <a:t> guru </a:t>
            </a:r>
            <a:r>
              <a:rPr lang="en-US" sz="3600" dirty="0" err="1">
                <a:solidFill>
                  <a:srgbClr val="00B0F0"/>
                </a:solidFill>
                <a:latin typeface="Cooper Black" panose="0208090404030B020404" pitchFamily="18" charset="0"/>
              </a:rPr>
              <a:t>harus</a:t>
            </a:r>
            <a:r>
              <a:rPr lang="en-US" sz="3600" dirty="0">
                <a:solidFill>
                  <a:srgbClr val="00B0F0"/>
                </a:solidFill>
                <a:latin typeface="Cooper Black" panose="0208090404030B0204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Cooper Black" panose="0208090404030B020404" pitchFamily="18" charset="0"/>
              </a:rPr>
              <a:t>memiliki</a:t>
            </a:r>
            <a:r>
              <a:rPr lang="en-US" sz="3600" dirty="0">
                <a:solidFill>
                  <a:srgbClr val="00B0F0"/>
                </a:solidFill>
                <a:latin typeface="Cooper Black" panose="0208090404030B0204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Cooper Black" panose="0208090404030B020404" pitchFamily="18" charset="0"/>
              </a:rPr>
              <a:t>wawasan</a:t>
            </a:r>
            <a:r>
              <a:rPr lang="en-US" sz="3600" dirty="0">
                <a:solidFill>
                  <a:srgbClr val="00B0F0"/>
                </a:solidFill>
                <a:latin typeface="Cooper Black" panose="0208090404030B020404" pitchFamily="18" charset="0"/>
              </a:rPr>
              <a:t> yang </a:t>
            </a:r>
            <a:r>
              <a:rPr lang="en-US" sz="3600" dirty="0" err="1">
                <a:solidFill>
                  <a:srgbClr val="00B0F0"/>
                </a:solidFill>
                <a:latin typeface="Cooper Black" panose="0208090404030B020404" pitchFamily="18" charset="0"/>
              </a:rPr>
              <a:t>luas</a:t>
            </a:r>
            <a:r>
              <a:rPr lang="en-US" sz="3600" dirty="0">
                <a:solidFill>
                  <a:srgbClr val="00B0F0"/>
                </a:solidFill>
                <a:latin typeface="Cooper Black" panose="0208090404030B020404" pitchFamily="18" charset="0"/>
              </a:rPr>
              <a:t>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C53521-1DEA-5019-7B5B-7B5D1CB09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1560" y="1690688"/>
            <a:ext cx="6492240" cy="5035232"/>
          </a:xfrm>
        </p:spPr>
        <p:txBody>
          <a:bodyPr>
            <a:normAutofit/>
          </a:bodyPr>
          <a:lstStyle/>
          <a:p>
            <a:r>
              <a:rPr lang="en-US" sz="3200" b="1" dirty="0"/>
              <a:t>Guru </a:t>
            </a:r>
            <a:r>
              <a:rPr lang="en-US" sz="3200" b="1" dirty="0" err="1"/>
              <a:t>akan</a:t>
            </a:r>
            <a:r>
              <a:rPr lang="en-US" sz="3200" b="1" dirty="0"/>
              <a:t> </a:t>
            </a:r>
            <a:r>
              <a:rPr lang="en-US" sz="3200" b="1" dirty="0" err="1">
                <a:highlight>
                  <a:srgbClr val="FFFF00"/>
                </a:highlight>
              </a:rPr>
              <a:t>memberi</a:t>
            </a:r>
            <a:r>
              <a:rPr lang="en-US" sz="3200" b="1" dirty="0">
                <a:highlight>
                  <a:srgbClr val="FFFF00"/>
                </a:highlight>
              </a:rPr>
              <a:t>/</a:t>
            </a:r>
            <a:r>
              <a:rPr lang="en-US" sz="3200" b="1" dirty="0" err="1">
                <a:highlight>
                  <a:srgbClr val="FFFF00"/>
                </a:highlight>
              </a:rPr>
              <a:t>menunjukkan</a:t>
            </a:r>
            <a:r>
              <a:rPr lang="en-US" sz="3200" b="1" dirty="0">
                <a:highlight>
                  <a:srgbClr val="FFFF00"/>
                </a:highlight>
              </a:rPr>
              <a:t> </a:t>
            </a:r>
            <a:r>
              <a:rPr lang="en-US" sz="3200" b="1" dirty="0" err="1">
                <a:highlight>
                  <a:srgbClr val="FFFF00"/>
                </a:highlight>
              </a:rPr>
              <a:t>arah</a:t>
            </a:r>
            <a:r>
              <a:rPr lang="en-US" sz="3200" b="1" dirty="0">
                <a:highlight>
                  <a:srgbClr val="FFFF00"/>
                </a:highlight>
              </a:rPr>
              <a:t> </a:t>
            </a:r>
            <a:r>
              <a:rPr lang="en-US" sz="3200" b="1" dirty="0"/>
              <a:t>(</a:t>
            </a:r>
            <a:r>
              <a:rPr lang="en-US" sz="3200" b="1" dirty="0" err="1"/>
              <a:t>membimbing</a:t>
            </a:r>
            <a:r>
              <a:rPr lang="en-US" sz="3200" b="1" dirty="0"/>
              <a:t>, </a:t>
            </a:r>
            <a:r>
              <a:rPr lang="en-US" sz="3200" b="1" dirty="0" err="1"/>
              <a:t>melatih</a:t>
            </a:r>
            <a:r>
              <a:rPr lang="en-US" sz="3200" b="1" dirty="0"/>
              <a:t>) agar </a:t>
            </a:r>
            <a:r>
              <a:rPr lang="en-US" sz="3200" b="1" dirty="0" err="1"/>
              <a:t>siswa</a:t>
            </a:r>
            <a:r>
              <a:rPr lang="en-US" sz="3200" b="1" dirty="0"/>
              <a:t> </a:t>
            </a:r>
            <a:r>
              <a:rPr lang="en-US" sz="3200" b="1" dirty="0" err="1"/>
              <a:t>mencapai</a:t>
            </a:r>
            <a:r>
              <a:rPr lang="en-US" sz="3200" b="1" dirty="0"/>
              <a:t> </a:t>
            </a:r>
            <a:r>
              <a:rPr lang="en-US" sz="3200" b="1" dirty="0" err="1"/>
              <a:t>kompetensi</a:t>
            </a:r>
            <a:r>
              <a:rPr lang="en-US" sz="3200" b="1" dirty="0"/>
              <a:t> (</a:t>
            </a:r>
            <a:r>
              <a:rPr lang="en-US" sz="3200" b="1" dirty="0" err="1"/>
              <a:t>afektif</a:t>
            </a:r>
            <a:r>
              <a:rPr lang="en-US" sz="3200" b="1" dirty="0"/>
              <a:t>, </a:t>
            </a:r>
            <a:r>
              <a:rPr lang="en-US" sz="3200" b="1" dirty="0" err="1"/>
              <a:t>kognitif</a:t>
            </a:r>
            <a:r>
              <a:rPr lang="en-US" sz="3200" b="1" dirty="0"/>
              <a:t>, dan </a:t>
            </a:r>
            <a:r>
              <a:rPr lang="en-US" sz="3200" b="1" dirty="0" err="1"/>
              <a:t>psikomotor</a:t>
            </a:r>
            <a:r>
              <a:rPr lang="en-US" sz="3200" b="1" dirty="0"/>
              <a:t>)</a:t>
            </a:r>
          </a:p>
          <a:p>
            <a:r>
              <a:rPr lang="en-US" sz="3200" b="1" dirty="0"/>
              <a:t>Guru </a:t>
            </a:r>
            <a:r>
              <a:rPr lang="en-US" sz="3200" b="1" dirty="0" err="1">
                <a:highlight>
                  <a:srgbClr val="FFFF00"/>
                </a:highlight>
              </a:rPr>
              <a:t>menentukan</a:t>
            </a:r>
            <a:r>
              <a:rPr lang="en-US" sz="3200" b="1" dirty="0">
                <a:highlight>
                  <a:srgbClr val="FFFF00"/>
                </a:highlight>
              </a:rPr>
              <a:t> </a:t>
            </a:r>
            <a:r>
              <a:rPr lang="en-US" sz="3200" b="1" dirty="0" err="1">
                <a:highlight>
                  <a:srgbClr val="FFFF00"/>
                </a:highlight>
              </a:rPr>
              <a:t>teknis</a:t>
            </a:r>
            <a:r>
              <a:rPr lang="en-US" sz="3200" b="1" dirty="0">
                <a:highlight>
                  <a:srgbClr val="FFFF00"/>
                </a:highlight>
              </a:rPr>
              <a:t> dan </a:t>
            </a:r>
            <a:r>
              <a:rPr lang="en-US" sz="3200" b="1" dirty="0" err="1">
                <a:highlight>
                  <a:srgbClr val="FFFF00"/>
                </a:highlight>
              </a:rPr>
              <a:t>jenis</a:t>
            </a:r>
            <a:r>
              <a:rPr lang="en-US" sz="3200" b="1" dirty="0">
                <a:highlight>
                  <a:srgbClr val="FFFF00"/>
                </a:highlight>
              </a:rPr>
              <a:t> </a:t>
            </a:r>
            <a:r>
              <a:rPr lang="en-US" sz="3200" b="1" dirty="0" err="1">
                <a:highlight>
                  <a:srgbClr val="FFFF00"/>
                </a:highlight>
              </a:rPr>
              <a:t>bimbingan</a:t>
            </a:r>
            <a:r>
              <a:rPr lang="en-US" sz="3200" b="1" dirty="0">
                <a:highlight>
                  <a:srgbClr val="FFFF00"/>
                </a:highlight>
              </a:rPr>
              <a:t> </a:t>
            </a:r>
            <a:r>
              <a:rPr lang="en-US" sz="3200" b="1" dirty="0"/>
              <a:t>yang </a:t>
            </a:r>
            <a:r>
              <a:rPr lang="en-US" sz="3200" b="1" dirty="0" err="1"/>
              <a:t>tepat</a:t>
            </a:r>
            <a:r>
              <a:rPr lang="en-US" sz="3200" b="1" dirty="0"/>
              <a:t> </a:t>
            </a:r>
            <a:r>
              <a:rPr lang="en-US" sz="3200" b="1" dirty="0" err="1"/>
              <a:t>bagi</a:t>
            </a:r>
            <a:r>
              <a:rPr lang="en-US" sz="3200" b="1" dirty="0"/>
              <a:t> </a:t>
            </a:r>
            <a:r>
              <a:rPr lang="en-US" sz="3200" b="1" dirty="0" err="1"/>
              <a:t>setiap</a:t>
            </a:r>
            <a:r>
              <a:rPr lang="en-US" sz="3200" b="1" dirty="0"/>
              <a:t> </a:t>
            </a:r>
            <a:r>
              <a:rPr lang="en-US" sz="3200" b="1" dirty="0" err="1"/>
              <a:t>siswanya</a:t>
            </a:r>
            <a:r>
              <a:rPr lang="en-US" sz="3200" b="1" dirty="0"/>
              <a:t> </a:t>
            </a:r>
            <a:r>
              <a:rPr lang="en-US" sz="3200" b="1" dirty="0">
                <a:sym typeface="Wingdings" panose="05000000000000000000" pitchFamily="2" charset="2"/>
              </a:rPr>
              <a:t> </a:t>
            </a:r>
            <a:r>
              <a:rPr lang="en-US" sz="3200" b="1" dirty="0" err="1">
                <a:sym typeface="Wingdings" panose="05000000000000000000" pitchFamily="2" charset="2"/>
              </a:rPr>
              <a:t>belajar</a:t>
            </a:r>
            <a:r>
              <a:rPr lang="en-US" sz="3200" b="1" dirty="0"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ym typeface="Wingdings" panose="05000000000000000000" pitchFamily="2" charset="2"/>
              </a:rPr>
              <a:t>lebih</a:t>
            </a:r>
            <a:r>
              <a:rPr lang="en-US" sz="3200" b="1" dirty="0"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ym typeface="Wingdings" panose="05000000000000000000" pitchFamily="2" charset="2"/>
              </a:rPr>
              <a:t>efektif</a:t>
            </a:r>
            <a:r>
              <a:rPr lang="en-US" sz="3200" b="1" dirty="0">
                <a:sym typeface="Wingdings" panose="05000000000000000000" pitchFamily="2" charset="2"/>
              </a:rPr>
              <a:t> dan </a:t>
            </a:r>
            <a:r>
              <a:rPr lang="en-US" sz="3200" b="1" dirty="0" err="1">
                <a:sym typeface="Wingdings" panose="05000000000000000000" pitchFamily="2" charset="2"/>
              </a:rPr>
              <a:t>efisien</a:t>
            </a:r>
            <a:endParaRPr lang="en-US" sz="3200" b="1" dirty="0"/>
          </a:p>
          <a:p>
            <a:r>
              <a:rPr lang="en-US" sz="3200" b="1" dirty="0">
                <a:highlight>
                  <a:srgbClr val="FFFF00"/>
                </a:highlight>
              </a:rPr>
              <a:t>Guru </a:t>
            </a:r>
            <a:r>
              <a:rPr lang="en-US" sz="3200" b="1" dirty="0" err="1">
                <a:highlight>
                  <a:srgbClr val="FFFF00"/>
                </a:highlight>
              </a:rPr>
              <a:t>adalah</a:t>
            </a:r>
            <a:r>
              <a:rPr lang="en-US" sz="3200" b="1" dirty="0">
                <a:highlight>
                  <a:srgbClr val="FFFF00"/>
                </a:highlight>
              </a:rPr>
              <a:t> </a:t>
            </a:r>
            <a:r>
              <a:rPr lang="en-US" sz="3200" b="1" dirty="0" err="1">
                <a:highlight>
                  <a:srgbClr val="FFFF00"/>
                </a:highlight>
              </a:rPr>
              <a:t>panutan</a:t>
            </a:r>
            <a:r>
              <a:rPr lang="en-US" sz="3200" b="1" dirty="0">
                <a:highlight>
                  <a:srgbClr val="FFFF00"/>
                </a:highlight>
              </a:rPr>
              <a:t> dan </a:t>
            </a:r>
            <a:r>
              <a:rPr lang="en-US" sz="3200" b="1" dirty="0" err="1">
                <a:highlight>
                  <a:srgbClr val="FFFF00"/>
                </a:highlight>
              </a:rPr>
              <a:t>contoh</a:t>
            </a:r>
            <a:r>
              <a:rPr lang="en-US" sz="3200" b="1" dirty="0">
                <a:highlight>
                  <a:srgbClr val="FFFF00"/>
                </a:highlight>
              </a:rPr>
              <a:t> </a:t>
            </a:r>
            <a:r>
              <a:rPr lang="en-US" sz="3200" b="1" dirty="0" err="1"/>
              <a:t>bagi</a:t>
            </a:r>
            <a:r>
              <a:rPr lang="en-US" sz="3200" b="1" dirty="0"/>
              <a:t> </a:t>
            </a:r>
            <a:r>
              <a:rPr lang="en-US" sz="3200" b="1" dirty="0" err="1"/>
              <a:t>siswanya</a:t>
            </a:r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3527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7CEB75-97B5-AD42-E6D5-4018E25512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912"/>
          <a:stretch/>
        </p:blipFill>
        <p:spPr>
          <a:xfrm>
            <a:off x="7609840" y="2932186"/>
            <a:ext cx="4439919" cy="3784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D7091A-352B-C639-2E78-71740F857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Cooper Black" panose="0208090404030B020404" pitchFamily="18" charset="0"/>
              </a:rPr>
              <a:t>Hakikat</a:t>
            </a:r>
            <a:r>
              <a:rPr lang="en-US" dirty="0">
                <a:solidFill>
                  <a:srgbClr val="FF0000"/>
                </a:solidFill>
                <a:latin typeface="Cooper Black" panose="0208090404030B0204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oper Black" panose="0208090404030B020404" pitchFamily="18" charset="0"/>
              </a:rPr>
              <a:t>Manusia</a:t>
            </a:r>
            <a:r>
              <a:rPr lang="en-US" dirty="0">
                <a:solidFill>
                  <a:srgbClr val="FF0000"/>
                </a:solidFill>
                <a:latin typeface="Cooper Black" panose="0208090404030B020404" pitchFamily="18" charset="0"/>
              </a:rPr>
              <a:t> dan Pendidikan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792E1-6D0B-59DE-2F1C-C80218B70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582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B0F0"/>
                </a:solidFill>
                <a:latin typeface="Cooper Black" panose="0208090404030B020404" pitchFamily="18" charset="0"/>
              </a:rPr>
              <a:t>Siapakah</a:t>
            </a:r>
            <a:r>
              <a:rPr lang="en-US" dirty="0">
                <a:solidFill>
                  <a:srgbClr val="00B0F0"/>
                </a:solidFill>
                <a:latin typeface="Cooper Black" panose="0208090404030B0204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Cooper Black" panose="0208090404030B020404" pitchFamily="18" charset="0"/>
              </a:rPr>
              <a:t>manusia</a:t>
            </a:r>
            <a:r>
              <a:rPr lang="en-US" dirty="0">
                <a:solidFill>
                  <a:srgbClr val="00B0F0"/>
                </a:solidFill>
                <a:latin typeface="Cooper Black" panose="0208090404030B0204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Cooper Black" panose="0208090404030B020404" pitchFamily="18" charset="0"/>
              </a:rPr>
              <a:t>itu</a:t>
            </a:r>
            <a:r>
              <a:rPr lang="en-US" dirty="0">
                <a:solidFill>
                  <a:srgbClr val="00B0F0"/>
                </a:solidFill>
                <a:latin typeface="Cooper Black" panose="0208090404030B020404" pitchFamily="18" charset="0"/>
              </a:rPr>
              <a:t>?</a:t>
            </a:r>
          </a:p>
          <a:p>
            <a:r>
              <a:rPr lang="sv-SE" dirty="0"/>
              <a:t>Socrates </a:t>
            </a:r>
            <a:r>
              <a:rPr lang="sv-SE" dirty="0">
                <a:sym typeface="Wingdings" panose="05000000000000000000" pitchFamily="2" charset="2"/>
              </a:rPr>
              <a:t> </a:t>
            </a:r>
            <a:r>
              <a:rPr lang="sv-SE" dirty="0"/>
              <a:t>manusia merupakan </a:t>
            </a:r>
            <a:r>
              <a:rPr lang="sv-SE" i="1" dirty="0">
                <a:solidFill>
                  <a:srgbClr val="FF0000"/>
                </a:solidFill>
              </a:rPr>
              <a:t>Zoon politicon </a:t>
            </a:r>
            <a:r>
              <a:rPr lang="sv-SE" dirty="0"/>
              <a:t>atau hewan yang bermasyarakat</a:t>
            </a:r>
          </a:p>
          <a:p>
            <a:r>
              <a:rPr lang="en-US" b="1" dirty="0">
                <a:solidFill>
                  <a:srgbClr val="FF0000"/>
                </a:solidFill>
              </a:rPr>
              <a:t>Homo sapiens </a:t>
            </a:r>
            <a:r>
              <a:rPr lang="en-US" dirty="0"/>
              <a:t>: </a:t>
            </a:r>
            <a:r>
              <a:rPr lang="en-US" dirty="0" err="1"/>
              <a:t>makhluk</a:t>
            </a:r>
            <a:r>
              <a:rPr lang="en-US" dirty="0"/>
              <a:t> yang </a:t>
            </a:r>
            <a:r>
              <a:rPr lang="en-US" dirty="0" err="1"/>
              <a:t>cerdas</a:t>
            </a:r>
            <a:r>
              <a:rPr lang="en-US" dirty="0"/>
              <a:t> dan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budi</a:t>
            </a:r>
            <a:endParaRPr lang="en-US" dirty="0"/>
          </a:p>
          <a:p>
            <a:r>
              <a:rPr lang="en-US" dirty="0"/>
              <a:t>Munir </a:t>
            </a:r>
            <a:r>
              <a:rPr lang="en-US" dirty="0" err="1"/>
              <a:t>Mursyi</a:t>
            </a:r>
            <a:r>
              <a:rPr lang="en-US" dirty="0"/>
              <a:t> (1986) : </a:t>
            </a:r>
            <a:r>
              <a:rPr lang="en-US" dirty="0">
                <a:solidFill>
                  <a:srgbClr val="FF0000"/>
                </a:solidFill>
              </a:rPr>
              <a:t>Animal rationale</a:t>
            </a:r>
            <a:r>
              <a:rPr lang="en-US" dirty="0"/>
              <a:t>: </a:t>
            </a:r>
            <a:r>
              <a:rPr lang="en-US" dirty="0" err="1"/>
              <a:t>hewan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pikiran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rasional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QS. At-Tin (95: 4): </a:t>
            </a:r>
            <a:r>
              <a:rPr lang="en-US" dirty="0" err="1"/>
              <a:t>Sesungguhnya</a:t>
            </a:r>
            <a:r>
              <a:rPr lang="en-US" dirty="0"/>
              <a:t> kami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yang </a:t>
            </a:r>
            <a:r>
              <a:rPr lang="en-US" dirty="0" err="1"/>
              <a:t>sebaik-baiknya</a:t>
            </a:r>
            <a:endParaRPr lang="en-US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89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7484B-759B-050F-7990-809ED0774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9595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  <a:latin typeface="Cooper Black" panose="0208090404030B020404" pitchFamily="18" charset="0"/>
              </a:rPr>
              <a:t>Pengertian</a:t>
            </a:r>
            <a:r>
              <a:rPr lang="en-US" dirty="0">
                <a:solidFill>
                  <a:srgbClr val="FF0000"/>
                </a:solidFill>
                <a:latin typeface="Cooper Black" panose="0208090404030B020404" pitchFamily="18" charset="0"/>
              </a:rPr>
              <a:t> Pendidikan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3B3701-482E-46EC-DB34-12E9BD411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5426075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Arial Narrow" panose="020B0606020202030204" pitchFamily="34" charset="0"/>
              </a:rPr>
              <a:t>KBBI </a:t>
            </a:r>
            <a:r>
              <a:rPr lang="en-US" sz="2400" dirty="0">
                <a:latin typeface="Arial Narrow" panose="020B060602020203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latin typeface="Arial Narrow" panose="020B0606020202030204" pitchFamily="34" charset="0"/>
              </a:rPr>
              <a:t>pendidikan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berasal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dari</a:t>
            </a:r>
            <a:r>
              <a:rPr lang="en-US" sz="2400" dirty="0">
                <a:latin typeface="Arial Narrow" panose="020B0606020202030204" pitchFamily="34" charset="0"/>
              </a:rPr>
              <a:t> kata </a:t>
            </a:r>
            <a:r>
              <a:rPr lang="en-US" sz="2400" dirty="0" err="1">
                <a:latin typeface="Arial Narrow" panose="020B0606020202030204" pitchFamily="34" charset="0"/>
              </a:rPr>
              <a:t>dasar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didik</a:t>
            </a:r>
            <a:r>
              <a:rPr lang="en-US" sz="2400" dirty="0">
                <a:latin typeface="Arial Narrow" panose="020B0606020202030204" pitchFamily="34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mendidik</a:t>
            </a:r>
            <a:r>
              <a:rPr lang="en-US" sz="2400" dirty="0">
                <a:latin typeface="Arial Narrow" panose="020B0606020202030204" pitchFamily="34" charset="0"/>
              </a:rPr>
              <a:t>), </a:t>
            </a:r>
            <a:r>
              <a:rPr lang="en-US" sz="2400" dirty="0" err="1">
                <a:latin typeface="Arial Narrow" panose="020B0606020202030204" pitchFamily="34" charset="0"/>
              </a:rPr>
              <a:t>yaitu</a:t>
            </a:r>
            <a:r>
              <a:rPr lang="en-US" sz="2400" dirty="0">
                <a:latin typeface="Arial Narrow" panose="020B0606020202030204" pitchFamily="34" charset="0"/>
              </a:rPr>
              <a:t>: </a:t>
            </a:r>
            <a:r>
              <a:rPr lang="en-US" sz="2400" dirty="0" err="1">
                <a:latin typeface="Arial Narrow" panose="020B0606020202030204" pitchFamily="34" charset="0"/>
              </a:rPr>
              <a:t>memelihara</a:t>
            </a:r>
            <a:r>
              <a:rPr lang="en-US" sz="2400" dirty="0">
                <a:latin typeface="Arial Narrow" panose="020B0606020202030204" pitchFamily="34" charset="0"/>
              </a:rPr>
              <a:t> dan </a:t>
            </a:r>
            <a:r>
              <a:rPr lang="en-US" sz="2400" dirty="0" err="1">
                <a:latin typeface="Arial Narrow" panose="020B0606020202030204" pitchFamily="34" charset="0"/>
              </a:rPr>
              <a:t>memberi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latihan</a:t>
            </a:r>
            <a:r>
              <a:rPr lang="en-US" sz="2400" dirty="0">
                <a:latin typeface="Arial Narrow" panose="020B0606020202030204" pitchFamily="34" charset="0"/>
              </a:rPr>
              <a:t> (</a:t>
            </a:r>
            <a:r>
              <a:rPr lang="en-US" sz="2400" dirty="0" err="1">
                <a:latin typeface="Arial Narrow" panose="020B0606020202030204" pitchFamily="34" charset="0"/>
              </a:rPr>
              <a:t>ajaran</a:t>
            </a:r>
            <a:r>
              <a:rPr lang="en-US" sz="2400" dirty="0">
                <a:latin typeface="Arial Narrow" panose="020B0606020202030204" pitchFamily="34" charset="0"/>
              </a:rPr>
              <a:t>, </a:t>
            </a:r>
            <a:r>
              <a:rPr lang="en-US" sz="2400" dirty="0" err="1">
                <a:latin typeface="Arial Narrow" panose="020B0606020202030204" pitchFamily="34" charset="0"/>
              </a:rPr>
              <a:t>pimpinan</a:t>
            </a:r>
            <a:r>
              <a:rPr lang="en-US" sz="2400" dirty="0">
                <a:latin typeface="Arial Narrow" panose="020B0606020202030204" pitchFamily="34" charset="0"/>
              </a:rPr>
              <a:t>) </a:t>
            </a:r>
            <a:r>
              <a:rPr lang="en-US" sz="2400" dirty="0" err="1">
                <a:latin typeface="Arial Narrow" panose="020B0606020202030204" pitchFamily="34" charset="0"/>
              </a:rPr>
              <a:t>mengenai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akhlak</a:t>
            </a:r>
            <a:r>
              <a:rPr lang="en-US" sz="2400" dirty="0">
                <a:latin typeface="Arial Narrow" panose="020B0606020202030204" pitchFamily="34" charset="0"/>
              </a:rPr>
              <a:t> dan </a:t>
            </a:r>
            <a:r>
              <a:rPr lang="en-US" sz="2400" dirty="0" err="1">
                <a:latin typeface="Arial Narrow" panose="020B0606020202030204" pitchFamily="34" charset="0"/>
              </a:rPr>
              <a:t>kecerdasan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pikiran</a:t>
            </a:r>
            <a:r>
              <a:rPr lang="en-US" sz="2400" dirty="0">
                <a:latin typeface="Arial Narrow" panose="020B0606020202030204" pitchFamily="34" charset="0"/>
              </a:rPr>
              <a:t>. </a:t>
            </a:r>
            <a:r>
              <a:rPr lang="en-US" sz="2400" dirty="0" err="1">
                <a:latin typeface="Arial Narrow" panose="020B0606020202030204" pitchFamily="34" charset="0"/>
              </a:rPr>
              <a:t>Sedangkan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pendidikan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mempunyai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pengertian</a:t>
            </a:r>
            <a:r>
              <a:rPr lang="en-US" sz="2400" dirty="0">
                <a:latin typeface="Arial Narrow" panose="020B0606020202030204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proses </a:t>
            </a:r>
            <a:r>
              <a:rPr lang="en-US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pengubahan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sikap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dan tata </a:t>
            </a:r>
            <a:r>
              <a:rPr lang="en-US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laku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seseorang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atau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kelompok</a:t>
            </a:r>
            <a:r>
              <a:rPr lang="en-US" sz="2400" dirty="0">
                <a:latin typeface="Arial Narrow" panose="020B0606020202030204" pitchFamily="34" charset="0"/>
              </a:rPr>
              <a:t> orang </a:t>
            </a:r>
            <a:r>
              <a:rPr lang="en-US" sz="2400" dirty="0" err="1">
                <a:latin typeface="Arial Narrow" panose="020B0606020202030204" pitchFamily="34" charset="0"/>
              </a:rPr>
              <a:t>dalam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usaha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mendewasakan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manusia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melalui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upaya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pengajaran</a:t>
            </a:r>
            <a:r>
              <a:rPr lang="en-US" sz="2400" dirty="0">
                <a:latin typeface="Arial Narrow" panose="020B0606020202030204" pitchFamily="34" charset="0"/>
              </a:rPr>
              <a:t> dan </a:t>
            </a:r>
            <a:r>
              <a:rPr lang="en-US" sz="2400" dirty="0" err="1">
                <a:latin typeface="Arial Narrow" panose="020B0606020202030204" pitchFamily="34" charset="0"/>
              </a:rPr>
              <a:t>latihan</a:t>
            </a:r>
            <a:r>
              <a:rPr lang="en-US" sz="2400" dirty="0">
                <a:latin typeface="Arial Narrow" panose="020B0606020202030204" pitchFamily="34" charset="0"/>
              </a:rPr>
              <a:t>, proses </a:t>
            </a:r>
            <a:r>
              <a:rPr lang="en-US" sz="2400" dirty="0" err="1">
                <a:latin typeface="Arial Narrow" panose="020B0606020202030204" pitchFamily="34" charset="0"/>
              </a:rPr>
              <a:t>perbuatan</a:t>
            </a:r>
            <a:r>
              <a:rPr lang="en-US" sz="2400" dirty="0">
                <a:latin typeface="Arial Narrow" panose="020B0606020202030204" pitchFamily="34" charset="0"/>
              </a:rPr>
              <a:t>, </a:t>
            </a:r>
            <a:r>
              <a:rPr lang="en-US" sz="2400" dirty="0" err="1">
                <a:latin typeface="Arial Narrow" panose="020B0606020202030204" pitchFamily="34" charset="0"/>
              </a:rPr>
              <a:t>cara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mendidik</a:t>
            </a:r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b="1" i="0" dirty="0">
                <a:solidFill>
                  <a:srgbClr val="00B0F0"/>
                </a:solidFill>
                <a:effectLst/>
                <a:latin typeface="Arial Narrow" panose="020B0606020202030204" pitchFamily="34" charset="0"/>
              </a:rPr>
              <a:t>UU No. 20 </a:t>
            </a:r>
            <a:r>
              <a:rPr lang="en-US" sz="2400" b="1" i="0" dirty="0" err="1">
                <a:solidFill>
                  <a:srgbClr val="00B0F0"/>
                </a:solidFill>
                <a:effectLst/>
                <a:latin typeface="Arial Narrow" panose="020B0606020202030204" pitchFamily="34" charset="0"/>
              </a:rPr>
              <a:t>tahun</a:t>
            </a:r>
            <a:r>
              <a:rPr lang="en-US" sz="2400" b="1" i="0" dirty="0">
                <a:solidFill>
                  <a:srgbClr val="00B0F0"/>
                </a:solidFill>
                <a:effectLst/>
                <a:latin typeface="Arial Narrow" panose="020B0606020202030204" pitchFamily="34" charset="0"/>
              </a:rPr>
              <a:t> 2003 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Pendidikan </a:t>
            </a:r>
            <a:r>
              <a:rPr lang="en-US" sz="2400" b="0" i="0" dirty="0" err="1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adalah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usaha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sadar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dan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terencana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2400" b="0" i="0" dirty="0" err="1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untuk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2400" b="0" i="0" dirty="0" err="1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mewujudkan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2400" b="0" i="0" dirty="0" err="1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suasana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2400" b="0" i="0" dirty="0" err="1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belajar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 dan proses </a:t>
            </a:r>
            <a:r>
              <a:rPr lang="en-US" sz="2400" b="0" i="0" dirty="0" err="1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pembelajaran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 agar </a:t>
            </a:r>
            <a:r>
              <a:rPr lang="en-US" sz="2400" b="0" i="0" dirty="0" err="1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peserta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2400" b="0" i="0" dirty="0" err="1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didik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2400" b="0" i="0" dirty="0" err="1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secara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2400" b="0" i="0" dirty="0" err="1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aktif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2400" b="0" i="0" dirty="0" err="1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mengembangkan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2400" b="0" i="0" dirty="0" err="1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potensi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2400" b="0" i="0" dirty="0" err="1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dirinya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2400" b="0" i="0" dirty="0" err="1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untuk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2400" b="0" i="0" dirty="0" err="1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memiliki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2400" b="0" i="0" dirty="0" err="1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kekuatan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 spiritual </a:t>
            </a:r>
            <a:r>
              <a:rPr lang="en-US" sz="2400" b="0" i="0" dirty="0" err="1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keagamaaan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, </a:t>
            </a:r>
            <a:r>
              <a:rPr lang="en-US" sz="2400" b="0" i="0" dirty="0" err="1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pengendalian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2400" b="0" i="0" dirty="0" err="1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diri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, </a:t>
            </a:r>
            <a:r>
              <a:rPr lang="en-US" sz="2400" b="0" i="0" dirty="0" err="1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kepribadian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, </a:t>
            </a:r>
            <a:r>
              <a:rPr lang="en-US" sz="2400" b="0" i="0" dirty="0" err="1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kecerdasan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, </a:t>
            </a:r>
            <a:r>
              <a:rPr lang="en-US" sz="2400" b="0" i="0" dirty="0" err="1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akhlak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2400" b="0" i="0" dirty="0" err="1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mulia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, </a:t>
            </a:r>
            <a:r>
              <a:rPr lang="en-US" sz="2400" b="0" i="0" dirty="0" err="1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serta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2400" b="0" i="0" dirty="0" err="1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ketrampilan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 yang </a:t>
            </a:r>
            <a:r>
              <a:rPr lang="en-US" sz="2400" b="0" i="0" dirty="0" err="1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diperlukan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2400" b="0" i="0" dirty="0" err="1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dirinya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, </a:t>
            </a:r>
            <a:r>
              <a:rPr lang="en-US" sz="2400" b="0" i="0" dirty="0" err="1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masyarakat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, </a:t>
            </a:r>
            <a:r>
              <a:rPr lang="en-US" sz="2400" b="0" i="0" dirty="0" err="1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bangsa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, dan Negara.</a:t>
            </a:r>
          </a:p>
          <a:p>
            <a:r>
              <a:rPr lang="en-US" sz="2400" b="1" dirty="0">
                <a:solidFill>
                  <a:srgbClr val="00B0F0"/>
                </a:solidFill>
                <a:latin typeface="Arial Narrow" panose="020B0606020202030204" pitchFamily="34" charset="0"/>
              </a:rPr>
              <a:t>Jhon Dewey </a:t>
            </a:r>
            <a:r>
              <a:rPr lang="en-US" sz="2400" dirty="0">
                <a:latin typeface="Arial Narrow" panose="020B060602020203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Arial Narrow" panose="020B0606020202030204" pitchFamily="34" charset="0"/>
              </a:rPr>
              <a:t>Pendidikan </a:t>
            </a:r>
            <a:r>
              <a:rPr lang="en-US" sz="2400" dirty="0" err="1">
                <a:latin typeface="Arial Narrow" panose="020B0606020202030204" pitchFamily="34" charset="0"/>
              </a:rPr>
              <a:t>adalah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proses </a:t>
            </a:r>
            <a:r>
              <a:rPr lang="en-US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pembentukan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kecakapan-kecakapan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fundamental </a:t>
            </a:r>
            <a:r>
              <a:rPr lang="en-US" sz="2400" dirty="0" err="1">
                <a:latin typeface="Arial Narrow" panose="020B0606020202030204" pitchFamily="34" charset="0"/>
              </a:rPr>
              <a:t>secara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intelektual</a:t>
            </a:r>
            <a:r>
              <a:rPr lang="en-US" sz="2400" dirty="0">
                <a:latin typeface="Arial Narrow" panose="020B0606020202030204" pitchFamily="34" charset="0"/>
              </a:rPr>
              <a:t> dan </a:t>
            </a:r>
            <a:r>
              <a:rPr lang="en-US" sz="2400" dirty="0" err="1">
                <a:latin typeface="Arial Narrow" panose="020B0606020202030204" pitchFamily="34" charset="0"/>
              </a:rPr>
              <a:t>emosional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kearah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alam</a:t>
            </a:r>
            <a:r>
              <a:rPr lang="en-US" sz="2400" dirty="0">
                <a:latin typeface="Arial Narrow" panose="020B0606020202030204" pitchFamily="34" charset="0"/>
              </a:rPr>
              <a:t> dan </a:t>
            </a:r>
            <a:r>
              <a:rPr lang="en-US" sz="2400" dirty="0" err="1">
                <a:latin typeface="Arial Narrow" panose="020B0606020202030204" pitchFamily="34" charset="0"/>
              </a:rPr>
              <a:t>sesama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manusia</a:t>
            </a:r>
            <a:r>
              <a:rPr lang="en-US" sz="2400" dirty="0">
                <a:latin typeface="Arial Narrow" panose="020B0606020202030204" pitchFamily="34" charset="0"/>
              </a:rPr>
              <a:t>”.</a:t>
            </a:r>
          </a:p>
          <a:p>
            <a:r>
              <a:rPr lang="en-US" sz="2400" b="1" dirty="0" err="1">
                <a:solidFill>
                  <a:srgbClr val="00B0F0"/>
                </a:solidFill>
                <a:latin typeface="Arial Narrow" panose="020B0606020202030204" pitchFamily="34" charset="0"/>
              </a:rPr>
              <a:t>Oemar</a:t>
            </a:r>
            <a:r>
              <a:rPr lang="en-US" sz="2400" b="1" dirty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 Narrow" panose="020B0606020202030204" pitchFamily="34" charset="0"/>
              </a:rPr>
              <a:t>Hamalik</a:t>
            </a:r>
            <a:r>
              <a:rPr lang="en-US" sz="2400" b="1" dirty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latin typeface="Arial Narrow" panose="020B0606020202030204" pitchFamily="34" charset="0"/>
              </a:rPr>
              <a:t>Pendidikan </a:t>
            </a:r>
            <a:r>
              <a:rPr lang="en-US" sz="2400" dirty="0" err="1">
                <a:latin typeface="Arial Narrow" panose="020B0606020202030204" pitchFamily="34" charset="0"/>
              </a:rPr>
              <a:t>adalah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suatu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proses </a:t>
            </a:r>
            <a:r>
              <a:rPr lang="en-US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dalam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rangka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mempengaruhi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siswa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agar </a:t>
            </a:r>
            <a:r>
              <a:rPr lang="en-US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dapat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menyesuaikan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diri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sebaik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mungkin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terhadap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lingkungan</a:t>
            </a:r>
            <a:r>
              <a:rPr lang="en-US" sz="2400" dirty="0">
                <a:latin typeface="Arial Narrow" panose="020B0606020202030204" pitchFamily="34" charset="0"/>
              </a:rPr>
              <a:t> dan </a:t>
            </a:r>
            <a:r>
              <a:rPr lang="en-US" sz="2400" dirty="0" err="1">
                <a:latin typeface="Arial Narrow" panose="020B0606020202030204" pitchFamily="34" charset="0"/>
              </a:rPr>
              <a:t>dengan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demikian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akan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menimbulkan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perubahan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dalam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dirinya</a:t>
            </a:r>
            <a:r>
              <a:rPr lang="en-US" sz="2400" dirty="0">
                <a:latin typeface="Arial Narrow" panose="020B0606020202030204" pitchFamily="34" charset="0"/>
              </a:rPr>
              <a:t> yang </a:t>
            </a:r>
            <a:r>
              <a:rPr lang="en-US" sz="2400" dirty="0" err="1">
                <a:latin typeface="Arial Narrow" panose="020B0606020202030204" pitchFamily="34" charset="0"/>
              </a:rPr>
              <a:t>memungkinkannya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untuk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berfungsi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secara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kuat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dalam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kehidupan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masyarakat</a:t>
            </a:r>
            <a:r>
              <a:rPr lang="en-US" sz="2400" dirty="0">
                <a:latin typeface="Arial Narrow" panose="020B0606020202030204" pitchFamily="34" charset="0"/>
              </a:rPr>
              <a:t>”.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. </a:t>
            </a:r>
            <a:endParaRPr lang="en-US" sz="2400" b="0" i="0" dirty="0">
              <a:solidFill>
                <a:srgbClr val="212529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B4A48F-1669-2BD6-3BB9-E77741636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992817"/>
            <a:ext cx="10662920" cy="586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3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F8B50-1CA1-0D17-B778-E829914B4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B0F0"/>
                </a:solidFill>
                <a:latin typeface="Cooper Black" panose="0208090404030B020404" pitchFamily="18" charset="0"/>
              </a:rPr>
              <a:t>Tujuan</a:t>
            </a:r>
            <a:r>
              <a:rPr lang="en-US" dirty="0">
                <a:solidFill>
                  <a:srgbClr val="00B0F0"/>
                </a:solidFill>
                <a:latin typeface="Cooper Black" panose="0208090404030B020404" pitchFamily="18" charset="0"/>
              </a:rPr>
              <a:t> Pendidikan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2B68B-0525-17A1-84C2-55E8FEF3A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b="1" i="0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UU. No.20 </a:t>
            </a:r>
            <a:r>
              <a:rPr lang="en-US" b="1" i="0" u="none" strike="noStrike" baseline="0" dirty="0" err="1">
                <a:solidFill>
                  <a:srgbClr val="FF0000"/>
                </a:solidFill>
                <a:latin typeface="Arial Narrow" panose="020B0606020202030204" pitchFamily="34" charset="0"/>
              </a:rPr>
              <a:t>Tahun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 2003 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: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Sisdiknas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dalam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pasal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 3,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bahwa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tujuan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pendidikan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nasional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adalah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b="0" i="0" u="none" strike="noStrike" baseline="0" dirty="0" err="1">
                <a:highlight>
                  <a:srgbClr val="FFFF00"/>
                </a:highlight>
                <a:latin typeface="Arial Narrow" panose="020B0606020202030204" pitchFamily="34" charset="0"/>
              </a:rPr>
              <a:t>mengembangkan</a:t>
            </a:r>
            <a:r>
              <a:rPr lang="en-US" b="0" i="0" u="none" strike="noStrike" baseline="0" dirty="0">
                <a:highlight>
                  <a:srgbClr val="FFFF00"/>
                </a:highlight>
                <a:latin typeface="Arial Narrow" panose="020B0606020202030204" pitchFamily="34" charset="0"/>
              </a:rPr>
              <a:t> </a:t>
            </a:r>
            <a:r>
              <a:rPr lang="en-US" b="0" i="0" u="none" strike="noStrike" baseline="0" dirty="0" err="1">
                <a:highlight>
                  <a:srgbClr val="FFFF00"/>
                </a:highlight>
                <a:latin typeface="Arial Narrow" panose="020B0606020202030204" pitchFamily="34" charset="0"/>
              </a:rPr>
              <a:t>potensi</a:t>
            </a:r>
            <a:r>
              <a:rPr lang="en-US" b="0" i="0" u="none" strike="noStrike" baseline="0" dirty="0">
                <a:highlight>
                  <a:srgbClr val="FFFF00"/>
                </a:highlight>
                <a:latin typeface="Arial Narrow" panose="020B0606020202030204" pitchFamily="34" charset="0"/>
              </a:rPr>
              <a:t> </a:t>
            </a:r>
            <a:r>
              <a:rPr lang="en-US" b="0" i="0" u="none" strike="noStrike" baseline="0" dirty="0" err="1">
                <a:highlight>
                  <a:srgbClr val="FFFF00"/>
                </a:highlight>
                <a:latin typeface="Arial Narrow" panose="020B0606020202030204" pitchFamily="34" charset="0"/>
              </a:rPr>
              <a:t>peserta</a:t>
            </a:r>
            <a:r>
              <a:rPr lang="en-US" b="0" i="0" u="none" strike="noStrike" baseline="0" dirty="0">
                <a:highlight>
                  <a:srgbClr val="FFFF00"/>
                </a:highlight>
                <a:latin typeface="Arial Narrow" panose="020B0606020202030204" pitchFamily="34" charset="0"/>
              </a:rPr>
              <a:t> </a:t>
            </a:r>
            <a:r>
              <a:rPr lang="en-US" b="0" i="0" u="none" strike="noStrike" baseline="0" dirty="0" err="1">
                <a:highlight>
                  <a:srgbClr val="FFFF00"/>
                </a:highlight>
                <a:latin typeface="Arial Narrow" panose="020B0606020202030204" pitchFamily="34" charset="0"/>
              </a:rPr>
              <a:t>didik</a:t>
            </a:r>
            <a:r>
              <a:rPr lang="en-US" b="0" i="0" u="none" strike="noStrike" baseline="0" dirty="0">
                <a:highlight>
                  <a:srgbClr val="FFFF00"/>
                </a:highlight>
                <a:latin typeface="Arial Narrow" panose="020B0606020202030204" pitchFamily="34" charset="0"/>
              </a:rPr>
              <a:t> 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agar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menjadi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manusia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 yang </a:t>
            </a:r>
            <a:r>
              <a:rPr lang="es-ES" b="0" i="0" u="none" strike="noStrike" baseline="0" dirty="0" err="1">
                <a:latin typeface="Arial Narrow" panose="020B0606020202030204" pitchFamily="34" charset="0"/>
              </a:rPr>
              <a:t>beriman</a:t>
            </a:r>
            <a:r>
              <a:rPr lang="es-ES" b="0" i="0" u="none" strike="noStrike" baseline="0" dirty="0">
                <a:latin typeface="Arial Narrow" panose="020B0606020202030204" pitchFamily="34" charset="0"/>
              </a:rPr>
              <a:t> dan </a:t>
            </a:r>
            <a:r>
              <a:rPr lang="es-ES" b="0" i="0" u="none" strike="noStrike" baseline="0" dirty="0" err="1">
                <a:latin typeface="Arial Narrow" panose="020B0606020202030204" pitchFamily="34" charset="0"/>
              </a:rPr>
              <a:t>bertakwa</a:t>
            </a:r>
            <a:r>
              <a:rPr lang="es-ES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s-ES" b="0" i="0" u="none" strike="noStrike" baseline="0" dirty="0" err="1">
                <a:latin typeface="Arial Narrow" panose="020B0606020202030204" pitchFamily="34" charset="0"/>
              </a:rPr>
              <a:t>kepada</a:t>
            </a:r>
            <a:r>
              <a:rPr lang="es-ES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s-ES" b="0" i="0" u="none" strike="noStrike" baseline="0" dirty="0" err="1">
                <a:latin typeface="Arial Narrow" panose="020B0606020202030204" pitchFamily="34" charset="0"/>
              </a:rPr>
              <a:t>Tuhan</a:t>
            </a:r>
            <a:r>
              <a:rPr lang="es-ES" b="0" i="0" u="none" strike="noStrike" baseline="0" dirty="0">
                <a:latin typeface="Arial Narrow" panose="020B0606020202030204" pitchFamily="34" charset="0"/>
              </a:rPr>
              <a:t> Yang </a:t>
            </a:r>
            <a:r>
              <a:rPr lang="es-ES" b="0" i="0" u="none" strike="noStrike" baseline="0" dirty="0" err="1">
                <a:latin typeface="Arial Narrow" panose="020B0606020202030204" pitchFamily="34" charset="0"/>
              </a:rPr>
              <a:t>Maha</a:t>
            </a:r>
            <a:r>
              <a:rPr lang="es-ES" b="0" i="0" u="none" strike="noStrike" baseline="0" dirty="0">
                <a:latin typeface="Arial Narrow" panose="020B0606020202030204" pitchFamily="34" charset="0"/>
              </a:rPr>
              <a:t> Esa, </a:t>
            </a:r>
            <a:r>
              <a:rPr lang="es-ES" b="0" i="0" u="none" strike="noStrike" baseline="0" dirty="0" err="1">
                <a:latin typeface="Arial Narrow" panose="020B0606020202030204" pitchFamily="34" charset="0"/>
              </a:rPr>
              <a:t>berakhlak</a:t>
            </a:r>
            <a:r>
              <a:rPr lang="es-ES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s-ES" b="0" i="0" u="none" strike="noStrike" baseline="0" dirty="0" err="1">
                <a:latin typeface="Arial Narrow" panose="020B0606020202030204" pitchFamily="34" charset="0"/>
              </a:rPr>
              <a:t>mulia</a:t>
            </a:r>
            <a:r>
              <a:rPr lang="es-ES" b="0" i="0" u="none" strike="noStrike" baseline="0" dirty="0">
                <a:latin typeface="Arial Narrow" panose="020B0606020202030204" pitchFamily="34" charset="0"/>
              </a:rPr>
              <a:t>,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sehat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,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berilmu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,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cakap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,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kreatif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,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mandiri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, dan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menjadi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warga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 negara yang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demokratis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serta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bertanggung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jawab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.</a:t>
            </a:r>
          </a:p>
          <a:p>
            <a:pPr algn="l"/>
            <a:r>
              <a:rPr lang="en-US" b="1" i="0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UNESCO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mencanangkan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empat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 pilar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pendidikan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baik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untuk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 masa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sekarang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maupun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 masa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depan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,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yakni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: (1) </a:t>
            </a:r>
            <a:r>
              <a:rPr lang="en-US" b="0" i="1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learning to Know 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(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belajar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mengetahui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)</a:t>
            </a:r>
            <a:r>
              <a:rPr lang="en-US" b="0" i="1" u="none" strike="noStrike" baseline="0" dirty="0">
                <a:latin typeface="Arial Narrow" panose="020B0606020202030204" pitchFamily="34" charset="0"/>
              </a:rPr>
              <a:t>, 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(2) </a:t>
            </a:r>
            <a:r>
              <a:rPr lang="en-US" b="0" i="1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learning to do 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(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belajar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melakukan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sesuatu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)</a:t>
            </a:r>
            <a:r>
              <a:rPr lang="en-US" b="0" i="1" u="none" strike="noStrike" baseline="0" dirty="0">
                <a:latin typeface="Arial Narrow" panose="020B0606020202030204" pitchFamily="34" charset="0"/>
              </a:rPr>
              <a:t>, 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(3) </a:t>
            </a:r>
            <a:r>
              <a:rPr lang="en-US" b="0" i="1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learning to be 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(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belajar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menjadi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sesuatu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)</a:t>
            </a:r>
            <a:r>
              <a:rPr lang="en-US" b="0" i="1" u="none" strike="noStrike" baseline="0" dirty="0">
                <a:latin typeface="Arial Narrow" panose="020B0606020202030204" pitchFamily="34" charset="0"/>
              </a:rPr>
              <a:t>, 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dan (4) </a:t>
            </a:r>
            <a:r>
              <a:rPr lang="en-US" b="0" i="1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learning to live together 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(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belajar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hidup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bersama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). Dimana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keempat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 pilar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pendidikan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tersebut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menggabungkan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tujuan-tujuan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 IQ, EQ dan SQ</a:t>
            </a:r>
            <a:endParaRPr lang="en-US" sz="4000" dirty="0">
              <a:latin typeface="Arial Narrow" panose="020B06060202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D9430D-8A2C-5651-CA27-5E33273A8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42" y="1483042"/>
            <a:ext cx="10749916" cy="537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9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1ABA05-72B7-5AA0-71B0-89890E88A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2998787"/>
            <a:ext cx="11430000" cy="37052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E58DFB-8AEE-6E8C-386F-D65F64758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80" y="415925"/>
            <a:ext cx="10515600" cy="98615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Cooper Black" panose="0208090404030B020404" pitchFamily="18" charset="0"/>
              </a:rPr>
              <a:t>Ruang </a:t>
            </a:r>
            <a:r>
              <a:rPr lang="en-US" sz="3600" dirty="0" err="1">
                <a:solidFill>
                  <a:srgbClr val="00B050"/>
                </a:solidFill>
                <a:latin typeface="Cooper Black" panose="0208090404030B020404" pitchFamily="18" charset="0"/>
              </a:rPr>
              <a:t>lingkup</a:t>
            </a:r>
            <a:r>
              <a:rPr lang="en-US" sz="3600" dirty="0">
                <a:solidFill>
                  <a:srgbClr val="00B050"/>
                </a:solidFill>
                <a:latin typeface="Cooper Black" panose="0208090404030B0204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ooper Black" panose="0208090404030B020404" pitchFamily="18" charset="0"/>
              </a:rPr>
              <a:t>ilmu</a:t>
            </a:r>
            <a:r>
              <a:rPr lang="en-US" sz="3600" dirty="0">
                <a:solidFill>
                  <a:srgbClr val="00B050"/>
                </a:solidFill>
                <a:latin typeface="Cooper Black" panose="0208090404030B0204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ooper Black" panose="0208090404030B020404" pitchFamily="18" charset="0"/>
              </a:rPr>
              <a:t>pendidikan</a:t>
            </a:r>
            <a:endParaRPr lang="en-US" sz="3600" dirty="0">
              <a:solidFill>
                <a:srgbClr val="00B050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CF2B6-DE54-5078-1223-FCBEC2950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547812"/>
            <a:ext cx="9535160" cy="376237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b="1" i="0" u="none" strike="noStrike" baseline="0" dirty="0" err="1">
                <a:latin typeface="Arial Narrow" panose="020B0606020202030204" pitchFamily="34" charset="0"/>
              </a:rPr>
              <a:t>Perbuatan</a:t>
            </a:r>
            <a:r>
              <a:rPr lang="en-US" sz="2400" b="1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sz="2400" b="1" i="0" u="none" strike="noStrike" baseline="0" dirty="0" err="1">
                <a:latin typeface="Arial Narrow" panose="020B0606020202030204" pitchFamily="34" charset="0"/>
              </a:rPr>
              <a:t>mendidik</a:t>
            </a:r>
            <a:r>
              <a:rPr lang="en-US" sz="2400" b="1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sz="2400" b="1" i="0" u="none" strike="noStrike" baseline="0" dirty="0" err="1">
                <a:latin typeface="Arial Narrow" panose="020B0606020202030204" pitchFamily="34" charset="0"/>
              </a:rPr>
              <a:t>itu</a:t>
            </a:r>
            <a:r>
              <a:rPr lang="en-US" sz="2400" b="1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sz="2400" b="1" i="0" u="none" strike="noStrike" baseline="0" dirty="0" err="1">
                <a:latin typeface="Arial Narrow" panose="020B0606020202030204" pitchFamily="34" charset="0"/>
              </a:rPr>
              <a:t>sendiri</a:t>
            </a:r>
            <a:r>
              <a:rPr lang="en-US" sz="2400" b="1" i="0" u="none" strike="noStrike" baseline="0" dirty="0">
                <a:latin typeface="Arial Narrow" panose="020B0606020202030204" pitchFamily="34" charset="0"/>
              </a:rPr>
              <a:t> (proses)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err="1">
                <a:latin typeface="Arial Narrow" panose="020B0606020202030204" pitchFamily="34" charset="0"/>
              </a:rPr>
              <a:t>Peserta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latin typeface="Arial Narrow" panose="020B0606020202030204" pitchFamily="34" charset="0"/>
              </a:rPr>
              <a:t>didik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i="0" u="none" strike="noStrike" baseline="0" dirty="0">
                <a:latin typeface="Arial Narrow" panose="020B0606020202030204" pitchFamily="34" charset="0"/>
              </a:rPr>
              <a:t>Dasar dan </a:t>
            </a:r>
            <a:r>
              <a:rPr lang="en-US" sz="2400" b="1" i="0" u="none" strike="noStrike" baseline="0" dirty="0" err="1">
                <a:latin typeface="Arial Narrow" panose="020B0606020202030204" pitchFamily="34" charset="0"/>
              </a:rPr>
              <a:t>Tujuan</a:t>
            </a:r>
            <a:r>
              <a:rPr lang="en-US" sz="2400" b="1" i="0" u="none" strike="noStrike" baseline="0" dirty="0">
                <a:latin typeface="Arial Narrow" panose="020B0606020202030204" pitchFamily="34" charset="0"/>
              </a:rPr>
              <a:t> Pendidikan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err="1">
                <a:latin typeface="Arial Narrow" panose="020B0606020202030204" pitchFamily="34" charset="0"/>
              </a:rPr>
              <a:t>Pendidik</a:t>
            </a:r>
            <a:endParaRPr lang="en-US" sz="2400" b="1" dirty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b="1" dirty="0" err="1">
                <a:latin typeface="Arial Narrow" panose="020B0606020202030204" pitchFamily="34" charset="0"/>
              </a:rPr>
              <a:t>Materi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latin typeface="Arial Narrow" panose="020B0606020202030204" pitchFamily="34" charset="0"/>
              </a:rPr>
              <a:t>pendidikan</a:t>
            </a:r>
            <a:endParaRPr lang="en-US" sz="2400" b="1" dirty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b="1" dirty="0" err="1">
                <a:latin typeface="Arial Narrow" panose="020B0606020202030204" pitchFamily="34" charset="0"/>
              </a:rPr>
              <a:t>Metoda</a:t>
            </a:r>
            <a:r>
              <a:rPr lang="en-US" sz="2400" b="1" dirty="0">
                <a:latin typeface="Arial Narrow" panose="020B0606020202030204" pitchFamily="34" charset="0"/>
              </a:rPr>
              <a:t>/model </a:t>
            </a:r>
            <a:r>
              <a:rPr lang="en-US" sz="2400" b="1" dirty="0" err="1">
                <a:latin typeface="Arial Narrow" panose="020B0606020202030204" pitchFamily="34" charset="0"/>
              </a:rPr>
              <a:t>pembelajaran</a:t>
            </a:r>
            <a:endParaRPr lang="en-US" sz="2400" b="1" dirty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b="1" dirty="0" err="1">
                <a:latin typeface="Arial Narrow" panose="020B0606020202030204" pitchFamily="34" charset="0"/>
              </a:rPr>
              <a:t>Evaluasi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latin typeface="Arial Narrow" panose="020B0606020202030204" pitchFamily="34" charset="0"/>
              </a:rPr>
              <a:t>Alat-</a:t>
            </a:r>
            <a:r>
              <a:rPr lang="en-US" sz="2400" b="1" dirty="0" err="1">
                <a:latin typeface="Arial Narrow" panose="020B0606020202030204" pitchFamily="34" charset="0"/>
              </a:rPr>
              <a:t>alat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latin typeface="Arial Narrow" panose="020B0606020202030204" pitchFamily="34" charset="0"/>
              </a:rPr>
              <a:t>pendidikan</a:t>
            </a:r>
            <a:endParaRPr lang="en-US" sz="2400" b="1" dirty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b="1" dirty="0" err="1">
                <a:latin typeface="Arial Narrow" panose="020B0606020202030204" pitchFamily="34" charset="0"/>
              </a:rPr>
              <a:t>Lingkungan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latin typeface="Arial Narrow" panose="020B0606020202030204" pitchFamily="34" charset="0"/>
              </a:rPr>
              <a:t>pendidikan</a:t>
            </a:r>
            <a:endParaRPr lang="en-US" sz="3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685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A7A4B-7798-752D-16FE-EC056EBBC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Cooper Black" panose="0208090404030B020404" pitchFamily="18" charset="0"/>
              </a:rPr>
              <a:t>Pendidikan </a:t>
            </a:r>
            <a:r>
              <a:rPr lang="en-US" dirty="0" err="1">
                <a:solidFill>
                  <a:srgbClr val="00B0F0"/>
                </a:solidFill>
                <a:latin typeface="Cooper Black" panose="0208090404030B020404" pitchFamily="18" charset="0"/>
              </a:rPr>
              <a:t>sebagai</a:t>
            </a:r>
            <a:r>
              <a:rPr lang="en-US" dirty="0">
                <a:solidFill>
                  <a:srgbClr val="00B0F0"/>
                </a:solidFill>
                <a:latin typeface="Cooper Black" panose="0208090404030B0204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Cooper Black" panose="0208090404030B020404" pitchFamily="18" charset="0"/>
              </a:rPr>
              <a:t>suatu</a:t>
            </a:r>
            <a:r>
              <a:rPr lang="en-US" dirty="0">
                <a:solidFill>
                  <a:srgbClr val="00B0F0"/>
                </a:solidFill>
                <a:latin typeface="Cooper Black" panose="0208090404030B0204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Cooper Black" panose="0208090404030B020404" pitchFamily="18" charset="0"/>
              </a:rPr>
              <a:t>sistem</a:t>
            </a:r>
            <a:endParaRPr lang="en-US" dirty="0">
              <a:solidFill>
                <a:srgbClr val="00B0F0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03A55-0B54-CAC9-CA4A-704424760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03015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nb-NO" b="1" i="0" u="none" strike="noStrike" baseline="0" dirty="0">
                <a:solidFill>
                  <a:srgbClr val="0070C0"/>
                </a:solidFill>
                <a:latin typeface="Arial Narrow" panose="020B0606020202030204" pitchFamily="34" charset="0"/>
              </a:rPr>
              <a:t>Sistem Pendidikan yang baik terdiri</a:t>
            </a:r>
          </a:p>
          <a:p>
            <a:pPr algn="l"/>
            <a:r>
              <a:rPr lang="en-US" b="1" i="0" u="none" strike="noStrike" baseline="0" dirty="0" err="1">
                <a:solidFill>
                  <a:srgbClr val="FF0000"/>
                </a:solidFill>
                <a:latin typeface="Arial Narrow" panose="020B0606020202030204" pitchFamily="34" charset="0"/>
              </a:rPr>
              <a:t>Organisasi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yang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baik</a:t>
            </a:r>
            <a:endParaRPr lang="en-US" b="0" i="0" u="none" strike="noStrike" baseline="0" dirty="0">
              <a:latin typeface="Arial Narrow" panose="020B0606020202030204" pitchFamily="34" charset="0"/>
            </a:endParaRPr>
          </a:p>
          <a:p>
            <a:pPr algn="l"/>
            <a:r>
              <a:rPr lang="en-US" b="1" i="0" u="none" strike="noStrike" baseline="0" dirty="0" err="1">
                <a:solidFill>
                  <a:srgbClr val="FF0000"/>
                </a:solidFill>
                <a:latin typeface="Arial Narrow" panose="020B0606020202030204" pitchFamily="34" charset="0"/>
              </a:rPr>
              <a:t>Pengelolaan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yang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transparan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 dan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akuntabel</a:t>
            </a:r>
            <a:endParaRPr lang="en-US" b="0" i="0" u="none" strike="noStrike" baseline="0" dirty="0">
              <a:latin typeface="Arial Narrow" panose="020B0606020202030204" pitchFamily="34" charset="0"/>
            </a:endParaRPr>
          </a:p>
          <a:p>
            <a:pPr algn="l"/>
            <a:r>
              <a:rPr lang="en-US" b="1" i="0" u="none" strike="noStrike" baseline="0" dirty="0" err="1">
                <a:solidFill>
                  <a:srgbClr val="FF0000"/>
                </a:solidFill>
                <a:latin typeface="Arial Narrow" panose="020B0606020202030204" pitchFamily="34" charset="0"/>
              </a:rPr>
              <a:t>Ketersediaan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b="1" i="0" u="none" strike="noStrike" baseline="0" dirty="0" err="1">
                <a:solidFill>
                  <a:srgbClr val="FF0000"/>
                </a:solidFill>
                <a:latin typeface="Arial Narrow" panose="020B0606020202030204" pitchFamily="34" charset="0"/>
              </a:rPr>
              <a:t>rencana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b="1" i="0" u="none" strike="noStrike" baseline="0" dirty="0" err="1">
                <a:solidFill>
                  <a:srgbClr val="FF0000"/>
                </a:solidFill>
                <a:latin typeface="Arial Narrow" panose="020B0606020202030204" pitchFamily="34" charset="0"/>
              </a:rPr>
              <a:t>pembelajaran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dalam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bentuk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dokumen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kurikulum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 yang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jelas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 dan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sesuai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dengan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 pasar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kerja</a:t>
            </a:r>
            <a:endParaRPr lang="en-US" b="0" i="0" u="none" strike="noStrike" baseline="0" dirty="0">
              <a:latin typeface="Arial Narrow" panose="020B0606020202030204" pitchFamily="34" charset="0"/>
            </a:endParaRPr>
          </a:p>
          <a:p>
            <a:pPr algn="l"/>
            <a:r>
              <a:rPr lang="en-US" b="1" i="0" u="none" strike="noStrike" baseline="0" dirty="0" err="1">
                <a:solidFill>
                  <a:srgbClr val="FF0000"/>
                </a:solidFill>
                <a:latin typeface="Arial Narrow" panose="020B0606020202030204" pitchFamily="34" charset="0"/>
              </a:rPr>
              <a:t>Kemampuan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 dan </a:t>
            </a:r>
            <a:r>
              <a:rPr lang="en-US" b="1" i="0" u="none" strike="noStrike" baseline="0" dirty="0" err="1">
                <a:solidFill>
                  <a:srgbClr val="FF0000"/>
                </a:solidFill>
                <a:latin typeface="Arial Narrow" panose="020B0606020202030204" pitchFamily="34" charset="0"/>
              </a:rPr>
              <a:t>keterampilan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b="1" i="0" u="none" strike="noStrike" baseline="0" dirty="0" err="1">
                <a:solidFill>
                  <a:srgbClr val="FF0000"/>
                </a:solidFill>
                <a:latin typeface="Arial Narrow" panose="020B0606020202030204" pitchFamily="34" charset="0"/>
              </a:rPr>
              <a:t>sumber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b="1" i="0" u="none" strike="noStrike" baseline="0" dirty="0" err="1">
                <a:solidFill>
                  <a:srgbClr val="FF0000"/>
                </a:solidFill>
                <a:latin typeface="Arial Narrow" panose="020B0606020202030204" pitchFamily="34" charset="0"/>
              </a:rPr>
              <a:t>daya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nn-NO" b="1" i="0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manusia </a:t>
            </a:r>
            <a:r>
              <a:rPr lang="nn-NO" b="0" i="0" u="none" strike="noStrike" baseline="0" dirty="0">
                <a:latin typeface="Arial Narrow" panose="020B0606020202030204" pitchFamily="34" charset="0"/>
              </a:rPr>
              <a:t>di bidang akademik dan non akademik yang handal dan </a:t>
            </a:r>
            <a:r>
              <a:rPr lang="es-ES" b="0" i="0" u="none" strike="noStrike" baseline="0" dirty="0">
                <a:latin typeface="Arial Narrow" panose="020B0606020202030204" pitchFamily="34" charset="0"/>
              </a:rPr>
              <a:t>profesional</a:t>
            </a:r>
          </a:p>
          <a:p>
            <a:pPr algn="l"/>
            <a:r>
              <a:rPr lang="es-ES" b="1" i="0" u="none" strike="noStrike" baseline="0" dirty="0" err="1">
                <a:solidFill>
                  <a:srgbClr val="FF0000"/>
                </a:solidFill>
                <a:latin typeface="Arial Narrow" panose="020B0606020202030204" pitchFamily="34" charset="0"/>
              </a:rPr>
              <a:t>Ketersediaan</a:t>
            </a:r>
            <a:r>
              <a:rPr lang="es-ES" b="1" i="0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s-ES" b="1" i="0" u="none" strike="noStrike" baseline="0" dirty="0" err="1">
                <a:solidFill>
                  <a:srgbClr val="FF0000"/>
                </a:solidFill>
                <a:latin typeface="Arial Narrow" panose="020B0606020202030204" pitchFamily="34" charset="0"/>
              </a:rPr>
              <a:t>sarana</a:t>
            </a:r>
            <a:r>
              <a:rPr lang="es-ES" b="1" i="0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s-ES" b="1" i="0" u="none" strike="noStrike" baseline="0" dirty="0" err="1">
                <a:solidFill>
                  <a:srgbClr val="FF0000"/>
                </a:solidFill>
                <a:latin typeface="Arial Narrow" panose="020B0606020202030204" pitchFamily="34" charset="0"/>
              </a:rPr>
              <a:t>prasarana</a:t>
            </a:r>
            <a:r>
              <a:rPr lang="es-ES" b="1" i="0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 dan </a:t>
            </a:r>
            <a:r>
              <a:rPr lang="es-ES" b="1" i="0" u="none" strike="noStrike" baseline="0" dirty="0" err="1">
                <a:solidFill>
                  <a:srgbClr val="FF0000"/>
                </a:solidFill>
                <a:latin typeface="Arial Narrow" panose="020B0606020202030204" pitchFamily="34" charset="0"/>
              </a:rPr>
              <a:t>fasilitas</a:t>
            </a:r>
            <a:r>
              <a:rPr lang="es-ES" b="1" i="0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s-ES" b="1" i="0" u="none" strike="noStrike" baseline="0" dirty="0" err="1">
                <a:solidFill>
                  <a:srgbClr val="FF0000"/>
                </a:solidFill>
                <a:latin typeface="Arial Narrow" panose="020B0606020202030204" pitchFamily="34" charset="0"/>
              </a:rPr>
              <a:t>belajar</a:t>
            </a:r>
            <a:r>
              <a:rPr lang="es-ES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yang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memadai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,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serta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lingkungan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akademik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 yang </a:t>
            </a:r>
            <a:r>
              <a:rPr lang="en-US" b="0" i="0" u="none" strike="noStrike" baseline="0" dirty="0" err="1">
                <a:latin typeface="Arial Narrow" panose="020B0606020202030204" pitchFamily="34" charset="0"/>
              </a:rPr>
              <a:t>kondusif</a:t>
            </a:r>
            <a:r>
              <a:rPr lang="en-US" b="0" i="0" u="none" strike="noStrike" baseline="0" dirty="0">
                <a:latin typeface="Arial Narrow" panose="020B0606020202030204" pitchFamily="34" charset="0"/>
              </a:rPr>
              <a:t>.</a:t>
            </a:r>
            <a:endParaRPr lang="en-US" sz="4000" dirty="0">
              <a:latin typeface="Arial Narrow" panose="020B06060202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41E58E-C819-0BDF-454B-4CF27BF6C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2" y="5783262"/>
            <a:ext cx="433387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71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1061</Words>
  <Application>Microsoft Office PowerPoint</Application>
  <PresentationFormat>Widescreen</PresentationFormat>
  <Paragraphs>85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Cambria</vt:lpstr>
      <vt:lpstr>Cooper Black</vt:lpstr>
      <vt:lpstr>Google Sans</vt:lpstr>
      <vt:lpstr>Roboto</vt:lpstr>
      <vt:lpstr>Wingdings</vt:lpstr>
      <vt:lpstr>Office Theme</vt:lpstr>
      <vt:lpstr>Wawasan Kependidikan</vt:lpstr>
      <vt:lpstr>Pengertian</vt:lpstr>
      <vt:lpstr>Pengertian</vt:lpstr>
      <vt:lpstr>Mengapa guru harus memiliki wawasan yang luas?</vt:lpstr>
      <vt:lpstr>Hakikat Manusia dan Pendidikan</vt:lpstr>
      <vt:lpstr>Pengertian Pendidikan</vt:lpstr>
      <vt:lpstr>Tujuan Pendidikan</vt:lpstr>
      <vt:lpstr>Ruang lingkup ilmu pendidikan</vt:lpstr>
      <vt:lpstr>Pendidikan sebagai suatu sistem</vt:lpstr>
      <vt:lpstr>Abu Ahmadi (1991)</vt:lpstr>
      <vt:lpstr>PowerPoint Presentation</vt:lpstr>
      <vt:lpstr>Bahasan</vt:lpstr>
      <vt:lpstr>Penilaian</vt:lpstr>
      <vt:lpstr>Tugas kelompok setiap kelas</vt:lpstr>
      <vt:lpstr>Sekian…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Wawasan Pendidikan</dc:title>
  <dc:creator>TRI JALMO</dc:creator>
  <cp:lastModifiedBy>asus vivobook</cp:lastModifiedBy>
  <cp:revision>23</cp:revision>
  <dcterms:created xsi:type="dcterms:W3CDTF">2022-09-09T03:40:49Z</dcterms:created>
  <dcterms:modified xsi:type="dcterms:W3CDTF">2025-08-22T01:03:16Z</dcterms:modified>
</cp:coreProperties>
</file>