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15F6E-BF26-4CF9-A7D0-B42065321EFE}" type="datetimeFigureOut">
              <a:rPr lang="id-ID" smtClean="0"/>
              <a:t>03/11/2020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7E6C1A-D388-45BB-B612-AB97402DAB0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42109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E8D7D-29F7-4846-8418-C0A690FA70FE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5008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E52EA-B4C2-4325-AAB1-9CC92705252B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3204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5375A-7A4B-44CB-9FF4-1F094FD413D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90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1023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A0A02-431F-4D79-93E8-41DA089FD1B3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94697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471CD-5581-49F5-B593-78F77E53ABD0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2310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B5BEE-BEA7-45BB-B4FB-788DA4D2345E}" type="datetime1">
              <a:rPr lang="id-ID" smtClean="0"/>
              <a:t>03/11/2020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35811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132-18F4-4E5D-8026-52FA34FF527D}" type="datetime1">
              <a:rPr lang="id-ID" smtClean="0"/>
              <a:t>03/11/2020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725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301EB-8F9F-46D6-94E7-65E67054CE69}" type="datetime1">
              <a:rPr lang="id-ID" smtClean="0"/>
              <a:t>03/11/2020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2361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EF9D2-E341-4160-806B-C7717CAB0960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390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B1D16-D604-46C6-8F92-23EE1F4AD229}" type="datetime1">
              <a:rPr lang="id-ID" smtClean="0"/>
              <a:t>03/11/2020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72639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FF3D5-F64B-437A-8811-CD5C951A3A05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E96B0-1DF0-48F0-88D8-1922E81A9E1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863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6752"/>
            <a:ext cx="7772400" cy="1470025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PENGALI LAGRANGE</a:t>
            </a:r>
            <a:endParaRPr lang="id-ID" sz="6600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175260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Oleh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Amir </a:t>
            </a:r>
            <a:r>
              <a:rPr lang="en-US" b="1" dirty="0" err="1" smtClean="0">
                <a:solidFill>
                  <a:schemeClr val="tx1"/>
                </a:solidFill>
              </a:rPr>
              <a:t>Supriyanto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Fisika</a:t>
            </a:r>
            <a:r>
              <a:rPr lang="en-US" b="1" dirty="0" smtClean="0">
                <a:solidFill>
                  <a:schemeClr val="tx1"/>
                </a:solidFill>
              </a:rPr>
              <a:t>-FMIPA-</a:t>
            </a:r>
            <a:r>
              <a:rPr lang="en-US" b="1" dirty="0" err="1" smtClean="0">
                <a:solidFill>
                  <a:schemeClr val="tx1"/>
                </a:solidFill>
              </a:rPr>
              <a:t>Unila</a:t>
            </a:r>
            <a:endParaRPr lang="id-ID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16DAC-F971-4F5E-8C7D-68FBF6DA70AB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3502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terjadi</a:t>
                </a:r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=0=2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(1−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 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−4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id-ID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/>
                            </a:rPr>
                            <m:t>1−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/>
                        </a:rPr>
                        <m:t>=2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−4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−4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+4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4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</m:t>
                      </m:r>
                      <m:r>
                        <a:rPr lang="en-US" i="1">
                          <a:latin typeface="Cambria Math"/>
                        </a:rPr>
                        <m:t>𝑥</m:t>
                      </m:r>
                      <m:r>
                        <a:rPr lang="en-US" i="1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61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7689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; 	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Sekanjutnya</a:t>
                </a:r>
                <a:r>
                  <a:rPr lang="en-US" dirty="0"/>
                  <a:t> </a:t>
                </a:r>
                <a:r>
                  <a:rPr lang="en-US" dirty="0" err="1"/>
                  <a:t>perlu</a:t>
                </a:r>
                <a:r>
                  <a:rPr lang="en-US" dirty="0"/>
                  <a:t> </a:t>
                </a:r>
                <a:r>
                  <a:rPr lang="en-US" dirty="0" err="1"/>
                  <a:t>dicek</a:t>
                </a:r>
                <a:r>
                  <a:rPr lang="en-US" dirty="0"/>
                  <a:t> </a:t>
                </a:r>
                <a:r>
                  <a:rPr lang="en-US" dirty="0" err="1"/>
                  <a:t>lagi</a:t>
                </a:r>
                <a:r>
                  <a:rPr lang="en-US" dirty="0"/>
                  <a:t> </a:t>
                </a:r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err="1"/>
                  <a:t>itu</a:t>
                </a:r>
                <a:r>
                  <a:rPr lang="en-US" dirty="0"/>
                  <a:t> </a:t>
                </a:r>
                <a:r>
                  <a:rPr lang="en-US" dirty="0" err="1"/>
                  <a:t>memberi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 err="1"/>
                  <a:t>maksimum</a:t>
                </a:r>
                <a:r>
                  <a:rPr lang="en-US" dirty="0"/>
                  <a:t> </a:t>
                </a:r>
                <a:r>
                  <a:rPr lang="en-US" dirty="0" err="1"/>
                  <a:t>atau</a:t>
                </a:r>
                <a:r>
                  <a:rPr lang="en-US" dirty="0"/>
                  <a:t> minimum</a:t>
                </a:r>
                <a:endParaRPr lang="id-ID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i="1">
                          <a:latin typeface="Cambria Math"/>
                        </a:rPr>
                        <m:t>=2+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i="1">
                                      <a:latin typeface="Cambria Math"/>
                                    </a:rPr>
                                    <m:t>𝑑𝑦</m:t>
                                  </m:r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</a:rPr>
                                    <m:t>𝑑𝑥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+2</m:t>
                      </m:r>
                      <m:r>
                        <a:rPr lang="en-US" i="1">
                          <a:latin typeface="Cambria Math"/>
                        </a:rPr>
                        <m:t>𝑦</m:t>
                      </m:r>
                      <m:f>
                        <m:fPr>
                          <m:ctrlPr>
                            <a:rPr lang="id-ID" i="1"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𝑑</m:t>
                          </m:r>
                          <m:sSup>
                            <m:sSup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809" b="-3774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61167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507288" cy="5721499"/>
              </a:xfrm>
            </p:spPr>
            <p:txBody>
              <a:bodyPr>
                <a:normAutofit lnSpcReduction="10000"/>
              </a:bodyPr>
              <a:lstStyle/>
              <a:p>
                <a:pPr lvl="0"/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=−2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Sehingga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=−2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Artinya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bernilai</a:t>
                </a:r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 di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</a:t>
                </a:r>
                <a:endParaRPr lang="id-ID" dirty="0"/>
              </a:p>
              <a:p>
                <a:pPr lvl="0"/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=−2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Sehingga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=4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Artinya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bernilai</a:t>
                </a:r>
                <a:r>
                  <a:rPr lang="en-US" dirty="0"/>
                  <a:t> minimum di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berada</a:t>
                </a:r>
                <a:r>
                  <a:rPr lang="en-US" dirty="0"/>
                  <a:t> di </a:t>
                </a:r>
                <a:r>
                  <a:rPr lang="en-US" dirty="0" err="1"/>
                  <a:t>dua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koordinat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rad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rad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507288" cy="5721499"/>
              </a:xfrm>
              <a:blipFill rotWithShape="1">
                <a:blip r:embed="rId2"/>
                <a:stretch>
                  <a:fillRect l="-1433" t="-21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6634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332656"/>
                <a:ext cx="8784976" cy="5793507"/>
              </a:xfrm>
            </p:spPr>
            <p:txBody>
              <a:bodyPr/>
              <a:lstStyle/>
              <a:p>
                <a:pPr marL="514350" lvl="0" indent="-514350">
                  <a:buFont typeface="+mj-lt"/>
                  <a:buAutoNum type="arabicParenR" startAt="3"/>
                </a:pPr>
                <a:r>
                  <a:rPr lang="en-US" dirty="0" err="1"/>
                  <a:t>Pengali</a:t>
                </a:r>
                <a:r>
                  <a:rPr lang="en-US" dirty="0"/>
                  <a:t> Lagrange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memanfaatkan</a:t>
                </a:r>
                <a:r>
                  <a:rPr lang="en-US" dirty="0"/>
                  <a:t> </a:t>
                </a:r>
                <a:r>
                  <a:rPr lang="en-US" dirty="0" err="1"/>
                  <a:t>faktor</a:t>
                </a:r>
                <a:r>
                  <a:rPr lang="en-US" dirty="0"/>
                  <a:t> </a:t>
                </a:r>
                <a:r>
                  <a:rPr lang="en-US" dirty="0" err="1"/>
                  <a:t>pengali</a:t>
                </a:r>
                <a:r>
                  <a:rPr lang="en-US" dirty="0"/>
                  <a:t> Lagrange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𝜆</m:t>
                    </m:r>
                  </m:oMath>
                </a14:m>
                <a:r>
                  <a:rPr lang="en-US" dirty="0"/>
                  <a:t>).  </a:t>
                </a:r>
                <a:r>
                  <a:rPr lang="en-US" dirty="0" err="1"/>
                  <a:t>Jarak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lengkung</a:t>
                </a:r>
                <a:r>
                  <a:rPr lang="en-US" dirty="0"/>
                  <a:t> 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=1−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asal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). 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kasus</a:t>
                </a:r>
                <a:r>
                  <a:rPr lang="en-US" dirty="0"/>
                  <a:t> </a:t>
                </a:r>
                <a:r>
                  <a:rPr lang="en-US" dirty="0" err="1"/>
                  <a:t>ini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permukannnya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𝜑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=1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sehingga</a:t>
                </a:r>
                <a:r>
                  <a:rPr lang="en-US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𝜆𝜑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n-US" dirty="0"/>
                  <a:t>.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332656"/>
                <a:ext cx="8784976" cy="5793507"/>
              </a:xfrm>
              <a:blipFill rotWithShape="1">
                <a:blip r:embed="rId2"/>
                <a:stretch>
                  <a:fillRect l="-1803" t="-1579" r="-208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7617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</p:spPr>
            <p:txBody>
              <a:bodyPr>
                <a:normAutofit fontScale="85000" lnSpcReduction="10000"/>
              </a:bodyPr>
              <a:lstStyle/>
              <a:p>
                <a:pPr marL="0" indent="0">
                  <a:buNone/>
                </a:pP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𝐹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𝐹</m:t>
                        </m:r>
                        <m:d>
                          <m:dPr>
                            <m:ctrlPr>
                              <a:rPr lang="id-ID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e>
                        </m:d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memberikan</a:t>
                </a:r>
                <a:r>
                  <a:rPr lang="en-US" dirty="0"/>
                  <a:t> </a:t>
                </a:r>
                <a:r>
                  <a:rPr lang="en-US" dirty="0" err="1"/>
                  <a:t>kaitan</a:t>
                </a:r>
                <a:r>
                  <a:rPr lang="en-US" dirty="0"/>
                  <a:t>: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  ……(1)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𝐹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	…….(2) 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Memberikan</a:t>
                </a:r>
                <a:r>
                  <a:rPr lang="en-US" dirty="0"/>
                  <a:t> </a:t>
                </a:r>
                <a:r>
                  <a:rPr lang="en-US" dirty="0" err="1"/>
                  <a:t>solusi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𝜆</m:t>
                    </m:r>
                    <m:r>
                      <a:rPr lang="en-US" i="1">
                        <a:latin typeface="Cambria Math"/>
                      </a:rPr>
                      <m:t>=−1</m:t>
                    </m:r>
                  </m:oMath>
                </a14:m>
                <a:r>
                  <a:rPr lang="en-US" dirty="0"/>
                  <a:t>.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𝜆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dimasukkan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parsamaan</a:t>
                </a:r>
                <a:r>
                  <a:rPr lang="en-US" dirty="0"/>
                  <a:t> (2) </a:t>
                </a:r>
                <a:r>
                  <a:rPr lang="en-US" dirty="0" err="1"/>
                  <a:t>memeroleh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lengkung</a:t>
                </a:r>
                <a:endParaRPr lang="id-ID" dirty="0"/>
              </a:p>
              <a:p>
                <a:pPr marL="0" lv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𝜑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=1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Artinya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minimum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rad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id-ID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id-ID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rad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endParaRPr lang="id-ID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332656"/>
                <a:ext cx="8229600" cy="5793507"/>
              </a:xfrm>
              <a:blipFill rotWithShape="1">
                <a:blip r:embed="rId2"/>
                <a:stretch>
                  <a:fillRect l="-1333" b="-1010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14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2291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832648"/>
          </a:xfrm>
        </p:spPr>
        <p:txBody>
          <a:bodyPr>
            <a:normAutofit fontScale="92500"/>
          </a:bodyPr>
          <a:lstStyle/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minimum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jarak</a:t>
            </a:r>
            <a:r>
              <a:rPr lang="en-US" dirty="0"/>
              <a:t> </a:t>
            </a:r>
            <a:r>
              <a:rPr lang="en-US" dirty="0" err="1"/>
              <a:t>terdekat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lengkung</a:t>
            </a:r>
            <a:r>
              <a:rPr lang="en-US" dirty="0"/>
              <a:t>.  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, </a:t>
            </a:r>
            <a:r>
              <a:rPr lang="en-US" dirty="0" err="1"/>
              <a:t>diferensial</a:t>
            </a:r>
            <a:r>
              <a:rPr lang="en-US" dirty="0"/>
              <a:t> </a:t>
            </a:r>
            <a:r>
              <a:rPr lang="en-US" dirty="0" err="1"/>
              <a:t>implisit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pengali</a:t>
            </a:r>
            <a:r>
              <a:rPr lang="en-US" dirty="0"/>
              <a:t> Lagrange.</a:t>
            </a:r>
            <a:endParaRPr lang="id-ID" dirty="0"/>
          </a:p>
          <a:p>
            <a:r>
              <a:rPr lang="en-US" dirty="0" err="1"/>
              <a:t>Pengali</a:t>
            </a:r>
            <a:r>
              <a:rPr lang="en-US" dirty="0"/>
              <a:t> Lagrange (λ)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ekstrim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f(</a:t>
            </a:r>
            <a:r>
              <a:rPr lang="en-US" i="1" dirty="0" err="1"/>
              <a:t>x,y</a:t>
            </a:r>
            <a:r>
              <a:rPr lang="en-US" i="1" dirty="0"/>
              <a:t>) 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(</a:t>
            </a:r>
            <a:r>
              <a:rPr lang="en-US" i="1" dirty="0" err="1"/>
              <a:t>x,y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f(</a:t>
            </a:r>
            <a:r>
              <a:rPr lang="en-US" i="1" dirty="0" err="1"/>
              <a:t>x,y,z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peubah</a:t>
            </a:r>
            <a:r>
              <a:rPr lang="en-US" dirty="0"/>
              <a:t> </a:t>
            </a:r>
            <a:r>
              <a:rPr lang="en-US" i="1" dirty="0"/>
              <a:t>(</a:t>
            </a:r>
            <a:r>
              <a:rPr lang="en-US" i="1" dirty="0" err="1"/>
              <a:t>x,y,z</a:t>
            </a:r>
            <a:r>
              <a:rPr lang="en-US" i="1" dirty="0"/>
              <a:t>)</a:t>
            </a:r>
            <a:r>
              <a:rPr lang="en-US" dirty="0"/>
              <a:t>.  </a:t>
            </a:r>
            <a:endParaRPr lang="id-ID" dirty="0"/>
          </a:p>
          <a:p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ekstrim</a:t>
            </a:r>
            <a:r>
              <a:rPr lang="en-US" dirty="0"/>
              <a:t> yang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maksimum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minimumnya</a:t>
            </a:r>
            <a:r>
              <a:rPr lang="en-US" dirty="0"/>
              <a:t>. Hal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dipenuhi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lengkung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i="1" dirty="0"/>
              <a:t>f(</a:t>
            </a:r>
            <a:r>
              <a:rPr lang="en-US" i="1" dirty="0" err="1"/>
              <a:t>x,y</a:t>
            </a:r>
            <a:r>
              <a:rPr lang="en-US" i="1" dirty="0"/>
              <a:t>)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di </a:t>
            </a:r>
            <a:r>
              <a:rPr lang="en-US" dirty="0" err="1"/>
              <a:t>permukaan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i="1" dirty="0"/>
              <a:t>φ(</a:t>
            </a:r>
            <a:r>
              <a:rPr lang="en-US" i="1" dirty="0" err="1"/>
              <a:t>x,y</a:t>
            </a:r>
            <a:r>
              <a:rPr lang="en-US" i="1" dirty="0"/>
              <a:t>)</a:t>
            </a:r>
            <a:r>
              <a:rPr lang="en-US" dirty="0"/>
              <a:t>=</a:t>
            </a:r>
            <a:r>
              <a:rPr lang="en-US" dirty="0" err="1"/>
              <a:t>tetap</a:t>
            </a:r>
            <a:r>
              <a:rPr lang="en-US" dirty="0"/>
              <a:t>.  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7C2E5-8C81-4632-9666-AFC938687658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1705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08720"/>
                <a:ext cx="8229600" cy="4525963"/>
              </a:xfrm>
            </p:spPr>
            <p:txBody>
              <a:bodyPr/>
              <a:lstStyle/>
              <a:p>
                <a:pPr lvl="0"/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i="1" dirty="0"/>
                  <a:t>f(</a:t>
                </a:r>
                <a:r>
                  <a:rPr lang="en-US" i="1" dirty="0" err="1"/>
                  <a:t>x,y</a:t>
                </a:r>
                <a:r>
                  <a:rPr lang="en-US" i="1" dirty="0"/>
                  <a:t>)</a:t>
                </a:r>
                <a:r>
                  <a:rPr lang="en-US" dirty="0"/>
                  <a:t> </a:t>
                </a:r>
                <a:r>
                  <a:rPr lang="en-US" dirty="0" err="1"/>
                  <a:t>ekstrim</a:t>
                </a:r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𝑑𝑓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keberadaan</a:t>
                </a:r>
                <a:r>
                  <a:rPr lang="en-US" dirty="0"/>
                  <a:t> </a:t>
                </a:r>
                <a:r>
                  <a:rPr lang="en-US" i="1" dirty="0"/>
                  <a:t>φ(</a:t>
                </a:r>
                <a:r>
                  <a:rPr lang="en-US" i="1" dirty="0" err="1"/>
                  <a:t>x,y</a:t>
                </a:r>
                <a:r>
                  <a:rPr lang="en-US" i="1" dirty="0"/>
                  <a:t>)</a:t>
                </a:r>
                <a:r>
                  <a:rPr lang="en-US" dirty="0"/>
                  <a:t>=</a:t>
                </a:r>
                <a:r>
                  <a:rPr lang="en-US" dirty="0" err="1"/>
                  <a:t>tetap</a:t>
                </a:r>
                <a:r>
                  <a:rPr lang="en-US" dirty="0"/>
                  <a:t>,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Selanjutnya</a:t>
                </a:r>
                <a:r>
                  <a:rPr lang="en-US" dirty="0"/>
                  <a:t>, </a:t>
                </a:r>
                <a:r>
                  <a:rPr lang="en-US" dirty="0" err="1"/>
                  <a:t>keberadaan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𝑑𝑓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dikaitkan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peubah</a:t>
                </a:r>
                <a:r>
                  <a:rPr lang="en-US" dirty="0"/>
                  <a:t> </a:t>
                </a:r>
                <a:r>
                  <a:rPr lang="en-US" i="1" dirty="0"/>
                  <a:t>(</a:t>
                </a:r>
                <a:r>
                  <a:rPr lang="en-US" i="1" dirty="0" err="1"/>
                  <a:t>x,y</a:t>
                </a:r>
                <a:r>
                  <a:rPr lang="en-US" dirty="0"/>
                  <a:t>)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dinyatakan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endParaRPr lang="id-ID" sz="2800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𝑑𝑓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sz="2400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𝜕𝜑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𝜕𝜑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sz="2400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08720"/>
                <a:ext cx="8229600" cy="4525963"/>
              </a:xfrm>
              <a:blipFill rotWithShape="1">
                <a:blip r:embed="rId2"/>
                <a:stretch>
                  <a:fillRect l="-1630" r="-667" b="-14132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831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/>
              <a:lstStyle/>
              <a:p>
                <a:pPr lvl="0"/>
                <a:r>
                  <a:rPr lang="en-US" dirty="0" err="1"/>
                  <a:t>Konsisten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𝑑𝑓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faktor</a:t>
                </a:r>
                <a:r>
                  <a:rPr lang="en-US" dirty="0"/>
                  <a:t> </a:t>
                </a:r>
                <a:r>
                  <a:rPr lang="en-US" dirty="0" err="1"/>
                  <a:t>pengali</a:t>
                </a:r>
                <a:r>
                  <a:rPr lang="en-US" dirty="0"/>
                  <a:t> (</a:t>
                </a:r>
                <a:r>
                  <a:rPr lang="en-US" dirty="0" err="1"/>
                  <a:t>disebut</a:t>
                </a:r>
                <a:r>
                  <a:rPr lang="en-US" dirty="0"/>
                  <a:t> </a:t>
                </a:r>
                <a:r>
                  <a:rPr lang="en-US" dirty="0" err="1"/>
                  <a:t>pengali</a:t>
                </a:r>
                <a:r>
                  <a:rPr lang="en-US" dirty="0"/>
                  <a:t> Lagrange λ)  </a:t>
                </a:r>
                <a:r>
                  <a:rPr lang="en-US" dirty="0" err="1"/>
                  <a:t>kemudian</a:t>
                </a:r>
                <a:r>
                  <a:rPr lang="en-US" dirty="0"/>
                  <a:t> </a:t>
                </a:r>
                <a:r>
                  <a:rPr lang="en-US" dirty="0" err="1"/>
                  <a:t>dilibatkan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</m:oMath>
                </a14:m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:</a:t>
                </a:r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𝑑𝑓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r>
                      <a:rPr lang="en-US" i="1">
                        <a:latin typeface="Cambria Math"/>
                      </a:rPr>
                      <m:t>𝑑</m:t>
                    </m:r>
                    <m:r>
                      <a:rPr lang="en-US" i="1">
                        <a:latin typeface="Cambria Math"/>
                      </a:rPr>
                      <m:t>𝜑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𝜕𝜑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𝜕𝜑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  <a:p>
                <a:pPr lvl="1">
                  <a:buFont typeface="Wingdings" pitchFamily="2" charset="2"/>
                  <a:buChar char="Ø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𝜆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𝜕𝜑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/>
                      </a:rPr>
                      <m:t>𝑑𝑥</m:t>
                    </m:r>
                    <m:r>
                      <a:rPr lang="en-US" i="1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𝑓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𝜆</m:t>
                        </m:r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𝜕𝜑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𝜕</m:t>
                            </m:r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den>
                        </m:f>
                      </m:e>
                    </m:d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630" t="-131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637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/>
              <a:lstStyle/>
              <a:p>
                <a:pPr lvl="0"/>
                <a:r>
                  <a:rPr lang="en-US" dirty="0" err="1"/>
                  <a:t>Persamaan</a:t>
                </a:r>
                <a:r>
                  <a:rPr lang="en-US" dirty="0"/>
                  <a:t> di </a:t>
                </a:r>
                <a:r>
                  <a:rPr lang="en-US" dirty="0" err="1"/>
                  <a:t>atas</a:t>
                </a:r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dipisahkan</a:t>
                </a:r>
                <a:r>
                  <a:rPr lang="en-US" dirty="0"/>
                  <a:t>:</a:t>
                </a:r>
                <a:endParaRPr lang="id-ID" sz="2800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𝜕𝜑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sz="2400" dirty="0"/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𝜕𝜑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𝜕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endParaRPr lang="id-ID" sz="2400" dirty="0"/>
              </a:p>
              <a:p>
                <a:pPr lvl="0"/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diintegralkan</a:t>
                </a:r>
                <a:r>
                  <a:rPr lang="en-US" dirty="0"/>
                  <a:t>:</a:t>
                </a:r>
                <a:endParaRPr lang="en-US" sz="2800" dirty="0" smtClean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𝐹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𝜆𝜑</m:t>
                    </m:r>
                    <m:r>
                      <a:rPr lang="en-US" i="1">
                        <a:latin typeface="Cambria Math"/>
                      </a:rPr>
                      <m:t>(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)</m:t>
                    </m:r>
                  </m:oMath>
                </a14:m>
                <a:r>
                  <a:rPr lang="en-US" dirty="0"/>
                  <a:t>, yang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menentukan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i="1" dirty="0"/>
                  <a:t>y</a:t>
                </a:r>
                <a:r>
                  <a:rPr lang="en-US" dirty="0"/>
                  <a:t> </a:t>
                </a:r>
                <a:r>
                  <a:rPr lang="en-US" dirty="0" err="1"/>
                  <a:t>ketika</a:t>
                </a: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maksimum</a:t>
                </a:r>
                <a:r>
                  <a:rPr lang="en-US" dirty="0"/>
                  <a:t> </a:t>
                </a:r>
                <a:r>
                  <a:rPr lang="en-US" dirty="0" err="1"/>
                  <a:t>atau</a:t>
                </a:r>
                <a:r>
                  <a:rPr lang="en-US" dirty="0"/>
                  <a:t> minimum.</a:t>
                </a:r>
                <a:endParaRPr lang="id-ID" sz="2400" dirty="0"/>
              </a:p>
              <a:p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630" t="-1384" r="-74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393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b="1" dirty="0"/>
                  <a:t>:</a:t>
                </a:r>
                <a:endParaRPr lang="id-ID" dirty="0"/>
              </a:p>
              <a:p>
                <a:r>
                  <a:rPr lang="en-US" dirty="0" err="1"/>
                  <a:t>Sepotong</a:t>
                </a:r>
                <a:r>
                  <a:rPr lang="en-US" dirty="0"/>
                  <a:t> </a:t>
                </a:r>
                <a:r>
                  <a:rPr lang="en-US" dirty="0" err="1"/>
                  <a:t>kawat</a:t>
                </a:r>
                <a:r>
                  <a:rPr lang="en-US" dirty="0"/>
                  <a:t> </a:t>
                </a:r>
                <a:r>
                  <a:rPr lang="en-US" dirty="0" err="1"/>
                  <a:t>dilengkungkan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memenuhi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=1−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Seutas</a:t>
                </a:r>
                <a:r>
                  <a:rPr lang="en-US" dirty="0"/>
                  <a:t> </a:t>
                </a:r>
                <a:r>
                  <a:rPr lang="en-US" dirty="0" err="1"/>
                  <a:t>benang</a:t>
                </a:r>
                <a:r>
                  <a:rPr lang="en-US" dirty="0"/>
                  <a:t> </a:t>
                </a:r>
                <a:r>
                  <a:rPr lang="en-US" dirty="0" err="1"/>
                  <a:t>ditarik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asal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salah</a:t>
                </a:r>
                <a:r>
                  <a:rPr lang="en-US" dirty="0"/>
                  <a:t> </a:t>
                </a:r>
                <a:r>
                  <a:rPr lang="en-US" dirty="0" err="1"/>
                  <a:t>satu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di </a:t>
                </a:r>
                <a:r>
                  <a:rPr lang="en-US" dirty="0" err="1"/>
                  <a:t>lengkung</a:t>
                </a:r>
                <a:r>
                  <a:rPr lang="en-US" dirty="0"/>
                  <a:t> </a:t>
                </a:r>
                <a:r>
                  <a:rPr lang="en-US" dirty="0" err="1"/>
                  <a:t>sehingga</a:t>
                </a:r>
                <a:r>
                  <a:rPr lang="en-US" dirty="0"/>
                  <a:t> </a:t>
                </a:r>
                <a:r>
                  <a:rPr lang="en-US" dirty="0" err="1"/>
                  <a:t>panjang</a:t>
                </a:r>
                <a:r>
                  <a:rPr lang="en-US" dirty="0"/>
                  <a:t> </a:t>
                </a:r>
                <a:r>
                  <a:rPr lang="en-US" dirty="0" err="1"/>
                  <a:t>benang</a:t>
                </a:r>
                <a:r>
                  <a:rPr lang="en-US" dirty="0"/>
                  <a:t> minimum (</a:t>
                </a:r>
                <a:r>
                  <a:rPr lang="en-US" dirty="0" err="1"/>
                  <a:t>sebut</a:t>
                </a:r>
                <a:r>
                  <a:rPr lang="en-US" dirty="0"/>
                  <a:t> </a:t>
                </a:r>
                <a:r>
                  <a:rPr lang="en-US" dirty="0" err="1"/>
                  <a:t>saja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/>
                  <a:t>).  </a:t>
                </a:r>
                <a:r>
                  <a:rPr lang="en-US" dirty="0" err="1"/>
                  <a:t>Tentukan</a:t>
                </a:r>
                <a:r>
                  <a:rPr lang="en-US" dirty="0"/>
                  <a:t> </a:t>
                </a:r>
                <a:r>
                  <a:rPr lang="en-US" dirty="0" err="1"/>
                  <a:t>koordinat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di </a:t>
                </a:r>
                <a:r>
                  <a:rPr lang="en-US" dirty="0" err="1"/>
                  <a:t>lengkug</a:t>
                </a:r>
                <a:r>
                  <a:rPr lang="en-US" dirty="0"/>
                  <a:t> yang </a:t>
                </a:r>
                <a:r>
                  <a:rPr lang="en-US" dirty="0" err="1"/>
                  <a:t>merupakan</a:t>
                </a:r>
                <a:r>
                  <a:rPr lang="en-US" dirty="0"/>
                  <a:t> </a:t>
                </a:r>
                <a:r>
                  <a:rPr lang="en-US" dirty="0" err="1"/>
                  <a:t>posisi</a:t>
                </a:r>
                <a:r>
                  <a:rPr lang="en-US" dirty="0"/>
                  <a:t> </a:t>
                </a:r>
                <a:r>
                  <a:rPr lang="en-US" dirty="0" err="1"/>
                  <a:t>ujung</a:t>
                </a:r>
                <a:r>
                  <a:rPr lang="en-US" dirty="0"/>
                  <a:t> </a:t>
                </a:r>
                <a:r>
                  <a:rPr lang="en-US" dirty="0" err="1"/>
                  <a:t>benang</a:t>
                </a:r>
                <a:r>
                  <a:rPr lang="en-US" dirty="0"/>
                  <a:t> </a:t>
                </a:r>
                <a:r>
                  <a:rPr lang="en-US" dirty="0" err="1"/>
                  <a:t>itu</a:t>
                </a:r>
                <a:r>
                  <a:rPr lang="en-US" dirty="0"/>
                  <a:t>.  </a:t>
                </a:r>
                <a:r>
                  <a:rPr lang="en-US" dirty="0" err="1"/>
                  <a:t>Gunakan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,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implisit</a:t>
                </a:r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pengali</a:t>
                </a:r>
                <a:r>
                  <a:rPr lang="en-US" dirty="0"/>
                  <a:t> Lagrange</a:t>
                </a:r>
                <a:r>
                  <a:rPr lang="en-US" dirty="0" smtClean="0"/>
                  <a:t>.</a:t>
                </a: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6672"/>
                <a:ext cx="8229600" cy="5649491"/>
              </a:xfrm>
              <a:blipFill rotWithShape="1">
                <a:blip r:embed="rId2"/>
                <a:stretch>
                  <a:fillRect l="-1852" t="-1402" r="-81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3818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260648"/>
                <a:ext cx="8856984" cy="612068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err="1"/>
                  <a:t>Penyelesaian</a:t>
                </a:r>
                <a:r>
                  <a:rPr lang="en-US" b="1" dirty="0"/>
                  <a:t>: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 err="1"/>
                  <a:t>Panjang</a:t>
                </a:r>
                <a:r>
                  <a:rPr lang="en-US" dirty="0"/>
                  <a:t> </a:t>
                </a:r>
                <a:r>
                  <a:rPr lang="en-US" dirty="0" err="1"/>
                  <a:t>benang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Penentuan</a:t>
                </a:r>
                <a:r>
                  <a:rPr lang="en-US" dirty="0"/>
                  <a:t> (</a:t>
                </a:r>
                <a:r>
                  <a:rPr lang="en-US" i="1" dirty="0" err="1"/>
                  <a:t>x,y</a:t>
                </a:r>
                <a:r>
                  <a:rPr lang="en-US" dirty="0"/>
                  <a:t>) agar </a:t>
                </a:r>
                <a:r>
                  <a:rPr lang="en-US" i="1" dirty="0"/>
                  <a:t>f</a:t>
                </a:r>
                <a:r>
                  <a:rPr lang="en-US" dirty="0"/>
                  <a:t> minimum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dilakukan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, </a:t>
                </a: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implisit</a:t>
                </a:r>
                <a:r>
                  <a:rPr lang="en-US" dirty="0"/>
                  <a:t>,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pengali</a:t>
                </a:r>
                <a:r>
                  <a:rPr lang="en-US" dirty="0"/>
                  <a:t> Lagrange.</a:t>
                </a:r>
                <a:endParaRPr lang="id-ID" dirty="0"/>
              </a:p>
              <a:p>
                <a:pPr marL="0" lvl="0" indent="0">
                  <a:buNone/>
                </a:pPr>
                <a:endParaRPr lang="id-ID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260648"/>
                <a:ext cx="8856984" cy="6120680"/>
              </a:xfrm>
              <a:blipFill rotWithShape="1">
                <a:blip r:embed="rId2"/>
                <a:stretch>
                  <a:fillRect l="-1789" t="-1295" r="-55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65936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</p:spPr>
            <p:txBody>
              <a:bodyPr>
                <a:normAutofit lnSpcReduction="10000"/>
              </a:bodyPr>
              <a:lstStyle/>
              <a:p>
                <a:pPr marL="514350" lvl="0" indent="-514350">
                  <a:buFont typeface="+mj-lt"/>
                  <a:buAutoNum type="arabicParenR"/>
                </a:pPr>
                <a:r>
                  <a:rPr lang="en-US" dirty="0" smtClean="0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mengeliminasi</a:t>
                </a:r>
                <a:r>
                  <a:rPr lang="en-US" dirty="0"/>
                  <a:t> </a:t>
                </a:r>
                <a:r>
                  <a:rPr lang="en-US" i="1" dirty="0"/>
                  <a:t>y</a:t>
                </a:r>
                <a:r>
                  <a:rPr lang="en-US" dirty="0"/>
                  <a:t>, </a:t>
                </a:r>
                <a:r>
                  <a:rPr lang="en-US" dirty="0" err="1"/>
                  <a:t>dari</a:t>
                </a:r>
                <a:r>
                  <a:rPr lang="en-US" dirty="0"/>
                  <a:t> data yang </a:t>
                </a:r>
                <a:r>
                  <a:rPr lang="en-US" dirty="0" err="1"/>
                  <a:t>telah</a:t>
                </a:r>
                <a:r>
                  <a:rPr lang="en-US" dirty="0"/>
                  <a:t> </a:t>
                </a:r>
                <a:r>
                  <a:rPr lang="en-US" dirty="0" err="1"/>
                  <a:t>diketahui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=1−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id-ID" dirty="0"/>
              </a:p>
              <a:p>
                <a:pPr marL="40005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id-ID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lang="id-ID" i="1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+1−2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id-ID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−2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;		</a:t>
                </a:r>
                <a:endParaRPr lang="id-ID" dirty="0"/>
              </a:p>
              <a:p>
                <a:pPr marL="400050" lvl="1" indent="0">
                  <a:buNone/>
                </a:pPr>
                <a14:m>
                  <m:oMath xmlns:m="http://schemas.openxmlformats.org/officeDocument/2006/math">
                    <m:d>
                      <m:dPr>
                        <m:ctrlPr>
                          <a:rPr lang="id-ID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2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; </a:t>
                </a:r>
                <a:r>
                  <a:rPr lang="en-US" dirty="0" err="1"/>
                  <a:t>diperoleh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 </a:t>
                </a:r>
                <a:endParaRPr lang="id-ID" dirty="0"/>
              </a:p>
              <a:p>
                <a:pPr marL="400050" lvl="1" indent="0">
                  <a:buNone/>
                </a:pP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i="1" dirty="0"/>
                  <a:t>x </a:t>
                </a:r>
                <a:r>
                  <a:rPr lang="en-US" dirty="0" err="1"/>
                  <a:t>minumum</a:t>
                </a:r>
                <a:r>
                  <a:rPr lang="en-US" dirty="0"/>
                  <a:t>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terpenuhi</a:t>
                </a:r>
                <a:r>
                  <a:rPr lang="en-US" dirty="0"/>
                  <a:t>, </a:t>
                </a:r>
                <a:r>
                  <a:rPr lang="en-US" dirty="0" err="1"/>
                  <a:t>jika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=±</m:t>
                    </m:r>
                    <m:rad>
                      <m:radPr>
                        <m:degHide m:val="on"/>
                        <m:ctrlPr>
                          <a:rPr lang="id-ID" i="1">
                            <a:latin typeface="Cambria Math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id-ID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:r>
                  <a:rPr lang="en-US" dirty="0" err="1"/>
                  <a:t>bersesuaian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.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04664"/>
                <a:ext cx="8229600" cy="5721499"/>
              </a:xfrm>
              <a:blipFill rotWithShape="1">
                <a:blip r:embed="rId2"/>
                <a:stretch>
                  <a:fillRect l="-1926" t="-244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dirty="0" smtClean="0"/>
              <a:t>Amir Supriyanto-Fisika-FMIPA-Unila</a:t>
            </a:r>
            <a:endParaRPr lang="id-ID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7818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7504" y="332656"/>
                <a:ext cx="8928992" cy="5976664"/>
              </a:xfrm>
            </p:spPr>
            <p:txBody>
              <a:bodyPr>
                <a:normAutofit/>
              </a:bodyPr>
              <a:lstStyle/>
              <a:p>
                <a:pPr marL="514350" lvl="0" indent="-514350">
                  <a:buFont typeface="+mj-lt"/>
                  <a:buAutoNum type="arabicParenR" startAt="2"/>
                </a:pPr>
                <a:r>
                  <a:rPr lang="en-US" dirty="0" err="1"/>
                  <a:t>Diferensial</a:t>
                </a:r>
                <a:r>
                  <a:rPr lang="en-US" dirty="0"/>
                  <a:t> </a:t>
                </a:r>
                <a:r>
                  <a:rPr lang="en-US" dirty="0" err="1"/>
                  <a:t>implisit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 err="1"/>
                  <a:t>selalu</a:t>
                </a:r>
                <a:r>
                  <a:rPr lang="en-US" dirty="0"/>
                  <a:t> </a:t>
                </a:r>
                <a:r>
                  <a:rPr lang="en-US" dirty="0" err="1"/>
                  <a:t>memilih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=0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dan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id-ID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i="1">
                        <a:latin typeface="Cambria Math"/>
                      </a:rPr>
                      <m:t>&gt;0</m:t>
                    </m:r>
                  </m:oMath>
                </a14:m>
                <a:r>
                  <a:rPr lang="en-US" dirty="0"/>
                  <a:t>,</a:t>
                </a:r>
                <a:r>
                  <a:rPr lang="en-US" dirty="0" err="1"/>
                  <a:t>ketika</a:t>
                </a:r>
                <a:r>
                  <a:rPr lang="en-US" dirty="0"/>
                  <a:t> </a:t>
                </a:r>
                <a:r>
                  <a:rPr lang="en-US" dirty="0" err="1"/>
                  <a:t>jarak</a:t>
                </a:r>
                <a:r>
                  <a:rPr lang="en-US" dirty="0"/>
                  <a:t>  </a:t>
                </a:r>
                <a:r>
                  <a:rPr lang="en-US" dirty="0" err="1"/>
                  <a:t>terdekat</a:t>
                </a:r>
                <a:r>
                  <a:rPr lang="en-US" dirty="0"/>
                  <a:t> </a:t>
                </a:r>
                <a:r>
                  <a:rPr lang="en-US" dirty="0" err="1"/>
                  <a:t>dari</a:t>
                </a:r>
                <a:r>
                  <a:rPr lang="en-US" dirty="0"/>
                  <a:t> </a:t>
                </a:r>
                <a:r>
                  <a:rPr lang="en-US" dirty="0" err="1"/>
                  <a:t>titik</a:t>
                </a:r>
                <a:r>
                  <a:rPr lang="en-US" dirty="0"/>
                  <a:t> </a:t>
                </a:r>
                <a:r>
                  <a:rPr lang="en-US" dirty="0" err="1"/>
                  <a:t>asal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err="1"/>
                  <a:t>lengkung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.</a:t>
                </a:r>
                <a:endParaRPr lang="id-ID" dirty="0"/>
              </a:p>
              <a:p>
                <a:pPr marL="0" indent="0">
                  <a:buNone/>
                </a:pPr>
                <a:r>
                  <a:rPr lang="en-US" dirty="0"/>
                  <a:t>Dari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𝑓</m:t>
                    </m:r>
                    <m:r>
                      <a:rPr lang="en-US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:r>
                  <a:rPr lang="en-US" dirty="0" err="1"/>
                  <a:t>artinya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+2</m:t>
                    </m:r>
                    <m:r>
                      <a:rPr lang="en-US" i="1">
                        <a:latin typeface="Cambria Math"/>
                      </a:rPr>
                      <m:t>𝑦</m:t>
                    </m:r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Karena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lengkungnya</a:t>
                </a:r>
                <a:endParaRPr lang="id-ID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𝑦</m:t>
                    </m:r>
                    <m:r>
                      <a:rPr lang="en-US" i="1">
                        <a:latin typeface="Cambria Math"/>
                      </a:rPr>
                      <m:t>=1−</m:t>
                    </m:r>
                    <m:sSup>
                      <m:sSupPr>
                        <m:ctrlPr>
                          <a:rPr lang="id-ID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,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𝑑𝑦</m:t>
                    </m:r>
                    <m:r>
                      <a:rPr lang="en-US" i="1">
                        <a:latin typeface="Cambria Math"/>
                      </a:rPr>
                      <m:t>=−2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 </m:t>
                    </m:r>
                    <m:r>
                      <a:rPr lang="en-US" i="1">
                        <a:latin typeface="Cambria Math"/>
                      </a:rPr>
                      <m:t>𝑑𝑥</m:t>
                    </m:r>
                  </m:oMath>
                </a14:m>
                <a:r>
                  <a:rPr lang="en-US" dirty="0"/>
                  <a:t>  </a:t>
                </a:r>
                <a:r>
                  <a:rPr lang="en-US" dirty="0" err="1"/>
                  <a:t>atau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𝑑𝑦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=−2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/>
                  <a:t>.  </a:t>
                </a:r>
                <a:r>
                  <a:rPr lang="en-US" dirty="0" err="1"/>
                  <a:t>Selanjutnya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ditulis</a:t>
                </a:r>
                <a:r>
                  <a:rPr lang="en-US" dirty="0"/>
                  <a:t> </a:t>
                </a:r>
                <a:r>
                  <a:rPr lang="en-US" dirty="0" err="1"/>
                  <a:t>menjadi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d-ID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𝑑𝑓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</m:den>
                    </m:f>
                    <m:r>
                      <a:rPr lang="en-US" i="1">
                        <a:latin typeface="Cambria Math"/>
                      </a:rPr>
                      <m:t>=2</m:t>
                    </m:r>
                    <m:r>
                      <a:rPr lang="en-US" i="1">
                        <a:latin typeface="Cambria Math"/>
                      </a:rPr>
                      <m:t>𝑥</m:t>
                    </m:r>
                    <m:r>
                      <a:rPr lang="en-US" i="1">
                        <a:latin typeface="Cambria Math"/>
                      </a:rPr>
                      <m:t>−4</m:t>
                    </m:r>
                    <m:r>
                      <a:rPr lang="en-US" i="1">
                        <a:latin typeface="Cambria Math"/>
                      </a:rPr>
                      <m:t>𝑥𝑦</m:t>
                    </m:r>
                  </m:oMath>
                </a14:m>
                <a:r>
                  <a:rPr lang="en-US" dirty="0"/>
                  <a:t>. </a:t>
                </a:r>
                <a:endParaRPr lang="id-ID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7504" y="332656"/>
                <a:ext cx="8928992" cy="5976664"/>
              </a:xfrm>
              <a:blipFill rotWithShape="1">
                <a:blip r:embed="rId2"/>
                <a:stretch>
                  <a:fillRect l="-1844" t="-1531" r="-300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9201C-76C7-4250-871F-492CAD60C8F0}" type="datetime1">
              <a:rPr lang="id-ID" smtClean="0"/>
              <a:t>03/11/2020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d-ID" smtClean="0"/>
              <a:t>Amir Supriyanto-Fisika-FMIPA-Unila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E96B0-1DF0-48F0-88D8-1922E81A9E1E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864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1130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PENGALI LAGRANGE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PENGALI LAGRANGE</dc:title>
  <dc:creator>User</dc:creator>
  <cp:lastModifiedBy>User</cp:lastModifiedBy>
  <cp:revision>4</cp:revision>
  <dcterms:created xsi:type="dcterms:W3CDTF">2020-11-03T03:19:55Z</dcterms:created>
  <dcterms:modified xsi:type="dcterms:W3CDTF">2020-11-03T14:18:02Z</dcterms:modified>
</cp:coreProperties>
</file>