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5"/>
  </p:notesMasterIdLst>
  <p:handoutMasterIdLst>
    <p:handoutMasterId r:id="rId6"/>
  </p:handoutMasterIdLst>
  <p:sldIdLst>
    <p:sldId id="317" r:id="rId2"/>
    <p:sldId id="318" r:id="rId3"/>
    <p:sldId id="319" r:id="rId4"/>
  </p:sldIdLst>
  <p:sldSz cx="9144000" cy="6858000" type="screen4x3"/>
  <p:notesSz cx="7102475" cy="8991600"/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  <a:srgbClr val="006600"/>
    <a:srgbClr val="CCFFCC"/>
    <a:srgbClr val="0000FF"/>
    <a:srgbClr val="0000CC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21" autoAdjust="0"/>
    <p:restoredTop sz="95133" autoAdjust="0"/>
  </p:normalViewPr>
  <p:slideViewPr>
    <p:cSldViewPr>
      <p:cViewPr>
        <p:scale>
          <a:sx n="75" d="100"/>
          <a:sy n="75" d="100"/>
        </p:scale>
        <p:origin x="-118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492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492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C2D67C-ED08-4882-BC0F-70F3BDB13C3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40750"/>
            <a:ext cx="3078163" cy="4492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540750"/>
            <a:ext cx="3078163" cy="4492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2DD92-162F-441B-89E3-479FE66E8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56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739" cy="44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736" y="0"/>
            <a:ext cx="3077739" cy="44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3338" y="674688"/>
            <a:ext cx="4495800" cy="337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7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997" y="4271010"/>
            <a:ext cx="5208482" cy="404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7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42020"/>
            <a:ext cx="3077739" cy="44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7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736" y="8542020"/>
            <a:ext cx="3077739" cy="44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1976484-B3D2-4D80-AF2A-A553DA8BCD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829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31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31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218BF-13BC-43F7-A2F7-694F462679D5}" type="datetime1">
              <a:rPr lang="en-US" smtClean="0"/>
              <a:t>5/15/2023</a:t>
            </a:fld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B00C2-1578-436B-83E3-D891F539E2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72DE4-66B3-4F50-9AFA-3538518A82B8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63F79-3C95-4A26-AB15-C4F92A4B24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EA4F0-00C2-447D-BE0C-016536FD0B47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DF593-F7F4-4161-979A-9774A8AD9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63C3A-D0E8-47BD-88E6-68E7B5D93D7F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E6AB1-CB89-42FE-B3D3-DCED3B2A9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E50BB-FF0F-4E14-863F-5E23036E0B6C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89162-1857-479B-978E-1DDEEEFFB8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73992-2A80-4060-87C8-50E660FE6316}" type="datetime1">
              <a:rPr lang="en-US" smtClean="0"/>
              <a:t>5/15/2023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5AF26-D247-4968-88CB-3D2495CCF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D3399-BE4C-4A04-8B24-033A167D19C2}" type="datetime1">
              <a:rPr lang="en-US" smtClean="0"/>
              <a:t>5/15/2023</a:t>
            </a:fld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321BC-51E7-4603-8FD2-CC1C2E2FE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A0483-52AF-4E1C-B01B-970AD1E3D50E}" type="datetime1">
              <a:rPr lang="en-US" smtClean="0"/>
              <a:t>5/15/2023</a:t>
            </a:fld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1218E-E911-43A0-9351-6B07143A7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4C1D2-E344-4E13-B207-BFAC1DC1B0AD}" type="datetime1">
              <a:rPr lang="en-US" smtClean="0"/>
              <a:t>5/15/2023</a:t>
            </a:fld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FDEC6-5E70-4456-B391-43EF77DB49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99D7A-2FBB-4A1D-8C75-A6BE99BF415C}" type="datetime1">
              <a:rPr lang="en-US" smtClean="0"/>
              <a:t>5/15/2023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04C9E-5736-4599-AFD1-4AFD9CEE2C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75587-F062-434C-BD10-F8C50FCFB487}" type="datetime1">
              <a:rPr lang="en-US" smtClean="0"/>
              <a:t>5/15/2023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C8B65-E25E-4B8D-B75F-319E63198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320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21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321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321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321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321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21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21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7D1E38CA-6E49-4C28-9C89-52E3C86609B1}" type="datetime1">
              <a:rPr lang="en-US" smtClean="0"/>
              <a:t>5/15/2023</a:t>
            </a:fld>
            <a:endParaRPr lang="en-US"/>
          </a:p>
        </p:txBody>
      </p:sp>
      <p:sp>
        <p:nvSpPr>
          <p:cNvPr id="1321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1321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7E0BE57F-1289-4B2B-8684-4C45C1A382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9D0624-0C73-44AD-8909-2A862138686E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12788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LUAS DAERAH TERTUTUP</a:t>
            </a:r>
          </a:p>
        </p:txBody>
      </p:sp>
      <p:grpSp>
        <p:nvGrpSpPr>
          <p:cNvPr id="2" name="Group 84"/>
          <p:cNvGrpSpPr>
            <a:grpSpLocks/>
          </p:cNvGrpSpPr>
          <p:nvPr/>
        </p:nvGrpSpPr>
        <p:grpSpPr bwMode="auto">
          <a:xfrm>
            <a:off x="304800" y="1143000"/>
            <a:ext cx="3276600" cy="2590800"/>
            <a:chOff x="48" y="720"/>
            <a:chExt cx="2064" cy="1680"/>
          </a:xfrm>
        </p:grpSpPr>
        <p:sp>
          <p:nvSpPr>
            <p:cNvPr id="39952" name="Line 43"/>
            <p:cNvSpPr>
              <a:spLocks noChangeAspect="1" noChangeShapeType="1"/>
            </p:cNvSpPr>
            <p:nvPr/>
          </p:nvSpPr>
          <p:spPr bwMode="auto">
            <a:xfrm>
              <a:off x="277" y="2283"/>
              <a:ext cx="169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953" name="Line 44"/>
            <p:cNvSpPr>
              <a:spLocks noChangeAspect="1" noChangeShapeType="1"/>
            </p:cNvSpPr>
            <p:nvPr/>
          </p:nvSpPr>
          <p:spPr bwMode="auto">
            <a:xfrm flipV="1">
              <a:off x="367" y="815"/>
              <a:ext cx="0" cy="15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954" name="Freeform 46"/>
            <p:cNvSpPr>
              <a:spLocks noChangeAspect="1"/>
            </p:cNvSpPr>
            <p:nvPr/>
          </p:nvSpPr>
          <p:spPr bwMode="auto">
            <a:xfrm rot="5400000" flipH="1">
              <a:off x="507" y="1185"/>
              <a:ext cx="1283" cy="764"/>
            </a:xfrm>
            <a:custGeom>
              <a:avLst/>
              <a:gdLst>
                <a:gd name="T0" fmla="*/ 0 w 2520"/>
                <a:gd name="T1" fmla="*/ 764 h 1530"/>
                <a:gd name="T2" fmla="*/ 367 w 2520"/>
                <a:gd name="T3" fmla="*/ 225 h 1530"/>
                <a:gd name="T4" fmla="*/ 825 w 2520"/>
                <a:gd name="T5" fmla="*/ 45 h 1530"/>
                <a:gd name="T6" fmla="*/ 1283 w 2520"/>
                <a:gd name="T7" fmla="*/ 494 h 15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520"/>
                <a:gd name="T13" fmla="*/ 0 h 1530"/>
                <a:gd name="T14" fmla="*/ 2520 w 2520"/>
                <a:gd name="T15" fmla="*/ 1530 h 15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520" h="1530">
                  <a:moveTo>
                    <a:pt x="0" y="1530"/>
                  </a:moveTo>
                  <a:cubicBezTo>
                    <a:pt x="225" y="1110"/>
                    <a:pt x="450" y="690"/>
                    <a:pt x="720" y="450"/>
                  </a:cubicBezTo>
                  <a:cubicBezTo>
                    <a:pt x="990" y="210"/>
                    <a:pt x="1320" y="0"/>
                    <a:pt x="1620" y="90"/>
                  </a:cubicBezTo>
                  <a:cubicBezTo>
                    <a:pt x="1920" y="180"/>
                    <a:pt x="2220" y="585"/>
                    <a:pt x="2520" y="990"/>
                  </a:cubicBezTo>
                </a:path>
              </a:pathLst>
            </a:cu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955" name="Freeform 47"/>
            <p:cNvSpPr>
              <a:spLocks noChangeAspect="1"/>
            </p:cNvSpPr>
            <p:nvPr/>
          </p:nvSpPr>
          <p:spPr bwMode="auto">
            <a:xfrm rot="5400000" flipH="1">
              <a:off x="403" y="1216"/>
              <a:ext cx="1191" cy="794"/>
            </a:xfrm>
            <a:custGeom>
              <a:avLst/>
              <a:gdLst>
                <a:gd name="T0" fmla="*/ 0 w 2340"/>
                <a:gd name="T1" fmla="*/ 180 h 1590"/>
                <a:gd name="T2" fmla="*/ 366 w 2340"/>
                <a:gd name="T3" fmla="*/ 719 h 1590"/>
                <a:gd name="T4" fmla="*/ 825 w 2340"/>
                <a:gd name="T5" fmla="*/ 629 h 1590"/>
                <a:gd name="T6" fmla="*/ 1191 w 2340"/>
                <a:gd name="T7" fmla="*/ 0 h 15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40"/>
                <a:gd name="T13" fmla="*/ 0 h 1590"/>
                <a:gd name="T14" fmla="*/ 2340 w 2340"/>
                <a:gd name="T15" fmla="*/ 1590 h 15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40" h="1590">
                  <a:moveTo>
                    <a:pt x="0" y="360"/>
                  </a:moveTo>
                  <a:cubicBezTo>
                    <a:pt x="225" y="825"/>
                    <a:pt x="450" y="1290"/>
                    <a:pt x="720" y="1440"/>
                  </a:cubicBezTo>
                  <a:cubicBezTo>
                    <a:pt x="990" y="1590"/>
                    <a:pt x="1350" y="1500"/>
                    <a:pt x="1620" y="1260"/>
                  </a:cubicBezTo>
                  <a:cubicBezTo>
                    <a:pt x="1890" y="1020"/>
                    <a:pt x="2115" y="510"/>
                    <a:pt x="2340" y="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956" name="Line 48"/>
            <p:cNvSpPr>
              <a:spLocks noChangeAspect="1" noChangeShapeType="1"/>
            </p:cNvSpPr>
            <p:nvPr/>
          </p:nvSpPr>
          <p:spPr bwMode="auto">
            <a:xfrm>
              <a:off x="367" y="1097"/>
              <a:ext cx="89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957" name="Line 49"/>
            <p:cNvSpPr>
              <a:spLocks noChangeAspect="1" noChangeShapeType="1"/>
            </p:cNvSpPr>
            <p:nvPr/>
          </p:nvSpPr>
          <p:spPr bwMode="auto">
            <a:xfrm>
              <a:off x="880" y="1313"/>
              <a:ext cx="0" cy="7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958" name="Line 50"/>
            <p:cNvSpPr>
              <a:spLocks noChangeShapeType="1"/>
            </p:cNvSpPr>
            <p:nvPr/>
          </p:nvSpPr>
          <p:spPr bwMode="auto">
            <a:xfrm>
              <a:off x="971" y="1262"/>
              <a:ext cx="0" cy="80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959" name="Text Box 51"/>
            <p:cNvSpPr txBox="1">
              <a:spLocks noChangeArrowheads="1"/>
            </p:cNvSpPr>
            <p:nvPr/>
          </p:nvSpPr>
          <p:spPr bwMode="auto">
            <a:xfrm>
              <a:off x="288" y="720"/>
              <a:ext cx="404" cy="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</a:t>
              </a:r>
            </a:p>
          </p:txBody>
        </p:sp>
        <p:sp>
          <p:nvSpPr>
            <p:cNvPr id="39960" name="Text Box 52"/>
            <p:cNvSpPr txBox="1">
              <a:spLocks noChangeArrowheads="1"/>
            </p:cNvSpPr>
            <p:nvPr/>
          </p:nvSpPr>
          <p:spPr bwMode="auto">
            <a:xfrm>
              <a:off x="48" y="1928"/>
              <a:ext cx="405" cy="4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c</a:t>
              </a:r>
            </a:p>
          </p:txBody>
        </p:sp>
        <p:sp>
          <p:nvSpPr>
            <p:cNvPr id="39961" name="Text Box 53"/>
            <p:cNvSpPr txBox="1">
              <a:spLocks noChangeArrowheads="1"/>
            </p:cNvSpPr>
            <p:nvPr/>
          </p:nvSpPr>
          <p:spPr bwMode="auto">
            <a:xfrm>
              <a:off x="48" y="926"/>
              <a:ext cx="405" cy="4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d</a:t>
              </a:r>
            </a:p>
          </p:txBody>
        </p:sp>
        <p:sp>
          <p:nvSpPr>
            <p:cNvPr id="39962" name="Text Box 54"/>
            <p:cNvSpPr txBox="1">
              <a:spLocks noChangeArrowheads="1"/>
            </p:cNvSpPr>
            <p:nvPr/>
          </p:nvSpPr>
          <p:spPr bwMode="auto">
            <a:xfrm>
              <a:off x="962" y="1274"/>
              <a:ext cx="405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S</a:t>
              </a:r>
            </a:p>
          </p:txBody>
        </p:sp>
        <p:grpSp>
          <p:nvGrpSpPr>
            <p:cNvPr id="39963" name="Group 55"/>
            <p:cNvGrpSpPr>
              <a:grpSpLocks/>
            </p:cNvGrpSpPr>
            <p:nvPr/>
          </p:nvGrpSpPr>
          <p:grpSpPr bwMode="auto">
            <a:xfrm>
              <a:off x="632" y="1575"/>
              <a:ext cx="839" cy="95"/>
              <a:chOff x="2521" y="4678"/>
              <a:chExt cx="1120" cy="120"/>
            </a:xfrm>
          </p:grpSpPr>
          <p:sp>
            <p:nvSpPr>
              <p:cNvPr id="39971" name="Line 56"/>
              <p:cNvSpPr>
                <a:spLocks noChangeShapeType="1"/>
              </p:cNvSpPr>
              <p:nvPr/>
            </p:nvSpPr>
            <p:spPr bwMode="auto">
              <a:xfrm>
                <a:off x="2561" y="4678"/>
                <a:ext cx="10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972" name="Line 57"/>
              <p:cNvSpPr>
                <a:spLocks noChangeShapeType="1"/>
              </p:cNvSpPr>
              <p:nvPr/>
            </p:nvSpPr>
            <p:spPr bwMode="auto">
              <a:xfrm>
                <a:off x="2521" y="4798"/>
                <a:ext cx="10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9964" name="Rectangle 58"/>
            <p:cNvSpPr>
              <a:spLocks noChangeAspect="1" noChangeArrowheads="1"/>
            </p:cNvSpPr>
            <p:nvPr/>
          </p:nvSpPr>
          <p:spPr bwMode="auto">
            <a:xfrm>
              <a:off x="890" y="1575"/>
              <a:ext cx="90" cy="9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965" name="Line 59"/>
            <p:cNvSpPr>
              <a:spLocks noChangeAspect="1" noChangeShapeType="1"/>
            </p:cNvSpPr>
            <p:nvPr/>
          </p:nvSpPr>
          <p:spPr bwMode="auto">
            <a:xfrm>
              <a:off x="374" y="2093"/>
              <a:ext cx="638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966" name="Text Box 60"/>
            <p:cNvSpPr txBox="1">
              <a:spLocks noChangeArrowheads="1"/>
            </p:cNvSpPr>
            <p:nvPr/>
          </p:nvSpPr>
          <p:spPr bwMode="auto">
            <a:xfrm>
              <a:off x="1707" y="2019"/>
              <a:ext cx="405" cy="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</a:p>
          </p:txBody>
        </p:sp>
        <p:sp>
          <p:nvSpPr>
            <p:cNvPr id="39967" name="Text Box 61"/>
            <p:cNvSpPr txBox="1">
              <a:spLocks noChangeArrowheads="1"/>
            </p:cNvSpPr>
            <p:nvPr/>
          </p:nvSpPr>
          <p:spPr bwMode="auto">
            <a:xfrm>
              <a:off x="842" y="1828"/>
              <a:ext cx="1079" cy="2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segi empat</a:t>
              </a:r>
            </a:p>
          </p:txBody>
        </p:sp>
        <p:sp>
          <p:nvSpPr>
            <p:cNvPr id="39968" name="Line 62"/>
            <p:cNvSpPr>
              <a:spLocks noChangeShapeType="1"/>
            </p:cNvSpPr>
            <p:nvPr/>
          </p:nvSpPr>
          <p:spPr bwMode="auto">
            <a:xfrm flipH="1" flipV="1">
              <a:off x="1011" y="1710"/>
              <a:ext cx="135" cy="14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969" name="Text Box 63"/>
            <p:cNvSpPr txBox="1">
              <a:spLocks noChangeArrowheads="1"/>
            </p:cNvSpPr>
            <p:nvPr/>
          </p:nvSpPr>
          <p:spPr bwMode="auto">
            <a:xfrm>
              <a:off x="288" y="1175"/>
              <a:ext cx="644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K</a:t>
              </a:r>
              <a:r>
                <a:rPr lang="en-US" sz="2000">
                  <a:latin typeface="Arial" pitchFamily="34" charset="0"/>
                  <a:cs typeface="Arial" pitchFamily="34" charset="0"/>
                </a:rPr>
                <a:t>1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970" name="Text Box 64"/>
            <p:cNvSpPr txBox="1">
              <a:spLocks noChangeArrowheads="1"/>
            </p:cNvSpPr>
            <p:nvPr/>
          </p:nvSpPr>
          <p:spPr bwMode="auto">
            <a:xfrm>
              <a:off x="1336" y="1306"/>
              <a:ext cx="585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K</a:t>
              </a:r>
              <a:r>
                <a:rPr lang="en-US" sz="2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319554" name="Rectangle 66"/>
          <p:cNvSpPr>
            <a:spLocks noChangeArrowheads="1"/>
          </p:cNvSpPr>
          <p:nvPr/>
        </p:nvSpPr>
        <p:spPr bwMode="auto">
          <a:xfrm>
            <a:off x="3505200" y="1295400"/>
            <a:ext cx="51816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Daerah tertutup S dibatasi kurva K</a:t>
            </a:r>
            <a:r>
              <a:rPr lang="en-US" sz="2000" baseline="-30000">
                <a:latin typeface="Arial" pitchFamily="34" charset="0"/>
                <a:cs typeface="Arial" pitchFamily="34" charset="0"/>
              </a:rPr>
              <a:t>1</a:t>
            </a:r>
            <a:r>
              <a:rPr lang="en-US" sz="200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dan</a:t>
            </a:r>
            <a:r>
              <a:rPr lang="id-ID" sz="2000" baseline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. </a:t>
            </a:r>
            <a:endParaRPr lang="id-ID" sz="2000" baseline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2000" baseline="0" smtClean="0">
                <a:latin typeface="Arial" pitchFamily="34" charset="0"/>
                <a:cs typeface="Arial" pitchFamily="34" charset="0"/>
              </a:rPr>
              <a:t>Daerah 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tersebut dibagi n garis sejajar sumbu X dan n garis sejajar sumbu Y sehingga terdapat banyak segi-empat kecil dengan panjang sisi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x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i dan 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yj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. </a:t>
            </a:r>
          </a:p>
          <a:p>
            <a:pPr>
              <a:spcAft>
                <a:spcPts val="1200"/>
              </a:spcAf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Luas segiempat kecil =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x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i 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y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j</a:t>
            </a:r>
            <a:r>
              <a:rPr lang="id-ID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 </a:t>
            </a:r>
          </a:p>
        </p:txBody>
      </p:sp>
      <p:sp>
        <p:nvSpPr>
          <p:cNvPr id="319557" name="Rectangle 69"/>
          <p:cNvSpPr>
            <a:spLocks noChangeArrowheads="1"/>
          </p:cNvSpPr>
          <p:nvPr/>
        </p:nvSpPr>
        <p:spPr bwMode="auto">
          <a:xfrm>
            <a:off x="685800" y="4038600"/>
            <a:ext cx="3810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Luas daerah tertutup S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adalah</a:t>
            </a:r>
            <a:r>
              <a:rPr lang="id-ID" sz="2000" baseline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:</a:t>
            </a:r>
            <a:endParaRPr lang="id-ID" sz="2000" baseline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1597025" y="4625975"/>
            <a:ext cx="3051175" cy="1241425"/>
            <a:chOff x="1597025" y="4625975"/>
            <a:chExt cx="3051175" cy="1241425"/>
          </a:xfrm>
        </p:grpSpPr>
        <p:grpSp>
          <p:nvGrpSpPr>
            <p:cNvPr id="37" name="Group 36"/>
            <p:cNvGrpSpPr/>
            <p:nvPr/>
          </p:nvGrpSpPr>
          <p:grpSpPr>
            <a:xfrm>
              <a:off x="1597025" y="4625975"/>
              <a:ext cx="2640013" cy="1241425"/>
              <a:chOff x="1597025" y="4625975"/>
              <a:chExt cx="2640013" cy="1241425"/>
            </a:xfrm>
          </p:grpSpPr>
          <p:sp>
            <p:nvSpPr>
              <p:cNvPr id="39946" name="Rectangle 73"/>
              <p:cNvSpPr>
                <a:spLocks noChangeArrowheads="1"/>
              </p:cNvSpPr>
              <p:nvPr/>
            </p:nvSpPr>
            <p:spPr bwMode="auto">
              <a:xfrm>
                <a:off x="2559050" y="4625975"/>
                <a:ext cx="1677988" cy="1016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m    n</a:t>
                </a:r>
              </a:p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      x</a:t>
                </a:r>
                <a:r>
                  <a:rPr lang="en-US" sz="2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i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y</a:t>
                </a:r>
                <a:r>
                  <a:rPr lang="en-US" sz="2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j</a:t>
                </a:r>
              </a:p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j=1 i=1 </a:t>
                </a:r>
              </a:p>
            </p:txBody>
          </p:sp>
          <p:grpSp>
            <p:nvGrpSpPr>
              <p:cNvPr id="39947" name="Group 78"/>
              <p:cNvGrpSpPr>
                <a:grpSpLocks/>
              </p:cNvGrpSpPr>
              <p:nvPr/>
            </p:nvGrpSpPr>
            <p:grpSpPr bwMode="auto">
              <a:xfrm>
                <a:off x="1597025" y="4895850"/>
                <a:ext cx="989013" cy="971550"/>
                <a:chOff x="552" y="2496"/>
                <a:chExt cx="623" cy="612"/>
              </a:xfrm>
            </p:grpSpPr>
            <p:sp>
              <p:nvSpPr>
                <p:cNvPr id="39949" name="Rectangle 79"/>
                <p:cNvSpPr>
                  <a:spLocks noChangeArrowheads="1"/>
                </p:cNvSpPr>
                <p:nvPr/>
              </p:nvSpPr>
              <p:spPr bwMode="auto">
                <a:xfrm>
                  <a:off x="675" y="2496"/>
                  <a:ext cx="323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lim</a:t>
                  </a:r>
                </a:p>
              </p:txBody>
            </p:sp>
            <p:sp>
              <p:nvSpPr>
                <p:cNvPr id="39950" name="Rectangle 80"/>
                <p:cNvSpPr>
                  <a:spLocks noChangeArrowheads="1"/>
                </p:cNvSpPr>
                <p:nvPr/>
              </p:nvSpPr>
              <p:spPr bwMode="auto">
                <a:xfrm>
                  <a:off x="588" y="2685"/>
                  <a:ext cx="579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n 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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</a:t>
                  </a:r>
                </a:p>
              </p:txBody>
            </p:sp>
            <p:sp>
              <p:nvSpPr>
                <p:cNvPr id="39951" name="Rectangle 81"/>
                <p:cNvSpPr>
                  <a:spLocks noChangeArrowheads="1"/>
                </p:cNvSpPr>
                <p:nvPr/>
              </p:nvSpPr>
              <p:spPr bwMode="auto">
                <a:xfrm>
                  <a:off x="552" y="2856"/>
                  <a:ext cx="623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m 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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</a:t>
                  </a:r>
                </a:p>
              </p:txBody>
            </p:sp>
          </p:grpSp>
        </p:grpSp>
        <p:sp>
          <p:nvSpPr>
            <p:cNvPr id="38" name="Rectangle 37"/>
            <p:cNvSpPr/>
            <p:nvPr/>
          </p:nvSpPr>
          <p:spPr>
            <a:xfrm>
              <a:off x="4243922" y="4953000"/>
              <a:ext cx="40427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=</a:t>
              </a:r>
              <a:r>
                <a:rPr lang="id-ID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4648200" y="4800600"/>
            <a:ext cx="1219200" cy="838200"/>
            <a:chOff x="5181600" y="4876800"/>
            <a:chExt cx="1219200" cy="838200"/>
          </a:xfrm>
        </p:grpSpPr>
        <p:sp>
          <p:nvSpPr>
            <p:cNvPr id="39948" name="Rectangle 82"/>
            <p:cNvSpPr>
              <a:spLocks noChangeArrowheads="1"/>
            </p:cNvSpPr>
            <p:nvPr/>
          </p:nvSpPr>
          <p:spPr bwMode="auto">
            <a:xfrm>
              <a:off x="5315991" y="5003800"/>
              <a:ext cx="1008609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</a:t>
              </a:r>
              <a:r>
                <a:rPr lang="en-US" sz="2000" baseline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dx dy</a:t>
              </a:r>
            </a:p>
            <a:p>
              <a:r>
                <a:rPr lang="en-US" sz="2000" baseline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s </a:t>
              </a:r>
              <a:endParaRPr lang="en-US" sz="2000" baseline="0">
                <a:solidFill>
                  <a:srgbClr val="FFFF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5181600" y="4876800"/>
              <a:ext cx="1219200" cy="838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19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319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19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319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319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490" grpId="0"/>
      <p:bldP spid="319554" grpId="0" build="p"/>
      <p:bldP spid="31955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88EB32-C222-4F23-900D-2EDB7D864BC4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223838"/>
            <a:ext cx="3886200" cy="461665"/>
          </a:xfrm>
          <a:noFill/>
          <a:ln>
            <a:noFill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</a:rPr>
              <a:t>CONTOH SOAL</a:t>
            </a:r>
          </a:p>
        </p:txBody>
      </p:sp>
      <p:sp>
        <p:nvSpPr>
          <p:cNvPr id="320515" name="Rectangle 3"/>
          <p:cNvSpPr>
            <a:spLocks noChangeArrowheads="1"/>
          </p:cNvSpPr>
          <p:nvPr/>
        </p:nvSpPr>
        <p:spPr bwMode="auto">
          <a:xfrm>
            <a:off x="685800" y="990600"/>
            <a:ext cx="6019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Hitung luas daerah yang dibatasi oleh parabola </a:t>
            </a:r>
          </a:p>
          <a:p>
            <a:pPr>
              <a:lnSpc>
                <a:spcPct val="90000"/>
              </a:lnSpc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y = 2 – x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dan garis y = x </a:t>
            </a:r>
          </a:p>
        </p:txBody>
      </p:sp>
      <p:sp>
        <p:nvSpPr>
          <p:cNvPr id="320526" name="Rectangle 14"/>
          <p:cNvSpPr>
            <a:spLocks noChangeArrowheads="1"/>
          </p:cNvSpPr>
          <p:nvPr/>
        </p:nvSpPr>
        <p:spPr bwMode="auto">
          <a:xfrm>
            <a:off x="685800" y="1676400"/>
            <a:ext cx="10679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Jawab: </a:t>
            </a:r>
          </a:p>
        </p:txBody>
      </p:sp>
      <p:grpSp>
        <p:nvGrpSpPr>
          <p:cNvPr id="2" name="Group 114"/>
          <p:cNvGrpSpPr>
            <a:grpSpLocks/>
          </p:cNvGrpSpPr>
          <p:nvPr/>
        </p:nvGrpSpPr>
        <p:grpSpPr bwMode="auto">
          <a:xfrm>
            <a:off x="514350" y="2209800"/>
            <a:ext cx="2762250" cy="2590800"/>
            <a:chOff x="324" y="1536"/>
            <a:chExt cx="1740" cy="1632"/>
          </a:xfrm>
        </p:grpSpPr>
        <p:sp>
          <p:nvSpPr>
            <p:cNvPr id="40977" name="Text Box 93"/>
            <p:cNvSpPr txBox="1">
              <a:spLocks noChangeArrowheads="1"/>
            </p:cNvSpPr>
            <p:nvPr/>
          </p:nvSpPr>
          <p:spPr bwMode="auto">
            <a:xfrm>
              <a:off x="424" y="1934"/>
              <a:ext cx="634" cy="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(-1,1)</a:t>
              </a:r>
            </a:p>
          </p:txBody>
        </p:sp>
        <p:sp>
          <p:nvSpPr>
            <p:cNvPr id="40978" name="Text Box 65"/>
            <p:cNvSpPr txBox="1">
              <a:spLocks noChangeArrowheads="1"/>
            </p:cNvSpPr>
            <p:nvPr/>
          </p:nvSpPr>
          <p:spPr bwMode="auto">
            <a:xfrm>
              <a:off x="324" y="1549"/>
              <a:ext cx="1020" cy="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 = 2 – 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79" name="Line 67"/>
            <p:cNvSpPr>
              <a:spLocks noChangeShapeType="1"/>
            </p:cNvSpPr>
            <p:nvPr/>
          </p:nvSpPr>
          <p:spPr bwMode="auto">
            <a:xfrm rot="2700000" flipV="1">
              <a:off x="999" y="1794"/>
              <a:ext cx="184" cy="12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80" name="Text Box 68"/>
            <p:cNvSpPr txBox="1">
              <a:spLocks noChangeArrowheads="1"/>
            </p:cNvSpPr>
            <p:nvPr/>
          </p:nvSpPr>
          <p:spPr bwMode="auto">
            <a:xfrm>
              <a:off x="1430" y="1760"/>
              <a:ext cx="634" cy="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(1,1)</a:t>
              </a:r>
            </a:p>
          </p:txBody>
        </p:sp>
        <p:sp>
          <p:nvSpPr>
            <p:cNvPr id="40981" name="Line 69"/>
            <p:cNvSpPr>
              <a:spLocks noChangeShapeType="1"/>
            </p:cNvSpPr>
            <p:nvPr/>
          </p:nvSpPr>
          <p:spPr bwMode="auto">
            <a:xfrm>
              <a:off x="524" y="2313"/>
              <a:ext cx="13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82" name="Line 70"/>
            <p:cNvSpPr>
              <a:spLocks noChangeShapeType="1"/>
            </p:cNvSpPr>
            <p:nvPr/>
          </p:nvSpPr>
          <p:spPr bwMode="auto">
            <a:xfrm>
              <a:off x="1248" y="1611"/>
              <a:ext cx="1" cy="130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83" name="Line 71"/>
            <p:cNvSpPr>
              <a:spLocks noChangeAspect="1" noChangeShapeType="1"/>
            </p:cNvSpPr>
            <p:nvPr/>
          </p:nvSpPr>
          <p:spPr bwMode="auto">
            <a:xfrm rot="5400000">
              <a:off x="931" y="2539"/>
              <a:ext cx="1" cy="6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84" name="Line 72"/>
            <p:cNvSpPr>
              <a:spLocks noChangeShapeType="1"/>
            </p:cNvSpPr>
            <p:nvPr/>
          </p:nvSpPr>
          <p:spPr bwMode="auto">
            <a:xfrm rot="5400000">
              <a:off x="1257" y="1737"/>
              <a:ext cx="0" cy="6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85" name="Oval 73"/>
            <p:cNvSpPr>
              <a:spLocks noChangeAspect="1" noChangeArrowheads="1"/>
            </p:cNvSpPr>
            <p:nvPr/>
          </p:nvSpPr>
          <p:spPr bwMode="auto">
            <a:xfrm>
              <a:off x="600" y="2826"/>
              <a:ext cx="47" cy="3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86" name="Oval 74"/>
            <p:cNvSpPr>
              <a:spLocks noChangeAspect="1" noChangeArrowheads="1"/>
            </p:cNvSpPr>
            <p:nvPr/>
          </p:nvSpPr>
          <p:spPr bwMode="auto">
            <a:xfrm>
              <a:off x="1229" y="1762"/>
              <a:ext cx="48" cy="3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87" name="Line 75"/>
            <p:cNvSpPr>
              <a:spLocks noChangeAspect="1" noChangeShapeType="1"/>
            </p:cNvSpPr>
            <p:nvPr/>
          </p:nvSpPr>
          <p:spPr bwMode="auto">
            <a:xfrm>
              <a:off x="1562" y="2313"/>
              <a:ext cx="0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88" name="Line 76"/>
            <p:cNvSpPr>
              <a:spLocks noChangeAspect="1" noChangeShapeType="1"/>
            </p:cNvSpPr>
            <p:nvPr/>
          </p:nvSpPr>
          <p:spPr bwMode="auto">
            <a:xfrm>
              <a:off x="1248" y="2313"/>
              <a:ext cx="0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89" name="Line 77"/>
            <p:cNvSpPr>
              <a:spLocks noChangeAspect="1" noChangeShapeType="1"/>
            </p:cNvSpPr>
            <p:nvPr/>
          </p:nvSpPr>
          <p:spPr bwMode="auto">
            <a:xfrm>
              <a:off x="628" y="2313"/>
              <a:ext cx="0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90" name="Line 78"/>
            <p:cNvSpPr>
              <a:spLocks noChangeAspect="1" noChangeShapeType="1"/>
            </p:cNvSpPr>
            <p:nvPr/>
          </p:nvSpPr>
          <p:spPr bwMode="auto">
            <a:xfrm>
              <a:off x="935" y="2313"/>
              <a:ext cx="0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91" name="Line 79"/>
            <p:cNvSpPr>
              <a:spLocks noChangeAspect="1" noChangeShapeType="1"/>
            </p:cNvSpPr>
            <p:nvPr/>
          </p:nvSpPr>
          <p:spPr bwMode="auto">
            <a:xfrm rot="5400000">
              <a:off x="1208" y="2559"/>
              <a:ext cx="0" cy="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92" name="Line 80"/>
            <p:cNvSpPr>
              <a:spLocks noChangeAspect="1" noChangeShapeType="1"/>
            </p:cNvSpPr>
            <p:nvPr/>
          </p:nvSpPr>
          <p:spPr bwMode="auto">
            <a:xfrm rot="5400000">
              <a:off x="576" y="2284"/>
              <a:ext cx="0" cy="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93" name="Line 81"/>
            <p:cNvSpPr>
              <a:spLocks noChangeShapeType="1"/>
            </p:cNvSpPr>
            <p:nvPr/>
          </p:nvSpPr>
          <p:spPr bwMode="auto">
            <a:xfrm>
              <a:off x="1569" y="2033"/>
              <a:ext cx="0" cy="2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94" name="Text Box 82"/>
            <p:cNvSpPr txBox="1">
              <a:spLocks noChangeArrowheads="1"/>
            </p:cNvSpPr>
            <p:nvPr/>
          </p:nvSpPr>
          <p:spPr bwMode="auto">
            <a:xfrm>
              <a:off x="434" y="2872"/>
              <a:ext cx="634" cy="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(-2, -2)</a:t>
              </a:r>
            </a:p>
          </p:txBody>
        </p:sp>
        <p:sp>
          <p:nvSpPr>
            <p:cNvPr id="40995" name="Line 83"/>
            <p:cNvSpPr>
              <a:spLocks noChangeAspect="1" noChangeShapeType="1"/>
            </p:cNvSpPr>
            <p:nvPr/>
          </p:nvSpPr>
          <p:spPr bwMode="auto">
            <a:xfrm rot="5400000">
              <a:off x="1198" y="2019"/>
              <a:ext cx="0" cy="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96" name="Line 84"/>
            <p:cNvSpPr>
              <a:spLocks noChangeAspect="1" noChangeShapeType="1"/>
            </p:cNvSpPr>
            <p:nvPr/>
          </p:nvSpPr>
          <p:spPr bwMode="auto">
            <a:xfrm rot="5400000">
              <a:off x="1203" y="1754"/>
              <a:ext cx="0" cy="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97" name="Oval 85"/>
            <p:cNvSpPr>
              <a:spLocks noChangeAspect="1" noChangeArrowheads="1"/>
            </p:cNvSpPr>
            <p:nvPr/>
          </p:nvSpPr>
          <p:spPr bwMode="auto">
            <a:xfrm>
              <a:off x="1541" y="2025"/>
              <a:ext cx="47" cy="4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98" name="Line 86"/>
            <p:cNvSpPr>
              <a:spLocks noChangeShapeType="1"/>
            </p:cNvSpPr>
            <p:nvPr/>
          </p:nvSpPr>
          <p:spPr bwMode="auto">
            <a:xfrm>
              <a:off x="626" y="2316"/>
              <a:ext cx="0" cy="55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99" name="Text Box 87"/>
            <p:cNvSpPr txBox="1">
              <a:spLocks noChangeArrowheads="1"/>
            </p:cNvSpPr>
            <p:nvPr/>
          </p:nvSpPr>
          <p:spPr bwMode="auto">
            <a:xfrm>
              <a:off x="840" y="2510"/>
              <a:ext cx="698" cy="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 = x</a:t>
              </a:r>
            </a:p>
          </p:txBody>
        </p:sp>
        <p:sp>
          <p:nvSpPr>
            <p:cNvPr id="41000" name="Text Box 88"/>
            <p:cNvSpPr txBox="1">
              <a:spLocks noChangeArrowheads="1"/>
            </p:cNvSpPr>
            <p:nvPr/>
          </p:nvSpPr>
          <p:spPr bwMode="auto">
            <a:xfrm>
              <a:off x="925" y="2313"/>
              <a:ext cx="634" cy="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(0, 0)</a:t>
              </a:r>
            </a:p>
          </p:txBody>
        </p:sp>
        <p:sp>
          <p:nvSpPr>
            <p:cNvPr id="41001" name="Line 89"/>
            <p:cNvSpPr>
              <a:spLocks noChangeShapeType="1"/>
            </p:cNvSpPr>
            <p:nvPr/>
          </p:nvSpPr>
          <p:spPr bwMode="auto">
            <a:xfrm>
              <a:off x="938" y="2033"/>
              <a:ext cx="0" cy="2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02" name="Oval 90"/>
            <p:cNvSpPr>
              <a:spLocks noChangeAspect="1" noChangeArrowheads="1"/>
            </p:cNvSpPr>
            <p:nvPr/>
          </p:nvSpPr>
          <p:spPr bwMode="auto">
            <a:xfrm>
              <a:off x="909" y="2016"/>
              <a:ext cx="47" cy="4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03" name="Freeform 91"/>
            <p:cNvSpPr>
              <a:spLocks/>
            </p:cNvSpPr>
            <p:nvPr/>
          </p:nvSpPr>
          <p:spPr bwMode="auto">
            <a:xfrm>
              <a:off x="628" y="1781"/>
              <a:ext cx="1063" cy="1025"/>
            </a:xfrm>
            <a:custGeom>
              <a:avLst/>
              <a:gdLst>
                <a:gd name="T0" fmla="*/ 0 w 1644"/>
                <a:gd name="T1" fmla="*/ 1025 h 1870"/>
                <a:gd name="T2" fmla="*/ 297 w 1644"/>
                <a:gd name="T3" fmla="*/ 256 h 1870"/>
                <a:gd name="T4" fmla="*/ 627 w 1644"/>
                <a:gd name="T5" fmla="*/ 1 h 1870"/>
                <a:gd name="T6" fmla="*/ 937 w 1644"/>
                <a:gd name="T7" fmla="*/ 264 h 1870"/>
                <a:gd name="T8" fmla="*/ 1063 w 1644"/>
                <a:gd name="T9" fmla="*/ 429 h 18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44"/>
                <a:gd name="T16" fmla="*/ 0 h 1870"/>
                <a:gd name="T17" fmla="*/ 1644 w 1644"/>
                <a:gd name="T18" fmla="*/ 1870 h 18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44" h="1870">
                  <a:moveTo>
                    <a:pt x="0" y="1870"/>
                  </a:moveTo>
                  <a:cubicBezTo>
                    <a:pt x="149" y="1324"/>
                    <a:pt x="298" y="778"/>
                    <a:pt x="459" y="467"/>
                  </a:cubicBezTo>
                  <a:cubicBezTo>
                    <a:pt x="620" y="156"/>
                    <a:pt x="804" y="0"/>
                    <a:pt x="969" y="2"/>
                  </a:cubicBezTo>
                  <a:cubicBezTo>
                    <a:pt x="1134" y="4"/>
                    <a:pt x="1337" y="352"/>
                    <a:pt x="1449" y="482"/>
                  </a:cubicBezTo>
                  <a:cubicBezTo>
                    <a:pt x="1561" y="612"/>
                    <a:pt x="1602" y="697"/>
                    <a:pt x="1644" y="782"/>
                  </a:cubicBezTo>
                </a:path>
              </a:pathLst>
            </a:cu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04" name="Text Box 92"/>
            <p:cNvSpPr txBox="1">
              <a:spLocks noChangeArrowheads="1"/>
            </p:cNvSpPr>
            <p:nvPr/>
          </p:nvSpPr>
          <p:spPr bwMode="auto">
            <a:xfrm>
              <a:off x="1132" y="1536"/>
              <a:ext cx="634" cy="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(0,2)</a:t>
              </a:r>
            </a:p>
          </p:txBody>
        </p:sp>
      </p:grpSp>
      <p:sp>
        <p:nvSpPr>
          <p:cNvPr id="320607" name="Rectangle 95"/>
          <p:cNvSpPr>
            <a:spLocks noChangeArrowheads="1"/>
          </p:cNvSpPr>
          <p:nvPr/>
        </p:nvSpPr>
        <p:spPr bwMode="auto">
          <a:xfrm>
            <a:off x="3581400" y="1905000"/>
            <a:ext cx="4648200" cy="1554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Titik potong parabola dan garis tsb: </a:t>
            </a:r>
          </a:p>
          <a:p>
            <a:pPr>
              <a:spcAft>
                <a:spcPts val="600"/>
              </a:spcAf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2 – x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= x 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 x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+ x – 2 = 0 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spcAft>
                <a:spcPts val="600"/>
              </a:spcAf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(x + 2)(x – 1) = 0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x = 1 dan x = – 2 </a:t>
            </a:r>
            <a:endParaRPr lang="id-ID" sz="2000" baseline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000" baseline="0" smtClean="0">
                <a:latin typeface="Arial" pitchFamily="34" charset="0"/>
                <a:cs typeface="Arial" pitchFamily="34" charset="0"/>
              </a:rPr>
              <a:t>Jadi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titik potong: di (1,1) dan (–2,–2) </a:t>
            </a:r>
            <a:r>
              <a:rPr lang="id-ID" sz="2000" baseline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20608" name="Rectangle 96"/>
          <p:cNvSpPr>
            <a:spLocks noChangeArrowheads="1"/>
          </p:cNvSpPr>
          <p:nvPr/>
        </p:nvSpPr>
        <p:spPr bwMode="auto">
          <a:xfrm>
            <a:off x="3657600" y="3505200"/>
            <a:ext cx="51816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Batas integral </a:t>
            </a:r>
            <a:endParaRPr lang="id-ID" sz="2000" baseline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000" baseline="0" smtClean="0">
                <a:latin typeface="Arial" pitchFamily="34" charset="0"/>
                <a:cs typeface="Arial" pitchFamily="34" charset="0"/>
              </a:rPr>
              <a:t>untuk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X : </a:t>
            </a:r>
            <a:r>
              <a:rPr lang="id-ID" sz="2000" baseline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kiri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x = –2  dan kanan x = 1, </a:t>
            </a:r>
            <a:endParaRPr lang="id-ID" sz="2000" baseline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000" baseline="0" smtClean="0">
                <a:latin typeface="Arial" pitchFamily="34" charset="0"/>
                <a:cs typeface="Arial" pitchFamily="34" charset="0"/>
              </a:rPr>
              <a:t>untuk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Y : 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atas 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y = 2 – x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 dan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bawah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y = x </a:t>
            </a:r>
            <a:r>
              <a:rPr lang="id-ID" sz="2000" baseline="0">
                <a:latin typeface="Arial" pitchFamily="34" charset="0"/>
                <a:cs typeface="Arial" pitchFamily="34" charset="0"/>
              </a:rPr>
              <a:t> </a:t>
            </a:r>
          </a:p>
        </p:txBody>
      </p:sp>
      <p:grpSp>
        <p:nvGrpSpPr>
          <p:cNvPr id="3" name="Group 113"/>
          <p:cNvGrpSpPr>
            <a:grpSpLocks/>
          </p:cNvGrpSpPr>
          <p:nvPr/>
        </p:nvGrpSpPr>
        <p:grpSpPr bwMode="auto">
          <a:xfrm>
            <a:off x="990600" y="4967290"/>
            <a:ext cx="6781800" cy="923925"/>
            <a:chOff x="1032" y="3129"/>
            <a:chExt cx="4272" cy="582"/>
          </a:xfrm>
        </p:grpSpPr>
        <p:sp>
          <p:nvSpPr>
            <p:cNvPr id="40972" name="Rectangle 103"/>
            <p:cNvSpPr>
              <a:spLocks noChangeArrowheads="1"/>
            </p:cNvSpPr>
            <p:nvPr/>
          </p:nvSpPr>
          <p:spPr bwMode="auto">
            <a:xfrm>
              <a:off x="1032" y="3129"/>
              <a:ext cx="4272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  <a:tabLst>
                  <a:tab pos="1071563" algn="l"/>
                  <a:tab pos="2414588" algn="l"/>
                  <a:tab pos="2871788" algn="l"/>
                  <a:tab pos="3500438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	 1 2-x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	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1	 2-x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	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1</a:t>
              </a:r>
            </a:p>
            <a:p>
              <a:pPr>
                <a:lnSpc>
                  <a:spcPct val="90000"/>
                </a:lnSpc>
                <a:tabLst>
                  <a:tab pos="1336675" algn="l"/>
                  <a:tab pos="2952750" algn="l"/>
                  <a:tab pos="3524250" algn="l"/>
                  <a:tab pos="4324350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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dy dx =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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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 dy dx =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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 y ] dx =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(2 –x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–x) dx =     sat luas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  <a:p>
              <a:pPr>
                <a:lnSpc>
                  <a:spcPct val="90000"/>
                </a:lnSpc>
                <a:tabLst>
                  <a:tab pos="985838" algn="l"/>
                  <a:tab pos="2328863" algn="l"/>
                  <a:tab pos="2871788" algn="l"/>
                  <a:tab pos="3414713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</a:rPr>
                <a:t>	-2 x	-2	x	-2</a:t>
              </a:r>
            </a:p>
          </p:txBody>
        </p:sp>
        <p:grpSp>
          <p:nvGrpSpPr>
            <p:cNvPr id="40973" name="Group 112"/>
            <p:cNvGrpSpPr>
              <a:grpSpLocks/>
            </p:cNvGrpSpPr>
            <p:nvPr/>
          </p:nvGrpSpPr>
          <p:grpSpPr bwMode="auto">
            <a:xfrm>
              <a:off x="4368" y="3180"/>
              <a:ext cx="294" cy="471"/>
              <a:chOff x="4896" y="3216"/>
              <a:chExt cx="294" cy="471"/>
            </a:xfrm>
          </p:grpSpPr>
          <p:sp>
            <p:nvSpPr>
              <p:cNvPr id="40974" name="Rectangle 109"/>
              <p:cNvSpPr>
                <a:spLocks noChangeArrowheads="1"/>
              </p:cNvSpPr>
              <p:nvPr/>
            </p:nvSpPr>
            <p:spPr bwMode="auto">
              <a:xfrm>
                <a:off x="4896" y="3216"/>
                <a:ext cx="29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27</a:t>
                </a:r>
              </a:p>
            </p:txBody>
          </p:sp>
          <p:sp>
            <p:nvSpPr>
              <p:cNvPr id="40975" name="Rectangle 110"/>
              <p:cNvSpPr>
                <a:spLocks noChangeArrowheads="1"/>
              </p:cNvSpPr>
              <p:nvPr/>
            </p:nvSpPr>
            <p:spPr bwMode="auto">
              <a:xfrm>
                <a:off x="4919" y="3456"/>
                <a:ext cx="20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6</a:t>
                </a:r>
              </a:p>
            </p:txBody>
          </p:sp>
          <p:sp>
            <p:nvSpPr>
              <p:cNvPr id="40976" name="Line 111"/>
              <p:cNvSpPr>
                <a:spLocks noChangeShapeType="1"/>
              </p:cNvSpPr>
              <p:nvPr/>
            </p:nvSpPr>
            <p:spPr bwMode="auto">
              <a:xfrm>
                <a:off x="4944" y="345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20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20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320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2000"/>
                                        <p:tgtEl>
                                          <p:spTgt spid="320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6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2000"/>
                                        <p:tgtEl>
                                          <p:spTgt spid="3206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6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3206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6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2000"/>
                                        <p:tgtEl>
                                          <p:spTgt spid="3206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000"/>
                            </p:stCondLst>
                            <p:childTnLst>
                              <p:par>
                                <p:cTn id="3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2000"/>
                                        <p:tgtEl>
                                          <p:spTgt spid="320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0"/>
                            </p:stCondLst>
                            <p:childTnLst>
                              <p:par>
                                <p:cTn id="4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6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2000"/>
                                        <p:tgtEl>
                                          <p:spTgt spid="3206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6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2000"/>
                                        <p:tgtEl>
                                          <p:spTgt spid="3206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14" grpId="0"/>
      <p:bldP spid="320515" grpId="0"/>
      <p:bldP spid="320526" grpId="0"/>
      <p:bldP spid="320607" grpId="0" uiExpand="1" build="p"/>
      <p:bldP spid="320608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A1D98C-3C53-4605-B2F3-7980366B4327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124200" y="263525"/>
            <a:ext cx="2895600" cy="461665"/>
          </a:xfrm>
          <a:noFill/>
          <a:ln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 smtClean="0"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LATIHAN</a:t>
            </a:r>
          </a:p>
        </p:txBody>
      </p:sp>
      <p:sp>
        <p:nvSpPr>
          <p:cNvPr id="322563" name="Rectangle 3"/>
          <p:cNvSpPr>
            <a:spLocks noChangeArrowheads="1"/>
          </p:cNvSpPr>
          <p:nvPr/>
        </p:nvSpPr>
        <p:spPr bwMode="auto">
          <a:xfrm>
            <a:off x="1066800" y="990600"/>
            <a:ext cx="6858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baseline="0">
                <a:latin typeface="Arial" charset="0"/>
                <a:cs typeface="Times New Roman" pitchFamily="18" charset="0"/>
              </a:rPr>
              <a:t>Hitung luas daerah yang dibatasi kurva-kurva di bawah ini menggunakan integral lipat dua </a:t>
            </a:r>
          </a:p>
        </p:txBody>
      </p:sp>
      <p:sp>
        <p:nvSpPr>
          <p:cNvPr id="322618" name="Rectangle 58"/>
          <p:cNvSpPr>
            <a:spLocks noChangeArrowheads="1"/>
          </p:cNvSpPr>
          <p:nvPr/>
        </p:nvSpPr>
        <p:spPr bwMode="auto">
          <a:xfrm>
            <a:off x="1143000" y="1981200"/>
            <a:ext cx="34747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charset="0"/>
                <a:cs typeface="Arial" charset="0"/>
              </a:rPr>
              <a:t>1.  y = 4x – x</a:t>
            </a:r>
            <a:r>
              <a:rPr lang="en-US" sz="2000" baseline="30000">
                <a:latin typeface="Arial" charset="0"/>
                <a:cs typeface="Arial" charset="0"/>
              </a:rPr>
              <a:t>2</a:t>
            </a:r>
            <a:r>
              <a:rPr lang="en-US" sz="2000">
                <a:latin typeface="Arial" charset="0"/>
                <a:cs typeface="Arial" charset="0"/>
              </a:rPr>
              <a:t>  </a:t>
            </a:r>
            <a:r>
              <a:rPr lang="en-US" sz="2000" baseline="0">
                <a:latin typeface="Arial" charset="0"/>
                <a:cs typeface="Arial" charset="0"/>
              </a:rPr>
              <a:t>dan y = x</a:t>
            </a:r>
            <a:r>
              <a:rPr lang="id-ID" sz="2000" baseline="0">
                <a:latin typeface="Arial" charset="0"/>
              </a:rPr>
              <a:t> </a:t>
            </a:r>
          </a:p>
        </p:txBody>
      </p:sp>
      <p:sp>
        <p:nvSpPr>
          <p:cNvPr id="322619" name="Rectangle 59"/>
          <p:cNvSpPr>
            <a:spLocks noChangeArrowheads="1"/>
          </p:cNvSpPr>
          <p:nvPr/>
        </p:nvSpPr>
        <p:spPr bwMode="auto">
          <a:xfrm>
            <a:off x="1143000" y="2590800"/>
            <a:ext cx="34747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charset="0"/>
                <a:cs typeface="Times New Roman" pitchFamily="18" charset="0"/>
              </a:rPr>
              <a:t>2.  y</a:t>
            </a:r>
            <a:r>
              <a:rPr lang="en-US" sz="2000" baseline="30000">
                <a:latin typeface="Arial" charset="0"/>
                <a:cs typeface="Times New Roman" pitchFamily="18" charset="0"/>
              </a:rPr>
              <a:t>2</a:t>
            </a:r>
            <a:r>
              <a:rPr lang="en-US" sz="2000" baseline="0">
                <a:latin typeface="Arial" charset="0"/>
                <a:cs typeface="Times New Roman" pitchFamily="18" charset="0"/>
              </a:rPr>
              <a:t> = 4x  dan  2x – y = 4</a:t>
            </a:r>
            <a:r>
              <a:rPr lang="en-US" sz="2000" baseline="0">
                <a:latin typeface="Arial" charset="0"/>
              </a:rPr>
              <a:t> </a:t>
            </a:r>
            <a:endParaRPr lang="id-ID" sz="2000" baseline="0">
              <a:latin typeface="Arial" charset="0"/>
            </a:endParaRPr>
          </a:p>
        </p:txBody>
      </p:sp>
      <p:sp>
        <p:nvSpPr>
          <p:cNvPr id="322620" name="Rectangle 60"/>
          <p:cNvSpPr>
            <a:spLocks noChangeArrowheads="1"/>
          </p:cNvSpPr>
          <p:nvPr/>
        </p:nvSpPr>
        <p:spPr bwMode="auto">
          <a:xfrm>
            <a:off x="1143000" y="3200400"/>
            <a:ext cx="4038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charset="0"/>
                <a:cs typeface="Times New Roman" pitchFamily="18" charset="0"/>
              </a:rPr>
              <a:t>3.  y</a:t>
            </a:r>
            <a:r>
              <a:rPr lang="en-US" sz="2000" baseline="30000">
                <a:latin typeface="Arial" charset="0"/>
                <a:cs typeface="Times New Roman" pitchFamily="18" charset="0"/>
              </a:rPr>
              <a:t>2</a:t>
            </a:r>
            <a:r>
              <a:rPr lang="en-US" sz="2000" baseline="0">
                <a:latin typeface="Arial" charset="0"/>
                <a:cs typeface="Times New Roman" pitchFamily="18" charset="0"/>
              </a:rPr>
              <a:t> = 4x  dan  x = 12 + 2y – y</a:t>
            </a:r>
            <a:r>
              <a:rPr lang="en-US" sz="2000" baseline="30000">
                <a:latin typeface="Arial" charset="0"/>
                <a:cs typeface="Times New Roman" pitchFamily="18" charset="0"/>
              </a:rPr>
              <a:t>2</a:t>
            </a:r>
            <a:r>
              <a:rPr lang="en-US" sz="2000" baseline="0">
                <a:latin typeface="Arial" charset="0"/>
              </a:rPr>
              <a:t> </a:t>
            </a:r>
            <a:endParaRPr lang="id-ID" sz="2000" baseline="0">
              <a:latin typeface="Arial" charset="0"/>
            </a:endParaRPr>
          </a:p>
        </p:txBody>
      </p:sp>
      <p:sp>
        <p:nvSpPr>
          <p:cNvPr id="322621" name="Rectangle 61"/>
          <p:cNvSpPr>
            <a:spLocks noChangeArrowheads="1"/>
          </p:cNvSpPr>
          <p:nvPr/>
        </p:nvSpPr>
        <p:spPr bwMode="auto">
          <a:xfrm>
            <a:off x="1143000" y="3810000"/>
            <a:ext cx="38756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charset="0"/>
                <a:cs typeface="Times New Roman" pitchFamily="18" charset="0"/>
              </a:rPr>
              <a:t>4.  y</a:t>
            </a:r>
            <a:r>
              <a:rPr lang="en-US" sz="2000" baseline="30000">
                <a:latin typeface="Arial" charset="0"/>
                <a:cs typeface="Times New Roman" pitchFamily="18" charset="0"/>
              </a:rPr>
              <a:t>2</a:t>
            </a:r>
            <a:r>
              <a:rPr lang="en-US" sz="2000" baseline="0">
                <a:latin typeface="Arial" charset="0"/>
                <a:cs typeface="Times New Roman" pitchFamily="18" charset="0"/>
              </a:rPr>
              <a:t> = 2x  dan  x</a:t>
            </a:r>
            <a:r>
              <a:rPr lang="en-US" sz="2000" baseline="30000">
                <a:latin typeface="Arial" charset="0"/>
                <a:cs typeface="Times New Roman" pitchFamily="18" charset="0"/>
              </a:rPr>
              <a:t>2</a:t>
            </a:r>
            <a:r>
              <a:rPr lang="en-US" sz="2000" baseline="0">
                <a:latin typeface="Arial" charset="0"/>
                <a:cs typeface="Times New Roman" pitchFamily="18" charset="0"/>
              </a:rPr>
              <a:t> + y</a:t>
            </a:r>
            <a:r>
              <a:rPr lang="en-US" sz="2000" baseline="30000">
                <a:latin typeface="Arial" charset="0"/>
                <a:cs typeface="Times New Roman" pitchFamily="18" charset="0"/>
              </a:rPr>
              <a:t>2</a:t>
            </a:r>
            <a:r>
              <a:rPr lang="en-US" sz="2000" baseline="0">
                <a:latin typeface="Arial" charset="0"/>
                <a:cs typeface="Times New Roman" pitchFamily="18" charset="0"/>
              </a:rPr>
              <a:t> = 4x</a:t>
            </a:r>
            <a:r>
              <a:rPr lang="en-US" sz="2000" baseline="0">
                <a:latin typeface="Arial" charset="0"/>
              </a:rPr>
              <a:t> </a:t>
            </a:r>
            <a:endParaRPr lang="id-ID" sz="2000" baseline="0">
              <a:latin typeface="Arial" charset="0"/>
            </a:endParaRPr>
          </a:p>
        </p:txBody>
      </p:sp>
      <p:sp>
        <p:nvSpPr>
          <p:cNvPr id="322622" name="Rectangle 62"/>
          <p:cNvSpPr>
            <a:spLocks noChangeArrowheads="1"/>
          </p:cNvSpPr>
          <p:nvPr/>
        </p:nvSpPr>
        <p:spPr bwMode="auto">
          <a:xfrm>
            <a:off x="1143000" y="4419600"/>
            <a:ext cx="38756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charset="0"/>
                <a:cs typeface="Times New Roman" pitchFamily="18" charset="0"/>
              </a:rPr>
              <a:t>5.  y</a:t>
            </a:r>
            <a:r>
              <a:rPr lang="en-US" sz="2000" baseline="30000">
                <a:latin typeface="Arial" charset="0"/>
                <a:cs typeface="Times New Roman" pitchFamily="18" charset="0"/>
              </a:rPr>
              <a:t>2</a:t>
            </a:r>
            <a:r>
              <a:rPr lang="en-US" sz="2000" baseline="0">
                <a:latin typeface="Arial" charset="0"/>
                <a:cs typeface="Times New Roman" pitchFamily="18" charset="0"/>
              </a:rPr>
              <a:t> = 9 + x  dan  y</a:t>
            </a:r>
            <a:r>
              <a:rPr lang="en-US" sz="2000" baseline="30000">
                <a:latin typeface="Arial" charset="0"/>
                <a:cs typeface="Times New Roman" pitchFamily="18" charset="0"/>
              </a:rPr>
              <a:t>2</a:t>
            </a:r>
            <a:r>
              <a:rPr lang="en-US" sz="2000" baseline="0">
                <a:latin typeface="Arial" charset="0"/>
                <a:cs typeface="Times New Roman" pitchFamily="18" charset="0"/>
              </a:rPr>
              <a:t> = 9 – 3x</a:t>
            </a:r>
            <a:r>
              <a:rPr lang="en-US" sz="2000" baseline="0">
                <a:latin typeface="Arial" charset="0"/>
              </a:rPr>
              <a:t> </a:t>
            </a:r>
            <a:endParaRPr lang="id-ID" sz="2000" baseline="0">
              <a:latin typeface="Arial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22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22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322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22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322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322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322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2" grpId="0"/>
      <p:bldP spid="322563" grpId="0"/>
      <p:bldP spid="322618" grpId="0"/>
      <p:bldP spid="322619" grpId="0"/>
      <p:bldP spid="322620" grpId="0"/>
      <p:bldP spid="322621" grpId="0"/>
      <p:bldP spid="322622" grpId="0"/>
    </p:bldLst>
  </p:timing>
</p:sld>
</file>

<file path=ppt/theme/theme1.xml><?xml version="1.0" encoding="utf-8"?>
<a:theme xmlns:a="http://schemas.openxmlformats.org/drawingml/2006/main" name="1_Mountain Top">
  <a:themeElements>
    <a:clrScheme name="">
      <a:dk1>
        <a:srgbClr val="663300"/>
      </a:dk1>
      <a:lt1>
        <a:srgbClr val="FFFFFF"/>
      </a:lt1>
      <a:dk2>
        <a:srgbClr val="0000FF"/>
      </a:dk2>
      <a:lt2>
        <a:srgbClr val="FFFFFF"/>
      </a:lt2>
      <a:accent1>
        <a:srgbClr val="89C4FF"/>
      </a:accent1>
      <a:accent2>
        <a:srgbClr val="00008C"/>
      </a:accent2>
      <a:accent3>
        <a:srgbClr val="AAAAFF"/>
      </a:accent3>
      <a:accent4>
        <a:srgbClr val="DADADA"/>
      </a:accent4>
      <a:accent5>
        <a:srgbClr val="C4DEFF"/>
      </a:accent5>
      <a:accent6>
        <a:srgbClr val="00007E"/>
      </a:accent6>
      <a:hlink>
        <a:srgbClr val="990000"/>
      </a:hlink>
      <a:folHlink>
        <a:srgbClr val="C0C0C0"/>
      </a:folHlink>
    </a:clrScheme>
    <a:fontScheme name="1_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d-ID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d-ID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untain Top 10">
        <a:dk1>
          <a:srgbClr val="482400"/>
        </a:dk1>
        <a:lt1>
          <a:srgbClr val="FFFFFF"/>
        </a:lt1>
        <a:dk2>
          <a:srgbClr val="0066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AAB8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Designs\Artsy.pot</Template>
  <TotalTime>5752</TotalTime>
  <Words>297</Words>
  <Application>Microsoft Office PowerPoint</Application>
  <PresentationFormat>On-screen Show (4:3)</PresentationFormat>
  <Paragraphs>55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1_Mountain Top</vt:lpstr>
      <vt:lpstr>LUAS DAERAH TERTUTUP</vt:lpstr>
      <vt:lpstr>CONTOH SOAL</vt:lpstr>
      <vt:lpstr>LATIHAN</vt:lpstr>
    </vt:vector>
  </TitlesOfParts>
  <Company>FAKULTAS TEKNIK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PENGINDERAAN JAUH</dc:title>
  <dc:creator>LAB UKUR TANAH</dc:creator>
  <cp:lastModifiedBy>acer</cp:lastModifiedBy>
  <cp:revision>490</cp:revision>
  <cp:lastPrinted>2019-06-17T07:34:05Z</cp:lastPrinted>
  <dcterms:created xsi:type="dcterms:W3CDTF">2003-09-17T10:33:32Z</dcterms:created>
  <dcterms:modified xsi:type="dcterms:W3CDTF">2023-05-15T07:25:33Z</dcterms:modified>
</cp:coreProperties>
</file>