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</p:sldMasterIdLst>
  <p:sldIdLst>
    <p:sldId id="256" r:id="rId2"/>
    <p:sldId id="257" r:id="rId3"/>
    <p:sldId id="277" r:id="rId4"/>
    <p:sldId id="278" r:id="rId5"/>
    <p:sldId id="279" r:id="rId6"/>
    <p:sldId id="280" r:id="rId7"/>
    <p:sldId id="281" r:id="rId8"/>
    <p:sldId id="282" r:id="rId9"/>
    <p:sldId id="260" r:id="rId10"/>
    <p:sldId id="258" r:id="rId11"/>
    <p:sldId id="261" r:id="rId12"/>
    <p:sldId id="262" r:id="rId13"/>
    <p:sldId id="263" r:id="rId14"/>
    <p:sldId id="269" r:id="rId15"/>
    <p:sldId id="271" r:id="rId16"/>
    <p:sldId id="272" r:id="rId17"/>
    <p:sldId id="273" r:id="rId18"/>
    <p:sldId id="270" r:id="rId19"/>
    <p:sldId id="283" r:id="rId20"/>
    <p:sldId id="284" r:id="rId21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8047-5080-4B0D-9109-D37D44AFAD7E}" type="datetimeFigureOut">
              <a:rPr lang="id-ID" smtClean="0"/>
              <a:t>02/11/2020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7568-ACB9-4DA1-838C-05195F2C2C6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21656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8047-5080-4B0D-9109-D37D44AFAD7E}" type="datetimeFigureOut">
              <a:rPr lang="id-ID" smtClean="0"/>
              <a:t>02/11/2020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7568-ACB9-4DA1-838C-05195F2C2C6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439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8047-5080-4B0D-9109-D37D44AFAD7E}" type="datetimeFigureOut">
              <a:rPr lang="id-ID" smtClean="0"/>
              <a:t>02/11/2020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7568-ACB9-4DA1-838C-05195F2C2C6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64183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8047-5080-4B0D-9109-D37D44AFAD7E}" type="datetimeFigureOut">
              <a:rPr lang="id-ID" smtClean="0"/>
              <a:t>02/11/2020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7568-ACB9-4DA1-838C-05195F2C2C6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44800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8047-5080-4B0D-9109-D37D44AFAD7E}" type="datetimeFigureOut">
              <a:rPr lang="id-ID" smtClean="0"/>
              <a:t>02/11/2020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7568-ACB9-4DA1-838C-05195F2C2C6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14100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8047-5080-4B0D-9109-D37D44AFAD7E}" type="datetimeFigureOut">
              <a:rPr lang="id-ID" smtClean="0"/>
              <a:t>02/11/2020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7568-ACB9-4DA1-838C-05195F2C2C6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40209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8047-5080-4B0D-9109-D37D44AFAD7E}" type="datetimeFigureOut">
              <a:rPr lang="id-ID" smtClean="0"/>
              <a:t>02/11/2020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7568-ACB9-4DA1-838C-05195F2C2C6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33294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8047-5080-4B0D-9109-D37D44AFAD7E}" type="datetimeFigureOut">
              <a:rPr lang="id-ID" smtClean="0"/>
              <a:t>02/11/2020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7568-ACB9-4DA1-838C-05195F2C2C6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67419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8047-5080-4B0D-9109-D37D44AFAD7E}" type="datetimeFigureOut">
              <a:rPr lang="id-ID" smtClean="0"/>
              <a:t>02/11/2020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7568-ACB9-4DA1-838C-05195F2C2C6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04363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8047-5080-4B0D-9109-D37D44AFAD7E}" type="datetimeFigureOut">
              <a:rPr lang="id-ID" smtClean="0"/>
              <a:t>02/11/2020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7568-ACB9-4DA1-838C-05195F2C2C6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22308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8047-5080-4B0D-9109-D37D44AFAD7E}" type="datetimeFigureOut">
              <a:rPr lang="id-ID" smtClean="0"/>
              <a:t>02/11/2020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7568-ACB9-4DA1-838C-05195F2C2C6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42380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98047-5080-4B0D-9109-D37D44AFAD7E}" type="datetimeFigureOut">
              <a:rPr lang="id-ID" smtClean="0"/>
              <a:t>02/11/2020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C7568-ACB9-4DA1-838C-05195F2C2C6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7333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1984" y="1017430"/>
            <a:ext cx="8384146" cy="2730322"/>
          </a:xfrm>
        </p:spPr>
        <p:txBody>
          <a:bodyPr/>
          <a:lstStyle/>
          <a:p>
            <a:r>
              <a:rPr lang="id-ID" dirty="0" smtClean="0"/>
              <a:t>PENGENALAN </a:t>
            </a:r>
            <a:br>
              <a:rPr lang="id-ID" dirty="0" smtClean="0"/>
            </a:br>
            <a:r>
              <a:rPr lang="id-ID" dirty="0" smtClean="0"/>
              <a:t>INDUSTRI PERUNGGASAN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 dirty="0" smtClean="0"/>
          </a:p>
          <a:p>
            <a:r>
              <a:rPr lang="id-ID" dirty="0" smtClean="0"/>
              <a:t>Dr. Ir. Riyanti, M.P.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5562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592428"/>
            <a:ext cx="9601196" cy="1146221"/>
          </a:xfrm>
        </p:spPr>
        <p:txBody>
          <a:bodyPr>
            <a:normAutofit/>
          </a:bodyPr>
          <a:lstStyle/>
          <a:p>
            <a:r>
              <a:rPr lang="id-ID" dirty="0" smtClean="0"/>
              <a:t>DESKRIPSI UNGGAS</a:t>
            </a:r>
            <a:endParaRPr lang="id-ID" dirty="0"/>
          </a:p>
        </p:txBody>
      </p:sp>
      <p:pic>
        <p:nvPicPr>
          <p:cNvPr id="4" name="Content Placeholder 3" descr="Cara Membuat Jamu Herbal Untuk Unggas Dengan SOC HC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164" y="1519706"/>
            <a:ext cx="8281115" cy="45799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256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dirty="0" smtClean="0"/>
              <a:t>Ayam Lokal</a:t>
            </a:r>
            <a:endParaRPr lang="id-ID" dirty="0"/>
          </a:p>
        </p:txBody>
      </p:sp>
      <p:pic>
        <p:nvPicPr>
          <p:cNvPr id="2050" name="Picture 2" descr="Jual Ayam Kampung - Kab. Bangka Tengah - FF Koba | Tokopedi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081" y="2285998"/>
            <a:ext cx="4351338" cy="375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yam Pelung Super Umur 1 Tahunan | Shopee Indonesi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264" y="797107"/>
            <a:ext cx="3400022" cy="2382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4" name="Picture 6" descr="Mengenal ciri-ciri ayam nunukan | www.gadingspe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264" y="3611561"/>
            <a:ext cx="3501981" cy="228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83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dirty="0" smtClean="0"/>
              <a:t>Ayam Ras</a:t>
            </a:r>
            <a:endParaRPr lang="id-ID" dirty="0"/>
          </a:p>
        </p:txBody>
      </p:sp>
      <p:pic>
        <p:nvPicPr>
          <p:cNvPr id="3078" name="Picture 6" descr="syahmuhammad arsyad: Cara Ternak Ayam Potong Agar Cepat Pan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282" y="1690688"/>
            <a:ext cx="4314422" cy="402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Pengaruh Pemberian Pakan Ayam Petelur Terhadap Produksi â PT MEDCO JAYA  INDOPROS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681" y="1365161"/>
            <a:ext cx="3142445" cy="407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78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dirty="0" smtClean="0"/>
              <a:t>Unggas air</a:t>
            </a:r>
            <a:endParaRPr lang="id-ID" dirty="0"/>
          </a:p>
        </p:txBody>
      </p:sp>
      <p:pic>
        <p:nvPicPr>
          <p:cNvPr id="4098" name="Picture 2" descr="Bebek, Itik dan Entok - GEMBAL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61144"/>
            <a:ext cx="3542420" cy="269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iri-Ciri Itik Serati - Teknologi Solusi Dunia Peternak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248" y="580824"/>
            <a:ext cx="5446735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ara Sukses Beternak Angsa Dengan Mudah Dan Mura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247" y="3819559"/>
            <a:ext cx="4403545" cy="224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13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DAYA SAING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 dirty="0" smtClean="0"/>
              <a:t>efisien </a:t>
            </a:r>
            <a:r>
              <a:rPr lang="id-ID" dirty="0"/>
              <a:t>dalam </a:t>
            </a:r>
            <a:r>
              <a:rPr lang="id-ID" dirty="0" smtClean="0"/>
              <a:t>biaya </a:t>
            </a:r>
            <a:r>
              <a:rPr lang="id-ID" dirty="0"/>
              <a:t>ransum dan tenaga kerja</a:t>
            </a:r>
          </a:p>
          <a:p>
            <a:pPr lvl="0"/>
            <a:r>
              <a:rPr lang="id-ID" dirty="0"/>
              <a:t>iklim bisnis yang kondusif</a:t>
            </a:r>
          </a:p>
          <a:p>
            <a:pPr lvl="0"/>
            <a:r>
              <a:rPr lang="id-ID" dirty="0"/>
              <a:t>skala ekonomi vertikal </a:t>
            </a:r>
            <a:r>
              <a:rPr lang="id-ID" dirty="0" smtClean="0"/>
              <a:t>integrasi</a:t>
            </a:r>
            <a:endParaRPr lang="id-ID" dirty="0"/>
          </a:p>
          <a:p>
            <a:pPr lvl="0"/>
            <a:r>
              <a:rPr lang="id-ID" dirty="0"/>
              <a:t>akses teknologi.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9761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53218"/>
            <a:ext cx="10204938" cy="610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66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97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14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641037" cy="600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00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4745"/>
            <a:ext cx="10515600" cy="1535943"/>
          </a:xfrm>
        </p:spPr>
        <p:txBody>
          <a:bodyPr/>
          <a:lstStyle/>
          <a:p>
            <a:endParaRPr lang="id-ID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37" y="463639"/>
            <a:ext cx="9467557" cy="6176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050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AutoShape 2" descr="11 Quotes Ini Akan Membuatmu Makin Termotivasi Bekerja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d-ID" smtClean="0"/>
              <a:t>Jadilah orang baik hari ini..</a:t>
            </a:r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0348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POKOK BAHASAN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/>
              <a:t>PENDAHULUAN</a:t>
            </a:r>
          </a:p>
          <a:p>
            <a:pPr marL="0" indent="0">
              <a:buNone/>
            </a:pPr>
            <a:r>
              <a:rPr lang="id-ID" dirty="0" smtClean="0"/>
              <a:t>KONSUMSI DAN PRODUKSI BROILER</a:t>
            </a:r>
          </a:p>
          <a:p>
            <a:pPr marL="0" indent="0">
              <a:buNone/>
            </a:pPr>
            <a:r>
              <a:rPr lang="id-ID" dirty="0" smtClean="0"/>
              <a:t>KONSUMSI DAN PRODUKSI TELUR</a:t>
            </a:r>
          </a:p>
          <a:p>
            <a:pPr marL="0" indent="0">
              <a:buNone/>
            </a:pPr>
            <a:r>
              <a:rPr lang="id-ID" dirty="0" smtClean="0"/>
              <a:t>DAYA SAING INDUSTRI PERUNGGASAN</a:t>
            </a:r>
          </a:p>
          <a:p>
            <a:pPr marL="0" indent="0">
              <a:buNone/>
            </a:pPr>
            <a:r>
              <a:rPr lang="id-ID" dirty="0" smtClean="0"/>
              <a:t>KOMPONEN INDUSTRI PERUNGGASAN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9633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4000" dirty="0" smtClean="0"/>
              <a:t>terimakasih</a:t>
            </a:r>
            <a:endParaRPr lang="id-ID" sz="4000" dirty="0"/>
          </a:p>
        </p:txBody>
      </p:sp>
      <p:pic>
        <p:nvPicPr>
          <p:cNvPr id="5" name="Picture 4" descr="Cantik dan Tak Memakan Tempat, 5 Bunga Ini Cocok Jadi Tanaman Gantung!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420" y="982133"/>
            <a:ext cx="5712460" cy="4893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670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"/>
          <p:cNvSpPr>
            <a:spLocks noChangeArrowheads="1"/>
          </p:cNvSpPr>
          <p:nvPr/>
        </p:nvSpPr>
        <p:spPr bwMode="auto">
          <a:xfrm>
            <a:off x="4800600" y="685800"/>
            <a:ext cx="3124200" cy="2590800"/>
          </a:xfrm>
          <a:prstGeom prst="ellipse">
            <a:avLst/>
          </a:prstGeom>
          <a:solidFill>
            <a:schemeClr val="accent1"/>
          </a:solidFill>
          <a:ln w="5715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GB"/>
          </a:p>
        </p:txBody>
      </p:sp>
      <p:sp>
        <p:nvSpPr>
          <p:cNvPr id="3" name="Oval 5"/>
          <p:cNvSpPr>
            <a:spLocks noChangeArrowheads="1"/>
          </p:cNvSpPr>
          <p:nvPr/>
        </p:nvSpPr>
        <p:spPr bwMode="auto">
          <a:xfrm>
            <a:off x="5105400" y="685800"/>
            <a:ext cx="2438400" cy="1295400"/>
          </a:xfrm>
          <a:prstGeom prst="ellipse">
            <a:avLst/>
          </a:prstGeom>
          <a:solidFill>
            <a:srgbClr val="CCECFF"/>
          </a:solidFill>
          <a:ln w="38100">
            <a:noFill/>
            <a:prstDash val="sysDot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id-ID" b="1" dirty="0"/>
          </a:p>
          <a:p>
            <a:pPr algn="ctr">
              <a:defRPr/>
            </a:pPr>
            <a:r>
              <a:rPr lang="id-ID" sz="2000" b="1" dirty="0"/>
              <a:t>Pangan</a:t>
            </a:r>
          </a:p>
          <a:p>
            <a:pPr algn="ctr">
              <a:defRPr/>
            </a:pPr>
            <a:r>
              <a:rPr lang="id-ID" sz="2000" b="1" dirty="0"/>
              <a:t>Hewani</a:t>
            </a:r>
            <a:endParaRPr lang="en-GB" sz="2000" b="1" dirty="0"/>
          </a:p>
        </p:txBody>
      </p:sp>
      <p:sp>
        <p:nvSpPr>
          <p:cNvPr id="27656" name="WordArt 7"/>
          <p:cNvSpPr>
            <a:spLocks noChangeArrowheads="1" noChangeShapeType="1" noTextEdit="1"/>
          </p:cNvSpPr>
          <p:nvPr/>
        </p:nvSpPr>
        <p:spPr bwMode="auto">
          <a:xfrm>
            <a:off x="4648200" y="3352800"/>
            <a:ext cx="3886200" cy="6096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A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Pangan </a:t>
            </a:r>
          </a:p>
        </p:txBody>
      </p:sp>
      <p:sp>
        <p:nvSpPr>
          <p:cNvPr id="27657" name="WordArt 9"/>
          <p:cNvSpPr>
            <a:spLocks noChangeArrowheads="1" noChangeShapeType="1" noTextEdit="1"/>
          </p:cNvSpPr>
          <p:nvPr/>
        </p:nvSpPr>
        <p:spPr bwMode="auto">
          <a:xfrm>
            <a:off x="5562601" y="2438400"/>
            <a:ext cx="1609725" cy="61118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AU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Pangan Nabati</a:t>
            </a:r>
          </a:p>
        </p:txBody>
      </p:sp>
      <p:sp>
        <p:nvSpPr>
          <p:cNvPr id="6" name="Oval 11"/>
          <p:cNvSpPr>
            <a:spLocks noChangeArrowheads="1"/>
          </p:cNvSpPr>
          <p:nvPr/>
        </p:nvSpPr>
        <p:spPr bwMode="auto">
          <a:xfrm>
            <a:off x="2514600" y="1524000"/>
            <a:ext cx="1371600" cy="1447800"/>
          </a:xfrm>
          <a:prstGeom prst="ellipse">
            <a:avLst/>
          </a:prstGeom>
          <a:solidFill>
            <a:srgbClr val="00FF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id-ID" b="1"/>
              <a:t>IKAN</a:t>
            </a:r>
            <a:endParaRPr lang="en-GB" b="1"/>
          </a:p>
        </p:txBody>
      </p:sp>
      <p:sp>
        <p:nvSpPr>
          <p:cNvPr id="7" name="Oval 13"/>
          <p:cNvSpPr>
            <a:spLocks noChangeArrowheads="1"/>
          </p:cNvSpPr>
          <p:nvPr/>
        </p:nvSpPr>
        <p:spPr bwMode="auto">
          <a:xfrm>
            <a:off x="8610600" y="1447800"/>
            <a:ext cx="1371600" cy="1447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id-ID" b="1"/>
              <a:t>TERNAK</a:t>
            </a:r>
            <a:endParaRPr lang="en-GB" b="1"/>
          </a:p>
        </p:txBody>
      </p:sp>
      <p:sp>
        <p:nvSpPr>
          <p:cNvPr id="8" name="Freeform 14"/>
          <p:cNvSpPr>
            <a:spLocks/>
          </p:cNvSpPr>
          <p:nvPr/>
        </p:nvSpPr>
        <p:spPr bwMode="auto">
          <a:xfrm rot="141705" flipH="1">
            <a:off x="2895600" y="838200"/>
            <a:ext cx="2438400" cy="679450"/>
          </a:xfrm>
          <a:custGeom>
            <a:avLst/>
            <a:gdLst>
              <a:gd name="T0" fmla="*/ 197752017 w 1645"/>
              <a:gd name="T1" fmla="*/ 0 h 823"/>
              <a:gd name="T2" fmla="*/ 415279531 w 1645"/>
              <a:gd name="T3" fmla="*/ 0 h 823"/>
              <a:gd name="T4" fmla="*/ 639397396 w 1645"/>
              <a:gd name="T5" fmla="*/ 4089084 h 823"/>
              <a:gd name="T6" fmla="*/ 848136295 w 1645"/>
              <a:gd name="T7" fmla="*/ 14313031 h 823"/>
              <a:gd name="T8" fmla="*/ 1089832874 w 1645"/>
              <a:gd name="T9" fmla="*/ 30671017 h 823"/>
              <a:gd name="T10" fmla="*/ 1320542572 w 1645"/>
              <a:gd name="T11" fmla="*/ 53163041 h 823"/>
              <a:gd name="T12" fmla="*/ 1564437418 w 1645"/>
              <a:gd name="T13" fmla="*/ 83834058 h 823"/>
              <a:gd name="T14" fmla="*/ 1781963450 w 1645"/>
              <a:gd name="T15" fmla="*/ 115868103 h 823"/>
              <a:gd name="T16" fmla="*/ 1988505565 w 1645"/>
              <a:gd name="T17" fmla="*/ 147902148 h 823"/>
              <a:gd name="T18" fmla="*/ 2147483647 w 1645"/>
              <a:gd name="T19" fmla="*/ 184707203 h 823"/>
              <a:gd name="T20" fmla="*/ 2147483647 w 1645"/>
              <a:gd name="T21" fmla="*/ 225602167 h 823"/>
              <a:gd name="T22" fmla="*/ 2147483647 w 1645"/>
              <a:gd name="T23" fmla="*/ 272631170 h 823"/>
              <a:gd name="T24" fmla="*/ 2147483647 w 1645"/>
              <a:gd name="T25" fmla="*/ 319660173 h 823"/>
              <a:gd name="T26" fmla="*/ 2147483647 w 1645"/>
              <a:gd name="T27" fmla="*/ 363281193 h 823"/>
              <a:gd name="T28" fmla="*/ 2147483647 w 1645"/>
              <a:gd name="T29" fmla="*/ 348968162 h 823"/>
              <a:gd name="T30" fmla="*/ 2147483647 w 1645"/>
              <a:gd name="T31" fmla="*/ 379638353 h 823"/>
              <a:gd name="T32" fmla="*/ 2147483647 w 1645"/>
              <a:gd name="T33" fmla="*/ 404175332 h 823"/>
              <a:gd name="T34" fmla="*/ 2147483647 w 1645"/>
              <a:gd name="T35" fmla="*/ 429394237 h 823"/>
              <a:gd name="T36" fmla="*/ 2147483647 w 1645"/>
              <a:gd name="T37" fmla="*/ 460746355 h 823"/>
              <a:gd name="T38" fmla="*/ 2147483647 w 1645"/>
              <a:gd name="T39" fmla="*/ 501641320 h 823"/>
              <a:gd name="T40" fmla="*/ 2147483647 w 1645"/>
              <a:gd name="T41" fmla="*/ 542535459 h 823"/>
              <a:gd name="T42" fmla="*/ 2147483647 w 1645"/>
              <a:gd name="T43" fmla="*/ 552759406 h 823"/>
              <a:gd name="T44" fmla="*/ 2147483647 w 1645"/>
              <a:gd name="T45" fmla="*/ 533675365 h 823"/>
              <a:gd name="T46" fmla="*/ 2147483647 w 1645"/>
              <a:gd name="T47" fmla="*/ 514591323 h 823"/>
              <a:gd name="T48" fmla="*/ 2056619193 w 1645"/>
              <a:gd name="T49" fmla="*/ 500959393 h 823"/>
              <a:gd name="T50" fmla="*/ 1898418173 w 1645"/>
              <a:gd name="T51" fmla="*/ 487328289 h 823"/>
              <a:gd name="T52" fmla="*/ 1738018887 w 1645"/>
              <a:gd name="T53" fmla="*/ 474378285 h 823"/>
              <a:gd name="T54" fmla="*/ 1582014650 w 1645"/>
              <a:gd name="T55" fmla="*/ 464154338 h 823"/>
              <a:gd name="T56" fmla="*/ 1432602246 w 1645"/>
              <a:gd name="T57" fmla="*/ 453930390 h 823"/>
              <a:gd name="T58" fmla="*/ 1230456662 w 1645"/>
              <a:gd name="T59" fmla="*/ 444388370 h 823"/>
              <a:gd name="T60" fmla="*/ 1968730067 w 1645"/>
              <a:gd name="T61" fmla="*/ 369415231 h 823"/>
              <a:gd name="T62" fmla="*/ 1795147115 w 1645"/>
              <a:gd name="T63" fmla="*/ 299212278 h 823"/>
              <a:gd name="T64" fmla="*/ 1663313426 w 1645"/>
              <a:gd name="T65" fmla="*/ 258318139 h 823"/>
              <a:gd name="T66" fmla="*/ 1472153242 w 1645"/>
              <a:gd name="T67" fmla="*/ 203110143 h 823"/>
              <a:gd name="T68" fmla="*/ 1307358907 w 1645"/>
              <a:gd name="T69" fmla="*/ 160171050 h 823"/>
              <a:gd name="T70" fmla="*/ 1175525217 w 1645"/>
              <a:gd name="T71" fmla="*/ 128137005 h 823"/>
              <a:gd name="T72" fmla="*/ 1010732364 w 1645"/>
              <a:gd name="T73" fmla="*/ 96102135 h 823"/>
              <a:gd name="T74" fmla="*/ 841544462 w 1645"/>
              <a:gd name="T75" fmla="*/ 69521027 h 823"/>
              <a:gd name="T76" fmla="*/ 639397396 w 1645"/>
              <a:gd name="T77" fmla="*/ 47029003 h 823"/>
              <a:gd name="T78" fmla="*/ 421871364 w 1645"/>
              <a:gd name="T79" fmla="*/ 30671017 h 823"/>
              <a:gd name="T80" fmla="*/ 191160184 w 1645"/>
              <a:gd name="T81" fmla="*/ 16357986 h 82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645" h="823">
                <a:moveTo>
                  <a:pt x="0" y="6"/>
                </a:moveTo>
                <a:lnTo>
                  <a:pt x="90" y="0"/>
                </a:lnTo>
                <a:lnTo>
                  <a:pt x="135" y="0"/>
                </a:lnTo>
                <a:lnTo>
                  <a:pt x="189" y="0"/>
                </a:lnTo>
                <a:lnTo>
                  <a:pt x="240" y="3"/>
                </a:lnTo>
                <a:lnTo>
                  <a:pt x="291" y="6"/>
                </a:lnTo>
                <a:lnTo>
                  <a:pt x="341" y="12"/>
                </a:lnTo>
                <a:lnTo>
                  <a:pt x="386" y="21"/>
                </a:lnTo>
                <a:lnTo>
                  <a:pt x="436" y="30"/>
                </a:lnTo>
                <a:lnTo>
                  <a:pt x="496" y="45"/>
                </a:lnTo>
                <a:lnTo>
                  <a:pt x="550" y="63"/>
                </a:lnTo>
                <a:lnTo>
                  <a:pt x="601" y="78"/>
                </a:lnTo>
                <a:lnTo>
                  <a:pt x="658" y="99"/>
                </a:lnTo>
                <a:lnTo>
                  <a:pt x="712" y="123"/>
                </a:lnTo>
                <a:lnTo>
                  <a:pt x="766" y="147"/>
                </a:lnTo>
                <a:lnTo>
                  <a:pt x="811" y="170"/>
                </a:lnTo>
                <a:lnTo>
                  <a:pt x="862" y="194"/>
                </a:lnTo>
                <a:lnTo>
                  <a:pt x="905" y="217"/>
                </a:lnTo>
                <a:lnTo>
                  <a:pt x="953" y="244"/>
                </a:lnTo>
                <a:lnTo>
                  <a:pt x="1001" y="271"/>
                </a:lnTo>
                <a:lnTo>
                  <a:pt x="1049" y="304"/>
                </a:lnTo>
                <a:lnTo>
                  <a:pt x="1091" y="331"/>
                </a:lnTo>
                <a:lnTo>
                  <a:pt x="1136" y="367"/>
                </a:lnTo>
                <a:lnTo>
                  <a:pt x="1178" y="400"/>
                </a:lnTo>
                <a:lnTo>
                  <a:pt x="1217" y="433"/>
                </a:lnTo>
                <a:lnTo>
                  <a:pt x="1249" y="469"/>
                </a:lnTo>
                <a:lnTo>
                  <a:pt x="1276" y="500"/>
                </a:lnTo>
                <a:lnTo>
                  <a:pt x="1297" y="533"/>
                </a:lnTo>
                <a:lnTo>
                  <a:pt x="1645" y="489"/>
                </a:lnTo>
                <a:lnTo>
                  <a:pt x="1596" y="512"/>
                </a:lnTo>
                <a:lnTo>
                  <a:pt x="1539" y="536"/>
                </a:lnTo>
                <a:lnTo>
                  <a:pt x="1494" y="557"/>
                </a:lnTo>
                <a:lnTo>
                  <a:pt x="1460" y="573"/>
                </a:lnTo>
                <a:lnTo>
                  <a:pt x="1423" y="593"/>
                </a:lnTo>
                <a:lnTo>
                  <a:pt x="1393" y="611"/>
                </a:lnTo>
                <a:lnTo>
                  <a:pt x="1364" y="630"/>
                </a:lnTo>
                <a:lnTo>
                  <a:pt x="1335" y="653"/>
                </a:lnTo>
                <a:lnTo>
                  <a:pt x="1307" y="676"/>
                </a:lnTo>
                <a:lnTo>
                  <a:pt x="1273" y="705"/>
                </a:lnTo>
                <a:lnTo>
                  <a:pt x="1240" y="736"/>
                </a:lnTo>
                <a:lnTo>
                  <a:pt x="1211" y="762"/>
                </a:lnTo>
                <a:lnTo>
                  <a:pt x="1178" y="796"/>
                </a:lnTo>
                <a:lnTo>
                  <a:pt x="1151" y="823"/>
                </a:lnTo>
                <a:lnTo>
                  <a:pt x="1124" y="811"/>
                </a:lnTo>
                <a:lnTo>
                  <a:pt x="1097" y="796"/>
                </a:lnTo>
                <a:lnTo>
                  <a:pt x="1068" y="783"/>
                </a:lnTo>
                <a:lnTo>
                  <a:pt x="1034" y="769"/>
                </a:lnTo>
                <a:lnTo>
                  <a:pt x="999" y="755"/>
                </a:lnTo>
                <a:lnTo>
                  <a:pt x="967" y="744"/>
                </a:lnTo>
                <a:lnTo>
                  <a:pt x="936" y="735"/>
                </a:lnTo>
                <a:lnTo>
                  <a:pt x="901" y="724"/>
                </a:lnTo>
                <a:lnTo>
                  <a:pt x="864" y="715"/>
                </a:lnTo>
                <a:lnTo>
                  <a:pt x="826" y="705"/>
                </a:lnTo>
                <a:lnTo>
                  <a:pt x="791" y="696"/>
                </a:lnTo>
                <a:lnTo>
                  <a:pt x="757" y="687"/>
                </a:lnTo>
                <a:lnTo>
                  <a:pt x="720" y="681"/>
                </a:lnTo>
                <a:lnTo>
                  <a:pt x="685" y="673"/>
                </a:lnTo>
                <a:lnTo>
                  <a:pt x="652" y="666"/>
                </a:lnTo>
                <a:lnTo>
                  <a:pt x="613" y="658"/>
                </a:lnTo>
                <a:lnTo>
                  <a:pt x="560" y="652"/>
                </a:lnTo>
                <a:lnTo>
                  <a:pt x="920" y="590"/>
                </a:lnTo>
                <a:lnTo>
                  <a:pt x="896" y="542"/>
                </a:lnTo>
                <a:lnTo>
                  <a:pt x="868" y="506"/>
                </a:lnTo>
                <a:lnTo>
                  <a:pt x="817" y="439"/>
                </a:lnTo>
                <a:lnTo>
                  <a:pt x="787" y="409"/>
                </a:lnTo>
                <a:lnTo>
                  <a:pt x="757" y="379"/>
                </a:lnTo>
                <a:lnTo>
                  <a:pt x="703" y="328"/>
                </a:lnTo>
                <a:lnTo>
                  <a:pt x="670" y="298"/>
                </a:lnTo>
                <a:lnTo>
                  <a:pt x="631" y="262"/>
                </a:lnTo>
                <a:lnTo>
                  <a:pt x="595" y="235"/>
                </a:lnTo>
                <a:lnTo>
                  <a:pt x="565" y="211"/>
                </a:lnTo>
                <a:lnTo>
                  <a:pt x="535" y="188"/>
                </a:lnTo>
                <a:lnTo>
                  <a:pt x="499" y="164"/>
                </a:lnTo>
                <a:lnTo>
                  <a:pt x="460" y="141"/>
                </a:lnTo>
                <a:lnTo>
                  <a:pt x="421" y="123"/>
                </a:lnTo>
                <a:lnTo>
                  <a:pt x="383" y="102"/>
                </a:lnTo>
                <a:lnTo>
                  <a:pt x="335" y="84"/>
                </a:lnTo>
                <a:lnTo>
                  <a:pt x="291" y="69"/>
                </a:lnTo>
                <a:lnTo>
                  <a:pt x="240" y="57"/>
                </a:lnTo>
                <a:lnTo>
                  <a:pt x="192" y="45"/>
                </a:lnTo>
                <a:lnTo>
                  <a:pt x="141" y="33"/>
                </a:lnTo>
                <a:lnTo>
                  <a:pt x="87" y="24"/>
                </a:lnTo>
                <a:lnTo>
                  <a:pt x="0" y="6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id-ID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15"/>
          <p:cNvSpPr>
            <a:spLocks/>
          </p:cNvSpPr>
          <p:nvPr/>
        </p:nvSpPr>
        <p:spPr bwMode="auto">
          <a:xfrm rot="21458295">
            <a:off x="7162800" y="762000"/>
            <a:ext cx="2438400" cy="679450"/>
          </a:xfrm>
          <a:custGeom>
            <a:avLst/>
            <a:gdLst>
              <a:gd name="T0" fmla="*/ 197752017 w 1645"/>
              <a:gd name="T1" fmla="*/ 0 h 823"/>
              <a:gd name="T2" fmla="*/ 415279531 w 1645"/>
              <a:gd name="T3" fmla="*/ 0 h 823"/>
              <a:gd name="T4" fmla="*/ 639397396 w 1645"/>
              <a:gd name="T5" fmla="*/ 4089084 h 823"/>
              <a:gd name="T6" fmla="*/ 848136295 w 1645"/>
              <a:gd name="T7" fmla="*/ 14313031 h 823"/>
              <a:gd name="T8" fmla="*/ 1089832874 w 1645"/>
              <a:gd name="T9" fmla="*/ 30671017 h 823"/>
              <a:gd name="T10" fmla="*/ 1320542572 w 1645"/>
              <a:gd name="T11" fmla="*/ 53163041 h 823"/>
              <a:gd name="T12" fmla="*/ 1564437418 w 1645"/>
              <a:gd name="T13" fmla="*/ 83834058 h 823"/>
              <a:gd name="T14" fmla="*/ 1781963450 w 1645"/>
              <a:gd name="T15" fmla="*/ 115868103 h 823"/>
              <a:gd name="T16" fmla="*/ 1988505565 w 1645"/>
              <a:gd name="T17" fmla="*/ 147902148 h 823"/>
              <a:gd name="T18" fmla="*/ 2147483647 w 1645"/>
              <a:gd name="T19" fmla="*/ 184707203 h 823"/>
              <a:gd name="T20" fmla="*/ 2147483647 w 1645"/>
              <a:gd name="T21" fmla="*/ 225602167 h 823"/>
              <a:gd name="T22" fmla="*/ 2147483647 w 1645"/>
              <a:gd name="T23" fmla="*/ 272631170 h 823"/>
              <a:gd name="T24" fmla="*/ 2147483647 w 1645"/>
              <a:gd name="T25" fmla="*/ 319660173 h 823"/>
              <a:gd name="T26" fmla="*/ 2147483647 w 1645"/>
              <a:gd name="T27" fmla="*/ 363281193 h 823"/>
              <a:gd name="T28" fmla="*/ 2147483647 w 1645"/>
              <a:gd name="T29" fmla="*/ 348968162 h 823"/>
              <a:gd name="T30" fmla="*/ 2147483647 w 1645"/>
              <a:gd name="T31" fmla="*/ 379638353 h 823"/>
              <a:gd name="T32" fmla="*/ 2147483647 w 1645"/>
              <a:gd name="T33" fmla="*/ 404175332 h 823"/>
              <a:gd name="T34" fmla="*/ 2147483647 w 1645"/>
              <a:gd name="T35" fmla="*/ 429394237 h 823"/>
              <a:gd name="T36" fmla="*/ 2147483647 w 1645"/>
              <a:gd name="T37" fmla="*/ 460746355 h 823"/>
              <a:gd name="T38" fmla="*/ 2147483647 w 1645"/>
              <a:gd name="T39" fmla="*/ 501641320 h 823"/>
              <a:gd name="T40" fmla="*/ 2147483647 w 1645"/>
              <a:gd name="T41" fmla="*/ 542535459 h 823"/>
              <a:gd name="T42" fmla="*/ 2147483647 w 1645"/>
              <a:gd name="T43" fmla="*/ 552759406 h 823"/>
              <a:gd name="T44" fmla="*/ 2147483647 w 1645"/>
              <a:gd name="T45" fmla="*/ 533675365 h 823"/>
              <a:gd name="T46" fmla="*/ 2147483647 w 1645"/>
              <a:gd name="T47" fmla="*/ 514591323 h 823"/>
              <a:gd name="T48" fmla="*/ 2056619193 w 1645"/>
              <a:gd name="T49" fmla="*/ 500959393 h 823"/>
              <a:gd name="T50" fmla="*/ 1898418173 w 1645"/>
              <a:gd name="T51" fmla="*/ 487328289 h 823"/>
              <a:gd name="T52" fmla="*/ 1738018887 w 1645"/>
              <a:gd name="T53" fmla="*/ 474378285 h 823"/>
              <a:gd name="T54" fmla="*/ 1582014650 w 1645"/>
              <a:gd name="T55" fmla="*/ 464154338 h 823"/>
              <a:gd name="T56" fmla="*/ 1432602246 w 1645"/>
              <a:gd name="T57" fmla="*/ 453930390 h 823"/>
              <a:gd name="T58" fmla="*/ 1230456662 w 1645"/>
              <a:gd name="T59" fmla="*/ 444388370 h 823"/>
              <a:gd name="T60" fmla="*/ 1968730067 w 1645"/>
              <a:gd name="T61" fmla="*/ 369415231 h 823"/>
              <a:gd name="T62" fmla="*/ 1795147115 w 1645"/>
              <a:gd name="T63" fmla="*/ 299212278 h 823"/>
              <a:gd name="T64" fmla="*/ 1663313426 w 1645"/>
              <a:gd name="T65" fmla="*/ 258318139 h 823"/>
              <a:gd name="T66" fmla="*/ 1472153242 w 1645"/>
              <a:gd name="T67" fmla="*/ 203110143 h 823"/>
              <a:gd name="T68" fmla="*/ 1307358907 w 1645"/>
              <a:gd name="T69" fmla="*/ 160171050 h 823"/>
              <a:gd name="T70" fmla="*/ 1175525217 w 1645"/>
              <a:gd name="T71" fmla="*/ 128137005 h 823"/>
              <a:gd name="T72" fmla="*/ 1010732364 w 1645"/>
              <a:gd name="T73" fmla="*/ 96102135 h 823"/>
              <a:gd name="T74" fmla="*/ 841544462 w 1645"/>
              <a:gd name="T75" fmla="*/ 69521027 h 823"/>
              <a:gd name="T76" fmla="*/ 639397396 w 1645"/>
              <a:gd name="T77" fmla="*/ 47029003 h 823"/>
              <a:gd name="T78" fmla="*/ 421871364 w 1645"/>
              <a:gd name="T79" fmla="*/ 30671017 h 823"/>
              <a:gd name="T80" fmla="*/ 191160184 w 1645"/>
              <a:gd name="T81" fmla="*/ 16357986 h 82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645" h="823">
                <a:moveTo>
                  <a:pt x="0" y="6"/>
                </a:moveTo>
                <a:lnTo>
                  <a:pt x="90" y="0"/>
                </a:lnTo>
                <a:lnTo>
                  <a:pt x="135" y="0"/>
                </a:lnTo>
                <a:lnTo>
                  <a:pt x="189" y="0"/>
                </a:lnTo>
                <a:lnTo>
                  <a:pt x="240" y="3"/>
                </a:lnTo>
                <a:lnTo>
                  <a:pt x="291" y="6"/>
                </a:lnTo>
                <a:lnTo>
                  <a:pt x="341" y="12"/>
                </a:lnTo>
                <a:lnTo>
                  <a:pt x="386" y="21"/>
                </a:lnTo>
                <a:lnTo>
                  <a:pt x="436" y="30"/>
                </a:lnTo>
                <a:lnTo>
                  <a:pt x="496" y="45"/>
                </a:lnTo>
                <a:lnTo>
                  <a:pt x="550" y="63"/>
                </a:lnTo>
                <a:lnTo>
                  <a:pt x="601" y="78"/>
                </a:lnTo>
                <a:lnTo>
                  <a:pt x="658" y="99"/>
                </a:lnTo>
                <a:lnTo>
                  <a:pt x="712" y="123"/>
                </a:lnTo>
                <a:lnTo>
                  <a:pt x="766" y="147"/>
                </a:lnTo>
                <a:lnTo>
                  <a:pt x="811" y="170"/>
                </a:lnTo>
                <a:lnTo>
                  <a:pt x="862" y="194"/>
                </a:lnTo>
                <a:lnTo>
                  <a:pt x="905" y="217"/>
                </a:lnTo>
                <a:lnTo>
                  <a:pt x="953" y="244"/>
                </a:lnTo>
                <a:lnTo>
                  <a:pt x="1001" y="271"/>
                </a:lnTo>
                <a:lnTo>
                  <a:pt x="1049" y="304"/>
                </a:lnTo>
                <a:lnTo>
                  <a:pt x="1091" y="331"/>
                </a:lnTo>
                <a:lnTo>
                  <a:pt x="1136" y="367"/>
                </a:lnTo>
                <a:lnTo>
                  <a:pt x="1178" y="400"/>
                </a:lnTo>
                <a:lnTo>
                  <a:pt x="1217" y="433"/>
                </a:lnTo>
                <a:lnTo>
                  <a:pt x="1249" y="469"/>
                </a:lnTo>
                <a:lnTo>
                  <a:pt x="1276" y="500"/>
                </a:lnTo>
                <a:lnTo>
                  <a:pt x="1297" y="533"/>
                </a:lnTo>
                <a:lnTo>
                  <a:pt x="1645" y="489"/>
                </a:lnTo>
                <a:lnTo>
                  <a:pt x="1596" y="512"/>
                </a:lnTo>
                <a:lnTo>
                  <a:pt x="1539" y="536"/>
                </a:lnTo>
                <a:lnTo>
                  <a:pt x="1494" y="557"/>
                </a:lnTo>
                <a:lnTo>
                  <a:pt x="1460" y="573"/>
                </a:lnTo>
                <a:lnTo>
                  <a:pt x="1423" y="593"/>
                </a:lnTo>
                <a:lnTo>
                  <a:pt x="1393" y="611"/>
                </a:lnTo>
                <a:lnTo>
                  <a:pt x="1364" y="630"/>
                </a:lnTo>
                <a:lnTo>
                  <a:pt x="1335" y="653"/>
                </a:lnTo>
                <a:lnTo>
                  <a:pt x="1307" y="676"/>
                </a:lnTo>
                <a:lnTo>
                  <a:pt x="1273" y="705"/>
                </a:lnTo>
                <a:lnTo>
                  <a:pt x="1240" y="736"/>
                </a:lnTo>
                <a:lnTo>
                  <a:pt x="1211" y="762"/>
                </a:lnTo>
                <a:lnTo>
                  <a:pt x="1178" y="796"/>
                </a:lnTo>
                <a:lnTo>
                  <a:pt x="1151" y="823"/>
                </a:lnTo>
                <a:lnTo>
                  <a:pt x="1124" y="811"/>
                </a:lnTo>
                <a:lnTo>
                  <a:pt x="1097" y="796"/>
                </a:lnTo>
                <a:lnTo>
                  <a:pt x="1068" y="783"/>
                </a:lnTo>
                <a:lnTo>
                  <a:pt x="1034" y="769"/>
                </a:lnTo>
                <a:lnTo>
                  <a:pt x="999" y="755"/>
                </a:lnTo>
                <a:lnTo>
                  <a:pt x="967" y="744"/>
                </a:lnTo>
                <a:lnTo>
                  <a:pt x="936" y="735"/>
                </a:lnTo>
                <a:lnTo>
                  <a:pt x="901" y="724"/>
                </a:lnTo>
                <a:lnTo>
                  <a:pt x="864" y="715"/>
                </a:lnTo>
                <a:lnTo>
                  <a:pt x="826" y="705"/>
                </a:lnTo>
                <a:lnTo>
                  <a:pt x="791" y="696"/>
                </a:lnTo>
                <a:lnTo>
                  <a:pt x="757" y="687"/>
                </a:lnTo>
                <a:lnTo>
                  <a:pt x="720" y="681"/>
                </a:lnTo>
                <a:lnTo>
                  <a:pt x="685" y="673"/>
                </a:lnTo>
                <a:lnTo>
                  <a:pt x="652" y="666"/>
                </a:lnTo>
                <a:lnTo>
                  <a:pt x="613" y="658"/>
                </a:lnTo>
                <a:lnTo>
                  <a:pt x="560" y="652"/>
                </a:lnTo>
                <a:lnTo>
                  <a:pt x="920" y="590"/>
                </a:lnTo>
                <a:lnTo>
                  <a:pt x="896" y="542"/>
                </a:lnTo>
                <a:lnTo>
                  <a:pt x="868" y="506"/>
                </a:lnTo>
                <a:lnTo>
                  <a:pt x="817" y="439"/>
                </a:lnTo>
                <a:lnTo>
                  <a:pt x="787" y="409"/>
                </a:lnTo>
                <a:lnTo>
                  <a:pt x="757" y="379"/>
                </a:lnTo>
                <a:lnTo>
                  <a:pt x="703" y="328"/>
                </a:lnTo>
                <a:lnTo>
                  <a:pt x="670" y="298"/>
                </a:lnTo>
                <a:lnTo>
                  <a:pt x="631" y="262"/>
                </a:lnTo>
                <a:lnTo>
                  <a:pt x="595" y="235"/>
                </a:lnTo>
                <a:lnTo>
                  <a:pt x="565" y="211"/>
                </a:lnTo>
                <a:lnTo>
                  <a:pt x="535" y="188"/>
                </a:lnTo>
                <a:lnTo>
                  <a:pt x="499" y="164"/>
                </a:lnTo>
                <a:lnTo>
                  <a:pt x="460" y="141"/>
                </a:lnTo>
                <a:lnTo>
                  <a:pt x="421" y="123"/>
                </a:lnTo>
                <a:lnTo>
                  <a:pt x="383" y="102"/>
                </a:lnTo>
                <a:lnTo>
                  <a:pt x="335" y="84"/>
                </a:lnTo>
                <a:lnTo>
                  <a:pt x="291" y="69"/>
                </a:lnTo>
                <a:lnTo>
                  <a:pt x="240" y="57"/>
                </a:lnTo>
                <a:lnTo>
                  <a:pt x="192" y="45"/>
                </a:lnTo>
                <a:lnTo>
                  <a:pt x="141" y="33"/>
                </a:lnTo>
                <a:lnTo>
                  <a:pt x="87" y="24"/>
                </a:lnTo>
                <a:lnTo>
                  <a:pt x="0" y="6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id-ID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70" name="Text Box 65"/>
          <p:cNvSpPr txBox="1">
            <a:spLocks noChangeArrowheads="1"/>
          </p:cNvSpPr>
          <p:nvPr/>
        </p:nvSpPr>
        <p:spPr bwMode="auto">
          <a:xfrm>
            <a:off x="5715000" y="2057401"/>
            <a:ext cx="13604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id-ID" sz="1600" b="1"/>
              <a:t>41.3 g (75%)</a:t>
            </a:r>
          </a:p>
          <a:p>
            <a:pPr algn="ctr"/>
            <a:r>
              <a:rPr lang="id-ID" sz="1600" b="1"/>
              <a:t>Ideal 64%</a:t>
            </a:r>
            <a:endParaRPr lang="en-GB" sz="1600" b="1"/>
          </a:p>
        </p:txBody>
      </p:sp>
      <p:sp>
        <p:nvSpPr>
          <p:cNvPr id="27671" name="Text Box 66"/>
          <p:cNvSpPr txBox="1">
            <a:spLocks noChangeArrowheads="1"/>
          </p:cNvSpPr>
          <p:nvPr/>
        </p:nvSpPr>
        <p:spPr bwMode="auto">
          <a:xfrm>
            <a:off x="5649914" y="714376"/>
            <a:ext cx="13604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id-ID" sz="1600" b="1"/>
              <a:t>14.7 g (25%)</a:t>
            </a:r>
          </a:p>
          <a:p>
            <a:pPr algn="ctr"/>
            <a:r>
              <a:rPr lang="id-ID" sz="1600" b="1"/>
              <a:t>Ideal 36%</a:t>
            </a:r>
            <a:endParaRPr lang="en-GB" sz="1600" b="1"/>
          </a:p>
        </p:txBody>
      </p:sp>
      <p:sp>
        <p:nvSpPr>
          <p:cNvPr id="27672" name="WordArt 54"/>
          <p:cNvSpPr>
            <a:spLocks noChangeArrowheads="1" noChangeShapeType="1" noTextEdit="1"/>
          </p:cNvSpPr>
          <p:nvPr/>
        </p:nvSpPr>
        <p:spPr bwMode="auto">
          <a:xfrm>
            <a:off x="2819400" y="342900"/>
            <a:ext cx="6705600" cy="6477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A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Kecerdasan Generasi Bangsa</a:t>
            </a:r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>
            <a:off x="3634740" y="4375996"/>
            <a:ext cx="1905000" cy="457200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id-ID" sz="1600" b="1">
                <a:solidFill>
                  <a:schemeClr val="bg1"/>
                </a:solidFill>
              </a:rPr>
              <a:t>ANAK</a:t>
            </a:r>
            <a:endParaRPr lang="en-GB" sz="1600" b="1">
              <a:solidFill>
                <a:schemeClr val="bg1"/>
              </a:solidFill>
            </a:endParaRPr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7543800" y="4343400"/>
            <a:ext cx="1676400" cy="457200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id-ID" sz="1600" b="1">
                <a:solidFill>
                  <a:schemeClr val="bg1"/>
                </a:solidFill>
              </a:rPr>
              <a:t>DEWASA</a:t>
            </a:r>
            <a:endParaRPr lang="en-GB" sz="1600" b="1">
              <a:solidFill>
                <a:schemeClr val="bg1"/>
              </a:solidFill>
            </a:endParaRPr>
          </a:p>
        </p:txBody>
      </p:sp>
      <p:sp>
        <p:nvSpPr>
          <p:cNvPr id="27679" name="Line 58"/>
          <p:cNvSpPr>
            <a:spLocks noChangeShapeType="1"/>
          </p:cNvSpPr>
          <p:nvPr/>
        </p:nvSpPr>
        <p:spPr bwMode="auto">
          <a:xfrm>
            <a:off x="4495800" y="4114800"/>
            <a:ext cx="3886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7680" name="Line 60"/>
          <p:cNvSpPr>
            <a:spLocks noChangeShapeType="1"/>
          </p:cNvSpPr>
          <p:nvPr/>
        </p:nvSpPr>
        <p:spPr bwMode="auto">
          <a:xfrm flipV="1">
            <a:off x="4495800" y="41148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7681" name="Line 61"/>
          <p:cNvSpPr>
            <a:spLocks noChangeShapeType="1"/>
          </p:cNvSpPr>
          <p:nvPr/>
        </p:nvSpPr>
        <p:spPr bwMode="auto">
          <a:xfrm flipV="1">
            <a:off x="8382000" y="41148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3657600" y="5638800"/>
            <a:ext cx="1905000" cy="9906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id-ID" sz="1600" b="1" dirty="0"/>
              <a:t> DASAR</a:t>
            </a:r>
          </a:p>
          <a:p>
            <a:pPr algn="ctr">
              <a:defRPr/>
            </a:pPr>
            <a:r>
              <a:rPr lang="id-ID" sz="1600" b="1" dirty="0"/>
              <a:t>PEMBENTUKAN </a:t>
            </a:r>
          </a:p>
          <a:p>
            <a:pPr algn="ctr">
              <a:defRPr/>
            </a:pPr>
            <a:r>
              <a:rPr lang="id-ID" sz="1600" b="1" dirty="0"/>
              <a:t>PERKEMBANGAN</a:t>
            </a:r>
          </a:p>
          <a:p>
            <a:pPr algn="ctr">
              <a:defRPr/>
            </a:pPr>
            <a:r>
              <a:rPr lang="id-ID" sz="1600" b="1" dirty="0"/>
              <a:t>OTAK</a:t>
            </a:r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3657600" y="5257801"/>
            <a:ext cx="1905000" cy="3397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id-ID" sz="1600" b="1" dirty="0"/>
              <a:t>PSIKIS</a:t>
            </a:r>
            <a:endParaRPr lang="en-GB" sz="1600" b="1" dirty="0"/>
          </a:p>
        </p:txBody>
      </p:sp>
      <p:sp>
        <p:nvSpPr>
          <p:cNvPr id="21" name="Rectangle 51"/>
          <p:cNvSpPr>
            <a:spLocks noChangeArrowheads="1"/>
          </p:cNvSpPr>
          <p:nvPr/>
        </p:nvSpPr>
        <p:spPr bwMode="auto">
          <a:xfrm>
            <a:off x="7564438" y="6207125"/>
            <a:ext cx="1600200" cy="381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id-ID" sz="1600" b="1" dirty="0"/>
              <a:t>DAYA TAHAN</a:t>
            </a:r>
            <a:endParaRPr lang="en-GB" sz="1600" b="1" dirty="0"/>
          </a:p>
        </p:txBody>
      </p:sp>
      <p:sp>
        <p:nvSpPr>
          <p:cNvPr id="22" name="AutoShape 52"/>
          <p:cNvSpPr>
            <a:spLocks noChangeArrowheads="1"/>
          </p:cNvSpPr>
          <p:nvPr/>
        </p:nvSpPr>
        <p:spPr bwMode="auto">
          <a:xfrm flipH="1">
            <a:off x="9220200" y="5181600"/>
            <a:ext cx="1219200" cy="1219200"/>
          </a:xfrm>
          <a:prstGeom prst="homePlate">
            <a:avLst>
              <a:gd name="adj" fmla="val 31250"/>
            </a:avLst>
          </a:prstGeom>
          <a:solidFill>
            <a:srgbClr val="CC00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id-ID" sz="1800" b="1" dirty="0"/>
              <a:t>PRODUK</a:t>
            </a:r>
          </a:p>
          <a:p>
            <a:pPr algn="ctr">
              <a:defRPr/>
            </a:pPr>
            <a:r>
              <a:rPr lang="id-ID" sz="1800" b="1" dirty="0"/>
              <a:t>TIVITAS</a:t>
            </a:r>
            <a:endParaRPr lang="en-GB" sz="1800" b="1" dirty="0"/>
          </a:p>
        </p:txBody>
      </p:sp>
      <p:sp>
        <p:nvSpPr>
          <p:cNvPr id="23" name="Rectangle 53"/>
          <p:cNvSpPr>
            <a:spLocks noChangeArrowheads="1"/>
          </p:cNvSpPr>
          <p:nvPr/>
        </p:nvSpPr>
        <p:spPr bwMode="auto">
          <a:xfrm>
            <a:off x="3657600" y="4911725"/>
            <a:ext cx="1905000" cy="3048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id-ID" sz="1600" b="1" dirty="0"/>
              <a:t>ORGANIS</a:t>
            </a:r>
            <a:endParaRPr lang="en-GB" sz="1600" b="1" dirty="0"/>
          </a:p>
        </p:txBody>
      </p:sp>
      <p:sp>
        <p:nvSpPr>
          <p:cNvPr id="24" name="Rectangle 55"/>
          <p:cNvSpPr>
            <a:spLocks noChangeArrowheads="1"/>
          </p:cNvSpPr>
          <p:nvPr/>
        </p:nvSpPr>
        <p:spPr bwMode="auto">
          <a:xfrm>
            <a:off x="7564438" y="5784850"/>
            <a:ext cx="1600200" cy="381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id-ID" sz="1600" b="1"/>
              <a:t>APATIS</a:t>
            </a:r>
            <a:endParaRPr lang="en-GB" sz="1600" b="1"/>
          </a:p>
        </p:txBody>
      </p:sp>
      <p:sp>
        <p:nvSpPr>
          <p:cNvPr id="25" name="Rectangle 56"/>
          <p:cNvSpPr>
            <a:spLocks noChangeArrowheads="1"/>
          </p:cNvSpPr>
          <p:nvPr/>
        </p:nvSpPr>
        <p:spPr bwMode="auto">
          <a:xfrm>
            <a:off x="7564438" y="4911725"/>
            <a:ext cx="1600200" cy="381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id-ID" sz="1600" b="1"/>
              <a:t>TEGANG</a:t>
            </a:r>
            <a:endParaRPr lang="en-GB" sz="1600" b="1"/>
          </a:p>
        </p:txBody>
      </p:sp>
      <p:sp>
        <p:nvSpPr>
          <p:cNvPr id="26" name="Rectangle 57"/>
          <p:cNvSpPr>
            <a:spLocks noChangeArrowheads="1"/>
          </p:cNvSpPr>
          <p:nvPr/>
        </p:nvSpPr>
        <p:spPr bwMode="auto">
          <a:xfrm>
            <a:off x="7564438" y="5348288"/>
            <a:ext cx="1600200" cy="381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id-ID" sz="1600" b="1"/>
              <a:t>AGRESIF</a:t>
            </a:r>
            <a:endParaRPr lang="en-GB" sz="1600" b="1"/>
          </a:p>
        </p:txBody>
      </p:sp>
      <p:sp>
        <p:nvSpPr>
          <p:cNvPr id="4" name="Oval 3"/>
          <p:cNvSpPr/>
          <p:nvPr/>
        </p:nvSpPr>
        <p:spPr>
          <a:xfrm>
            <a:off x="5789098" y="5064126"/>
            <a:ext cx="1604404" cy="1316463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/>
              <a:t>DAMPAK YAD</a:t>
            </a:r>
          </a:p>
        </p:txBody>
      </p:sp>
    </p:spTree>
    <p:extLst>
      <p:ext uri="{BB962C8B-B14F-4D97-AF65-F5344CB8AC3E}">
        <p14:creationId xmlns:p14="http://schemas.microsoft.com/office/powerpoint/2010/main" val="184257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4267200" y="1"/>
            <a:ext cx="64008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id-ID" sz="4000" b="1" dirty="0">
                <a:solidFill>
                  <a:schemeClr val="accent6">
                    <a:lumMod val="75000"/>
                  </a:schemeClr>
                </a:solidFill>
                <a:latin typeface="Brush Script MT" panose="03060802040406070304" pitchFamily="66" charset="0"/>
              </a:rPr>
              <a:t>Bagamana Kondisi Pangan </a:t>
            </a:r>
          </a:p>
          <a:p>
            <a:pPr algn="r">
              <a:defRPr/>
            </a:pPr>
            <a:r>
              <a:rPr lang="id-ID" sz="4000" b="1" dirty="0">
                <a:solidFill>
                  <a:schemeClr val="accent6">
                    <a:lumMod val="75000"/>
                  </a:schemeClr>
                </a:solidFill>
                <a:latin typeface="Brush Script MT" panose="03060802040406070304" pitchFamily="66" charset="0"/>
              </a:rPr>
              <a:t>Protein Hewani di Indonesia.. ?</a:t>
            </a:r>
          </a:p>
        </p:txBody>
      </p:sp>
      <p:sp>
        <p:nvSpPr>
          <p:cNvPr id="28675" name="Rectangle 6"/>
          <p:cNvSpPr>
            <a:spLocks noChangeArrowheads="1"/>
          </p:cNvSpPr>
          <p:nvPr/>
        </p:nvSpPr>
        <p:spPr bwMode="auto">
          <a:xfrm>
            <a:off x="8153401" y="6264275"/>
            <a:ext cx="18398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d-ID" sz="2000" b="1" i="1">
                <a:solidFill>
                  <a:srgbClr val="FF0000"/>
                </a:solidFill>
              </a:rPr>
              <a:t>Exist </a:t>
            </a:r>
            <a:r>
              <a:rPr lang="en-US" sz="2000" b="1" i="1">
                <a:solidFill>
                  <a:srgbClr val="FF0000"/>
                </a:solidFill>
              </a:rPr>
              <a:t>or Perish ?</a:t>
            </a:r>
          </a:p>
        </p:txBody>
      </p:sp>
      <p:grpSp>
        <p:nvGrpSpPr>
          <p:cNvPr id="30" name="Group 9"/>
          <p:cNvGrpSpPr>
            <a:grpSpLocks/>
          </p:cNvGrpSpPr>
          <p:nvPr/>
        </p:nvGrpSpPr>
        <p:grpSpPr bwMode="auto">
          <a:xfrm>
            <a:off x="2095500" y="1369159"/>
            <a:ext cx="8153400" cy="985838"/>
            <a:chOff x="336" y="195"/>
            <a:chExt cx="5136" cy="72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1" name="Rectangle 10"/>
            <p:cNvSpPr>
              <a:spLocks noChangeArrowheads="1"/>
            </p:cNvSpPr>
            <p:nvPr/>
          </p:nvSpPr>
          <p:spPr bwMode="auto">
            <a:xfrm>
              <a:off x="336" y="195"/>
              <a:ext cx="5136" cy="720"/>
            </a:xfrm>
            <a:prstGeom prst="rect">
              <a:avLst/>
            </a:prstGeom>
            <a:solidFill>
              <a:srgbClr val="444321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id-ID">
                <a:cs typeface="Arial" panose="020B0604020202020204" pitchFamily="34" charset="0"/>
              </a:endParaRPr>
            </a:p>
          </p:txBody>
        </p:sp>
        <p:sp>
          <p:nvSpPr>
            <p:cNvPr id="32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1172" y="441"/>
              <a:ext cx="3455" cy="21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id-ID" sz="3600" kern="10" normalizeH="1">
                  <a:ln w="9525">
                    <a:solidFill>
                      <a:srgbClr val="FFCC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effectLst>
                    <a:outerShdw dist="45791" dir="3378596" algn="ctr" rotWithShape="0">
                      <a:srgbClr val="4D4D4D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KONDISI OBJEKTIF</a:t>
              </a:r>
            </a:p>
          </p:txBody>
        </p:sp>
      </p:grpSp>
      <p:sp>
        <p:nvSpPr>
          <p:cNvPr id="33" name="Rounded Rectangle 32"/>
          <p:cNvSpPr/>
          <p:nvPr/>
        </p:nvSpPr>
        <p:spPr>
          <a:xfrm>
            <a:off x="2095500" y="2667000"/>
            <a:ext cx="3086100" cy="3352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6" name="Oval 35"/>
          <p:cNvSpPr/>
          <p:nvPr/>
        </p:nvSpPr>
        <p:spPr>
          <a:xfrm>
            <a:off x="2295525" y="4206300"/>
            <a:ext cx="1371600" cy="155448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b="1" dirty="0"/>
              <a:t>DAGING</a:t>
            </a:r>
          </a:p>
        </p:txBody>
      </p:sp>
      <p:sp>
        <p:nvSpPr>
          <p:cNvPr id="37" name="Oval 36"/>
          <p:cNvSpPr/>
          <p:nvPr/>
        </p:nvSpPr>
        <p:spPr>
          <a:xfrm>
            <a:off x="3667125" y="4206300"/>
            <a:ext cx="1371600" cy="155448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b="1" dirty="0"/>
              <a:t>TELUR</a:t>
            </a:r>
          </a:p>
        </p:txBody>
      </p:sp>
      <p:sp>
        <p:nvSpPr>
          <p:cNvPr id="38" name="Oval 37"/>
          <p:cNvSpPr/>
          <p:nvPr/>
        </p:nvSpPr>
        <p:spPr>
          <a:xfrm>
            <a:off x="2981325" y="2862739"/>
            <a:ext cx="1371600" cy="155448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b="1" dirty="0"/>
              <a:t>SUSU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2118360" y="6215540"/>
            <a:ext cx="3028950" cy="642461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b="1" dirty="0"/>
              <a:t>SUMBER PROTEIN TERNAK</a:t>
            </a:r>
          </a:p>
        </p:txBody>
      </p:sp>
      <p:sp>
        <p:nvSpPr>
          <p:cNvPr id="40" name="Right Arrow 39"/>
          <p:cNvSpPr/>
          <p:nvPr/>
        </p:nvSpPr>
        <p:spPr>
          <a:xfrm>
            <a:off x="5334000" y="3732213"/>
            <a:ext cx="3810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41" name="Right Arrow 40"/>
          <p:cNvSpPr/>
          <p:nvPr/>
        </p:nvSpPr>
        <p:spPr>
          <a:xfrm>
            <a:off x="5334000" y="5146675"/>
            <a:ext cx="3810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43" name="TextBox 42"/>
          <p:cNvSpPr txBox="1"/>
          <p:nvPr/>
        </p:nvSpPr>
        <p:spPr>
          <a:xfrm>
            <a:off x="5882640" y="2737366"/>
            <a:ext cx="436626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id-ID" b="1" dirty="0">
                <a:latin typeface="Arial" panose="020B0604020202020204" pitchFamily="34" charset="0"/>
                <a:cs typeface="Arial" panose="020B0604020202020204" pitchFamily="34" charset="0"/>
              </a:rPr>
              <a:t>WIDYA PANGAN GIZI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867401" y="3581400"/>
            <a:ext cx="4381499" cy="1077218"/>
          </a:xfrm>
          <a:prstGeom prst="rect">
            <a:avLst/>
          </a:prstGeom>
          <a:solidFill>
            <a:srgbClr val="9900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id-ID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KECUKUPAN ENERGI 2200 Kkal/kapita/hari</a:t>
            </a:r>
          </a:p>
          <a:p>
            <a:pPr>
              <a:defRPr/>
            </a:pPr>
            <a:r>
              <a:rPr lang="id-ID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KONSUMSI    ENERGI 1998 Kkal/kapita/hari</a:t>
            </a:r>
          </a:p>
          <a:p>
            <a:pPr>
              <a:defRPr/>
            </a:pPr>
            <a:r>
              <a:rPr lang="id-ID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KECUKUPAN PROTEIN 14.7 g/kapita/hari</a:t>
            </a:r>
          </a:p>
          <a:p>
            <a:pPr>
              <a:defRPr/>
            </a:pPr>
            <a:r>
              <a:rPr lang="id-ID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KONSUMSI    PROTEIN 58.5 %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882639" y="5157342"/>
            <a:ext cx="4366260" cy="58477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id-ID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 DAGING (47.70%)</a:t>
            </a:r>
          </a:p>
          <a:p>
            <a:pPr>
              <a:defRPr/>
            </a:pPr>
            <a:r>
              <a:rPr lang="id-ID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 SUSU (65%)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10439400" y="1851026"/>
            <a:ext cx="0" cy="46132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828800" y="1995489"/>
            <a:ext cx="0" cy="46132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828800" y="1995488"/>
            <a:ext cx="2667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0248900" y="1862138"/>
            <a:ext cx="1905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0264775" y="6478588"/>
            <a:ext cx="1905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828800" y="6608763"/>
            <a:ext cx="2667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181600" y="6608763"/>
            <a:ext cx="2971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43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Konsumsi daging ayam</a:t>
            </a:r>
            <a:endParaRPr lang="id-ID" dirty="0"/>
          </a:p>
        </p:txBody>
      </p:sp>
      <p:pic>
        <p:nvPicPr>
          <p:cNvPr id="4" name="Content Placeholder 3" descr="Grafik: 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52" y="1378634"/>
            <a:ext cx="10080789" cy="4280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140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 descr="A projection of the future dynamics in global poultry meat production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493" y="991673"/>
            <a:ext cx="9414456" cy="5185290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56644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Konsumsi Telur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/>
              <a:t>T</a:t>
            </a:r>
            <a:r>
              <a:rPr lang="id-ID" dirty="0" smtClean="0"/>
              <a:t>ingkat </a:t>
            </a:r>
            <a:r>
              <a:rPr lang="id-ID" dirty="0"/>
              <a:t>konsumsi protein hewani masyarakat Indonesia pada tahun 2017 untuk  telur ayam 6,53 kg/kapita/tahun </a:t>
            </a:r>
            <a:r>
              <a:rPr lang="id-ID" dirty="0" smtClean="0"/>
              <a:t>(106,418 butir) </a:t>
            </a:r>
          </a:p>
          <a:p>
            <a:pPr marL="0" indent="0">
              <a:buNone/>
            </a:pPr>
            <a:endParaRPr lang="id-ID" dirty="0"/>
          </a:p>
          <a:p>
            <a:r>
              <a:rPr lang="id-ID" dirty="0" smtClean="0"/>
              <a:t>Konsumsi </a:t>
            </a:r>
            <a:r>
              <a:rPr lang="id-ID" dirty="0"/>
              <a:t>telur ayam kampung per </a:t>
            </a:r>
            <a:r>
              <a:rPr lang="id-ID" dirty="0" smtClean="0"/>
              <a:t>kapita </a:t>
            </a:r>
            <a:r>
              <a:rPr lang="id-ID" dirty="0"/>
              <a:t>pada tahun 2017 sebesar </a:t>
            </a:r>
            <a:r>
              <a:rPr lang="id-ID" dirty="0" smtClean="0"/>
              <a:t>4,067 butir. </a:t>
            </a:r>
          </a:p>
          <a:p>
            <a:endParaRPr lang="id-ID" dirty="0"/>
          </a:p>
          <a:p>
            <a:r>
              <a:rPr lang="id-ID" dirty="0"/>
              <a:t>T</a:t>
            </a:r>
            <a:r>
              <a:rPr lang="id-ID" dirty="0" smtClean="0"/>
              <a:t>ingkat </a:t>
            </a:r>
            <a:r>
              <a:rPr lang="id-ID" dirty="0"/>
              <a:t>konsumsi tersebut masih jauh lebih rendah dari negara tetangga seperti Malaysia yang konsumsi telurnya 340 butir/kapita/tahun</a:t>
            </a:r>
            <a:r>
              <a:rPr lang="id-ID" dirty="0" smtClean="0"/>
              <a:t>..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287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344" y="982132"/>
            <a:ext cx="8963695" cy="500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914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Deskripsi UNGGAS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2586"/>
            <a:ext cx="10515600" cy="46443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d-ID" i="1" dirty="0"/>
              <a:t> </a:t>
            </a:r>
            <a:endParaRPr lang="id-ID" dirty="0"/>
          </a:p>
          <a:p>
            <a:r>
              <a:rPr lang="id-ID" dirty="0"/>
              <a:t>Unggas </a:t>
            </a:r>
            <a:r>
              <a:rPr lang="id-ID" dirty="0" smtClean="0"/>
              <a:t>(Poultry ) adalah </a:t>
            </a:r>
            <a:r>
              <a:rPr lang="id-ID" dirty="0"/>
              <a:t>kelompok ternak </a:t>
            </a:r>
            <a:r>
              <a:rPr lang="id-ID" dirty="0" smtClean="0"/>
              <a:t>bersayap, termasuk dalam kelas Aves yang </a:t>
            </a:r>
            <a:r>
              <a:rPr lang="id-ID" dirty="0"/>
              <a:t>merupakan bagian dari ordo </a:t>
            </a:r>
            <a:r>
              <a:rPr lang="id-ID" i="1" dirty="0"/>
              <a:t>galliformers</a:t>
            </a:r>
            <a:r>
              <a:rPr lang="id-ID" dirty="0"/>
              <a:t>  dan </a:t>
            </a:r>
            <a:r>
              <a:rPr lang="id-ID" i="1" dirty="0"/>
              <a:t>anseriformers</a:t>
            </a:r>
            <a:r>
              <a:rPr lang="id-ID" dirty="0"/>
              <a:t>. </a:t>
            </a:r>
            <a:endParaRPr lang="id-ID" dirty="0" smtClean="0"/>
          </a:p>
          <a:p>
            <a:r>
              <a:rPr lang="id-ID" dirty="0" smtClean="0"/>
              <a:t>Unggas </a:t>
            </a:r>
            <a:r>
              <a:rPr lang="id-ID" dirty="0"/>
              <a:t>merupakan golongan hewan vertebrata dengan ciri khusus memiliki bulu yang hampir di semua bagian tubuhnya dan dipelihara untuk diambil manfaat utama sebagai ternak penghasil bahan pangan (daging dan atau telur). </a:t>
            </a:r>
            <a:endParaRPr lang="id-ID" dirty="0" smtClean="0"/>
          </a:p>
          <a:p>
            <a:r>
              <a:rPr lang="id-ID" dirty="0" smtClean="0"/>
              <a:t>Cakupan </a:t>
            </a:r>
            <a:r>
              <a:rPr lang="id-ID" dirty="0"/>
              <a:t>ternak unggas begitu luas  meliputi ayam, itik, merpati, puyuh, kalkun, dan angsa</a:t>
            </a:r>
            <a:r>
              <a:rPr lang="id-ID" dirty="0" smtClean="0"/>
              <a:t/>
            </a:r>
            <a:br>
              <a:rPr lang="id-ID" dirty="0" smtClean="0"/>
            </a:b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1262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713</TotalTime>
  <Words>212</Words>
  <Application>Microsoft Office PowerPoint</Application>
  <PresentationFormat>Widescreen</PresentationFormat>
  <Paragraphs>74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Brush Script MT</vt:lpstr>
      <vt:lpstr>Calibri</vt:lpstr>
      <vt:lpstr>Calibri Light</vt:lpstr>
      <vt:lpstr>Times New Roman</vt:lpstr>
      <vt:lpstr>Office Theme</vt:lpstr>
      <vt:lpstr>PENGENALAN  INDUSTRI PERUNGGASAN</vt:lpstr>
      <vt:lpstr>POKOK BAHASAN</vt:lpstr>
      <vt:lpstr>PowerPoint Presentation</vt:lpstr>
      <vt:lpstr>PowerPoint Presentation</vt:lpstr>
      <vt:lpstr>Konsumsi daging ayam</vt:lpstr>
      <vt:lpstr>PowerPoint Presentation</vt:lpstr>
      <vt:lpstr>Konsumsi Telur</vt:lpstr>
      <vt:lpstr>PowerPoint Presentation</vt:lpstr>
      <vt:lpstr>Deskripsi UNGGAS</vt:lpstr>
      <vt:lpstr>DESKRIPSI UNGGAS</vt:lpstr>
      <vt:lpstr>Ayam Lokal</vt:lpstr>
      <vt:lpstr>Ayam Ras</vt:lpstr>
      <vt:lpstr>Unggas air</vt:lpstr>
      <vt:lpstr>DAYA SAING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PENGENALAN INDUSTRI PERUNGGASAN</dc:title>
  <dc:creator>User</dc:creator>
  <cp:lastModifiedBy>User</cp:lastModifiedBy>
  <cp:revision>19</cp:revision>
  <dcterms:created xsi:type="dcterms:W3CDTF">2020-10-15T04:09:22Z</dcterms:created>
  <dcterms:modified xsi:type="dcterms:W3CDTF">2020-11-02T13:12:50Z</dcterms:modified>
</cp:coreProperties>
</file>