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1" r:id="rId13"/>
    <p:sldId id="282" r:id="rId14"/>
    <p:sldId id="268" r:id="rId15"/>
    <p:sldId id="283" r:id="rId16"/>
    <p:sldId id="261" r:id="rId17"/>
    <p:sldId id="262" r:id="rId18"/>
    <p:sldId id="257" r:id="rId19"/>
    <p:sldId id="258" r:id="rId20"/>
    <p:sldId id="263" r:id="rId21"/>
    <p:sldId id="264" r:id="rId22"/>
    <p:sldId id="265" r:id="rId23"/>
    <p:sldId id="259" r:id="rId24"/>
    <p:sldId id="260" r:id="rId25"/>
    <p:sldId id="266" r:id="rId26"/>
    <p:sldId id="267" r:id="rId27"/>
    <p:sldId id="284" r:id="rId28"/>
    <p:sldId id="280" r:id="rId2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5" autoAdjust="0"/>
    <p:restoredTop sz="94660"/>
  </p:normalViewPr>
  <p:slideViewPr>
    <p:cSldViewPr>
      <p:cViewPr varScale="1">
        <p:scale>
          <a:sx n="69" d="100"/>
          <a:sy n="69" d="100"/>
        </p:scale>
        <p:origin x="-13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62B7EDF-3C35-45C1-B267-73639C90FEAE}" type="slidenum">
              <a:rPr lang="id-ID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6980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EC75B86-CE6B-4E18-96A0-99C57623AD97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A8F688A-A86C-4CF5-A37B-F41357982C37}" type="slidenum">
              <a:rPr lang="id-ID" smtClean="0"/>
              <a:t>‹#›</a:t>
            </a:fld>
            <a:endParaRPr lang="id-ID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sz="3200" b="1" dirty="0" smtClean="0"/>
              <a:t>FAKTOR FISIKA AIR</a:t>
            </a:r>
            <a:endParaRPr lang="id-ID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55805" y="4765794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ptcinthia@yahoo.com / putu.delis@fp.unila.ac.id </a:t>
            </a:r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80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cap="none" dirty="0" smtClean="0"/>
              <a:t>Evaporasi</a:t>
            </a:r>
            <a:endParaRPr lang="id-ID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52600"/>
            <a:ext cx="8568952" cy="4373563"/>
          </a:xfrm>
        </p:spPr>
        <p:txBody>
          <a:bodyPr/>
          <a:lstStyle/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Evaporasi cenderung mengikuti/ berbanding lurus dengan radiasi matahari dan suhu udara. 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Dua faktor penting lainnya yang mempengaruhi evaporasi adalah kelembapan relatif udara dan kecepatan angin. </a:t>
            </a:r>
          </a:p>
          <a:p>
            <a:pPr>
              <a:buFontTx/>
              <a:buChar char="-"/>
            </a:pP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Kelembapan yang rendah dan kecepatan angin dapat meningkatkan evaporasi. 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Evaporasi diukur dengan </a:t>
            </a:r>
            <a:r>
              <a:rPr lang="id-ID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Class A evaporation pan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Evaporasi kolam = pan evaporasi * 0,81 </a:t>
            </a:r>
            <a:r>
              <a:rPr lang="id-ID" dirty="0" smtClean="0">
                <a:solidFill>
                  <a:srgbClr val="FF0000"/>
                </a:solidFill>
              </a:rPr>
              <a:t>(koefisien)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Evaporasi danau = pan evaporasi * 0,7 </a:t>
            </a:r>
            <a:r>
              <a:rPr lang="id-ID" dirty="0" smtClean="0">
                <a:solidFill>
                  <a:srgbClr val="FF0000"/>
                </a:solidFill>
              </a:rPr>
              <a:t>(koefisien)</a:t>
            </a:r>
            <a:endParaRPr lang="id-ID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75297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12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cap="none" dirty="0" smtClean="0"/>
              <a:t>Hydroclimate</a:t>
            </a:r>
            <a:endParaRPr lang="id-ID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52600"/>
            <a:ext cx="8568952" cy="4772744"/>
          </a:xfrm>
        </p:spPr>
        <p:txBody>
          <a:bodyPr>
            <a:normAutofit/>
          </a:bodyPr>
          <a:lstStyle/>
          <a:p>
            <a:r>
              <a:rPr lang="id-ID" dirty="0" smtClean="0"/>
              <a:t>Konsep klasifikasi iklim berdasarkan presipitasi bulanan dan potensi evapotranspirasi</a:t>
            </a:r>
          </a:p>
          <a:p>
            <a:pPr marL="530225" indent="-415925">
              <a:buNone/>
            </a:pPr>
            <a:r>
              <a:rPr lang="id-ID" dirty="0" smtClean="0"/>
              <a:t>a) Soil moisture exceed: presipitasi melebihi potensi evapotranspirasi.</a:t>
            </a:r>
          </a:p>
          <a:p>
            <a:pPr marL="530225" indent="-415925">
              <a:buNone/>
            </a:pPr>
            <a:r>
              <a:rPr lang="id-ID" dirty="0" smtClean="0"/>
              <a:t>b) Soil moisture utilization: hujan lebih sedikit dibandingkan potensi evapotranspirasi</a:t>
            </a:r>
          </a:p>
          <a:p>
            <a:pPr marL="530225" indent="-415925">
              <a:buNone/>
            </a:pPr>
            <a:r>
              <a:rPr lang="id-ID" dirty="0" smtClean="0"/>
              <a:t>c) Soil </a:t>
            </a:r>
            <a:r>
              <a:rPr lang="id-ID" dirty="0"/>
              <a:t>moisture deficiency</a:t>
            </a:r>
            <a:r>
              <a:rPr lang="id-ID" dirty="0" smtClean="0"/>
              <a:t>: </a:t>
            </a:r>
            <a:r>
              <a:rPr lang="id-ID" dirty="0"/>
              <a:t>hujan tidak terjadi cukup panjang, kelembapan tanah akan habis.</a:t>
            </a:r>
          </a:p>
          <a:p>
            <a:pPr marL="530225" indent="-415925">
              <a:buNone/>
            </a:pPr>
            <a:r>
              <a:rPr lang="id-ID" dirty="0" smtClean="0"/>
              <a:t>d) Soil moisture recharge: terjadi ketika presipitasi melebihi evapotranspirasi dan tanah belum mengalami kelembapan yang jenuh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3785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cap="none" dirty="0" smtClean="0"/>
              <a:t>Pentingnya hydroclimae untuk membantu memanajemen masukan air melalui runoff</a:t>
            </a:r>
            <a:endParaRPr lang="id-ID" cap="none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65" t="454" r="26631" b="454"/>
          <a:stretch/>
        </p:blipFill>
        <p:spPr bwMode="auto">
          <a:xfrm>
            <a:off x="755576" y="188640"/>
            <a:ext cx="748883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own Arrow Callout 1"/>
          <p:cNvSpPr/>
          <p:nvPr/>
        </p:nvSpPr>
        <p:spPr>
          <a:xfrm>
            <a:off x="1619672" y="908720"/>
            <a:ext cx="2160240" cy="7200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Ground water and surface runoff</a:t>
            </a:r>
            <a:endParaRPr lang="id-ID" sz="1600" dirty="0"/>
          </a:p>
        </p:txBody>
      </p:sp>
    </p:spTree>
    <p:extLst>
      <p:ext uri="{BB962C8B-B14F-4D97-AF65-F5344CB8AC3E}">
        <p14:creationId xmlns:p14="http://schemas.microsoft.com/office/powerpoint/2010/main" val="1344523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268" y="404664"/>
            <a:ext cx="8260672" cy="1039427"/>
          </a:xfrm>
        </p:spPr>
        <p:txBody>
          <a:bodyPr/>
          <a:lstStyle/>
          <a:p>
            <a:r>
              <a:rPr lang="id-ID" b="1" dirty="0" smtClean="0"/>
              <a:t>Cahaya</a:t>
            </a:r>
            <a:endParaRPr lang="id-ID" b="1" dirty="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107093" y="1700808"/>
            <a:ext cx="8785226" cy="5207000"/>
            <a:chOff x="68" y="528"/>
            <a:chExt cx="5534" cy="3840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68" y="528"/>
              <a:ext cx="5452" cy="1671"/>
              <a:chOff x="68" y="528"/>
              <a:chExt cx="5452" cy="1671"/>
            </a:xfrm>
          </p:grpSpPr>
          <p:sp>
            <p:nvSpPr>
              <p:cNvPr id="6" name="Text Box 7"/>
              <p:cNvSpPr txBox="1">
                <a:spLocks noChangeArrowheads="1"/>
              </p:cNvSpPr>
              <p:nvPr/>
            </p:nvSpPr>
            <p:spPr bwMode="auto">
              <a:xfrm>
                <a:off x="68" y="528"/>
                <a:ext cx="5452" cy="15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tabLst>
                    <a:tab pos="568325" algn="l"/>
                    <a:tab pos="914400" algn="l"/>
                  </a:tabLst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>
                  <a:tabLst>
                    <a:tab pos="568325" algn="l"/>
                    <a:tab pos="914400" algn="l"/>
                  </a:tabLst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>
                  <a:tabLst>
                    <a:tab pos="568325" algn="l"/>
                    <a:tab pos="914400" algn="l"/>
                  </a:tabLst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>
                  <a:tabLst>
                    <a:tab pos="568325" algn="l"/>
                    <a:tab pos="914400" algn="l"/>
                  </a:tabLst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>
                  <a:tabLst>
                    <a:tab pos="568325" algn="l"/>
                    <a:tab pos="914400" algn="l"/>
                  </a:tabLst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tabLst>
                    <a:tab pos="568325" algn="l"/>
                    <a:tab pos="914400" algn="l"/>
                  </a:tabLs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tabLst>
                    <a:tab pos="568325" algn="l"/>
                    <a:tab pos="914400" algn="l"/>
                  </a:tabLs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tabLst>
                    <a:tab pos="568325" algn="l"/>
                    <a:tab pos="914400" algn="l"/>
                  </a:tabLs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tabLst>
                    <a:tab pos="568325" algn="l"/>
                    <a:tab pos="914400" algn="l"/>
                  </a:tabLs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354013" indent="-354013" algn="just"/>
                <a:r>
                  <a:rPr lang="en-US" sz="22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a</a:t>
                </a:r>
                <a:r>
                  <a:rPr lang="en-US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. </a:t>
                </a:r>
                <a:r>
                  <a:rPr lang="en-US" sz="22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Cahaya</a:t>
                </a:r>
                <a:r>
                  <a:rPr lang="en-US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22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merupakan</a:t>
                </a:r>
                <a:r>
                  <a:rPr lang="en-US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22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faktor</a:t>
                </a:r>
                <a:r>
                  <a:rPr lang="en-US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22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lingkungan</a:t>
                </a:r>
                <a:r>
                  <a:rPr lang="en-US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yang 			 </a:t>
                </a:r>
                <a:r>
                  <a:rPr lang="en-US" sz="22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bebas</a:t>
                </a:r>
                <a:r>
                  <a:rPr lang="en-US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</a:p>
              <a:p>
                <a:pPr marL="354013" indent="-354013" algn="just"/>
                <a:r>
                  <a:rPr lang="en-US" sz="22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</a:t>
                </a:r>
                <a:r>
                  <a:rPr lang="en-US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. C</a:t>
                </a:r>
                <a:r>
                  <a:rPr lang="sv-SE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ahaya yang memasuki karamba apung harus </a:t>
                </a:r>
                <a:r>
                  <a:rPr lang="sv-SE" sz="22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dikendalikan </a:t>
                </a:r>
                <a:r>
                  <a:rPr lang="sv-SE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untuk mengurangi stress pada </a:t>
                </a:r>
                <a:r>
                  <a:rPr lang="sv-SE" sz="22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ikan</a:t>
                </a:r>
                <a:endParaRPr lang="sv-SE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just"/>
                <a:r>
                  <a:rPr lang="sv-SE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		</a:t>
                </a:r>
              </a:p>
              <a:p>
                <a:pPr algn="just"/>
                <a:r>
                  <a:rPr lang="sv-SE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	</a:t>
                </a:r>
                <a:endParaRPr lang="en-US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" name="AutoShape 8"/>
              <p:cNvSpPr>
                <a:spLocks noChangeArrowheads="1"/>
              </p:cNvSpPr>
              <p:nvPr/>
            </p:nvSpPr>
            <p:spPr bwMode="auto">
              <a:xfrm>
                <a:off x="387" y="1728"/>
                <a:ext cx="576" cy="144"/>
              </a:xfrm>
              <a:prstGeom prst="rightArrow">
                <a:avLst>
                  <a:gd name="adj1" fmla="val 50000"/>
                  <a:gd name="adj2" fmla="val 10000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 sz="220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1066" y="1632"/>
                <a:ext cx="3024" cy="5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sv-SE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Menggunakan penutup yang gelap (Opague)</a:t>
                </a:r>
                <a:endParaRPr lang="en-US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p:grpSp>
        <p:sp>
          <p:nvSpPr>
            <p:cNvPr id="5" name="Text Box 12"/>
            <p:cNvSpPr txBox="1">
              <a:spLocks noChangeArrowheads="1"/>
            </p:cNvSpPr>
            <p:nvPr/>
          </p:nvSpPr>
          <p:spPr bwMode="auto">
            <a:xfrm>
              <a:off x="68" y="2178"/>
              <a:ext cx="5534" cy="2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tabLst>
                  <a:tab pos="234950" algn="l"/>
                  <a:tab pos="623888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>
                <a:tabLst>
                  <a:tab pos="234950" algn="l"/>
                  <a:tab pos="623888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tabLst>
                  <a:tab pos="234950" algn="l"/>
                  <a:tab pos="623888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tabLst>
                  <a:tab pos="234950" algn="l"/>
                  <a:tab pos="623888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tabLst>
                  <a:tab pos="234950" algn="l"/>
                  <a:tab pos="623888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234950" algn="l"/>
                  <a:tab pos="623888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234950" algn="l"/>
                  <a:tab pos="623888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234950" algn="l"/>
                  <a:tab pos="623888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234950" algn="l"/>
                  <a:tab pos="623888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54013" indent="-354013" algn="just"/>
              <a:r>
                <a:rPr lang="sv-SE" sz="2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</a:t>
              </a:r>
              <a:r>
                <a:rPr lang="sv-SE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. Cahaya pada ikan yang sedang ditangani </a:t>
              </a:r>
              <a:r>
                <a:rPr lang="sv-SE" sz="2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atau</a:t>
              </a:r>
              <a:r>
                <a:rPr lang="id-ID" sz="2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sv-SE" sz="2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dipelihara </a:t>
              </a:r>
              <a:r>
                <a:rPr lang="sv-SE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harus dikendalikan jika mungkin 	</a:t>
              </a:r>
              <a:r>
                <a:rPr lang="sv-SE" sz="2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untuk </a:t>
              </a:r>
              <a:r>
                <a:rPr lang="sv-SE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mengurangi stres.</a:t>
              </a:r>
            </a:p>
            <a:p>
              <a:pPr marL="530225" indent="-530225" algn="just"/>
              <a:r>
                <a:rPr lang="sv-SE" sz="2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d.Telur</a:t>
              </a:r>
              <a:r>
                <a:rPr lang="sv-SE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, embrio dan larva jangan dikenai sinar </a:t>
              </a:r>
              <a:r>
                <a:rPr lang="sv-SE" sz="2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matahari </a:t>
              </a:r>
              <a:r>
                <a:rPr lang="sv-SE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langsung, sinar UV dalam cahaya </a:t>
              </a:r>
              <a:r>
                <a:rPr lang="sv-SE" sz="2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putih </a:t>
              </a:r>
              <a:r>
                <a:rPr lang="sv-SE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yang kuat</a:t>
              </a:r>
              <a:r>
                <a:rPr lang="sv-SE" sz="2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.</a:t>
              </a:r>
              <a:endParaRPr lang="id-ID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530225" indent="-530225" algn="just"/>
              <a:endParaRPr lang="id-ID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530225" indent="-530225" algn="just"/>
              <a:r>
                <a:rPr lang="id-ID" sz="2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Alat untuk mengukur cahaya: lux meter, pyrheliometer, albedometer, photocell imergieble, Secchi disk</a:t>
              </a:r>
              <a:endPara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algn="just">
                <a:spcBef>
                  <a:spcPct val="50000"/>
                </a:spcBef>
              </a:pPr>
              <a:endPara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077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71" r="17232"/>
          <a:stretch/>
        </p:blipFill>
        <p:spPr bwMode="auto">
          <a:xfrm>
            <a:off x="179512" y="188640"/>
            <a:ext cx="5328592" cy="443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512" y="4622775"/>
            <a:ext cx="5184576" cy="20434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Suhu di permukaan perairan yang subur (turbid) lebih tinggi dibandingkan perairan yang jernih karena panas diserap oleh partikel tersuspensi.</a:t>
            </a:r>
          </a:p>
          <a:p>
            <a:pPr algn="ctr"/>
            <a:endParaRPr lang="id-ID" sz="1600" dirty="0"/>
          </a:p>
          <a:p>
            <a:pPr algn="ctr"/>
            <a:r>
              <a:rPr lang="id-ID" sz="1600" dirty="0" smtClean="0"/>
              <a:t>Jumlah cahaya yang masuk pada masing-masing lapisan kedalaman dapat dihitung dengan </a:t>
            </a:r>
            <a:r>
              <a:rPr lang="id-ID" sz="1600" b="1" dirty="0" smtClean="0"/>
              <a:t>Persamaan Hukum Lambert</a:t>
            </a:r>
            <a:endParaRPr lang="id-ID" sz="1600" b="1" dirty="0"/>
          </a:p>
        </p:txBody>
      </p:sp>
      <p:sp>
        <p:nvSpPr>
          <p:cNvPr id="3" name="Rectangle 2"/>
          <p:cNvSpPr/>
          <p:nvPr/>
        </p:nvSpPr>
        <p:spPr>
          <a:xfrm>
            <a:off x="5643609" y="202895"/>
            <a:ext cx="3384376" cy="646330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d-ID" dirty="0"/>
              <a:t>Kolam pemeliharaan intensive akan keruh akibat adanya fitoplankton.  </a:t>
            </a:r>
            <a:endParaRPr lang="id-ID" dirty="0" smtClean="0"/>
          </a:p>
          <a:p>
            <a:pPr algn="ctr"/>
            <a:endParaRPr lang="id-ID" dirty="0"/>
          </a:p>
          <a:p>
            <a:pPr algn="ctr"/>
            <a:r>
              <a:rPr lang="id-ID" dirty="0" smtClean="0"/>
              <a:t>Umumnya </a:t>
            </a:r>
            <a:r>
              <a:rPr lang="id-ID" dirty="0"/>
              <a:t>fotosintesis tidak dapat terjadi pada kedalaman dimana intensitas cahaya kurang dari 1%.  Kolom peraian yang menerima 1% atau lebih radiasi dinamakan </a:t>
            </a:r>
            <a:r>
              <a:rPr lang="id-ID" b="1" dirty="0"/>
              <a:t>zona </a:t>
            </a:r>
            <a:r>
              <a:rPr lang="id-ID" b="1" dirty="0" smtClean="0"/>
              <a:t>euphotic </a:t>
            </a:r>
            <a:r>
              <a:rPr lang="id-ID" dirty="0" smtClean="0"/>
              <a:t>(eufotik).</a:t>
            </a:r>
          </a:p>
          <a:p>
            <a:pPr algn="ctr"/>
            <a:endParaRPr lang="id-ID" dirty="0"/>
          </a:p>
          <a:p>
            <a:pPr algn="ctr"/>
            <a:r>
              <a:rPr lang="id-ID" b="1" dirty="0" smtClean="0"/>
              <a:t>Lapisan kompensasi </a:t>
            </a:r>
            <a:r>
              <a:rPr lang="id-ID" dirty="0" smtClean="0"/>
              <a:t>yaitu lapisan yanng masih mendapatkan 1% cahaya.</a:t>
            </a:r>
          </a:p>
          <a:p>
            <a:pPr algn="ctr"/>
            <a:endParaRPr lang="id-ID" dirty="0" smtClean="0"/>
          </a:p>
          <a:p>
            <a:pPr algn="ctr"/>
            <a:r>
              <a:rPr lang="id-ID" dirty="0" smtClean="0"/>
              <a:t>Sedangkan </a:t>
            </a:r>
            <a:r>
              <a:rPr lang="id-ID" b="1" dirty="0" smtClean="0"/>
              <a:t>Lapisan profundal</a:t>
            </a:r>
            <a:r>
              <a:rPr lang="id-ID" dirty="0" smtClean="0"/>
              <a:t> (</a:t>
            </a:r>
            <a:r>
              <a:rPr lang="id-ID" b="1" dirty="0" smtClean="0"/>
              <a:t>zona afotik</a:t>
            </a:r>
            <a:r>
              <a:rPr lang="id-ID" dirty="0" smtClean="0"/>
              <a:t>) adalah lapisan kolom perairan yang sangat sedikit bahkan samasekali tidak mendapatkan cahaya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38584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b="1" cap="none" dirty="0" smtClean="0"/>
              <a:t>Kecerahan secchi </a:t>
            </a:r>
            <a:r>
              <a:rPr lang="id-ID" b="1" i="1" cap="none" dirty="0" smtClean="0"/>
              <a:t>disck</a:t>
            </a:r>
            <a:endParaRPr lang="id-ID" b="1" i="1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4938" y="1752600"/>
            <a:ext cx="4887542" cy="4988768"/>
          </a:xfrm>
        </p:spPr>
        <p:txBody>
          <a:bodyPr>
            <a:normAutofit lnSpcReduction="10000"/>
          </a:bodyPr>
          <a:lstStyle/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Sechi disk memiliki diameter 20 cm. 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Pada banyak perairan, ada korelasi antara kecerahan secchi disk dengan kelimpahan fitoplankton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Semakin tinggi kelimpahan plankton, maka kecerahan semakin rendah. Namun, seringkali kecerahan tidak berhubungan dengan fitoplankton melainkan dengan partikel lumpur dan detritus.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5" t="20625" r="53148" b="15834"/>
          <a:stretch/>
        </p:blipFill>
        <p:spPr bwMode="auto">
          <a:xfrm>
            <a:off x="316240" y="1700808"/>
            <a:ext cx="368869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2085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9" t="38542" r="5125" b="10417"/>
          <a:stretch/>
        </p:blipFill>
        <p:spPr bwMode="auto">
          <a:xfrm>
            <a:off x="107504" y="908720"/>
            <a:ext cx="8928992" cy="453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242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SUHU</a:t>
            </a:r>
            <a:endParaRPr lang="id-ID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23528" y="1752600"/>
            <a:ext cx="8496944" cy="4373563"/>
          </a:xfrm>
        </p:spPr>
        <p:txBody>
          <a:bodyPr/>
          <a:lstStyle/>
          <a:p>
            <a:r>
              <a:rPr lang="id-ID" b="1" dirty="0" smtClean="0"/>
              <a:t>Pada daerah tropis, suhu terbaik untuk pertumbuhan organisme akuatik berkisar antara 25-32 ºC</a:t>
            </a:r>
          </a:p>
          <a:p>
            <a:r>
              <a:rPr lang="id-ID" b="1" dirty="0" smtClean="0"/>
              <a:t>Suhu/Temperatur memiliki dampak pada proses-proses kimia dan biologi. Laju reaksi kimia dan biologi meningkat dua kali lipat setiap kenaikan suhu sebesar 10 ºC. </a:t>
            </a:r>
          </a:p>
          <a:p>
            <a:r>
              <a:rPr lang="id-ID" b="1" dirty="0" smtClean="0"/>
              <a:t>Artinya, ikan membutuhkan oksigen terlarut lebih banyak dua kali pada suhu 30ºC dibandingkan pada suhu 20ºC dan reaksi kimia akan dua kali lebih cepat pada suhu </a:t>
            </a:r>
            <a:r>
              <a:rPr lang="id-ID" b="1" dirty="0"/>
              <a:t>30ºC dibandingkan pada suhu </a:t>
            </a:r>
            <a:r>
              <a:rPr lang="id-ID" b="1" dirty="0" smtClean="0"/>
              <a:t>20ºC. </a:t>
            </a:r>
          </a:p>
          <a:p>
            <a:pPr marL="114300" indent="0">
              <a:buNone/>
            </a:pPr>
            <a:endParaRPr lang="id-ID" b="1" dirty="0" smtClean="0"/>
          </a:p>
        </p:txBody>
      </p:sp>
    </p:spTree>
    <p:extLst>
      <p:ext uri="{BB962C8B-B14F-4D97-AF65-F5344CB8AC3E}">
        <p14:creationId xmlns:p14="http://schemas.microsoft.com/office/powerpoint/2010/main" val="364006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/>
          <p:cNvSpPr txBox="1">
            <a:spLocks/>
          </p:cNvSpPr>
          <p:nvPr/>
        </p:nvSpPr>
        <p:spPr>
          <a:xfrm>
            <a:off x="323528" y="260648"/>
            <a:ext cx="8496944" cy="5865515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itchFamily="34" charset="0"/>
              <a:buNone/>
            </a:pPr>
            <a:endParaRPr lang="id-ID" dirty="0" smtClean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179512" y="116632"/>
            <a:ext cx="8784976" cy="2808312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Pada kolam, panas masuk melalui permukaan sehingga permukaan lebih cepat panas dibandingkan kolom perairan. </a:t>
            </a:r>
          </a:p>
          <a:p>
            <a:r>
              <a:rPr lang="id-ID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Berat jenis air menurun dengan meningkatnya temperatur di atas 4ºC, oleh karenanya permukaan air akan menjadi hangat dan ringan. </a:t>
            </a:r>
          </a:p>
          <a:p>
            <a:r>
              <a:rPr lang="id-ID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Densitas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air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murni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4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  =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 g</a:t>
            </a:r>
            <a:r>
              <a:rPr lang="id-ID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/cm</a:t>
            </a:r>
            <a:r>
              <a:rPr lang="id-ID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densitasnya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berkurang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id-ID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atas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d-ID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atau di bawah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en-US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id-ID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(Anomali Air)</a:t>
            </a:r>
            <a:endParaRPr lang="sv-SE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id-ID" b="1" dirty="0" smtClean="0"/>
          </a:p>
          <a:p>
            <a:pPr marL="114300" indent="0">
              <a:buNone/>
            </a:pPr>
            <a:endParaRPr lang="id-ID" b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1" t="43951" r="46237" b="21161"/>
          <a:stretch/>
        </p:blipFill>
        <p:spPr bwMode="auto">
          <a:xfrm>
            <a:off x="1223628" y="3051180"/>
            <a:ext cx="6696744" cy="3582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28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b="1" dirty="0" smtClean="0"/>
              <a:t>Terminologi tentang kualitas air</a:t>
            </a:r>
            <a:endParaRPr lang="id-ID" sz="28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752600"/>
            <a:ext cx="8568952" cy="4844752"/>
          </a:xfrm>
        </p:spPr>
        <p:txBody>
          <a:bodyPr>
            <a:normAutofit fontScale="92500" lnSpcReduction="10000"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Menurut PP RI No. 20 tahun 1990 tentang Pengendalian Pencemaran Air, mendefinisikan: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Air = meliputi semua air yang terdapat di dalam dan/atau berasal dari sumber air yang terdapat di atas permukaan tanah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Kualitas Air = yaitu, sifat air dan kandungan makhluk hidup, zat, energi, atau komponen lain dalam air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Kualitas air dinyatakan dalam beberapa parameter:</a:t>
            </a:r>
          </a:p>
          <a:p>
            <a:pPr>
              <a:buFontTx/>
              <a:buChar char="-"/>
            </a:pPr>
            <a:r>
              <a:rPr lang="id-ID" dirty="0" smtClean="0">
                <a:solidFill>
                  <a:schemeClr val="tx1"/>
                </a:solidFill>
              </a:rPr>
              <a:t>Parameter fisika (suhu, kekeruhan, padatan terlarut, dsb.)</a:t>
            </a:r>
          </a:p>
          <a:p>
            <a:pPr>
              <a:buFontTx/>
              <a:buChar char="-"/>
            </a:pPr>
            <a:r>
              <a:rPr lang="id-ID" dirty="0" smtClean="0">
                <a:solidFill>
                  <a:schemeClr val="tx1"/>
                </a:solidFill>
              </a:rPr>
              <a:t>Parameter kimia (pH, oksigen terlarut, BOD, kadar logam, dsb)</a:t>
            </a:r>
          </a:p>
          <a:p>
            <a:pPr>
              <a:buFontTx/>
              <a:buChar char="-"/>
            </a:pPr>
            <a:r>
              <a:rPr lang="id-ID" dirty="0" smtClean="0">
                <a:solidFill>
                  <a:schemeClr val="tx1"/>
                </a:solidFill>
              </a:rPr>
              <a:t>Parameter biologi (keberadaan plankton, bakteri, virus, jamur, dsb)</a:t>
            </a: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5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395537" y="1124744"/>
            <a:ext cx="861987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568325" indent="-568325">
              <a:tabLst>
                <a:tab pos="568325" algn="l"/>
                <a:tab pos="96996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1025525" indent="-342900">
              <a:tabLst>
                <a:tab pos="568325" algn="l"/>
                <a:tab pos="96996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482725" indent="-342900">
              <a:tabLst>
                <a:tab pos="568325" algn="l"/>
                <a:tab pos="96996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939925" indent="-342900">
              <a:tabLst>
                <a:tab pos="568325" algn="l"/>
                <a:tab pos="96996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397125" indent="-342900">
              <a:tabLst>
                <a:tab pos="568325" algn="l"/>
                <a:tab pos="96996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854325" indent="-342900" fontAlgn="base">
              <a:spcBef>
                <a:spcPct val="0"/>
              </a:spcBef>
              <a:spcAft>
                <a:spcPct val="0"/>
              </a:spcAft>
              <a:tabLst>
                <a:tab pos="568325" algn="l"/>
                <a:tab pos="96996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3311525" indent="-342900" fontAlgn="base">
              <a:spcBef>
                <a:spcPct val="0"/>
              </a:spcBef>
              <a:spcAft>
                <a:spcPct val="0"/>
              </a:spcAft>
              <a:tabLst>
                <a:tab pos="568325" algn="l"/>
                <a:tab pos="96996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768725" indent="-342900" fontAlgn="base">
              <a:spcBef>
                <a:spcPct val="0"/>
              </a:spcBef>
              <a:spcAft>
                <a:spcPct val="0"/>
              </a:spcAft>
              <a:tabLst>
                <a:tab pos="568325" algn="l"/>
                <a:tab pos="96996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4225925" indent="-342900" fontAlgn="base">
              <a:spcBef>
                <a:spcPct val="0"/>
              </a:spcBef>
              <a:spcAft>
                <a:spcPct val="0"/>
              </a:spcAft>
              <a:tabLst>
                <a:tab pos="568325" algn="l"/>
                <a:tab pos="96996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Konduktivitas </a:t>
            </a: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panas dari air sangat rendah</a:t>
            </a:r>
          </a:p>
          <a:p>
            <a:pPr>
              <a:buFont typeface="Arial" pitchFamily="34" charset="0"/>
              <a:buChar char="•"/>
            </a:pPr>
            <a:endParaRPr lang="sv-SE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i-FI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Penyebaran </a:t>
            </a:r>
            <a:r>
              <a:rPr lang="fi-FI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panas konveksi terjadi terutama jika :</a:t>
            </a:r>
          </a:p>
          <a:p>
            <a:pPr algn="just"/>
            <a:r>
              <a:rPr lang="fi-FI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1. Pendinginan pada sore dan malam hari dan 		</a:t>
            </a:r>
            <a:r>
              <a:rPr lang="fi-FI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penurunan </a:t>
            </a:r>
            <a:r>
              <a:rPr lang="fi-FI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permukaan air </a:t>
            </a:r>
          </a:p>
          <a:p>
            <a:pPr algn="just"/>
            <a:r>
              <a:rPr lang="fi-FI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2.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Pemasukan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air yang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dingin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	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luar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3.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Pendinginan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musiman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permukaan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4.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Pergantian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langit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berawan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cerah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5. P</a:t>
            </a:r>
            <a:r>
              <a:rPr lang="fi-FI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ergantian agitasi permukaan dan tenang  </a:t>
            </a:r>
          </a:p>
          <a:p>
            <a:pPr algn="just"/>
            <a:r>
              <a:rPr lang="fi-FI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6. T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erjadinya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hujan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dingin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7.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Pendinginan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permukaan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penguapan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91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479" y="1412776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Akibat masuknya panas ke suatu perairan/kolam, maka:</a:t>
            </a:r>
          </a:p>
          <a:p>
            <a:endParaRPr lang="id-ID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d-ID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Air </a:t>
            </a:r>
            <a:r>
              <a:rPr lang="id-ID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 permukaan akan menjadi hangat dan ringan sehingga tidak tercampur dengan air di kolom yang lebih dalam (dingin dan lebih berat) pemisahan disebut dengan stratifikasi suhu.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Pada daerah beriklim temperate, stratifikasi terjadi pada musim semi hingga memasuki musim gugur. Pada kolam yang lebih dangkal/kecil dan di daerah tropis, stratifikasi terjadi secara harian.</a:t>
            </a:r>
          </a:p>
        </p:txBody>
      </p:sp>
    </p:spTree>
    <p:extLst>
      <p:ext uri="{BB962C8B-B14F-4D97-AF65-F5344CB8AC3E}">
        <p14:creationId xmlns:p14="http://schemas.microsoft.com/office/powerpoint/2010/main" val="766557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655" name="Group 167"/>
          <p:cNvGrpSpPr>
            <a:grpSpLocks/>
          </p:cNvGrpSpPr>
          <p:nvPr/>
        </p:nvGrpSpPr>
        <p:grpSpPr bwMode="auto">
          <a:xfrm>
            <a:off x="322754" y="228600"/>
            <a:ext cx="8497718" cy="6286299"/>
            <a:chOff x="343" y="144"/>
            <a:chExt cx="5225" cy="3611"/>
          </a:xfrm>
        </p:grpSpPr>
        <p:sp>
          <p:nvSpPr>
            <p:cNvPr id="63652" name="Text Box 164"/>
            <p:cNvSpPr txBox="1">
              <a:spLocks noChangeArrowheads="1"/>
            </p:cNvSpPr>
            <p:nvPr/>
          </p:nvSpPr>
          <p:spPr bwMode="auto">
            <a:xfrm>
              <a:off x="343" y="144"/>
              <a:ext cx="5225" cy="2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tabLst>
                  <a:tab pos="568325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>
                <a:tabLst>
                  <a:tab pos="568325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tabLst>
                  <a:tab pos="568325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tabLst>
                  <a:tab pos="568325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tabLst>
                  <a:tab pos="568325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568325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568325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568325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568325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Stratifikasi</a:t>
              </a:r>
              <a:r>
                <a:rPr lang="en-US" sz="2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panas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</a:p>
            <a:p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	</a:t>
              </a:r>
              <a:endParaRPr lang="id-ID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en-US" sz="2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Kemungkinan</a:t>
              </a:r>
              <a:r>
                <a:rPr lang="en-US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terjadi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selama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masa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pemeliharaan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ikan</a:t>
              </a:r>
              <a:r>
                <a:rPr lang="en-US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di</a:t>
              </a:r>
              <a:r>
                <a:rPr lang="id-ID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kolam</a:t>
              </a:r>
              <a:r>
                <a:rPr lang="en-US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dengan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kedalaman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sekitar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  <a:sym typeface="Symbol" pitchFamily="18" charset="2"/>
                </a:rPr>
                <a:t>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1.5 </a:t>
              </a:r>
              <a:r>
                <a:rPr lang="en-US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m</a:t>
              </a:r>
              <a:endPara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endPara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Stratifikasi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terjadi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sebagai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3 strata yang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berbeda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:</a:t>
              </a:r>
            </a:p>
            <a:p>
              <a:r>
                <a:rPr lang="en-US" sz="2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Epilimnion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(air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lapisan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atas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panas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secara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uniform) </a:t>
              </a:r>
              <a:endParaRPr lang="id-ID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id-ID" sz="2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H</a:t>
              </a:r>
              <a:r>
                <a:rPr lang="en-US" sz="2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ipoliminion</a:t>
              </a:r>
              <a:r>
                <a:rPr lang="en-US" sz="2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(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lapisan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bawah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dingin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)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dipisahkan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oleh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endParaRPr lang="id-ID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id-ID" sz="2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</a:t>
              </a:r>
              <a:r>
                <a:rPr lang="en-US" sz="2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ermoklin</a:t>
              </a:r>
              <a:r>
                <a:rPr lang="en-US" sz="2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(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lapisan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dangkal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transisi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).  	</a:t>
              </a:r>
            </a:p>
          </p:txBody>
        </p:sp>
        <p:sp>
          <p:nvSpPr>
            <p:cNvPr id="63653" name="AutoShape 165"/>
            <p:cNvSpPr>
              <a:spLocks noChangeArrowheads="1"/>
            </p:cNvSpPr>
            <p:nvPr/>
          </p:nvSpPr>
          <p:spPr bwMode="auto">
            <a:xfrm>
              <a:off x="2239" y="2148"/>
              <a:ext cx="240" cy="343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24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3654" name="Text Box 166"/>
            <p:cNvSpPr txBox="1">
              <a:spLocks noChangeArrowheads="1"/>
            </p:cNvSpPr>
            <p:nvPr/>
          </p:nvSpPr>
          <p:spPr bwMode="auto">
            <a:xfrm>
              <a:off x="1336" y="2534"/>
              <a:ext cx="2047" cy="1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Terjadi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jika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penerimaan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panas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pada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permukaan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menyebabkan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pembentukan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gradien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suhu</a:t>
              </a: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vertikal</a:t>
              </a:r>
              <a:endPara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0178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9" t="27500" r="41528" b="11000"/>
          <a:stretch/>
        </p:blipFill>
        <p:spPr bwMode="auto">
          <a:xfrm>
            <a:off x="279551" y="1052736"/>
            <a:ext cx="8520361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332656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/>
              <a:t>Stratifikasi Suhu</a:t>
            </a:r>
            <a:endParaRPr lang="id-ID" sz="2400" b="1" dirty="0"/>
          </a:p>
        </p:txBody>
      </p:sp>
    </p:spTree>
    <p:extLst>
      <p:ext uri="{BB962C8B-B14F-4D97-AF65-F5344CB8AC3E}">
        <p14:creationId xmlns:p14="http://schemas.microsoft.com/office/powerpoint/2010/main" val="209188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" t="20750" r="41950" b="8407"/>
          <a:stretch/>
        </p:blipFill>
        <p:spPr bwMode="auto">
          <a:xfrm>
            <a:off x="539552" y="404664"/>
            <a:ext cx="8054664" cy="582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7283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152400" y="228600"/>
            <a:ext cx="85344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6075" indent="-346075">
              <a:tabLst>
                <a:tab pos="51276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682625">
              <a:tabLst>
                <a:tab pos="51276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51276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51276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51276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1276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1276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1276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1276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tabLst/>
            </a:pPr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Stabilitas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stratifikasi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adalah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jumlah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energi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yang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dibutuhkan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untuk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memecahkan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strata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termal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dengan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pengadukan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seluruh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volume air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menjadi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suhu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yang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relatif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uniform. </a:t>
            </a:r>
          </a:p>
          <a:p>
            <a:pPr algn="just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	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Stabilitas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straifikasi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bergantung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kepada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: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</a:endParaRPr>
          </a:p>
          <a:p>
            <a:pPr algn="just"/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 	1. Kedalaman (danau dalam lebih stabil)</a:t>
            </a:r>
          </a:p>
          <a:p>
            <a:pPr algn="just"/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 	2. M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usim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(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hujan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mendinginkan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)</a:t>
            </a:r>
          </a:p>
          <a:p>
            <a:pPr algn="just"/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</a:endParaRP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228600" y="3429000"/>
            <a:ext cx="8735888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tabLst>
                <a:tab pos="29051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29051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29051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29051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29051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	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Destratifikasi</a:t>
            </a:r>
            <a:r>
              <a:rPr lang="id-ID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karena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pembalikan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(overturn)      	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disebabkan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oleh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: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	1.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Pendinginan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suhu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udara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	2.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Arus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konveksi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	3.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Angin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yang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kuat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	4.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Hujan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lebat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dingin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	5.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Aerasi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0664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238087" y="836712"/>
            <a:ext cx="8686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LODOS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(Low of Dissolved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Oxygent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Syndrome)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merupakan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kondisi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ketika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kolam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menjadi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destratifikasi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setelah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lebih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dari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beberapa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hari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stratifikasi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.</a:t>
            </a: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209550" y="1952625"/>
            <a:ext cx="88392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290513" algn="l"/>
                <a:tab pos="74771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290513" algn="l"/>
                <a:tab pos="74771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290513" algn="l"/>
                <a:tab pos="74771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290513" algn="l"/>
                <a:tab pos="74771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290513" algn="l"/>
                <a:tab pos="74771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0513" algn="l"/>
                <a:tab pos="74771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0513" algn="l"/>
                <a:tab pos="74771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0513" algn="l"/>
                <a:tab pos="74771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0513" algn="l"/>
                <a:tab pos="74771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Stratifikasi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kolam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dapat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dicegah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dengan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:</a:t>
            </a:r>
          </a:p>
          <a:p>
            <a:pPr marL="354013" indent="-354013" algn="just">
              <a:tabLst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	1.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Mempertahankan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lingkungan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yang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lebih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uniform 	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dan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keadaan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suhu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/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kualitas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air diurnal yang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stabil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</a:endParaRPr>
          </a:p>
          <a:p>
            <a:pPr algn="just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	2.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Menghilangkan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resiko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LODOS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dan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masalah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-			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masalah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kulaitas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air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lainnya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akibat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pembalikan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</a:endParaRPr>
          </a:p>
          <a:p>
            <a:pPr algn="just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	3.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Menyediakan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lingkungan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budidaya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yang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kurang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 		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menyebabkan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stres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7643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HIDROLOGI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Siklus </a:t>
            </a:r>
            <a:r>
              <a:rPr lang="id-ID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hidrologi adalah sirkulasi air yang tetap mulai dari lautan sampai ke udara dan kembali ke lautan. Proses yang terjadi pada siklus hidrologi adalah evaporasi, transpirasi, presipitasi, pergerakan massa udara, </a:t>
            </a: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kondensasi (mengembun), </a:t>
            </a:r>
            <a:r>
              <a:rPr lang="id-ID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dan pergerakan air tanah</a:t>
            </a: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Kolam budidaya membutuhkan kestabilan level air dan suplai air yang cukup dan konstan sangat diperlukan. </a:t>
            </a:r>
          </a:p>
          <a:p>
            <a:endParaRPr lang="id-ID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087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TERIMA KASIH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24528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CUACA DAN IKLIM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Perubahan yang terjadi dalam waktu yang singkat di atmosfir disebut dengan cuaca, sedangkan rata-rata kondisi cuaca dalam periode yang lama disebut dengan iklim.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Seorang akuakulturist harus memiliki pemahaman yang baik mengenai cuaca dan iklim.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Pembudidaya harus sadar dan tahu mengenai kondisi/nilai normal dan ekstrim pada semua variabel meteorologi. 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Variabel yang penting diantaranya: suhu udara, radiasi matahari, penutupan awan, kecepatan angin, presipitasi, dan evaporasi. </a:t>
            </a: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43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b="1" cap="none" dirty="0" smtClean="0"/>
              <a:t>Radiasi matahari</a:t>
            </a:r>
            <a:endParaRPr lang="id-ID" b="1" cap="non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752600"/>
            <a:ext cx="8640960" cy="4916760"/>
          </a:xfrm>
        </p:spPr>
        <p:txBody>
          <a:bodyPr>
            <a:normAutofit/>
          </a:bodyPr>
          <a:lstStyle/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Faktor utama yang mempengaruhi radiasi matahari adalah: </a:t>
            </a:r>
          </a:p>
          <a:p>
            <a:pPr>
              <a:buFontTx/>
              <a:buChar char="-"/>
            </a:pP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Transparasi atmosfir :</a:t>
            </a:r>
          </a:p>
          <a:p>
            <a:pPr marL="114300" indent="0">
              <a:buNone/>
            </a:pP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Transparasi dipengaruhi oleh debu, awan, uap air,</a:t>
            </a:r>
          </a:p>
          <a:p>
            <a:pPr marL="114300" indent="0">
              <a:buNone/>
            </a:pP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jarak cahaya dari atmosfer ke permukaan bumi.  </a:t>
            </a:r>
          </a:p>
          <a:p>
            <a:pPr>
              <a:buFontTx/>
              <a:buChar char="-"/>
            </a:pP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Durasi panjangnya siang dan malam dalam satu hari</a:t>
            </a:r>
          </a:p>
          <a:p>
            <a:pPr>
              <a:buFontTx/>
              <a:buChar char="-"/>
            </a:pP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Posisi matahari ketika menyinari bumi</a:t>
            </a:r>
          </a:p>
          <a:p>
            <a:r>
              <a:rPr lang="id-ID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Lintang (Latitude) yang lebih besar mendapatkan lebih sedikit radiasi dibandingkan lintang yang lebih kecil, dan radiasi matahari lebih besar pada summer dibandingkan winter.</a:t>
            </a:r>
          </a:p>
          <a:p>
            <a:endParaRPr lang="id-ID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14300" indent="0">
              <a:buNone/>
            </a:pPr>
            <a:endParaRPr lang="id-ID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1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76" t="6899" r="23400"/>
          <a:stretch/>
        </p:blipFill>
        <p:spPr bwMode="auto">
          <a:xfrm>
            <a:off x="395536" y="260648"/>
            <a:ext cx="8352928" cy="625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808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4"/>
          <p:cNvSpPr txBox="1">
            <a:spLocks/>
          </p:cNvSpPr>
          <p:nvPr/>
        </p:nvSpPr>
        <p:spPr>
          <a:xfrm>
            <a:off x="251520" y="1196752"/>
            <a:ext cx="8640960" cy="49167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Alat yang digunakan untuk menngukur radiasi disebut </a:t>
            </a:r>
            <a:r>
              <a:rPr lang="id-ID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pyranometer</a:t>
            </a: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alat ini dapat mencatat jumlah radiasi gelombang pendek yang diserap oleh benda dengan permukaan yang datar.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Radiasi matahari dihitung dalam gram kalori per semtimeter persegi (g.cal/cm2), atau langleys, namun saat ini banyak penelitin menggunakan satuan watt per meter persegi (watt/m2). 1 watt/m2 = 0.086 langley.</a:t>
            </a:r>
          </a:p>
          <a:p>
            <a:endParaRPr lang="id-ID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id-ID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id-ID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14300" indent="0">
              <a:buFont typeface="Arial" pitchFamily="34" charset="0"/>
              <a:buNone/>
            </a:pPr>
            <a:endParaRPr lang="id-ID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9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b="1" cap="none" dirty="0" smtClean="0"/>
              <a:t>Suhu udara</a:t>
            </a:r>
            <a:endParaRPr lang="id-ID" b="1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52600"/>
            <a:ext cx="8496944" cy="4700736"/>
          </a:xfrm>
        </p:spPr>
        <p:txBody>
          <a:bodyPr>
            <a:normAutofit fontScale="92500"/>
          </a:bodyPr>
          <a:lstStyle/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Pada umumnya, suhu udara berhubungan dengan radiasi matahari. Daerah dengan radiasi matahari yang tinggi lebih hangat dibandingkan daerah yang kurang mendapatkan radiasi matahari. Begitu pula dengan musim.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Dua faktor yang menyebabkan suhu udara berada pada kisaran sedang, yaitu perairan dan elevasi (ketinggian).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Danau-danau besar di bagian Utara menyimpan panas selama summer dan secara bertahap melepaskan panas selama winter untuk menghangatkan area sekitarnya.  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Daerah pegunungan di daerah tropis memiliki cuaca yang relatif dingin</a:t>
            </a:r>
            <a:endParaRPr lang="id-ID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5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b="1" cap="none" dirty="0" smtClean="0"/>
              <a:t>Angin</a:t>
            </a:r>
            <a:endParaRPr lang="id-ID" b="1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52600"/>
            <a:ext cx="8568952" cy="4373563"/>
          </a:xfrm>
        </p:spPr>
        <p:txBody>
          <a:bodyPr/>
          <a:lstStyle/>
          <a:p>
            <a:r>
              <a:rPr lang="id-ID" dirty="0" smtClean="0"/>
              <a:t>Kecepatan dan arah angin sangat bervariasi baik secara harian maupun musiman.</a:t>
            </a:r>
          </a:p>
          <a:p>
            <a:r>
              <a:rPr lang="id-ID" dirty="0" smtClean="0"/>
              <a:t>Pada kegiatan budidaya, angin penting untuk sirkulasi air dan aerasi alami.</a:t>
            </a:r>
          </a:p>
          <a:p>
            <a:r>
              <a:rPr lang="id-ID" dirty="0" smtClean="0"/>
              <a:t>Alat untuk mengukur kecepatan angin menggunakan anemometer. 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81711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cap="none" dirty="0" smtClean="0"/>
              <a:t>Presipitasi</a:t>
            </a:r>
            <a:endParaRPr lang="id-ID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52600"/>
            <a:ext cx="8496944" cy="4772744"/>
          </a:xfrm>
        </p:spPr>
        <p:txBody>
          <a:bodyPr>
            <a:normAutofit fontScale="92500" lnSpcReduction="20000"/>
          </a:bodyPr>
          <a:lstStyle/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Presipitasi sangat bervariasi antara satu tempat dan tempat lainnya di bumi.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Daerah hangat memiliki lebih banyak hujan dibandingkan daerah yang lebih dingin, 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Umumnya daerah pantai memiliki lebih banyak presipitasi dibandingkan daerah daratan, 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Arus permukaan laut hangat akan lebih banyak hujan dibandinngkan laut dengan arus dingin </a:t>
            </a:r>
          </a:p>
          <a:p>
            <a:pPr marL="114300" indent="0">
              <a:buNone/>
            </a:pPr>
            <a:endParaRPr lang="id-ID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Hujan tidak konsisten dari bulan ke bulan. Hujan seringkali tidak mengikuti pola normal, beberapa tahun mungkin lebih banyak hujan atau kering dari normalnya. </a:t>
            </a:r>
          </a:p>
          <a:p>
            <a:r>
              <a:rPr lang="id-ID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Mengukur curah hujan harian menggunakan </a:t>
            </a:r>
            <a:r>
              <a:rPr lang="id-ID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prinsip pembagian antara volume air hujan yang ditampung dibagi luas penampang/mulut penakar</a:t>
            </a:r>
            <a:endParaRPr lang="id-ID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14300" indent="0">
              <a:buNone/>
            </a:pPr>
            <a:endParaRPr lang="id-ID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id-ID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6414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Custom 4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300061"/>
      </a:accent1>
      <a:accent2>
        <a:srgbClr val="9CB084"/>
      </a:accent2>
      <a:accent3>
        <a:srgbClr val="932968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1579</TotalTime>
  <Words>1200</Words>
  <Application>Microsoft Office PowerPoint</Application>
  <PresentationFormat>On-screen Show (4:3)</PresentationFormat>
  <Paragraphs>133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Apothecary</vt:lpstr>
      <vt:lpstr>FAKTOR FISIKA AIR</vt:lpstr>
      <vt:lpstr>Terminologi tentang kualitas air</vt:lpstr>
      <vt:lpstr>CUACA DAN IKLIM</vt:lpstr>
      <vt:lpstr>Radiasi matahari</vt:lpstr>
      <vt:lpstr>PowerPoint Presentation</vt:lpstr>
      <vt:lpstr>PowerPoint Presentation</vt:lpstr>
      <vt:lpstr>Suhu udara</vt:lpstr>
      <vt:lpstr>Angin</vt:lpstr>
      <vt:lpstr>Presipitasi</vt:lpstr>
      <vt:lpstr>Evaporasi</vt:lpstr>
      <vt:lpstr>PowerPoint Presentation</vt:lpstr>
      <vt:lpstr>Hydroclimate</vt:lpstr>
      <vt:lpstr>Pentingnya hydroclimae untuk membantu memanajemen masukan air melalui runoff</vt:lpstr>
      <vt:lpstr>Cahaya</vt:lpstr>
      <vt:lpstr>PowerPoint Presentation</vt:lpstr>
      <vt:lpstr>Kecerahan secchi disck</vt:lpstr>
      <vt:lpstr>PowerPoint Presentation</vt:lpstr>
      <vt:lpstr>SUHU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HIDROLOGI</vt:lpstr>
      <vt:lpstr>TERIMA KASIH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KRITERIA KUALITAS AIR UNTUK BUDIDAYA PERAIRAN</dc:title>
  <dc:creator>user</dc:creator>
  <cp:lastModifiedBy>User's</cp:lastModifiedBy>
  <cp:revision>69</cp:revision>
  <dcterms:created xsi:type="dcterms:W3CDTF">2017-09-08T07:30:49Z</dcterms:created>
  <dcterms:modified xsi:type="dcterms:W3CDTF">2019-08-28T22:15:28Z</dcterms:modified>
</cp:coreProperties>
</file>