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5" r:id="rId2"/>
    <p:sldMasterId id="2147483677" r:id="rId3"/>
    <p:sldMasterId id="2147483691" r:id="rId4"/>
    <p:sldMasterId id="2147483705" r:id="rId5"/>
    <p:sldMasterId id="2147483719" r:id="rId6"/>
  </p:sldMasterIdLst>
  <p:notesMasterIdLst>
    <p:notesMasterId r:id="rId32"/>
  </p:notesMasterIdLst>
  <p:sldIdLst>
    <p:sldId id="256" r:id="rId7"/>
    <p:sldId id="318" r:id="rId8"/>
    <p:sldId id="319" r:id="rId9"/>
    <p:sldId id="310" r:id="rId10"/>
    <p:sldId id="288" r:id="rId11"/>
    <p:sldId id="271" r:id="rId12"/>
    <p:sldId id="286" r:id="rId13"/>
    <p:sldId id="311" r:id="rId14"/>
    <p:sldId id="299" r:id="rId15"/>
    <p:sldId id="300" r:id="rId16"/>
    <p:sldId id="301" r:id="rId17"/>
    <p:sldId id="302" r:id="rId18"/>
    <p:sldId id="303" r:id="rId19"/>
    <p:sldId id="314" r:id="rId20"/>
    <p:sldId id="315" r:id="rId21"/>
    <p:sldId id="304" r:id="rId22"/>
    <p:sldId id="305" r:id="rId23"/>
    <p:sldId id="306" r:id="rId24"/>
    <p:sldId id="307" r:id="rId25"/>
    <p:sldId id="316" r:id="rId26"/>
    <p:sldId id="283" r:id="rId27"/>
    <p:sldId id="308" r:id="rId28"/>
    <p:sldId id="320" r:id="rId29"/>
    <p:sldId id="317" r:id="rId30"/>
    <p:sldId id="277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BA8418"/>
    <a:srgbClr val="FFCCFF"/>
    <a:srgbClr val="FFCC66"/>
    <a:srgbClr val="66FF99"/>
    <a:srgbClr val="EB71D4"/>
    <a:srgbClr val="FF33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B2552-256D-4206-A746-B6A703FD465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8E361-5712-41A6-893D-3C48F9EA10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7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20F4BB-1E9F-477B-9791-CB3B6638D873}" type="slidenum">
              <a:rPr lang="en-US"/>
              <a:pPr/>
              <a:t>9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60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70BCF1-2421-46F5-A2D7-E9CB68ECB3BE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392719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AD9598-1679-427B-8DB3-3E53DAC2A1C3}" type="slidenum">
              <a:rPr lang="en-US"/>
              <a:pPr/>
              <a:t>25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07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6B6867-2EDF-473D-B26B-EAA9961ACE7B}" type="slidenum">
              <a:rPr lang="en-US"/>
              <a:pPr/>
              <a:t>10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77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A7DFB-0D17-48F5-83DF-F724661F0769}" type="slidenum">
              <a:rPr lang="en-US"/>
              <a:pPr/>
              <a:t>16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20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E5475-EC9A-417B-988F-912DE6D10991}" type="slidenum">
              <a:rPr lang="en-US"/>
              <a:pPr/>
              <a:t>17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72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47B64D-6A46-4FA3-BAE2-4766B36A5456}" type="slidenum">
              <a:rPr lang="en-US"/>
              <a:pPr/>
              <a:t>18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27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8A982-9D98-4F8D-B55B-AEE762981DCF}" type="slidenum">
              <a:rPr lang="en-US"/>
              <a:pPr/>
              <a:t>19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70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3C748E-2337-48CA-A961-F2C6D1A05B31}" type="slidenum">
              <a:rPr lang="en-US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2450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167B9-4382-4F2A-BAC6-404BEAA75B2E}" type="slidenum">
              <a:rPr lang="en-US"/>
              <a:pPr/>
              <a:t>21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57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AAB610-6963-4E3E-8230-09965B13817C}" type="slidenum">
              <a:rPr lang="en-US"/>
              <a:pPr/>
              <a:t>22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71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7D28DF0-8113-408C-83A1-C25EF14891E8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5129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9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2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5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8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9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0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1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2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3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5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6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7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8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9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60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0FD11-E8FE-45EB-9CCF-D260180E947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C0127-ADE2-4A56-8FAF-221D598D2A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5D0F7CE-D85E-4285-95DD-859114ECA2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1903505-A8EA-4C9C-8E09-9A0E527756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BC7C9C0-4BC6-40CF-A71C-D2C85E43FF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73CFAF-3C78-47CD-AE16-FA6C3535E0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mtClean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mtClean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mtClean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mtClean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29D1F-0DDF-4B1F-8316-B0D2374D4428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Lecturer.Ahmed El Rawas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0E0D8E-3F14-4A8F-9024-EC5BA1045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8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9A286-5460-4542-9D79-A8AA74D1295C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Lecturer.Ahmed El Rawas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E96881-6A3A-4EE8-A804-C3420BB71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10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mtClean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mtClean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mtClean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mtClean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mtClean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mtClean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Lecturer.Ahmed El Rawas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F7E68-A9A7-4B9C-A8D4-26DFE76C1FAE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631F9E-AA11-4213-889D-3D296A8CD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92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3BB02-C2C0-479B-AF32-82D149ADF74F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Lecturer.Ahmed El Rawas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E14061-3A71-4305-81DA-AEAF6CC31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33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E75B9-D12F-4A27-B2CB-E2E6106DA44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mtClean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mtClean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mtClean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mtClean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6D2C1-0110-4479-B52E-B74B0433AC81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Lecturer.Ahmed El Rawas</a:t>
            </a:r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DBFD4D-DB1D-4851-9DCB-3A4A1B7CC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03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64636-A089-421D-A7ED-BBD36B9BA10B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Lecturer.Ahmed El Rawas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2ABE3B-BC42-45CC-9C08-AB2AEF892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17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mtClean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mtClean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mtClean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mtClean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9E90E-0CD7-4DD0-BADA-EF0F21621578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Lecturer.Ahmed El Rawas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DF1D1D3-9325-4BA3-9F99-A3CF04414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93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mtClean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mtClean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mtClean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mtClean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F612B4-D33B-4A81-BB86-DB72E6E70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BB44A-EFDD-47F7-B961-34BC93974035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Lecturer.Ahmed El Rawas</a:t>
            </a:r>
          </a:p>
        </p:txBody>
      </p:sp>
    </p:spTree>
    <p:extLst>
      <p:ext uri="{BB962C8B-B14F-4D97-AF65-F5344CB8AC3E}">
        <p14:creationId xmlns:p14="http://schemas.microsoft.com/office/powerpoint/2010/main" val="4231693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mtClean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mtClean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mtClean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mtClean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5109A9-6C79-40A1-BFAB-9F5208984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0CA0A-FB67-4B7A-9971-78612330E5F1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Lecturer.Ahmed El Rawas</a:t>
            </a:r>
          </a:p>
        </p:txBody>
      </p:sp>
    </p:spTree>
    <p:extLst>
      <p:ext uri="{BB962C8B-B14F-4D97-AF65-F5344CB8AC3E}">
        <p14:creationId xmlns:p14="http://schemas.microsoft.com/office/powerpoint/2010/main" val="443024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8E69A-F398-4BFF-B257-DE52A42247E1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Lecturer.Ahmed El Rawas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5BCFED-513E-492A-87EF-A08880B3C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26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mtClean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mtClean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mtClean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mtClean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329898-7F57-46CF-A1C8-3C75F9AEF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D5FD8-77D1-472F-889D-A0EF47E730BF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Lecturer.Ahmed El Rawas</a:t>
            </a:r>
          </a:p>
        </p:txBody>
      </p:sp>
    </p:spTree>
    <p:extLst>
      <p:ext uri="{BB962C8B-B14F-4D97-AF65-F5344CB8AC3E}">
        <p14:creationId xmlns:p14="http://schemas.microsoft.com/office/powerpoint/2010/main" val="3147216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6F0A9-C538-4964-B1AA-E8ED184CFA7A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B145B-D7E1-4683-BC16-3B07405DA19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9625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36493-5CBF-4011-8719-21AD96675816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80121-DA61-40AE-948B-0C2E657B515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5999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4BA44-5E44-444D-AC78-6B0D8FAB5DD6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F4D35-952B-4208-8970-6F01796B9ABF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083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BD051-B2BD-4C84-9A3B-95686B8823F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1611F-AE0E-4EB9-871A-C5F5B02BED29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5CD6F-9B51-4109-9093-5A2DBDC6D48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23785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8901B-E472-43D9-9D02-42B29E0B1096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66442-A23D-4EE9-8D27-45184DDCE18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20224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BD55C-48E8-4916-86E9-933DA9E269B5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DA1DF-FAC3-4512-8AEB-F644CFF5CB9B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73575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E48A4-D3C9-4BC1-B864-74915F80488F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63D41-5D82-4027-BD39-9673B218C93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9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F2E0A-8F85-49A0-8B46-A75089AF03D9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903E6-4535-4036-898D-70038EE6A95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19437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4FDF4-8A27-46AD-8E60-C700B89DFADA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331C1-9DEE-4334-9BBF-9581C98C9B7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06268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70420-6E8D-4273-8941-1147FE1BEC66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4ABE4-70F5-4670-97A6-610723E6FFD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57949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A27EA-84DB-4B4E-98FE-2435F09F2E3B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F8E65-556B-433A-A7AF-18EDABE15BD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50038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262" y="115889"/>
            <a:ext cx="6985489" cy="504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44462" cy="4929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196975"/>
            <a:ext cx="4044462" cy="4929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5FC06A-CE37-4517-876F-0C4F10CD2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09824"/>
      </p:ext>
    </p:extLst>
  </p:cSld>
  <p:clrMapOvr>
    <a:masterClrMapping/>
  </p:clrMapOvr>
  <p:transition>
    <p:blinds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262" y="115889"/>
            <a:ext cx="6985489" cy="504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44462" cy="4929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8" y="1196975"/>
            <a:ext cx="4044462" cy="238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2338" y="3736975"/>
            <a:ext cx="4044462" cy="2389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F16EA5-BDC1-449F-8BEB-79D032AFC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52609"/>
      </p:ext>
    </p:extLst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E4F73-EAAB-4428-A186-21DD45DE2E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60F8B-817A-4887-97DA-9E36FE3D3403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3ED86-37E4-41BC-B8F3-9E6F6911421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14785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14F40-5065-4192-999E-65CD61E2D7D7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42514-2FDF-4F56-BE91-A4CCCBC60F4F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16761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5B9F8-9A95-4568-9746-E0BB8FF5C2D8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5ABF6-E17A-417B-B990-A1D700DCA6F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93872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68264-5F19-45C6-BB64-1500A42A817F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57AA2-3D84-4C65-886F-573BEAFE78F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96297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75C80-524A-4CAA-9EBB-D81049895DA1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7E111-EB9F-42C2-BFE4-CAAA45DAE75F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55903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1168-49D0-44BF-8688-0D5A6D1216FC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9285C-783F-4AE0-84E8-B65E74D0F81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05897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91E2A-B9A9-47B0-861B-4ADBCDC809B6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2982A-14CB-4491-8E51-B9CA14F5D2C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80568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55B70-6B75-4053-9EFB-1B65871B6167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F509A-99F3-429B-9133-48D521228B1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3354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69591-B3E7-4A22-B97B-7CAEE4C2E883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899B5-BDC7-45C1-BE6C-65F70398D2A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29852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FC2DB-8A5E-4625-99F0-4DDA320F5F63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D46D1-BDCF-4628-821A-4868A46759F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988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FC371-0232-4F95-86C1-1DD63D5475B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F014C-2623-4C80-9FEF-355269E73CD1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EC032-9A9E-46AB-9E43-0CF8F1B43DA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65757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262" y="115889"/>
            <a:ext cx="6985489" cy="504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44462" cy="4929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196975"/>
            <a:ext cx="4044462" cy="4929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B6AD10-3581-4A86-9C48-32CC2F021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83954"/>
      </p:ext>
    </p:extLst>
  </p:cSld>
  <p:clrMapOvr>
    <a:masterClrMapping/>
  </p:clrMapOvr>
  <p:transition>
    <p:blinds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262" y="115889"/>
            <a:ext cx="6985489" cy="504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44462" cy="4929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8" y="1196975"/>
            <a:ext cx="4044462" cy="238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2338" y="3736975"/>
            <a:ext cx="4044462" cy="2389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32817B-8BB4-470C-BED0-A8CDD48C7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76000"/>
      </p:ext>
    </p:extLst>
  </p:cSld>
  <p:clrMapOvr>
    <a:masterClrMapping/>
  </p:clrMapOvr>
  <p:transition>
    <p:blinds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60F8B-817A-4887-97DA-9E36FE3D3403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3ED86-37E4-41BC-B8F3-9E6F6911421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46963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14F40-5065-4192-999E-65CD61E2D7D7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42514-2FDF-4F56-BE91-A4CCCBC60F4F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20230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5B9F8-9A95-4568-9746-E0BB8FF5C2D8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5ABF6-E17A-417B-B990-A1D700DCA6F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91484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68264-5F19-45C6-BB64-1500A42A817F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57AA2-3D84-4C65-886F-573BEAFE78F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33433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75C80-524A-4CAA-9EBB-D81049895DA1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7E111-EB9F-42C2-BFE4-CAAA45DAE75F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8500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1168-49D0-44BF-8688-0D5A6D1216FC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9285C-783F-4AE0-84E8-B65E74D0F81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61527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91E2A-B9A9-47B0-861B-4ADBCDC809B6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2982A-14CB-4491-8E51-B9CA14F5D2C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2243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468B3-9DB5-4011-A206-068E6900403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55B70-6B75-4053-9EFB-1B65871B6167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F509A-99F3-429B-9133-48D521228B1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68513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69591-B3E7-4A22-B97B-7CAEE4C2E883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899B5-BDC7-45C1-BE6C-65F70398D2A8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03924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FC2DB-8A5E-4625-99F0-4DDA320F5F63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D46D1-BDCF-4628-821A-4868A46759F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210023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F014C-2623-4C80-9FEF-355269E73CD1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EC032-9A9E-46AB-9E43-0CF8F1B43DA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27601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262" y="115889"/>
            <a:ext cx="6985489" cy="504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44462" cy="4929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196975"/>
            <a:ext cx="4044462" cy="4929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B6AD10-3581-4A86-9C48-32CC2F021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15500"/>
      </p:ext>
    </p:extLst>
  </p:cSld>
  <p:clrMapOvr>
    <a:masterClrMapping/>
  </p:clrMapOvr>
  <p:transition>
    <p:blinds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262" y="115889"/>
            <a:ext cx="6985489" cy="504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44462" cy="4929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8" y="1196975"/>
            <a:ext cx="4044462" cy="238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2338" y="3736975"/>
            <a:ext cx="4044462" cy="2389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32817B-8BB4-470C-BED0-A8CDD48C7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74238"/>
      </p:ext>
    </p:extLst>
  </p:cSld>
  <p:clrMapOvr>
    <a:masterClrMapping/>
  </p:clrMapOvr>
  <p:transition>
    <p:blinds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 smtClean="0">
                <a:solidFill>
                  <a:srgbClr val="47534C"/>
                </a:solidFill>
              </a:defRPr>
            </a:lvl1pPr>
          </a:lstStyle>
          <a:p>
            <a:pPr>
              <a:defRPr/>
            </a:pPr>
            <a:fld id="{9A9781B0-A0FC-4A61-B313-76DD88085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89520"/>
      </p:ext>
    </p:extLst>
  </p:cSld>
  <p:clrMapOvr>
    <a:masterClrMapping/>
  </p:clrMapOvr>
  <p:transition spd="slow">
    <p:wheel spokes="8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72848-8CF7-4FD2-9176-BCC774DACDFE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28398"/>
      </p:ext>
    </p:extLst>
  </p:cSld>
  <p:clrMapOvr>
    <a:masterClrMapping/>
  </p:clrMapOvr>
  <p:transition spd="slow">
    <p:wheel spokes="8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00172D-6D78-4107-81A4-980BC6EA1285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7559"/>
      </p:ext>
    </p:extLst>
  </p:cSld>
  <p:clrMapOvr>
    <a:masterClrMapping/>
  </p:clrMapOvr>
  <p:transition spd="slow">
    <p:wheel spokes="8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09BCB-87AC-4EF7-AA53-62831D6A3E17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09259"/>
      </p:ext>
    </p:extLst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3347C-9513-4F1E-BF0A-5729E8D6C0F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3059F-C8D2-4FDC-94DB-AF22FCED4927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077349"/>
      </p:ext>
    </p:extLst>
  </p:cSld>
  <p:clrMapOvr>
    <a:masterClrMapping/>
  </p:clrMapOvr>
  <p:transition spd="slow">
    <p:wheel spokes="8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2D1C5-93F0-4D85-ADE5-720971087C1D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12981"/>
      </p:ext>
    </p:extLst>
  </p:cSld>
  <p:clrMapOvr>
    <a:masterClrMapping/>
  </p:clrMapOvr>
  <p:transition spd="slow">
    <p:wheel spokes="8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" name="Rounded Rectangle 2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626A9A-3A32-4E4B-8B65-282C4B1A850C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08795"/>
      </p:ext>
    </p:extLst>
  </p:cSld>
  <p:clrMapOvr>
    <a:masterClrMapping/>
  </p:clrMapOvr>
  <p:transition spd="slow">
    <p:wheel spokes="8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84DA76-C55F-4765-86D3-08CA2229C6F0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28601"/>
      </p:ext>
    </p:extLst>
  </p:cSld>
  <p:clrMapOvr>
    <a:masterClrMapping/>
  </p:clrMapOvr>
  <p:transition spd="slow">
    <p:wheel spokes="8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AAEB3E-F195-4861-A119-14F52A9310B0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8842"/>
      </p:ext>
    </p:extLst>
  </p:cSld>
  <p:clrMapOvr>
    <a:masterClrMapping/>
  </p:clrMapOvr>
  <p:transition spd="slow">
    <p:wheel spokes="8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81994-0B34-4343-B3AC-C3F5B85F2C54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80650"/>
      </p:ext>
    </p:extLst>
  </p:cSld>
  <p:clrMapOvr>
    <a:masterClrMapping/>
  </p:clrMapOvr>
  <p:transition spd="slow">
    <p:wheel spokes="8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5D8985-C3F0-4AC7-90E2-C95711048464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45634"/>
      </p:ext>
    </p:extLst>
  </p:cSld>
  <p:clrMapOvr>
    <a:masterClrMapping/>
  </p:clrMapOvr>
  <p:transition spd="slow">
    <p:wheel spokes="8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BCCC9F-8690-4E3F-B5DF-FA21E0A6EF7F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88329"/>
      </p:ext>
    </p:extLst>
  </p:cSld>
  <p:clrMapOvr>
    <a:masterClrMapping/>
  </p:clrMapOvr>
  <p:transition spd="slow">
    <p:wheel spokes="8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BCC681-8894-4388-8192-EC91669F7EB9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91404"/>
      </p:ext>
    </p:extLst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2E6CC-BBA8-4C1D-BACE-7911E701055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996F7-C1B6-4BB2-90A1-1DC877F543C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22862C1-E31D-4EC9-B7C6-F900C079EB0D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410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mtClean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mtClean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mtClean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mtClean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6BAE90-D2ED-4843-8E89-F997DF21B030}" type="datetime1">
              <a:rPr lang="en-US"/>
              <a:pPr>
                <a:defRPr/>
              </a:pPr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Lecturer.Ahmed El Rawas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 smtClean="0">
                <a:solidFill>
                  <a:srgbClr val="7B9899"/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35F63647-2D3D-40A1-A7A3-B318360157B4}" type="slidenum">
              <a:rPr 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518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d-ID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90AAA4-7B32-4138-A0F0-91423109AD61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4124E9A-412D-464D-895A-F745BE01471B}" type="slidenum">
              <a:rPr lang="id-ID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id-ID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5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d-ID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B3814C-9463-4757-A9BE-83C8897EC209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5484BD9-C746-4759-8730-0A67C811F3C8}" type="slidenum">
              <a:rPr lang="id-ID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id-ID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21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d-ID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B3814C-9463-4757-A9BE-83C8897EC209}" type="datetimeFigureOut">
              <a:rPr lang="id-ID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5484BD9-C746-4759-8730-0A67C811F3C8}" type="slidenum">
              <a:rPr lang="id-ID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id-ID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91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pPr eaLnBrk="0" hangingPunct="0">
              <a:defRPr/>
            </a:pPr>
            <a:fld id="{1A683CCD-13D5-44F6-A4A1-9E5C1B271234}" type="slidenum">
              <a:rPr lang="en-US">
                <a:solidFill>
                  <a:srgbClr val="564B3C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564B3C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Box 7"/>
          <p:cNvSpPr txBox="1">
            <a:spLocks noChangeArrowheads="1"/>
          </p:cNvSpPr>
          <p:nvPr userDrawn="1"/>
        </p:nvSpPr>
        <p:spPr bwMode="auto">
          <a:xfrm>
            <a:off x="0" y="0"/>
            <a:ext cx="3352800" cy="3365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1600" b="1" smtClean="0">
                <a:solidFill>
                  <a:prstClr val="white"/>
                </a:solidFill>
                <a:latin typeface="Rockwell Extra Bold" pitchFamily="18" charset="0"/>
              </a:rPr>
              <a:t>STUDI KELAYAKAN USAHA</a:t>
            </a:r>
          </a:p>
        </p:txBody>
      </p:sp>
    </p:spTree>
    <p:extLst>
      <p:ext uri="{BB962C8B-B14F-4D97-AF65-F5344CB8AC3E}">
        <p14:creationId xmlns:p14="http://schemas.microsoft.com/office/powerpoint/2010/main" val="137574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anose="0204060205030503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anose="0204060205030503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anose="0204060205030503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anose="0204060205030503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anose="0204060205030503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anose="0204060205030503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anose="0204060205030503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anose="02040602050305030304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4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1" y="1961388"/>
            <a:ext cx="4800600" cy="489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5029200" cy="2667000"/>
          </a:xfr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l"/>
            <a:r>
              <a:rPr lang="en-US" sz="5400" dirty="0" err="1">
                <a:solidFill>
                  <a:srgbClr val="C00000"/>
                </a:solidFill>
              </a:rPr>
              <a:t>Studi</a:t>
            </a:r>
            <a:r>
              <a:rPr lang="en-US" sz="5400" dirty="0">
                <a:solidFill>
                  <a:srgbClr val="C00000"/>
                </a:solidFill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</a:rPr>
              <a:t>Kelayakan</a:t>
            </a:r>
            <a:r>
              <a:rPr lang="en-US" sz="5400" dirty="0" smtClean="0">
                <a:solidFill>
                  <a:srgbClr val="C00000"/>
                </a:solidFill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</a:rPr>
              <a:t>Bisnis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838200" y="762000"/>
            <a:ext cx="725174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762000"/>
            <a:ext cx="5029200" cy="6096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1" dirty="0" err="1">
                <a:solidFill>
                  <a:srgbClr val="C00000"/>
                </a:solidFill>
              </a:rPr>
              <a:t>Pasar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tidak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jelas</a:t>
            </a:r>
            <a:r>
              <a:rPr lang="en-US" sz="3600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3600" dirty="0" err="1" smtClean="0">
                <a:solidFill>
                  <a:srgbClr val="002060"/>
                </a:solidFill>
              </a:rPr>
              <a:t>Tujuan</a:t>
            </a:r>
            <a:r>
              <a:rPr lang="en-US" sz="3600" dirty="0" smtClean="0">
                <a:solidFill>
                  <a:srgbClr val="002060"/>
                </a:solidFill>
              </a:rPr>
              <a:t>/</a:t>
            </a:r>
            <a:r>
              <a:rPr lang="en-US" sz="3600" b="1" dirty="0" err="1" smtClean="0">
                <a:solidFill>
                  <a:srgbClr val="C00000"/>
                </a:solidFill>
              </a:rPr>
              <a:t>sasaran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tidak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jelas</a:t>
            </a:r>
            <a:r>
              <a:rPr lang="en-US" sz="3600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3600" b="1" dirty="0" err="1">
                <a:solidFill>
                  <a:srgbClr val="C00000"/>
                </a:solidFill>
              </a:rPr>
              <a:t>Prioritas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usaha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tidak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jelas</a:t>
            </a:r>
            <a:r>
              <a:rPr lang="en-US" sz="3600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3600" dirty="0" err="1">
                <a:solidFill>
                  <a:srgbClr val="002060"/>
                </a:solidFill>
              </a:rPr>
              <a:t>Tidak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menunjukan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kompetensi</a:t>
            </a:r>
            <a:r>
              <a:rPr lang="en-US" sz="3600" b="1" dirty="0">
                <a:solidFill>
                  <a:srgbClr val="C0000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3600" b="1" dirty="0" err="1">
                <a:solidFill>
                  <a:srgbClr val="C00000"/>
                </a:solidFill>
              </a:rPr>
              <a:t>Menunda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langkah-langkah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penting</a:t>
            </a:r>
            <a:r>
              <a:rPr lang="en-US" sz="3600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3600" b="1" dirty="0" err="1">
                <a:solidFill>
                  <a:srgbClr val="C00000"/>
                </a:solidFill>
              </a:rPr>
              <a:t>Takut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resiko</a:t>
            </a:r>
            <a:r>
              <a:rPr lang="en-US" sz="3600" dirty="0" smtClean="0">
                <a:solidFill>
                  <a:srgbClr val="002060"/>
                </a:solidFill>
              </a:rPr>
              <a:t>.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Gagalnya</a:t>
            </a:r>
            <a:r>
              <a:rPr lang="en-US" sz="4400" dirty="0" smtClean="0"/>
              <a:t> </a:t>
            </a:r>
            <a:r>
              <a:rPr lang="en-US" sz="4400" dirty="0" err="1" smtClean="0"/>
              <a:t>rencana</a:t>
            </a:r>
            <a:r>
              <a:rPr lang="en-US" sz="4400" dirty="0" smtClean="0"/>
              <a:t> </a:t>
            </a:r>
            <a:r>
              <a:rPr lang="en-US" sz="4400" dirty="0" err="1" smtClean="0"/>
              <a:t>usaha</a:t>
            </a:r>
            <a:endParaRPr lang="en-US" sz="4400" dirty="0"/>
          </a:p>
        </p:txBody>
      </p:sp>
    </p:spTree>
  </p:cSld>
  <p:clrMapOvr>
    <a:masterClrMapping/>
  </p:clrMapOvr>
  <p:transition spd="med">
    <p:blinds dir="vert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uiExpand="1" build="p" autoUpdateAnimBg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510" y="1333500"/>
            <a:ext cx="915451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447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dirty="0" smtClean="0">
                <a:solidFill>
                  <a:srgbClr val="C00000"/>
                </a:solidFill>
              </a:rPr>
              <a:t>Overview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 err="1" smtClean="0">
                <a:solidFill>
                  <a:srgbClr val="C00000"/>
                </a:solidFill>
              </a:rPr>
              <a:t>Kelayakan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Perencanaan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Bisnis</a:t>
            </a:r>
            <a:r>
              <a:rPr lang="en-US" sz="3600" dirty="0" smtClean="0">
                <a:solidFill>
                  <a:srgbClr val="C00000"/>
                </a:solidFill>
              </a:rPr>
              <a:t>: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133600" y="4267200"/>
            <a:ext cx="7010400" cy="25908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692150" marR="0" lvl="1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Kelayakan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</a:rPr>
              <a:t>Teknis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</a:endParaRPr>
          </a:p>
          <a:p>
            <a:pPr marL="692150" marR="0" lvl="1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Kelayakan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</a:rPr>
              <a:t>Operasional</a:t>
            </a: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</a:endParaRPr>
          </a:p>
          <a:p>
            <a:pPr marL="692150" marR="0" lvl="1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Kelayakan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</a:rPr>
              <a:t>Ekonomi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4000" dirty="0" err="1">
                <a:solidFill>
                  <a:srgbClr val="C00000"/>
                </a:solidFill>
              </a:rPr>
              <a:t>Kelayakan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Teknis</a:t>
            </a:r>
            <a:r>
              <a:rPr lang="en-US" sz="4000" dirty="0" smtClean="0">
                <a:solidFill>
                  <a:srgbClr val="C00000"/>
                </a:solidFill>
              </a:rPr>
              <a:t> &amp; </a:t>
            </a:r>
            <a:r>
              <a:rPr lang="en-US" sz="4000" dirty="0" err="1" smtClean="0">
                <a:solidFill>
                  <a:srgbClr val="C00000"/>
                </a:solidFill>
              </a:rPr>
              <a:t>Operasional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9800"/>
            <a:ext cx="9144000" cy="3657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4000" dirty="0" err="1" smtClean="0">
                <a:solidFill>
                  <a:srgbClr val="002060"/>
                </a:solidFill>
              </a:rPr>
              <a:t>Apakah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secara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teknis</a:t>
            </a:r>
            <a:r>
              <a:rPr lang="en-US" sz="4000" dirty="0" smtClean="0">
                <a:solidFill>
                  <a:srgbClr val="002060"/>
                </a:solidFill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</a:rPr>
              <a:t>bisnis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bisa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dijalankan</a:t>
            </a:r>
            <a:r>
              <a:rPr lang="en-US" sz="4000" dirty="0" smtClean="0">
                <a:solidFill>
                  <a:srgbClr val="002060"/>
                </a:solidFill>
              </a:rPr>
              <a:t>?</a:t>
            </a:r>
          </a:p>
          <a:p>
            <a:r>
              <a:rPr lang="en-US" sz="4000" dirty="0" err="1" smtClean="0">
                <a:solidFill>
                  <a:srgbClr val="002060"/>
                </a:solidFill>
              </a:rPr>
              <a:t>Apakah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teknologi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sudah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tersedia</a:t>
            </a:r>
            <a:r>
              <a:rPr lang="en-US" sz="4000" dirty="0">
                <a:solidFill>
                  <a:srgbClr val="002060"/>
                </a:solidFill>
              </a:rPr>
              <a:t>?</a:t>
            </a:r>
          </a:p>
          <a:p>
            <a:r>
              <a:rPr lang="en-US" sz="4000" dirty="0" err="1" smtClean="0">
                <a:solidFill>
                  <a:srgbClr val="002060"/>
                </a:solidFill>
              </a:rPr>
              <a:t>Apakah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memiliki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orang</a:t>
            </a:r>
            <a:r>
              <a:rPr lang="en-US" sz="4000" dirty="0">
                <a:solidFill>
                  <a:srgbClr val="002060"/>
                </a:solidFill>
              </a:rPr>
              <a:t> yang </a:t>
            </a:r>
            <a:r>
              <a:rPr lang="en-US" sz="4000" dirty="0" err="1" smtClean="0">
                <a:solidFill>
                  <a:srgbClr val="002060"/>
                </a:solidFill>
              </a:rPr>
              <a:t>mampu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mengoperasionalkan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teknologi</a:t>
            </a:r>
            <a:r>
              <a:rPr lang="en-US" sz="4000" dirty="0" smtClean="0">
                <a:solidFill>
                  <a:srgbClr val="002060"/>
                </a:solidFill>
              </a:rPr>
              <a:t>?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990600"/>
            <a:ext cx="4114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4000" dirty="0" err="1">
                <a:solidFill>
                  <a:srgbClr val="C00000"/>
                </a:solidFill>
              </a:rPr>
              <a:t>Kelayakan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Ekonomi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5029200" cy="5867400"/>
          </a:xfrm>
          <a:solidFill>
            <a:srgbClr val="FFCCFF"/>
          </a:solidFill>
        </p:spPr>
        <p:txBody>
          <a:bodyPr anchor="ctr"/>
          <a:lstStyle/>
          <a:p>
            <a:r>
              <a:rPr lang="en-US" sz="3200" dirty="0" smtClean="0">
                <a:solidFill>
                  <a:srgbClr val="002060"/>
                </a:solidFill>
              </a:rPr>
              <a:t>Return </a:t>
            </a:r>
            <a:r>
              <a:rPr lang="en-US" sz="3200" dirty="0">
                <a:solidFill>
                  <a:srgbClr val="002060"/>
                </a:solidFill>
              </a:rPr>
              <a:t>on investment </a:t>
            </a:r>
            <a:r>
              <a:rPr lang="en-US" sz="3200" dirty="0" err="1">
                <a:solidFill>
                  <a:srgbClr val="002060"/>
                </a:solidFill>
              </a:rPr>
              <a:t>atau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berapa</a:t>
            </a:r>
            <a:r>
              <a:rPr lang="en-US" sz="3200" b="1" dirty="0">
                <a:solidFill>
                  <a:srgbClr val="C00000"/>
                </a:solidFill>
              </a:rPr>
              <a:t> lama </a:t>
            </a:r>
            <a:r>
              <a:rPr lang="en-US" sz="3200" dirty="0" err="1">
                <a:solidFill>
                  <a:srgbClr val="002060"/>
                </a:solidFill>
              </a:rPr>
              <a:t>biaya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investasi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akan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kembali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r>
              <a:rPr lang="en-US" sz="3200" dirty="0" err="1" smtClean="0">
                <a:solidFill>
                  <a:srgbClr val="002060"/>
                </a:solidFill>
              </a:rPr>
              <a:t>Berapa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banyak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modal yang </a:t>
            </a:r>
            <a:r>
              <a:rPr lang="en-US" sz="3200" b="1" dirty="0" err="1" smtClean="0">
                <a:solidFill>
                  <a:srgbClr val="C00000"/>
                </a:solidFill>
              </a:rPr>
              <a:t>diperlukan</a:t>
            </a:r>
            <a:r>
              <a:rPr lang="en-US" sz="3200" b="1" dirty="0" smtClean="0">
                <a:solidFill>
                  <a:srgbClr val="C00000"/>
                </a:solidFill>
              </a:rPr>
              <a:t>?</a:t>
            </a:r>
            <a:endParaRPr lang="en-US" sz="3200" b="1" dirty="0">
              <a:solidFill>
                <a:srgbClr val="C00000"/>
              </a:solidFill>
            </a:endParaRPr>
          </a:p>
          <a:p>
            <a:r>
              <a:rPr lang="en-US" sz="3200" dirty="0" err="1" smtClean="0">
                <a:solidFill>
                  <a:srgbClr val="002060"/>
                </a:solidFill>
              </a:rPr>
              <a:t>Lebih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bermanfaat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melakukan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investasi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ke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usaha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ini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atau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di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usaha</a:t>
            </a:r>
            <a:r>
              <a:rPr lang="en-US" sz="3200" dirty="0" smtClean="0">
                <a:solidFill>
                  <a:srgbClr val="002060"/>
                </a:solidFill>
              </a:rPr>
              <a:t> yang </a:t>
            </a:r>
            <a:r>
              <a:rPr lang="en-US" sz="3200" b="1" dirty="0" smtClean="0">
                <a:solidFill>
                  <a:srgbClr val="C00000"/>
                </a:solidFill>
              </a:rPr>
              <a:t>lain</a:t>
            </a:r>
            <a:r>
              <a:rPr lang="en-US" sz="3200" dirty="0" smtClean="0">
                <a:solidFill>
                  <a:srgbClr val="002060"/>
                </a:solidFill>
              </a:rPr>
              <a:t>?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534400" cy="792162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7B9899"/>
                </a:solidFill>
              </a:rPr>
              <a:t>Definition of Feasibility Studies</a:t>
            </a:r>
            <a:endParaRPr lang="ar-EG" dirty="0" smtClean="0">
              <a:solidFill>
                <a:srgbClr val="7B98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04238" cy="48037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 A feasibility study is a study looks at the viability of an idea with an emphasis on identifying potential problems and attempts to answer one main question: Will the idea work and should you proceed with it?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Before you begin writing your business plan you need to identify how, where, and to whom you intend to sell a service or product. You also need to assess your competition and figure out how much money you need to start your business and keep it running until it is established</a:t>
            </a:r>
            <a:endParaRPr lang="ar-EG" sz="2400" dirty="0" smtClean="0"/>
          </a:p>
        </p:txBody>
      </p:sp>
    </p:spTree>
    <p:extLst>
      <p:ext uri="{BB962C8B-B14F-4D97-AF65-F5344CB8AC3E}">
        <p14:creationId xmlns:p14="http://schemas.microsoft.com/office/powerpoint/2010/main" val="680123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44" y="3810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Feasibility Study </a:t>
            </a:r>
            <a:r>
              <a:rPr lang="en-US" b="1" dirty="0" err="1" smtClean="0"/>
              <a:t>vs</a:t>
            </a:r>
            <a:r>
              <a:rPr lang="en-US" b="1" dirty="0" smtClean="0"/>
              <a:t> Business Plan</a:t>
            </a:r>
            <a:r>
              <a:rPr lang="en-US" dirty="0" smtClean="0"/>
              <a:t/>
            </a:r>
            <a:br>
              <a:rPr lang="en-US" dirty="0" smtClean="0"/>
            </a:br>
            <a:endParaRPr lang="ar-EG" dirty="0"/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 feasibility study is not a business plan. The separate roles of the feasibility study and the business plan are frequently misunderstood.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The feasibility study provides an investigating function. It addresses the question of “Is this a viable business venture?”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The business plan provides a planning function. The business plan outlines the actions needed to take the proposal from “idea” to “reality.”</a:t>
            </a:r>
            <a:br>
              <a:rPr lang="en-US" sz="2400" dirty="0" smtClean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3629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b="1"/>
              <a:t>PROSES DAN TAHAPAN RENCANA BISNIS/ STUDI KELAYAKAN</a:t>
            </a:r>
            <a:endParaRPr lang="en-US" sz="3200" b="1"/>
          </a:p>
        </p:txBody>
      </p:sp>
      <p:pic>
        <p:nvPicPr>
          <p:cNvPr id="10243" name="Picture 3" descr="j009038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1831975"/>
            <a:ext cx="3581400" cy="4179888"/>
          </a:xfrm>
        </p:spPr>
      </p:pic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600200"/>
            <a:ext cx="4724400" cy="4800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fi-FI" sz="2800" b="1" i="1" dirty="0"/>
          </a:p>
          <a:p>
            <a:pPr>
              <a:lnSpc>
                <a:spcPct val="80000"/>
              </a:lnSpc>
              <a:buFontTx/>
              <a:buNone/>
            </a:pPr>
            <a:r>
              <a:rPr lang="fi-FI" sz="2800" b="1" dirty="0"/>
              <a:t>1. Penemuan Ide atau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i-FI" sz="2800" b="1" dirty="0"/>
              <a:t>     perumusan Gagasan.</a:t>
            </a:r>
            <a:endParaRPr lang="fi-FI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/>
              <a:t>2. 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Memformulasikan</a:t>
            </a:r>
            <a:endParaRPr lang="en-US" sz="2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/>
              <a:t>     </a:t>
            </a:r>
            <a:r>
              <a:rPr lang="en-US" sz="2800" b="1" dirty="0" err="1"/>
              <a:t>tujuan</a:t>
            </a:r>
            <a:r>
              <a:rPr lang="en-US" sz="2800" b="1" dirty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/>
              <a:t>3. </a:t>
            </a:r>
            <a:r>
              <a:rPr lang="en-US" sz="2800" b="1" dirty="0" err="1"/>
              <a:t>Tahapan</a:t>
            </a:r>
            <a:r>
              <a:rPr lang="en-US" sz="2800" b="1" dirty="0"/>
              <a:t> </a:t>
            </a:r>
            <a:r>
              <a:rPr lang="en-US" sz="2800" b="1" dirty="0" err="1"/>
              <a:t>Analisis</a:t>
            </a:r>
            <a:r>
              <a:rPr lang="en-US" sz="2800" b="1" dirty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 dirty="0"/>
              <a:t>4. </a:t>
            </a:r>
            <a:r>
              <a:rPr lang="en-US" sz="2800" b="1" dirty="0" err="1"/>
              <a:t>Tahap</a:t>
            </a:r>
            <a:r>
              <a:rPr lang="en-US" sz="2800" b="1" dirty="0"/>
              <a:t> </a:t>
            </a:r>
            <a:r>
              <a:rPr lang="en-US" sz="2800" b="1" dirty="0" err="1"/>
              <a:t>Keputusan</a:t>
            </a:r>
            <a:r>
              <a:rPr lang="en-US" sz="2800" b="1" dirty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b="1" dirty="0"/>
          </a:p>
          <a:p>
            <a:pPr>
              <a:lnSpc>
                <a:spcPct val="80000"/>
              </a:lnSpc>
            </a:pPr>
            <a:endParaRPr lang="en-US" sz="900" dirty="0"/>
          </a:p>
          <a:p>
            <a:pPr>
              <a:lnSpc>
                <a:spcPct val="80000"/>
              </a:lnSpc>
            </a:pPr>
            <a:endParaRPr lang="en-US" sz="9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1525"/>
          </a:xfrm>
        </p:spPr>
        <p:txBody>
          <a:bodyPr/>
          <a:lstStyle/>
          <a:p>
            <a:r>
              <a:rPr lang="en-US"/>
              <a:t>1. TAHAP PENEMUAN IDE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4214" y="1447800"/>
            <a:ext cx="4343400" cy="52578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800" b="1" i="1" dirty="0">
                <a:solidFill>
                  <a:srgbClr val="FF0000"/>
                </a:solidFill>
              </a:rPr>
              <a:t>SUMBER-SUMBER </a:t>
            </a:r>
            <a:r>
              <a:rPr lang="en-US" sz="2800" b="1" i="1" dirty="0" smtClean="0">
                <a:solidFill>
                  <a:srgbClr val="FF0000"/>
                </a:solidFill>
              </a:rPr>
              <a:t>IDE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en-US" sz="2800" b="1" i="1" dirty="0">
              <a:solidFill>
                <a:srgbClr val="FF0000"/>
              </a:solidFill>
            </a:endParaRPr>
          </a:p>
          <a:p>
            <a:pPr marL="533400" indent="-533400">
              <a:lnSpc>
                <a:spcPct val="90000"/>
              </a:lnSpc>
            </a:pPr>
            <a:r>
              <a:rPr lang="en-US" sz="2800" dirty="0"/>
              <a:t>Koran, </a:t>
            </a:r>
            <a:r>
              <a:rPr lang="en-US" sz="2800" dirty="0" err="1"/>
              <a:t>majalah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, </a:t>
            </a:r>
            <a:r>
              <a:rPr lang="en-US" sz="2800" dirty="0" smtClean="0"/>
              <a:t>internet, </a:t>
            </a:r>
            <a:r>
              <a:rPr lang="en-US" sz="2800" dirty="0" err="1" smtClean="0"/>
              <a:t>lingkungan</a:t>
            </a:r>
            <a:r>
              <a:rPr lang="en-US" sz="2800" dirty="0" smtClean="0"/>
              <a:t> </a:t>
            </a:r>
            <a:r>
              <a:rPr lang="en-US" sz="2800" dirty="0" err="1"/>
              <a:t>dll</a:t>
            </a:r>
            <a:r>
              <a:rPr lang="en-US" sz="2800" dirty="0"/>
              <a:t>.</a:t>
            </a:r>
          </a:p>
          <a:p>
            <a:pPr marL="533400" indent="-533400">
              <a:lnSpc>
                <a:spcPct val="90000"/>
              </a:lnSpc>
            </a:pPr>
            <a:r>
              <a:rPr lang="en-US" sz="2800" dirty="0" err="1"/>
              <a:t>Melihat</a:t>
            </a:r>
            <a:r>
              <a:rPr lang="en-US" sz="2800" dirty="0"/>
              <a:t> </a:t>
            </a:r>
            <a:r>
              <a:rPr lang="en-US" sz="2800" dirty="0" err="1"/>
              <a:t>keberhasilan</a:t>
            </a:r>
            <a:r>
              <a:rPr lang="en-US" sz="2800" dirty="0"/>
              <a:t> orang lain</a:t>
            </a:r>
            <a:r>
              <a:rPr lang="en-US" sz="2800" dirty="0" smtClean="0"/>
              <a:t>.</a:t>
            </a:r>
          </a:p>
          <a:p>
            <a:pPr marL="533400" indent="-533400">
              <a:lnSpc>
                <a:spcPct val="90000"/>
              </a:lnSpc>
            </a:pPr>
            <a:r>
              <a:rPr lang="en-US" sz="2800" dirty="0" err="1" smtClean="0"/>
              <a:t>Perkembangan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perubahan</a:t>
            </a:r>
            <a:r>
              <a:rPr lang="en-US" sz="2800" dirty="0" smtClean="0"/>
              <a:t> </a:t>
            </a:r>
            <a:r>
              <a:rPr lang="en-US" sz="2800" dirty="0" err="1" smtClean="0"/>
              <a:t>teknologi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gaya</a:t>
            </a:r>
            <a:r>
              <a:rPr lang="en-US" sz="2800" dirty="0" smtClean="0"/>
              <a:t> </a:t>
            </a:r>
            <a:r>
              <a:rPr lang="en-US" sz="2800" dirty="0" err="1" smtClean="0"/>
              <a:t>hidup</a:t>
            </a:r>
            <a:r>
              <a:rPr lang="en-US" sz="2800" dirty="0" smtClean="0"/>
              <a:t>.</a:t>
            </a:r>
          </a:p>
          <a:p>
            <a:pPr marL="533400" indent="-533400">
              <a:lnSpc>
                <a:spcPct val="90000"/>
              </a:lnSpc>
            </a:pPr>
            <a:r>
              <a:rPr lang="en-US" sz="2800" dirty="0" smtClean="0"/>
              <a:t>Lain-lain</a:t>
            </a:r>
            <a:endParaRPr lang="en-US" sz="2800" dirty="0"/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en-US" sz="1800" dirty="0"/>
          </a:p>
        </p:txBody>
      </p:sp>
      <p:pic>
        <p:nvPicPr>
          <p:cNvPr id="11268" name="Picture 4" descr="j021769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1143000"/>
            <a:ext cx="4191000" cy="4876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685800"/>
          </a:xfrm>
        </p:spPr>
        <p:txBody>
          <a:bodyPr/>
          <a:lstStyle/>
          <a:p>
            <a:r>
              <a:rPr lang="en-US" sz="2800" dirty="0"/>
              <a:t>2. TAHAP MEMFORMULASIKAN TUJUAN BISNIS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676399"/>
            <a:ext cx="5105400" cy="5181601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3600" dirty="0" err="1"/>
              <a:t>Tahap</a:t>
            </a:r>
            <a:r>
              <a:rPr lang="en-US" sz="3600" dirty="0"/>
              <a:t> </a:t>
            </a:r>
            <a:r>
              <a:rPr lang="en-US" sz="3600" dirty="0" err="1"/>
              <a:t>perumusan</a:t>
            </a:r>
            <a:r>
              <a:rPr lang="en-US" sz="3600" dirty="0"/>
              <a:t> </a:t>
            </a:r>
            <a:r>
              <a:rPr lang="en-US" sz="3600" dirty="0" err="1"/>
              <a:t>misi</a:t>
            </a:r>
            <a:r>
              <a:rPr lang="en-US" sz="3600" dirty="0"/>
              <a:t> </a:t>
            </a:r>
          </a:p>
          <a:p>
            <a:pPr marL="63500" indent="-63500">
              <a:buFontTx/>
              <a:buNone/>
            </a:pP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visi</a:t>
            </a:r>
            <a:r>
              <a:rPr lang="en-US" sz="3600" dirty="0"/>
              <a:t> </a:t>
            </a:r>
            <a:r>
              <a:rPr lang="en-US" sz="3600" dirty="0" err="1" smtClean="0"/>
              <a:t>melalui</a:t>
            </a:r>
            <a:r>
              <a:rPr lang="en-US" sz="3600" dirty="0"/>
              <a:t> </a:t>
            </a:r>
            <a:r>
              <a:rPr lang="en-US" sz="3600" dirty="0" err="1" smtClean="0"/>
              <a:t>formulasi</a:t>
            </a:r>
            <a:r>
              <a:rPr lang="en-US" sz="3600" dirty="0" smtClean="0"/>
              <a:t> </a:t>
            </a:r>
            <a:r>
              <a:rPr lang="en-US" sz="3600" dirty="0" err="1"/>
              <a:t>tujuan</a:t>
            </a:r>
            <a:r>
              <a:rPr lang="en-US" sz="3600" dirty="0"/>
              <a:t> </a:t>
            </a:r>
            <a:r>
              <a:rPr lang="en-US" sz="3600" dirty="0" err="1"/>
              <a:t>bisnis</a:t>
            </a:r>
            <a:r>
              <a:rPr lang="en-US" sz="3600" dirty="0"/>
              <a:t>:</a:t>
            </a:r>
          </a:p>
          <a:p>
            <a:pPr marL="533400" indent="-533400">
              <a:buFontTx/>
              <a:buNone/>
            </a:pPr>
            <a:endParaRPr lang="en-US" sz="3600" dirty="0"/>
          </a:p>
          <a:p>
            <a:pPr marL="533400" indent="-533400">
              <a:buFontTx/>
              <a:buAutoNum type="arabicPeriod"/>
            </a:pPr>
            <a:r>
              <a:rPr lang="en-US" sz="3600" dirty="0" err="1"/>
              <a:t>Kontinuitas</a:t>
            </a:r>
            <a:r>
              <a:rPr lang="en-US" sz="3600" dirty="0"/>
              <a:t> </a:t>
            </a:r>
            <a:r>
              <a:rPr lang="en-US" sz="3600" dirty="0" err="1"/>
              <a:t>usaha</a:t>
            </a:r>
            <a:r>
              <a:rPr lang="en-US" sz="3600" dirty="0"/>
              <a:t>.</a:t>
            </a:r>
          </a:p>
          <a:p>
            <a:pPr marL="533400" indent="-533400">
              <a:buFontTx/>
              <a:buAutoNum type="arabicPeriod"/>
            </a:pPr>
            <a:r>
              <a:rPr lang="en-US" sz="3600" dirty="0" err="1"/>
              <a:t>Keuntungan</a:t>
            </a:r>
            <a:r>
              <a:rPr lang="en-US" sz="3600" dirty="0"/>
              <a:t> </a:t>
            </a:r>
            <a:r>
              <a:rPr lang="en-US" sz="3600" dirty="0" err="1"/>
              <a:t>usaha</a:t>
            </a:r>
            <a:r>
              <a:rPr lang="en-US" sz="3600" dirty="0"/>
              <a:t>.</a:t>
            </a:r>
          </a:p>
          <a:p>
            <a:pPr marL="533400" indent="-533400">
              <a:buFontTx/>
              <a:buNone/>
            </a:pPr>
            <a:endParaRPr lang="en-US" sz="2800" dirty="0"/>
          </a:p>
          <a:p>
            <a:pPr marL="533400" indent="-533400">
              <a:buFontTx/>
              <a:buNone/>
            </a:pPr>
            <a:endParaRPr lang="en-US" sz="2800" dirty="0"/>
          </a:p>
        </p:txBody>
      </p:sp>
      <p:pic>
        <p:nvPicPr>
          <p:cNvPr id="12292" name="Picture 4" descr="j0285360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371600"/>
            <a:ext cx="3429000" cy="48006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143001"/>
            <a:ext cx="4648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117600" indent="-1117600" algn="ctr"/>
            <a:r>
              <a:rPr lang="en-US" sz="3200" dirty="0" smtClean="0"/>
              <a:t>ASPEK </a:t>
            </a:r>
            <a:r>
              <a:rPr lang="en-US" sz="3200" b="1" dirty="0" smtClean="0"/>
              <a:t>ANALISIS </a:t>
            </a:r>
            <a:r>
              <a:rPr lang="en-US" sz="3200" b="1" dirty="0"/>
              <a:t>KELAYAKAN BISNIS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43000"/>
            <a:ext cx="4495800" cy="5715000"/>
          </a:xfrm>
          <a:solidFill>
            <a:srgbClr val="FFCCFF"/>
          </a:solidFill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sz="4000" dirty="0" err="1"/>
              <a:t>Aspek</a:t>
            </a:r>
            <a:r>
              <a:rPr lang="en-US" sz="4000" dirty="0"/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legalitas</a:t>
            </a:r>
            <a:r>
              <a:rPr lang="en-US" sz="4000" dirty="0"/>
              <a:t>/ </a:t>
            </a:r>
            <a:r>
              <a:rPr lang="en-US" sz="4000" dirty="0" err="1"/>
              <a:t>manajemen</a:t>
            </a:r>
            <a:r>
              <a:rPr lang="en-US" sz="4000" dirty="0"/>
              <a:t>.</a:t>
            </a:r>
          </a:p>
          <a:p>
            <a:pPr marL="533400" indent="-533400">
              <a:buFontTx/>
              <a:buAutoNum type="arabicPeriod"/>
            </a:pPr>
            <a:r>
              <a:rPr lang="en-US" sz="4000" dirty="0" err="1"/>
              <a:t>Aspek</a:t>
            </a:r>
            <a:r>
              <a:rPr lang="en-US" sz="4000" dirty="0"/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pemasaran</a:t>
            </a:r>
            <a:r>
              <a:rPr lang="en-US" sz="4000" b="1" dirty="0">
                <a:solidFill>
                  <a:srgbClr val="C00000"/>
                </a:solidFill>
              </a:rPr>
              <a:t>.</a:t>
            </a:r>
          </a:p>
          <a:p>
            <a:pPr marL="533400" indent="-533400">
              <a:buFontTx/>
              <a:buAutoNum type="arabicPeriod"/>
            </a:pPr>
            <a:r>
              <a:rPr lang="en-US" sz="4000" dirty="0" err="1"/>
              <a:t>Aspek</a:t>
            </a:r>
            <a:r>
              <a:rPr lang="en-US" sz="4000" dirty="0"/>
              <a:t> </a:t>
            </a:r>
            <a:r>
              <a:rPr lang="en-US" sz="4000" dirty="0" err="1"/>
              <a:t>produksi</a:t>
            </a:r>
            <a:r>
              <a:rPr lang="en-US" sz="4000" dirty="0"/>
              <a:t>/ </a:t>
            </a:r>
            <a:r>
              <a:rPr lang="en-US" sz="4000" b="1" dirty="0" err="1">
                <a:solidFill>
                  <a:srgbClr val="C00000"/>
                </a:solidFill>
              </a:rPr>
              <a:t>operasi</a:t>
            </a:r>
            <a:r>
              <a:rPr lang="en-US" sz="4000" b="1" dirty="0">
                <a:solidFill>
                  <a:srgbClr val="C00000"/>
                </a:solidFill>
              </a:rPr>
              <a:t>.</a:t>
            </a:r>
          </a:p>
          <a:p>
            <a:pPr marL="533400" indent="-533400">
              <a:buFontTx/>
              <a:buAutoNum type="arabicPeriod"/>
            </a:pPr>
            <a:r>
              <a:rPr lang="en-US" sz="4000" dirty="0" err="1"/>
              <a:t>Aspek</a:t>
            </a:r>
            <a:r>
              <a:rPr lang="en-US" sz="4000" dirty="0"/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keuangan</a:t>
            </a:r>
            <a:r>
              <a:rPr lang="en-US" sz="4000" b="1" dirty="0">
                <a:solidFill>
                  <a:srgbClr val="C00000"/>
                </a:solidFill>
              </a:rPr>
              <a:t>.</a:t>
            </a:r>
          </a:p>
          <a:p>
            <a:pPr marL="533400" indent="-533400">
              <a:buFontTx/>
              <a:buNone/>
            </a:pPr>
            <a:endParaRPr lang="en-US" dirty="0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7999" y="2285999"/>
            <a:ext cx="2644774" cy="181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Education &amp; Training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981" y="1676400"/>
            <a:ext cx="7666037" cy="46482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en-US" sz="5400" b="1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 person who graduated, yesterday and stops studying today is uneducated tomorrow."</a:t>
            </a:r>
            <a:r>
              <a:rPr lang="en-US" sz="54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200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panose="020B0604020202020204" pitchFamily="34" charset="0"/>
              </a:rPr>
              <a:t>Developing a Business Concept</a:t>
            </a:r>
            <a:r>
              <a:rPr lang="en-US" smtClean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4648200" cy="2286000"/>
          </a:xfrm>
        </p:spPr>
        <p:txBody>
          <a:bodyPr/>
          <a:lstStyle/>
          <a:p>
            <a:pPr marL="114300" indent="0">
              <a:buFontTx/>
              <a:buNone/>
            </a:pPr>
            <a:r>
              <a:rPr lang="en-US" smtClean="0">
                <a:cs typeface="Arial" panose="020B0604020202020204" pitchFamily="34" charset="0"/>
              </a:rPr>
              <a:t>Once you have a idea for a new business, define it by writing a clear and concise </a:t>
            </a:r>
            <a:r>
              <a:rPr lang="en-US" b="1" smtClean="0">
                <a:cs typeface="Arial" panose="020B0604020202020204" pitchFamily="34" charset="0"/>
              </a:rPr>
              <a:t>business concept</a:t>
            </a:r>
            <a:r>
              <a:rPr lang="en-US" smtClean="0">
                <a:cs typeface="Arial" panose="020B0604020202020204" pitchFamily="34" charset="0"/>
              </a:rPr>
              <a:t>.</a:t>
            </a:r>
            <a:r>
              <a:rPr lang="en-US" smtClean="0"/>
              <a:t> </a:t>
            </a:r>
          </a:p>
        </p:txBody>
      </p:sp>
      <p:sp>
        <p:nvSpPr>
          <p:cNvPr id="17412" name="Line 11"/>
          <p:cNvSpPr>
            <a:spLocks noChangeShapeType="1"/>
          </p:cNvSpPr>
          <p:nvPr/>
        </p:nvSpPr>
        <p:spPr bwMode="auto">
          <a:xfrm>
            <a:off x="5410200" y="2133600"/>
            <a:ext cx="0" cy="4038600"/>
          </a:xfrm>
          <a:prstGeom prst="line">
            <a:avLst/>
          </a:prstGeom>
          <a:noFill/>
          <a:ln w="28575">
            <a:solidFill>
              <a:srgbClr val="0142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5562600" y="2057400"/>
            <a:ext cx="31242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100" b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concept</a:t>
            </a:r>
            <a:r>
              <a:rPr lang="en-US" sz="2100" b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br>
              <a:rPr lang="en-US" sz="2100" b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clear and concise description of a business opportunity; it contains four elements: the product or service, the customer, the benefit, and the distribution </a:t>
            </a:r>
          </a:p>
        </p:txBody>
      </p:sp>
    </p:spTree>
    <p:extLst>
      <p:ext uri="{BB962C8B-B14F-4D97-AF65-F5344CB8AC3E}">
        <p14:creationId xmlns:p14="http://schemas.microsoft.com/office/powerpoint/2010/main" val="2124060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KERANGKA RENCANA </a:t>
            </a:r>
            <a:r>
              <a:rPr lang="en-US" sz="4000" dirty="0" smtClean="0">
                <a:solidFill>
                  <a:srgbClr val="C00000"/>
                </a:solidFill>
              </a:rPr>
              <a:t>USAHA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9144000" cy="5715000"/>
          </a:xfrm>
          <a:solidFill>
            <a:srgbClr val="FFCCFF"/>
          </a:solidFill>
        </p:spPr>
        <p:txBody>
          <a:bodyPr anchor="ctr"/>
          <a:lstStyle/>
          <a:p>
            <a:r>
              <a:rPr lang="en-US" sz="3600" b="1" dirty="0" err="1" smtClean="0">
                <a:solidFill>
                  <a:srgbClr val="C00000"/>
                </a:solidFill>
              </a:rPr>
              <a:t>Judul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Proposal</a:t>
            </a:r>
          </a:p>
          <a:p>
            <a:r>
              <a:rPr lang="en-US" sz="3600" dirty="0" err="1" smtClean="0">
                <a:solidFill>
                  <a:srgbClr val="002060"/>
                </a:solidFill>
              </a:rPr>
              <a:t>Pendahuluan</a:t>
            </a:r>
            <a:r>
              <a:rPr lang="en-US" sz="3600" dirty="0" smtClean="0">
                <a:solidFill>
                  <a:srgbClr val="002060"/>
                </a:solidFill>
              </a:rPr>
              <a:t>/</a:t>
            </a:r>
            <a:r>
              <a:rPr lang="en-US" sz="3600" b="1" dirty="0" err="1" smtClean="0">
                <a:solidFill>
                  <a:srgbClr val="C00000"/>
                </a:solidFill>
              </a:rPr>
              <a:t>Latar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belakang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usaha</a:t>
            </a:r>
            <a:endParaRPr lang="en-US" sz="3600" dirty="0">
              <a:solidFill>
                <a:srgbClr val="002060"/>
              </a:solidFill>
            </a:endParaRPr>
          </a:p>
          <a:p>
            <a:r>
              <a:rPr lang="en-US" sz="3600" dirty="0" err="1" smtClean="0">
                <a:solidFill>
                  <a:srgbClr val="002060"/>
                </a:solidFill>
              </a:rPr>
              <a:t>Struktur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organisasi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manajemen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legalitas</a:t>
            </a:r>
            <a:endParaRPr lang="en-US" sz="3600" dirty="0" smtClean="0">
              <a:solidFill>
                <a:srgbClr val="002060"/>
              </a:solidFill>
            </a:endParaRPr>
          </a:p>
          <a:p>
            <a:r>
              <a:rPr lang="en-US" sz="3600" b="1" dirty="0" err="1" smtClean="0">
                <a:solidFill>
                  <a:srgbClr val="C00000"/>
                </a:solidFill>
              </a:rPr>
              <a:t>Deskripsi</a:t>
            </a:r>
            <a:r>
              <a:rPr lang="en-US" sz="3600" b="1" dirty="0" smtClean="0">
                <a:solidFill>
                  <a:srgbClr val="C00000"/>
                </a:solidFill>
              </a:rPr>
              <a:t> Usaha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teknik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produksi</a:t>
            </a:r>
            <a:r>
              <a:rPr lang="en-US" sz="3600" dirty="0" smtClean="0">
                <a:solidFill>
                  <a:srgbClr val="002060"/>
                </a:solidFill>
              </a:rPr>
              <a:t>/</a:t>
            </a:r>
            <a:r>
              <a:rPr lang="en-US" sz="3600" dirty="0" err="1" smtClean="0">
                <a:solidFill>
                  <a:srgbClr val="002060"/>
                </a:solidFill>
              </a:rPr>
              <a:t>operasi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usaha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produk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>
                <a:solidFill>
                  <a:srgbClr val="002060"/>
                </a:solidFill>
              </a:rPr>
              <a:t>&amp; </a:t>
            </a:r>
            <a:r>
              <a:rPr lang="en-US" sz="3600" dirty="0" err="1">
                <a:solidFill>
                  <a:srgbClr val="002060"/>
                </a:solidFill>
              </a:rPr>
              <a:t>j</a:t>
            </a:r>
            <a:r>
              <a:rPr lang="en-US" sz="3600" dirty="0" err="1" smtClean="0">
                <a:solidFill>
                  <a:srgbClr val="002060"/>
                </a:solidFill>
              </a:rPr>
              <a:t>asa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Yg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dijual</a:t>
            </a:r>
            <a:endParaRPr lang="en-US" sz="3600" dirty="0">
              <a:solidFill>
                <a:srgbClr val="002060"/>
              </a:solidFill>
            </a:endParaRPr>
          </a:p>
          <a:p>
            <a:r>
              <a:rPr lang="en-US" sz="3600" dirty="0" err="1">
                <a:solidFill>
                  <a:srgbClr val="002060"/>
                </a:solidFill>
              </a:rPr>
              <a:t>Analisa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pasar</a:t>
            </a:r>
            <a:r>
              <a:rPr lang="en-US" sz="3600" dirty="0" smtClean="0">
                <a:solidFill>
                  <a:srgbClr val="002060"/>
                </a:solidFill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</a:rPr>
              <a:t>strategi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pemasaran</a:t>
            </a:r>
            <a:r>
              <a:rPr lang="en-US" sz="3600" dirty="0" smtClean="0">
                <a:solidFill>
                  <a:srgbClr val="002060"/>
                </a:solidFill>
              </a:rPr>
              <a:t>, Branding, </a:t>
            </a:r>
            <a:r>
              <a:rPr lang="en-US" sz="3600" dirty="0" err="1" smtClean="0">
                <a:solidFill>
                  <a:srgbClr val="002060"/>
                </a:solidFill>
              </a:rPr>
              <a:t>promosi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dll</a:t>
            </a:r>
            <a:endParaRPr lang="en-US" sz="3600" dirty="0">
              <a:solidFill>
                <a:srgbClr val="002060"/>
              </a:solidFill>
            </a:endParaRPr>
          </a:p>
          <a:p>
            <a:r>
              <a:rPr lang="en-US" sz="3600" dirty="0" err="1" smtClean="0">
                <a:solidFill>
                  <a:srgbClr val="002060"/>
                </a:solidFill>
              </a:rPr>
              <a:t>Anggaran</a:t>
            </a:r>
            <a:r>
              <a:rPr lang="en-US" sz="3600" dirty="0" smtClean="0">
                <a:solidFill>
                  <a:srgbClr val="002060"/>
                </a:solidFill>
              </a:rPr>
              <a:t> &amp; </a:t>
            </a:r>
            <a:r>
              <a:rPr lang="en-US" sz="3600" dirty="0" err="1" smtClean="0">
                <a:solidFill>
                  <a:srgbClr val="002060"/>
                </a:solidFill>
              </a:rPr>
              <a:t>Proyeksi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Keuangan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</a:p>
        </p:txBody>
      </p:sp>
    </p:spTree>
  </p:cSld>
  <p:clrMapOvr>
    <a:masterClrMapping/>
  </p:clrMapOvr>
  <p:transition spd="med">
    <p:blinds dir="vert"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1" uiExpand="1" build="allAtOnce" animBg="1"/>
      <p:bldP spid="15363" grpId="0" uiExpand="1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6553200" y="6096000"/>
            <a:ext cx="2133600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533400" indent="-533400" algn="ctr">
              <a:lnSpc>
                <a:spcPct val="80000"/>
              </a:lnSpc>
              <a:buFontTx/>
              <a:buNone/>
            </a:pPr>
            <a:r>
              <a:rPr lang="en-US" dirty="0" smtClean="0"/>
              <a:t>TDK </a:t>
            </a:r>
            <a:r>
              <a:rPr lang="en-US" dirty="0" err="1" smtClean="0"/>
              <a:t>dilaksanakan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4191000" y="6019800"/>
            <a:ext cx="2209800" cy="685800"/>
          </a:xfrm>
          <a:prstGeom prst="ellipse">
            <a:avLst/>
          </a:prstGeom>
          <a:solidFill>
            <a:srgbClr val="FF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533400" indent="-533400" algn="ctr">
              <a:lnSpc>
                <a:spcPct val="80000"/>
              </a:lnSpc>
              <a:buFontTx/>
              <a:buNone/>
            </a:pPr>
            <a:r>
              <a:rPr lang="en-US" dirty="0" smtClean="0"/>
              <a:t>DILAKSANAKAN </a:t>
            </a:r>
            <a:endParaRPr lang="en-US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638800" y="5486400"/>
            <a:ext cx="1447800" cy="304800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 KEPUTUSAN</a:t>
            </a:r>
            <a:endParaRPr lang="en-US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724400" y="3733800"/>
            <a:ext cx="3429000" cy="13716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/>
              <a:t> 1. </a:t>
            </a:r>
            <a:r>
              <a:rPr lang="en-US" sz="2000" dirty="0" err="1" smtClean="0"/>
              <a:t>Legalitas</a:t>
            </a:r>
            <a:r>
              <a:rPr lang="en-US" sz="2000" dirty="0" smtClean="0"/>
              <a:t>/</a:t>
            </a:r>
            <a:r>
              <a:rPr lang="en-US" sz="2000" dirty="0" err="1" smtClean="0"/>
              <a:t>mjn</a:t>
            </a:r>
            <a:endParaRPr lang="en-US" sz="20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/>
              <a:t> 2. </a:t>
            </a:r>
            <a:r>
              <a:rPr lang="en-US" sz="2000" dirty="0" err="1" smtClean="0"/>
              <a:t>Pasar</a:t>
            </a:r>
            <a:endParaRPr lang="en-US" sz="20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/>
              <a:t> 3. </a:t>
            </a:r>
            <a:r>
              <a:rPr lang="en-US" sz="2000" dirty="0" err="1" smtClean="0"/>
              <a:t>Produksi</a:t>
            </a:r>
            <a:r>
              <a:rPr lang="en-US" sz="2000" dirty="0" smtClean="0"/>
              <a:t>/</a:t>
            </a:r>
            <a:r>
              <a:rPr lang="en-US" sz="2000" dirty="0" err="1" smtClean="0"/>
              <a:t>operasi</a:t>
            </a:r>
            <a:endParaRPr lang="en-US" sz="20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/>
              <a:t> 4. </a:t>
            </a:r>
            <a:r>
              <a:rPr lang="en-US" sz="2000" dirty="0" err="1" smtClean="0"/>
              <a:t>Keuangan</a:t>
            </a:r>
            <a:endParaRPr lang="en-US" sz="20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/>
              <a:t> 5. </a:t>
            </a:r>
            <a:r>
              <a:rPr lang="en-US" sz="2000" dirty="0" err="1" smtClean="0"/>
              <a:t>Ekonomi</a:t>
            </a:r>
            <a:endParaRPr lang="en-US" sz="2000" dirty="0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724400" y="2743200"/>
            <a:ext cx="32766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/>
              <a:t> ANALISIS/EVALUASI</a:t>
            </a:r>
            <a:endParaRPr lang="en-US" sz="2400" dirty="0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4876800" y="1676400"/>
            <a:ext cx="2819400" cy="685800"/>
          </a:xfrm>
          <a:prstGeom prst="rect">
            <a:avLst/>
          </a:prstGeom>
          <a:solidFill>
            <a:srgbClr val="EB71D4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533400" indent="-533400" algn="ctr">
              <a:lnSpc>
                <a:spcPct val="80000"/>
              </a:lnSpc>
              <a:buFontTx/>
              <a:buNone/>
            </a:pPr>
            <a:r>
              <a:rPr lang="en-US" sz="2400" dirty="0" smtClean="0"/>
              <a:t> </a:t>
            </a:r>
            <a:r>
              <a:rPr lang="en-US" sz="2400" dirty="0" err="1" smtClean="0"/>
              <a:t>Visi</a:t>
            </a:r>
            <a:r>
              <a:rPr lang="en-US" sz="2400" dirty="0" smtClean="0"/>
              <a:t>, </a:t>
            </a:r>
            <a:r>
              <a:rPr lang="en-US" sz="2400" dirty="0" err="1" smtClean="0"/>
              <a:t>Misi</a:t>
            </a:r>
            <a:r>
              <a:rPr lang="en-US" sz="2400" dirty="0" smtClean="0"/>
              <a:t>, </a:t>
            </a:r>
            <a:r>
              <a:rPr lang="en-US" sz="2400" dirty="0" err="1" smtClean="0"/>
              <a:t>Tujuan</a:t>
            </a:r>
            <a:endParaRPr lang="en-US" sz="2400" dirty="0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953000" y="304800"/>
            <a:ext cx="2667000" cy="914400"/>
          </a:xfrm>
          <a:prstGeom prst="rect">
            <a:avLst/>
          </a:prstGeom>
          <a:solidFill>
            <a:srgbClr val="FF33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533400" indent="-533400" algn="ctr">
              <a:lnSpc>
                <a:spcPct val="80000"/>
              </a:lnSpc>
              <a:buFontTx/>
              <a:buNone/>
            </a:pPr>
            <a:r>
              <a:rPr lang="en-US" sz="2000" dirty="0" smtClean="0"/>
              <a:t> GAGASAN USAHA</a:t>
            </a:r>
          </a:p>
          <a:p>
            <a:pPr marL="533400" indent="-533400" algn="ctr">
              <a:lnSpc>
                <a:spcPct val="80000"/>
              </a:lnSpc>
              <a:buFontTx/>
              <a:buNone/>
            </a:pPr>
            <a:r>
              <a:rPr lang="en-US" sz="2000" dirty="0" smtClean="0"/>
              <a:t>(BUSINESS IDEA)</a:t>
            </a:r>
            <a:endParaRPr lang="en-US" sz="2000" dirty="0"/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457200" y="1524000"/>
            <a:ext cx="3886200" cy="39624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572000" cy="1371600"/>
          </a:xfrm>
        </p:spPr>
        <p:txBody>
          <a:bodyPr/>
          <a:lstStyle/>
          <a:p>
            <a:r>
              <a:rPr lang="en-US" dirty="0"/>
              <a:t>4. TAHAP KEPUTUSAN</a:t>
            </a:r>
          </a:p>
        </p:txBody>
      </p:sp>
      <p:sp>
        <p:nvSpPr>
          <p:cNvPr id="1434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52600"/>
            <a:ext cx="3657600" cy="3657600"/>
          </a:xfrm>
        </p:spPr>
        <p:txBody>
          <a:bodyPr anchor="ctr"/>
          <a:lstStyle/>
          <a:p>
            <a:pPr marL="0" indent="0" algn="ctr">
              <a:buFontTx/>
              <a:buNone/>
            </a:pPr>
            <a:r>
              <a:rPr lang="en-US" sz="3200" i="1" dirty="0" err="1">
                <a:solidFill>
                  <a:srgbClr val="CC0000"/>
                </a:solidFill>
              </a:rPr>
              <a:t>Dievaluasi</a:t>
            </a:r>
            <a:r>
              <a:rPr lang="en-US" sz="3200" i="1" dirty="0">
                <a:solidFill>
                  <a:srgbClr val="CC0000"/>
                </a:solidFill>
              </a:rPr>
              <a:t>, </a:t>
            </a:r>
            <a:r>
              <a:rPr lang="en-US" sz="3200" i="1" dirty="0" err="1">
                <a:solidFill>
                  <a:srgbClr val="CC0000"/>
                </a:solidFill>
              </a:rPr>
              <a:t>dipelajari</a:t>
            </a:r>
            <a:r>
              <a:rPr lang="en-US" sz="3200" i="1" dirty="0">
                <a:solidFill>
                  <a:srgbClr val="CC0000"/>
                </a:solidFill>
              </a:rPr>
              <a:t> </a:t>
            </a:r>
            <a:r>
              <a:rPr lang="en-US" sz="3200" i="1" dirty="0" err="1">
                <a:solidFill>
                  <a:srgbClr val="CC0000"/>
                </a:solidFill>
              </a:rPr>
              <a:t>dan</a:t>
            </a:r>
            <a:r>
              <a:rPr lang="en-US" sz="3200" i="1" dirty="0">
                <a:solidFill>
                  <a:srgbClr val="CC0000"/>
                </a:solidFill>
              </a:rPr>
              <a:t> </a:t>
            </a:r>
            <a:r>
              <a:rPr lang="en-US" sz="3200" i="1" dirty="0" err="1">
                <a:solidFill>
                  <a:srgbClr val="CC0000"/>
                </a:solidFill>
              </a:rPr>
              <a:t>analisis</a:t>
            </a:r>
            <a:r>
              <a:rPr lang="en-US" sz="3200" i="1" dirty="0">
                <a:solidFill>
                  <a:srgbClr val="CC0000"/>
                </a:solidFill>
              </a:rPr>
              <a:t> </a:t>
            </a:r>
            <a:r>
              <a:rPr lang="en-US" sz="3200" i="1" dirty="0" err="1">
                <a:solidFill>
                  <a:srgbClr val="CC0000"/>
                </a:solidFill>
              </a:rPr>
              <a:t>maka</a:t>
            </a:r>
            <a:r>
              <a:rPr lang="en-US" sz="3200" i="1" dirty="0">
                <a:solidFill>
                  <a:srgbClr val="CC0000"/>
                </a:solidFill>
              </a:rPr>
              <a:t>, </a:t>
            </a:r>
            <a:r>
              <a:rPr lang="en-US" sz="3200" i="1" dirty="0" err="1">
                <a:solidFill>
                  <a:srgbClr val="CC0000"/>
                </a:solidFill>
              </a:rPr>
              <a:t>diambil</a:t>
            </a:r>
            <a:r>
              <a:rPr lang="en-US" sz="3200" i="1" dirty="0">
                <a:solidFill>
                  <a:srgbClr val="CC0000"/>
                </a:solidFill>
              </a:rPr>
              <a:t> </a:t>
            </a:r>
            <a:r>
              <a:rPr lang="en-US" sz="3200" i="1" dirty="0" err="1">
                <a:solidFill>
                  <a:srgbClr val="CC0000"/>
                </a:solidFill>
              </a:rPr>
              <a:t>keputusan</a:t>
            </a:r>
            <a:r>
              <a:rPr lang="en-US" sz="3200" i="1" dirty="0">
                <a:solidFill>
                  <a:srgbClr val="CC0000"/>
                </a:solidFill>
              </a:rPr>
              <a:t> </a:t>
            </a:r>
            <a:r>
              <a:rPr lang="en-US" sz="3200" i="1" dirty="0" err="1">
                <a:solidFill>
                  <a:srgbClr val="CC0000"/>
                </a:solidFill>
              </a:rPr>
              <a:t>dijalankan</a:t>
            </a:r>
            <a:r>
              <a:rPr lang="en-US" sz="3200" i="1" dirty="0">
                <a:solidFill>
                  <a:srgbClr val="CC0000"/>
                </a:solidFill>
              </a:rPr>
              <a:t> </a:t>
            </a:r>
            <a:r>
              <a:rPr lang="en-US" sz="3200" i="1" dirty="0" err="1">
                <a:solidFill>
                  <a:srgbClr val="CC0000"/>
                </a:solidFill>
              </a:rPr>
              <a:t>atau</a:t>
            </a:r>
            <a:r>
              <a:rPr lang="en-US" sz="3200" i="1" dirty="0">
                <a:solidFill>
                  <a:srgbClr val="CC0000"/>
                </a:solidFill>
              </a:rPr>
              <a:t> </a:t>
            </a:r>
            <a:r>
              <a:rPr lang="en-US" sz="3200" i="1" dirty="0" err="1">
                <a:solidFill>
                  <a:srgbClr val="CC0000"/>
                </a:solidFill>
              </a:rPr>
              <a:t>tidak</a:t>
            </a:r>
            <a:r>
              <a:rPr lang="en-US" sz="3200" i="1" dirty="0">
                <a:solidFill>
                  <a:srgbClr val="CC0000"/>
                </a:solidFill>
              </a:rPr>
              <a:t> </a:t>
            </a:r>
            <a:r>
              <a:rPr lang="en-US" sz="3200" i="1" dirty="0" err="1">
                <a:solidFill>
                  <a:srgbClr val="CC0000"/>
                </a:solidFill>
              </a:rPr>
              <a:t>usaha</a:t>
            </a:r>
            <a:r>
              <a:rPr lang="en-US" sz="3200" i="1" dirty="0">
                <a:solidFill>
                  <a:srgbClr val="CC0000"/>
                </a:solidFill>
              </a:rPr>
              <a:t> </a:t>
            </a:r>
            <a:r>
              <a:rPr lang="en-US" sz="3200" i="1" dirty="0" err="1">
                <a:solidFill>
                  <a:srgbClr val="CC0000"/>
                </a:solidFill>
              </a:rPr>
              <a:t>tersebut</a:t>
            </a:r>
            <a:endParaRPr lang="en-US" sz="3200" i="1" dirty="0">
              <a:solidFill>
                <a:srgbClr val="CC0000"/>
              </a:solidFill>
            </a:endParaRP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6248400" y="1295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6324600" y="2438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6324600" y="3429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6324600" y="5181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H="1">
            <a:off x="5791200" y="5867400"/>
            <a:ext cx="457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6477000" y="5867400"/>
            <a:ext cx="457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>
            <a:off x="838200" y="457200"/>
            <a:ext cx="76200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hangingPunct="0"/>
            <a:r>
              <a:rPr lang="en-US" b="1" kern="10" smtClean="0">
                <a:solidFill>
                  <a:srgbClr val="FF6600"/>
                </a:solidFill>
                <a:latin typeface="Agency FB" panose="020B0503020202020204" pitchFamily="34" charset="0"/>
              </a:rPr>
              <a:t>ASPEK KAJIAN DALAM EVALUASI PELUANG USAHA </a:t>
            </a:r>
          </a:p>
          <a:p>
            <a:pPr algn="ctr" eaLnBrk="0" hangingPunct="0"/>
            <a:r>
              <a:rPr lang="en-US" b="1" kern="10" smtClean="0">
                <a:solidFill>
                  <a:srgbClr val="FF6600"/>
                </a:solidFill>
                <a:latin typeface="Agency FB" panose="020B0503020202020204" pitchFamily="34" charset="0"/>
              </a:rPr>
              <a:t>(STUDI KELAYAKAN BISNIS) </a:t>
            </a:r>
          </a:p>
        </p:txBody>
      </p:sp>
      <p:sp>
        <p:nvSpPr>
          <p:cNvPr id="249859" name="Oval 3"/>
          <p:cNvSpPr>
            <a:spLocks noChangeArrowheads="1"/>
          </p:cNvSpPr>
          <p:nvPr/>
        </p:nvSpPr>
        <p:spPr bwMode="auto">
          <a:xfrm>
            <a:off x="773467" y="5268310"/>
            <a:ext cx="1981200" cy="12954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b="1" dirty="0" smtClean="0">
                <a:solidFill>
                  <a:srgbClr val="0000FF"/>
                </a:solidFill>
              </a:rPr>
              <a:t>7. </a:t>
            </a:r>
            <a:r>
              <a:rPr lang="en-US" sz="1600" b="1" dirty="0" smtClean="0">
                <a:solidFill>
                  <a:srgbClr val="0000FF"/>
                </a:solidFill>
              </a:rPr>
              <a:t>ASPEK </a:t>
            </a:r>
            <a:r>
              <a:rPr lang="en-US" sz="1600" b="1" dirty="0" smtClean="0">
                <a:solidFill>
                  <a:srgbClr val="0000FF"/>
                </a:solidFill>
              </a:rPr>
              <a:t>AMDAL</a:t>
            </a:r>
            <a:endParaRPr lang="en-US" sz="1600" b="1" dirty="0" smtClean="0">
              <a:solidFill>
                <a:srgbClr val="0000FF"/>
              </a:solidFill>
            </a:endParaRPr>
          </a:p>
        </p:txBody>
      </p:sp>
      <p:sp>
        <p:nvSpPr>
          <p:cNvPr id="249860" name="Oval 4"/>
          <p:cNvSpPr>
            <a:spLocks noChangeArrowheads="1"/>
          </p:cNvSpPr>
          <p:nvPr/>
        </p:nvSpPr>
        <p:spPr bwMode="auto">
          <a:xfrm>
            <a:off x="6148397" y="2119654"/>
            <a:ext cx="2057400" cy="1371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1600" b="1" dirty="0" smtClean="0">
                <a:solidFill>
                  <a:srgbClr val="0000FF"/>
                </a:solidFill>
              </a:rPr>
              <a:t>3. </a:t>
            </a:r>
            <a:r>
              <a:rPr lang="en-US" sz="1600" b="1" dirty="0" smtClean="0">
                <a:solidFill>
                  <a:srgbClr val="0000FF"/>
                </a:solidFill>
              </a:rPr>
              <a:t>ASPEK </a:t>
            </a:r>
          </a:p>
          <a:p>
            <a:pPr algn="ctr" eaLnBrk="0" hangingPunct="0"/>
            <a:r>
              <a:rPr lang="en-US" sz="1600" b="1" dirty="0" smtClean="0">
                <a:solidFill>
                  <a:srgbClr val="0000FF"/>
                </a:solidFill>
              </a:rPr>
              <a:t>      TEKNIS DAN </a:t>
            </a:r>
          </a:p>
          <a:p>
            <a:pPr algn="ctr" eaLnBrk="0" hangingPunct="0"/>
            <a:r>
              <a:rPr lang="en-US" sz="1600" b="1" dirty="0" smtClean="0">
                <a:solidFill>
                  <a:srgbClr val="0000FF"/>
                </a:solidFill>
              </a:rPr>
              <a:t>TEKNOLOGIS</a:t>
            </a:r>
          </a:p>
        </p:txBody>
      </p:sp>
      <p:sp>
        <p:nvSpPr>
          <p:cNvPr id="249861" name="Oval 5"/>
          <p:cNvSpPr>
            <a:spLocks noChangeArrowheads="1"/>
          </p:cNvSpPr>
          <p:nvPr/>
        </p:nvSpPr>
        <p:spPr bwMode="auto">
          <a:xfrm>
            <a:off x="3699796" y="1676400"/>
            <a:ext cx="2057400" cy="1371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1600" b="1" dirty="0" smtClean="0">
                <a:solidFill>
                  <a:srgbClr val="0000FF"/>
                </a:solidFill>
              </a:rPr>
              <a:t>2. </a:t>
            </a:r>
            <a:r>
              <a:rPr lang="en-US" sz="1600" b="1" dirty="0" smtClean="0">
                <a:solidFill>
                  <a:srgbClr val="0000FF"/>
                </a:solidFill>
              </a:rPr>
              <a:t>ASPEK </a:t>
            </a:r>
          </a:p>
          <a:p>
            <a:pPr algn="ctr" eaLnBrk="0" hangingPunct="0"/>
            <a:r>
              <a:rPr lang="en-US" sz="1600" b="1" dirty="0" smtClean="0">
                <a:solidFill>
                  <a:srgbClr val="0000FF"/>
                </a:solidFill>
              </a:rPr>
              <a:t>       PASAR  &amp; </a:t>
            </a:r>
          </a:p>
          <a:p>
            <a:pPr algn="ctr" eaLnBrk="0" hangingPunct="0"/>
            <a:r>
              <a:rPr lang="en-US" sz="1600" b="1" dirty="0" smtClean="0">
                <a:solidFill>
                  <a:srgbClr val="0000FF"/>
                </a:solidFill>
              </a:rPr>
              <a:t>PEMASARAN </a:t>
            </a:r>
          </a:p>
        </p:txBody>
      </p:sp>
      <p:sp>
        <p:nvSpPr>
          <p:cNvPr id="249862" name="Oval 6"/>
          <p:cNvSpPr>
            <a:spLocks noChangeArrowheads="1"/>
          </p:cNvSpPr>
          <p:nvPr/>
        </p:nvSpPr>
        <p:spPr bwMode="auto">
          <a:xfrm>
            <a:off x="6376987" y="3719854"/>
            <a:ext cx="2057400" cy="1371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115888" indent="-1158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1600" b="1" dirty="0" smtClean="0">
                <a:solidFill>
                  <a:srgbClr val="0000FF"/>
                </a:solidFill>
              </a:rPr>
              <a:t>4. ASPEK </a:t>
            </a:r>
            <a:endParaRPr lang="en-US" sz="1600" b="1" dirty="0" smtClean="0">
              <a:solidFill>
                <a:srgbClr val="0000FF"/>
              </a:solidFill>
            </a:endParaRPr>
          </a:p>
          <a:p>
            <a:pPr algn="ctr" eaLnBrk="0" hangingPunct="0"/>
            <a:r>
              <a:rPr lang="en-US" sz="1600" b="1" dirty="0" smtClean="0">
                <a:solidFill>
                  <a:srgbClr val="0000FF"/>
                </a:solidFill>
              </a:rPr>
              <a:t>FINANCIAL </a:t>
            </a:r>
            <a:endParaRPr lang="en-US" sz="1600" b="1" dirty="0" smtClean="0">
              <a:solidFill>
                <a:srgbClr val="0000FF"/>
              </a:solidFill>
            </a:endParaRPr>
          </a:p>
        </p:txBody>
      </p:sp>
      <p:sp>
        <p:nvSpPr>
          <p:cNvPr id="249863" name="Oval 7"/>
          <p:cNvSpPr>
            <a:spLocks noChangeArrowheads="1"/>
          </p:cNvSpPr>
          <p:nvPr/>
        </p:nvSpPr>
        <p:spPr bwMode="auto">
          <a:xfrm>
            <a:off x="5410200" y="5181600"/>
            <a:ext cx="2057400" cy="1371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1600" b="1" dirty="0" smtClean="0">
                <a:solidFill>
                  <a:srgbClr val="0000FF"/>
                </a:solidFill>
              </a:rPr>
              <a:t>5. ASPEK </a:t>
            </a:r>
          </a:p>
          <a:p>
            <a:pPr algn="ctr" eaLnBrk="0" hangingPunct="0"/>
            <a:r>
              <a:rPr lang="en-US" sz="1600" b="1" dirty="0" smtClean="0">
                <a:solidFill>
                  <a:srgbClr val="0000FF"/>
                </a:solidFill>
              </a:rPr>
              <a:t>ORGANISASIONAL</a:t>
            </a:r>
          </a:p>
        </p:txBody>
      </p:sp>
      <p:sp>
        <p:nvSpPr>
          <p:cNvPr id="249864" name="Oval 8"/>
          <p:cNvSpPr>
            <a:spLocks noChangeArrowheads="1"/>
          </p:cNvSpPr>
          <p:nvPr/>
        </p:nvSpPr>
        <p:spPr bwMode="auto">
          <a:xfrm>
            <a:off x="3200400" y="5181600"/>
            <a:ext cx="2057400" cy="1371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1600" b="1" dirty="0" smtClean="0">
                <a:solidFill>
                  <a:srgbClr val="0000FF"/>
                </a:solidFill>
              </a:rPr>
              <a:t>6. ASPEK</a:t>
            </a:r>
          </a:p>
          <a:p>
            <a:pPr algn="ctr" eaLnBrk="0" hangingPunct="0"/>
            <a:r>
              <a:rPr lang="en-US" sz="1600" b="1" dirty="0" smtClean="0">
                <a:solidFill>
                  <a:srgbClr val="0000FF"/>
                </a:solidFill>
              </a:rPr>
              <a:t>SOSIOEKONOMI</a:t>
            </a:r>
            <a:endParaRPr lang="en-US" sz="1600" b="1" dirty="0" smtClean="0">
              <a:solidFill>
                <a:srgbClr val="0000FF"/>
              </a:solidFill>
            </a:endParaRPr>
          </a:p>
        </p:txBody>
      </p:sp>
      <p:grpSp>
        <p:nvGrpSpPr>
          <p:cNvPr id="249865" name="Group 9"/>
          <p:cNvGrpSpPr>
            <a:grpSpLocks/>
          </p:cNvGrpSpPr>
          <p:nvPr/>
        </p:nvGrpSpPr>
        <p:grpSpPr bwMode="auto">
          <a:xfrm>
            <a:off x="2667000" y="2743200"/>
            <a:ext cx="3505200" cy="2514600"/>
            <a:chOff x="1824" y="1728"/>
            <a:chExt cx="2208" cy="1584"/>
          </a:xfrm>
        </p:grpSpPr>
        <p:sp>
          <p:nvSpPr>
            <p:cNvPr id="32812" name="Line 10"/>
            <p:cNvSpPr>
              <a:spLocks noChangeShapeType="1"/>
            </p:cNvSpPr>
            <p:nvPr/>
          </p:nvSpPr>
          <p:spPr bwMode="auto">
            <a:xfrm flipV="1">
              <a:off x="1920" y="1728"/>
              <a:ext cx="528" cy="384"/>
            </a:xfrm>
            <a:prstGeom prst="line">
              <a:avLst/>
            </a:prstGeom>
            <a:noFill/>
            <a:ln w="57150">
              <a:solidFill>
                <a:srgbClr val="CC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813" name="Line 11"/>
            <p:cNvSpPr>
              <a:spLocks noChangeShapeType="1"/>
            </p:cNvSpPr>
            <p:nvPr/>
          </p:nvSpPr>
          <p:spPr bwMode="auto">
            <a:xfrm flipV="1">
              <a:off x="2112" y="1920"/>
              <a:ext cx="1824" cy="384"/>
            </a:xfrm>
            <a:prstGeom prst="line">
              <a:avLst/>
            </a:prstGeom>
            <a:noFill/>
            <a:ln w="57150">
              <a:solidFill>
                <a:srgbClr val="CC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814" name="Line 12"/>
            <p:cNvSpPr>
              <a:spLocks noChangeShapeType="1"/>
            </p:cNvSpPr>
            <p:nvPr/>
          </p:nvSpPr>
          <p:spPr bwMode="auto">
            <a:xfrm>
              <a:off x="2112" y="2496"/>
              <a:ext cx="1920" cy="192"/>
            </a:xfrm>
            <a:prstGeom prst="line">
              <a:avLst/>
            </a:prstGeom>
            <a:noFill/>
            <a:ln w="57150">
              <a:solidFill>
                <a:srgbClr val="CC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815" name="Line 13"/>
            <p:cNvSpPr>
              <a:spLocks noChangeShapeType="1"/>
            </p:cNvSpPr>
            <p:nvPr/>
          </p:nvSpPr>
          <p:spPr bwMode="auto">
            <a:xfrm>
              <a:off x="2064" y="2640"/>
              <a:ext cx="1632" cy="624"/>
            </a:xfrm>
            <a:prstGeom prst="line">
              <a:avLst/>
            </a:prstGeom>
            <a:noFill/>
            <a:ln w="57150">
              <a:solidFill>
                <a:srgbClr val="CC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816" name="Line 14"/>
            <p:cNvSpPr>
              <a:spLocks noChangeShapeType="1"/>
            </p:cNvSpPr>
            <p:nvPr/>
          </p:nvSpPr>
          <p:spPr bwMode="auto">
            <a:xfrm>
              <a:off x="1824" y="2880"/>
              <a:ext cx="384" cy="432"/>
            </a:xfrm>
            <a:prstGeom prst="line">
              <a:avLst/>
            </a:prstGeom>
            <a:noFill/>
            <a:ln w="57150">
              <a:solidFill>
                <a:srgbClr val="CC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49871" name="Group 15"/>
          <p:cNvGrpSpPr>
            <a:grpSpLocks/>
          </p:cNvGrpSpPr>
          <p:nvPr/>
        </p:nvGrpSpPr>
        <p:grpSpPr bwMode="auto">
          <a:xfrm>
            <a:off x="609600" y="1752600"/>
            <a:ext cx="2743200" cy="1371600"/>
            <a:chOff x="336" y="960"/>
            <a:chExt cx="1535" cy="724"/>
          </a:xfrm>
        </p:grpSpPr>
        <p:sp>
          <p:nvSpPr>
            <p:cNvPr id="32782" name="AutoShape 16"/>
            <p:cNvSpPr>
              <a:spLocks noChangeAspect="1" noChangeArrowheads="1" noTextEdit="1"/>
            </p:cNvSpPr>
            <p:nvPr/>
          </p:nvSpPr>
          <p:spPr bwMode="auto">
            <a:xfrm flipH="1">
              <a:off x="336" y="960"/>
              <a:ext cx="1535" cy="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783" name="Freeform 17"/>
            <p:cNvSpPr>
              <a:spLocks/>
            </p:cNvSpPr>
            <p:nvPr/>
          </p:nvSpPr>
          <p:spPr bwMode="auto">
            <a:xfrm flipH="1">
              <a:off x="337" y="960"/>
              <a:ext cx="1530" cy="724"/>
            </a:xfrm>
            <a:custGeom>
              <a:avLst/>
              <a:gdLst>
                <a:gd name="T0" fmla="*/ 672 w 2297"/>
                <a:gd name="T1" fmla="*/ 101 h 1448"/>
                <a:gd name="T2" fmla="*/ 635 w 2297"/>
                <a:gd name="T3" fmla="*/ 87 h 1448"/>
                <a:gd name="T4" fmla="*/ 568 w 2297"/>
                <a:gd name="T5" fmla="*/ 76 h 1448"/>
                <a:gd name="T6" fmla="*/ 482 w 2297"/>
                <a:gd name="T7" fmla="*/ 67 h 1448"/>
                <a:gd name="T8" fmla="*/ 434 w 2297"/>
                <a:gd name="T9" fmla="*/ 79 h 1448"/>
                <a:gd name="T10" fmla="*/ 426 w 2297"/>
                <a:gd name="T11" fmla="*/ 80 h 1448"/>
                <a:gd name="T12" fmla="*/ 416 w 2297"/>
                <a:gd name="T13" fmla="*/ 53 h 1448"/>
                <a:gd name="T14" fmla="*/ 430 w 2297"/>
                <a:gd name="T15" fmla="*/ 42 h 1448"/>
                <a:gd name="T16" fmla="*/ 459 w 2297"/>
                <a:gd name="T17" fmla="*/ 31 h 1448"/>
                <a:gd name="T18" fmla="*/ 442 w 2297"/>
                <a:gd name="T19" fmla="*/ 29 h 1448"/>
                <a:gd name="T20" fmla="*/ 435 w 2297"/>
                <a:gd name="T21" fmla="*/ 29 h 1448"/>
                <a:gd name="T22" fmla="*/ 428 w 2297"/>
                <a:gd name="T23" fmla="*/ 18 h 1448"/>
                <a:gd name="T24" fmla="*/ 402 w 2297"/>
                <a:gd name="T25" fmla="*/ 5 h 1448"/>
                <a:gd name="T26" fmla="*/ 364 w 2297"/>
                <a:gd name="T27" fmla="*/ 0 h 1448"/>
                <a:gd name="T28" fmla="*/ 328 w 2297"/>
                <a:gd name="T29" fmla="*/ 5 h 1448"/>
                <a:gd name="T30" fmla="*/ 305 w 2297"/>
                <a:gd name="T31" fmla="*/ 16 h 1448"/>
                <a:gd name="T32" fmla="*/ 284 w 2297"/>
                <a:gd name="T33" fmla="*/ 31 h 1448"/>
                <a:gd name="T34" fmla="*/ 250 w 2297"/>
                <a:gd name="T35" fmla="*/ 51 h 1448"/>
                <a:gd name="T36" fmla="*/ 261 w 2297"/>
                <a:gd name="T37" fmla="*/ 56 h 1448"/>
                <a:gd name="T38" fmla="*/ 285 w 2297"/>
                <a:gd name="T39" fmla="*/ 58 h 1448"/>
                <a:gd name="T40" fmla="*/ 306 w 2297"/>
                <a:gd name="T41" fmla="*/ 59 h 1448"/>
                <a:gd name="T42" fmla="*/ 311 w 2297"/>
                <a:gd name="T43" fmla="*/ 73 h 1448"/>
                <a:gd name="T44" fmla="*/ 302 w 2297"/>
                <a:gd name="T45" fmla="*/ 74 h 1448"/>
                <a:gd name="T46" fmla="*/ 274 w 2297"/>
                <a:gd name="T47" fmla="*/ 61 h 1448"/>
                <a:gd name="T48" fmla="*/ 261 w 2297"/>
                <a:gd name="T49" fmla="*/ 66 h 1448"/>
                <a:gd name="T50" fmla="*/ 271 w 2297"/>
                <a:gd name="T51" fmla="*/ 73 h 1448"/>
                <a:gd name="T52" fmla="*/ 268 w 2297"/>
                <a:gd name="T53" fmla="*/ 78 h 1448"/>
                <a:gd name="T54" fmla="*/ 249 w 2297"/>
                <a:gd name="T55" fmla="*/ 70 h 1448"/>
                <a:gd name="T56" fmla="*/ 244 w 2297"/>
                <a:gd name="T57" fmla="*/ 65 h 1448"/>
                <a:gd name="T58" fmla="*/ 184 w 2297"/>
                <a:gd name="T59" fmla="*/ 68 h 1448"/>
                <a:gd name="T60" fmla="*/ 130 w 2297"/>
                <a:gd name="T61" fmla="*/ 73 h 1448"/>
                <a:gd name="T62" fmla="*/ 83 w 2297"/>
                <a:gd name="T63" fmla="*/ 79 h 1448"/>
                <a:gd name="T64" fmla="*/ 45 w 2297"/>
                <a:gd name="T65" fmla="*/ 87 h 1448"/>
                <a:gd name="T66" fmla="*/ 15 w 2297"/>
                <a:gd name="T67" fmla="*/ 96 h 1448"/>
                <a:gd name="T68" fmla="*/ 1 w 2297"/>
                <a:gd name="T69" fmla="*/ 119 h 1448"/>
                <a:gd name="T70" fmla="*/ 11 w 2297"/>
                <a:gd name="T71" fmla="*/ 136 h 1448"/>
                <a:gd name="T72" fmla="*/ 41 w 2297"/>
                <a:gd name="T73" fmla="*/ 146 h 1448"/>
                <a:gd name="T74" fmla="*/ 73 w 2297"/>
                <a:gd name="T75" fmla="*/ 156 h 1448"/>
                <a:gd name="T76" fmla="*/ 96 w 2297"/>
                <a:gd name="T77" fmla="*/ 169 h 1448"/>
                <a:gd name="T78" fmla="*/ 121 w 2297"/>
                <a:gd name="T79" fmla="*/ 177 h 1448"/>
                <a:gd name="T80" fmla="*/ 149 w 2297"/>
                <a:gd name="T81" fmla="*/ 181 h 1448"/>
                <a:gd name="T82" fmla="*/ 179 w 2297"/>
                <a:gd name="T83" fmla="*/ 181 h 1448"/>
                <a:gd name="T84" fmla="*/ 206 w 2297"/>
                <a:gd name="T85" fmla="*/ 178 h 1448"/>
                <a:gd name="T86" fmla="*/ 231 w 2297"/>
                <a:gd name="T87" fmla="*/ 172 h 1448"/>
                <a:gd name="T88" fmla="*/ 251 w 2297"/>
                <a:gd name="T89" fmla="*/ 162 h 1448"/>
                <a:gd name="T90" fmla="*/ 270 w 2297"/>
                <a:gd name="T91" fmla="*/ 154 h 1448"/>
                <a:gd name="T92" fmla="*/ 302 w 2297"/>
                <a:gd name="T93" fmla="*/ 154 h 1448"/>
                <a:gd name="T94" fmla="*/ 336 w 2297"/>
                <a:gd name="T95" fmla="*/ 154 h 1448"/>
                <a:gd name="T96" fmla="*/ 372 w 2297"/>
                <a:gd name="T97" fmla="*/ 154 h 1448"/>
                <a:gd name="T98" fmla="*/ 408 w 2297"/>
                <a:gd name="T99" fmla="*/ 154 h 1448"/>
                <a:gd name="T100" fmla="*/ 443 w 2297"/>
                <a:gd name="T101" fmla="*/ 155 h 1448"/>
                <a:gd name="T102" fmla="*/ 460 w 2297"/>
                <a:gd name="T103" fmla="*/ 166 h 1448"/>
                <a:gd name="T104" fmla="*/ 483 w 2297"/>
                <a:gd name="T105" fmla="*/ 174 h 1448"/>
                <a:gd name="T106" fmla="*/ 510 w 2297"/>
                <a:gd name="T107" fmla="*/ 180 h 1448"/>
                <a:gd name="T108" fmla="*/ 540 w 2297"/>
                <a:gd name="T109" fmla="*/ 181 h 1448"/>
                <a:gd name="T110" fmla="*/ 569 w 2297"/>
                <a:gd name="T111" fmla="*/ 180 h 1448"/>
                <a:gd name="T112" fmla="*/ 594 w 2297"/>
                <a:gd name="T113" fmla="*/ 174 h 1448"/>
                <a:gd name="T114" fmla="*/ 617 w 2297"/>
                <a:gd name="T115" fmla="*/ 165 h 1448"/>
                <a:gd name="T116" fmla="*/ 632 w 2297"/>
                <a:gd name="T117" fmla="*/ 151 h 1448"/>
                <a:gd name="T118" fmla="*/ 653 w 2297"/>
                <a:gd name="T119" fmla="*/ 147 h 1448"/>
                <a:gd name="T120" fmla="*/ 675 w 2297"/>
                <a:gd name="T121" fmla="*/ 134 h 14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297" h="1448">
                  <a:moveTo>
                    <a:pt x="2297" y="940"/>
                  </a:moveTo>
                  <a:lnTo>
                    <a:pt x="2296" y="913"/>
                  </a:lnTo>
                  <a:lnTo>
                    <a:pt x="2293" y="886"/>
                  </a:lnTo>
                  <a:lnTo>
                    <a:pt x="2289" y="858"/>
                  </a:lnTo>
                  <a:lnTo>
                    <a:pt x="2282" y="832"/>
                  </a:lnTo>
                  <a:lnTo>
                    <a:pt x="2274" y="808"/>
                  </a:lnTo>
                  <a:lnTo>
                    <a:pt x="2263" y="784"/>
                  </a:lnTo>
                  <a:lnTo>
                    <a:pt x="2251" y="766"/>
                  </a:lnTo>
                  <a:lnTo>
                    <a:pt x="2236" y="751"/>
                  </a:lnTo>
                  <a:lnTo>
                    <a:pt x="2209" y="733"/>
                  </a:lnTo>
                  <a:lnTo>
                    <a:pt x="2180" y="714"/>
                  </a:lnTo>
                  <a:lnTo>
                    <a:pt x="2149" y="696"/>
                  </a:lnTo>
                  <a:lnTo>
                    <a:pt x="2116" y="678"/>
                  </a:lnTo>
                  <a:lnTo>
                    <a:pt x="2081" y="662"/>
                  </a:lnTo>
                  <a:lnTo>
                    <a:pt x="2043" y="646"/>
                  </a:lnTo>
                  <a:lnTo>
                    <a:pt x="2004" y="631"/>
                  </a:lnTo>
                  <a:lnTo>
                    <a:pt x="1964" y="616"/>
                  </a:lnTo>
                  <a:lnTo>
                    <a:pt x="1921" y="602"/>
                  </a:lnTo>
                  <a:lnTo>
                    <a:pt x="1876" y="590"/>
                  </a:lnTo>
                  <a:lnTo>
                    <a:pt x="1830" y="577"/>
                  </a:lnTo>
                  <a:lnTo>
                    <a:pt x="1782" y="566"/>
                  </a:lnTo>
                  <a:lnTo>
                    <a:pt x="1732" y="555"/>
                  </a:lnTo>
                  <a:lnTo>
                    <a:pt x="1682" y="545"/>
                  </a:lnTo>
                  <a:lnTo>
                    <a:pt x="1630" y="536"/>
                  </a:lnTo>
                  <a:lnTo>
                    <a:pt x="1576" y="528"/>
                  </a:lnTo>
                  <a:lnTo>
                    <a:pt x="1572" y="464"/>
                  </a:lnTo>
                  <a:lnTo>
                    <a:pt x="1465" y="464"/>
                  </a:lnTo>
                  <a:lnTo>
                    <a:pt x="1474" y="628"/>
                  </a:lnTo>
                  <a:lnTo>
                    <a:pt x="1470" y="629"/>
                  </a:lnTo>
                  <a:lnTo>
                    <a:pt x="1465" y="630"/>
                  </a:lnTo>
                  <a:lnTo>
                    <a:pt x="1460" y="631"/>
                  </a:lnTo>
                  <a:lnTo>
                    <a:pt x="1456" y="632"/>
                  </a:lnTo>
                  <a:lnTo>
                    <a:pt x="1451" y="635"/>
                  </a:lnTo>
                  <a:lnTo>
                    <a:pt x="1447" y="636"/>
                  </a:lnTo>
                  <a:lnTo>
                    <a:pt x="1441" y="637"/>
                  </a:lnTo>
                  <a:lnTo>
                    <a:pt x="1436" y="638"/>
                  </a:lnTo>
                  <a:lnTo>
                    <a:pt x="1445" y="634"/>
                  </a:lnTo>
                  <a:lnTo>
                    <a:pt x="1397" y="553"/>
                  </a:lnTo>
                  <a:lnTo>
                    <a:pt x="1384" y="446"/>
                  </a:lnTo>
                  <a:lnTo>
                    <a:pt x="1396" y="435"/>
                  </a:lnTo>
                  <a:lnTo>
                    <a:pt x="1406" y="424"/>
                  </a:lnTo>
                  <a:lnTo>
                    <a:pt x="1417" y="411"/>
                  </a:lnTo>
                  <a:lnTo>
                    <a:pt x="1426" y="397"/>
                  </a:lnTo>
                  <a:lnTo>
                    <a:pt x="1435" y="382"/>
                  </a:lnTo>
                  <a:lnTo>
                    <a:pt x="1443" y="366"/>
                  </a:lnTo>
                  <a:lnTo>
                    <a:pt x="1450" y="349"/>
                  </a:lnTo>
                  <a:lnTo>
                    <a:pt x="1457" y="332"/>
                  </a:lnTo>
                  <a:lnTo>
                    <a:pt x="1465" y="464"/>
                  </a:lnTo>
                  <a:lnTo>
                    <a:pt x="1572" y="464"/>
                  </a:lnTo>
                  <a:lnTo>
                    <a:pt x="1562" y="270"/>
                  </a:lnTo>
                  <a:lnTo>
                    <a:pt x="1561" y="261"/>
                  </a:lnTo>
                  <a:lnTo>
                    <a:pt x="1557" y="253"/>
                  </a:lnTo>
                  <a:lnTo>
                    <a:pt x="1553" y="247"/>
                  </a:lnTo>
                  <a:lnTo>
                    <a:pt x="1547" y="240"/>
                  </a:lnTo>
                  <a:lnTo>
                    <a:pt x="1540" y="234"/>
                  </a:lnTo>
                  <a:lnTo>
                    <a:pt x="1533" y="230"/>
                  </a:lnTo>
                  <a:lnTo>
                    <a:pt x="1524" y="228"/>
                  </a:lnTo>
                  <a:lnTo>
                    <a:pt x="1516" y="227"/>
                  </a:lnTo>
                  <a:lnTo>
                    <a:pt x="1495" y="227"/>
                  </a:lnTo>
                  <a:lnTo>
                    <a:pt x="1489" y="227"/>
                  </a:lnTo>
                  <a:lnTo>
                    <a:pt x="1483" y="228"/>
                  </a:lnTo>
                  <a:lnTo>
                    <a:pt x="1479" y="230"/>
                  </a:lnTo>
                  <a:lnTo>
                    <a:pt x="1473" y="233"/>
                  </a:lnTo>
                  <a:lnTo>
                    <a:pt x="1473" y="232"/>
                  </a:lnTo>
                  <a:lnTo>
                    <a:pt x="1471" y="209"/>
                  </a:lnTo>
                  <a:lnTo>
                    <a:pt x="1466" y="185"/>
                  </a:lnTo>
                  <a:lnTo>
                    <a:pt x="1459" y="164"/>
                  </a:lnTo>
                  <a:lnTo>
                    <a:pt x="1451" y="143"/>
                  </a:lnTo>
                  <a:lnTo>
                    <a:pt x="1441" y="122"/>
                  </a:lnTo>
                  <a:lnTo>
                    <a:pt x="1428" y="104"/>
                  </a:lnTo>
                  <a:lnTo>
                    <a:pt x="1413" y="85"/>
                  </a:lnTo>
                  <a:lnTo>
                    <a:pt x="1397" y="68"/>
                  </a:lnTo>
                  <a:lnTo>
                    <a:pt x="1379" y="53"/>
                  </a:lnTo>
                  <a:lnTo>
                    <a:pt x="1359" y="39"/>
                  </a:lnTo>
                  <a:lnTo>
                    <a:pt x="1340" y="28"/>
                  </a:lnTo>
                  <a:lnTo>
                    <a:pt x="1319" y="17"/>
                  </a:lnTo>
                  <a:lnTo>
                    <a:pt x="1297" y="10"/>
                  </a:lnTo>
                  <a:lnTo>
                    <a:pt x="1275" y="5"/>
                  </a:lnTo>
                  <a:lnTo>
                    <a:pt x="1252" y="1"/>
                  </a:lnTo>
                  <a:lnTo>
                    <a:pt x="1229" y="0"/>
                  </a:lnTo>
                  <a:lnTo>
                    <a:pt x="1207" y="1"/>
                  </a:lnTo>
                  <a:lnTo>
                    <a:pt x="1186" y="3"/>
                  </a:lnTo>
                  <a:lnTo>
                    <a:pt x="1166" y="9"/>
                  </a:lnTo>
                  <a:lnTo>
                    <a:pt x="1146" y="15"/>
                  </a:lnTo>
                  <a:lnTo>
                    <a:pt x="1128" y="24"/>
                  </a:lnTo>
                  <a:lnTo>
                    <a:pt x="1110" y="33"/>
                  </a:lnTo>
                  <a:lnTo>
                    <a:pt x="1094" y="45"/>
                  </a:lnTo>
                  <a:lnTo>
                    <a:pt x="1079" y="59"/>
                  </a:lnTo>
                  <a:lnTo>
                    <a:pt x="1064" y="73"/>
                  </a:lnTo>
                  <a:lnTo>
                    <a:pt x="1053" y="89"/>
                  </a:lnTo>
                  <a:lnTo>
                    <a:pt x="1041" y="105"/>
                  </a:lnTo>
                  <a:lnTo>
                    <a:pt x="1032" y="123"/>
                  </a:lnTo>
                  <a:lnTo>
                    <a:pt x="1024" y="142"/>
                  </a:lnTo>
                  <a:lnTo>
                    <a:pt x="1018" y="161"/>
                  </a:lnTo>
                  <a:lnTo>
                    <a:pt x="1014" y="182"/>
                  </a:lnTo>
                  <a:lnTo>
                    <a:pt x="1011" y="204"/>
                  </a:lnTo>
                  <a:lnTo>
                    <a:pt x="988" y="223"/>
                  </a:lnTo>
                  <a:lnTo>
                    <a:pt x="962" y="248"/>
                  </a:lnTo>
                  <a:lnTo>
                    <a:pt x="933" y="275"/>
                  </a:lnTo>
                  <a:lnTo>
                    <a:pt x="905" y="304"/>
                  </a:lnTo>
                  <a:lnTo>
                    <a:pt x="880" y="333"/>
                  </a:lnTo>
                  <a:lnTo>
                    <a:pt x="860" y="361"/>
                  </a:lnTo>
                  <a:lnTo>
                    <a:pt x="848" y="386"/>
                  </a:lnTo>
                  <a:lnTo>
                    <a:pt x="845" y="408"/>
                  </a:lnTo>
                  <a:lnTo>
                    <a:pt x="848" y="416"/>
                  </a:lnTo>
                  <a:lnTo>
                    <a:pt x="851" y="423"/>
                  </a:lnTo>
                  <a:lnTo>
                    <a:pt x="857" y="429"/>
                  </a:lnTo>
                  <a:lnTo>
                    <a:pt x="864" y="433"/>
                  </a:lnTo>
                  <a:lnTo>
                    <a:pt x="874" y="438"/>
                  </a:lnTo>
                  <a:lnTo>
                    <a:pt x="885" y="442"/>
                  </a:lnTo>
                  <a:lnTo>
                    <a:pt x="897" y="446"/>
                  </a:lnTo>
                  <a:lnTo>
                    <a:pt x="910" y="449"/>
                  </a:lnTo>
                  <a:lnTo>
                    <a:pt x="923" y="453"/>
                  </a:lnTo>
                  <a:lnTo>
                    <a:pt x="936" y="455"/>
                  </a:lnTo>
                  <a:lnTo>
                    <a:pt x="950" y="458"/>
                  </a:lnTo>
                  <a:lnTo>
                    <a:pt x="964" y="460"/>
                  </a:lnTo>
                  <a:lnTo>
                    <a:pt x="977" y="462"/>
                  </a:lnTo>
                  <a:lnTo>
                    <a:pt x="991" y="463"/>
                  </a:lnTo>
                  <a:lnTo>
                    <a:pt x="1003" y="465"/>
                  </a:lnTo>
                  <a:lnTo>
                    <a:pt x="1015" y="467"/>
                  </a:lnTo>
                  <a:lnTo>
                    <a:pt x="1026" y="467"/>
                  </a:lnTo>
                  <a:lnTo>
                    <a:pt x="1037" y="468"/>
                  </a:lnTo>
                  <a:lnTo>
                    <a:pt x="1046" y="469"/>
                  </a:lnTo>
                  <a:lnTo>
                    <a:pt x="1054" y="469"/>
                  </a:lnTo>
                  <a:lnTo>
                    <a:pt x="1067" y="581"/>
                  </a:lnTo>
                  <a:lnTo>
                    <a:pt x="1067" y="584"/>
                  </a:lnTo>
                  <a:lnTo>
                    <a:pt x="1058" y="582"/>
                  </a:lnTo>
                  <a:lnTo>
                    <a:pt x="1052" y="579"/>
                  </a:lnTo>
                  <a:lnTo>
                    <a:pt x="1043" y="579"/>
                  </a:lnTo>
                  <a:lnTo>
                    <a:pt x="1035" y="582"/>
                  </a:lnTo>
                  <a:lnTo>
                    <a:pt x="1031" y="583"/>
                  </a:lnTo>
                  <a:lnTo>
                    <a:pt x="1027" y="584"/>
                  </a:lnTo>
                  <a:lnTo>
                    <a:pt x="1024" y="585"/>
                  </a:lnTo>
                  <a:lnTo>
                    <a:pt x="1022" y="586"/>
                  </a:lnTo>
                  <a:lnTo>
                    <a:pt x="955" y="494"/>
                  </a:lnTo>
                  <a:lnTo>
                    <a:pt x="954" y="493"/>
                  </a:lnTo>
                  <a:lnTo>
                    <a:pt x="949" y="490"/>
                  </a:lnTo>
                  <a:lnTo>
                    <a:pt x="943" y="486"/>
                  </a:lnTo>
                  <a:lnTo>
                    <a:pt x="938" y="484"/>
                  </a:lnTo>
                  <a:lnTo>
                    <a:pt x="929" y="482"/>
                  </a:lnTo>
                  <a:lnTo>
                    <a:pt x="923" y="482"/>
                  </a:lnTo>
                  <a:lnTo>
                    <a:pt x="914" y="484"/>
                  </a:lnTo>
                  <a:lnTo>
                    <a:pt x="906" y="486"/>
                  </a:lnTo>
                  <a:lnTo>
                    <a:pt x="898" y="492"/>
                  </a:lnTo>
                  <a:lnTo>
                    <a:pt x="887" y="507"/>
                  </a:lnTo>
                  <a:lnTo>
                    <a:pt x="883" y="522"/>
                  </a:lnTo>
                  <a:lnTo>
                    <a:pt x="886" y="536"/>
                  </a:lnTo>
                  <a:lnTo>
                    <a:pt x="890" y="546"/>
                  </a:lnTo>
                  <a:lnTo>
                    <a:pt x="893" y="549"/>
                  </a:lnTo>
                  <a:lnTo>
                    <a:pt x="898" y="556"/>
                  </a:lnTo>
                  <a:lnTo>
                    <a:pt x="906" y="568"/>
                  </a:lnTo>
                  <a:lnTo>
                    <a:pt x="917" y="582"/>
                  </a:lnTo>
                  <a:lnTo>
                    <a:pt x="927" y="596"/>
                  </a:lnTo>
                  <a:lnTo>
                    <a:pt x="939" y="611"/>
                  </a:lnTo>
                  <a:lnTo>
                    <a:pt x="948" y="623"/>
                  </a:lnTo>
                  <a:lnTo>
                    <a:pt x="956" y="634"/>
                  </a:lnTo>
                  <a:lnTo>
                    <a:pt x="931" y="627"/>
                  </a:lnTo>
                  <a:lnTo>
                    <a:pt x="909" y="619"/>
                  </a:lnTo>
                  <a:lnTo>
                    <a:pt x="889" y="609"/>
                  </a:lnTo>
                  <a:lnTo>
                    <a:pt x="873" y="600"/>
                  </a:lnTo>
                  <a:lnTo>
                    <a:pt x="860" y="591"/>
                  </a:lnTo>
                  <a:lnTo>
                    <a:pt x="850" y="581"/>
                  </a:lnTo>
                  <a:lnTo>
                    <a:pt x="844" y="570"/>
                  </a:lnTo>
                  <a:lnTo>
                    <a:pt x="842" y="559"/>
                  </a:lnTo>
                  <a:lnTo>
                    <a:pt x="841" y="551"/>
                  </a:lnTo>
                  <a:lnTo>
                    <a:pt x="841" y="544"/>
                  </a:lnTo>
                  <a:lnTo>
                    <a:pt x="841" y="537"/>
                  </a:lnTo>
                  <a:lnTo>
                    <a:pt x="842" y="530"/>
                  </a:lnTo>
                  <a:lnTo>
                    <a:pt x="843" y="510"/>
                  </a:lnTo>
                  <a:lnTo>
                    <a:pt x="825" y="513"/>
                  </a:lnTo>
                  <a:lnTo>
                    <a:pt x="790" y="516"/>
                  </a:lnTo>
                  <a:lnTo>
                    <a:pt x="756" y="521"/>
                  </a:lnTo>
                  <a:lnTo>
                    <a:pt x="721" y="524"/>
                  </a:lnTo>
                  <a:lnTo>
                    <a:pt x="688" y="530"/>
                  </a:lnTo>
                  <a:lnTo>
                    <a:pt x="654" y="535"/>
                  </a:lnTo>
                  <a:lnTo>
                    <a:pt x="622" y="540"/>
                  </a:lnTo>
                  <a:lnTo>
                    <a:pt x="591" y="546"/>
                  </a:lnTo>
                  <a:lnTo>
                    <a:pt x="559" y="552"/>
                  </a:lnTo>
                  <a:lnTo>
                    <a:pt x="529" y="559"/>
                  </a:lnTo>
                  <a:lnTo>
                    <a:pt x="499" y="566"/>
                  </a:lnTo>
                  <a:lnTo>
                    <a:pt x="469" y="573"/>
                  </a:lnTo>
                  <a:lnTo>
                    <a:pt x="440" y="581"/>
                  </a:lnTo>
                  <a:lnTo>
                    <a:pt x="411" y="587"/>
                  </a:lnTo>
                  <a:lnTo>
                    <a:pt x="385" y="596"/>
                  </a:lnTo>
                  <a:lnTo>
                    <a:pt x="357" y="605"/>
                  </a:lnTo>
                  <a:lnTo>
                    <a:pt x="332" y="613"/>
                  </a:lnTo>
                  <a:lnTo>
                    <a:pt x="306" y="622"/>
                  </a:lnTo>
                  <a:lnTo>
                    <a:pt x="281" y="631"/>
                  </a:lnTo>
                  <a:lnTo>
                    <a:pt x="258" y="640"/>
                  </a:lnTo>
                  <a:lnTo>
                    <a:pt x="235" y="651"/>
                  </a:lnTo>
                  <a:lnTo>
                    <a:pt x="212" y="661"/>
                  </a:lnTo>
                  <a:lnTo>
                    <a:pt x="191" y="672"/>
                  </a:lnTo>
                  <a:lnTo>
                    <a:pt x="170" y="682"/>
                  </a:lnTo>
                  <a:lnTo>
                    <a:pt x="151" y="692"/>
                  </a:lnTo>
                  <a:lnTo>
                    <a:pt x="132" y="704"/>
                  </a:lnTo>
                  <a:lnTo>
                    <a:pt x="114" y="715"/>
                  </a:lnTo>
                  <a:lnTo>
                    <a:pt x="97" y="727"/>
                  </a:lnTo>
                  <a:lnTo>
                    <a:pt x="81" y="738"/>
                  </a:lnTo>
                  <a:lnTo>
                    <a:pt x="66" y="751"/>
                  </a:lnTo>
                  <a:lnTo>
                    <a:pt x="52" y="763"/>
                  </a:lnTo>
                  <a:lnTo>
                    <a:pt x="39" y="775"/>
                  </a:lnTo>
                  <a:lnTo>
                    <a:pt x="26" y="788"/>
                  </a:lnTo>
                  <a:lnTo>
                    <a:pt x="8" y="824"/>
                  </a:lnTo>
                  <a:lnTo>
                    <a:pt x="0" y="870"/>
                  </a:lnTo>
                  <a:lnTo>
                    <a:pt x="0" y="913"/>
                  </a:lnTo>
                  <a:lnTo>
                    <a:pt x="1" y="945"/>
                  </a:lnTo>
                  <a:lnTo>
                    <a:pt x="3" y="969"/>
                  </a:lnTo>
                  <a:lnTo>
                    <a:pt x="8" y="994"/>
                  </a:lnTo>
                  <a:lnTo>
                    <a:pt x="14" y="1019"/>
                  </a:lnTo>
                  <a:lnTo>
                    <a:pt x="21" y="1044"/>
                  </a:lnTo>
                  <a:lnTo>
                    <a:pt x="29" y="1067"/>
                  </a:lnTo>
                  <a:lnTo>
                    <a:pt x="39" y="1087"/>
                  </a:lnTo>
                  <a:lnTo>
                    <a:pt x="51" y="1106"/>
                  </a:lnTo>
                  <a:lnTo>
                    <a:pt x="63" y="1120"/>
                  </a:lnTo>
                  <a:lnTo>
                    <a:pt x="79" y="1132"/>
                  </a:lnTo>
                  <a:lnTo>
                    <a:pt x="97" y="1145"/>
                  </a:lnTo>
                  <a:lnTo>
                    <a:pt x="116" y="1157"/>
                  </a:lnTo>
                  <a:lnTo>
                    <a:pt x="136" y="1167"/>
                  </a:lnTo>
                  <a:lnTo>
                    <a:pt x="158" y="1176"/>
                  </a:lnTo>
                  <a:lnTo>
                    <a:pt x="181" y="1185"/>
                  </a:lnTo>
                  <a:lnTo>
                    <a:pt x="205" y="1193"/>
                  </a:lnTo>
                  <a:lnTo>
                    <a:pt x="230" y="1200"/>
                  </a:lnTo>
                  <a:lnTo>
                    <a:pt x="238" y="1221"/>
                  </a:lnTo>
                  <a:lnTo>
                    <a:pt x="246" y="1241"/>
                  </a:lnTo>
                  <a:lnTo>
                    <a:pt x="257" y="1260"/>
                  </a:lnTo>
                  <a:lnTo>
                    <a:pt x="268" y="1280"/>
                  </a:lnTo>
                  <a:lnTo>
                    <a:pt x="281" y="1298"/>
                  </a:lnTo>
                  <a:lnTo>
                    <a:pt x="294" y="1316"/>
                  </a:lnTo>
                  <a:lnTo>
                    <a:pt x="309" y="1333"/>
                  </a:lnTo>
                  <a:lnTo>
                    <a:pt x="325" y="1349"/>
                  </a:lnTo>
                  <a:lnTo>
                    <a:pt x="337" y="1360"/>
                  </a:lnTo>
                  <a:lnTo>
                    <a:pt x="351" y="1372"/>
                  </a:lnTo>
                  <a:lnTo>
                    <a:pt x="365" y="1382"/>
                  </a:lnTo>
                  <a:lnTo>
                    <a:pt x="379" y="1392"/>
                  </a:lnTo>
                  <a:lnTo>
                    <a:pt x="394" y="1401"/>
                  </a:lnTo>
                  <a:lnTo>
                    <a:pt x="409" y="1409"/>
                  </a:lnTo>
                  <a:lnTo>
                    <a:pt x="424" y="1416"/>
                  </a:lnTo>
                  <a:lnTo>
                    <a:pt x="440" y="1423"/>
                  </a:lnTo>
                  <a:lnTo>
                    <a:pt x="455" y="1428"/>
                  </a:lnTo>
                  <a:lnTo>
                    <a:pt x="471" y="1434"/>
                  </a:lnTo>
                  <a:lnTo>
                    <a:pt x="487" y="1438"/>
                  </a:lnTo>
                  <a:lnTo>
                    <a:pt x="504" y="1441"/>
                  </a:lnTo>
                  <a:lnTo>
                    <a:pt x="521" y="1445"/>
                  </a:lnTo>
                  <a:lnTo>
                    <a:pt x="538" y="1447"/>
                  </a:lnTo>
                  <a:lnTo>
                    <a:pt x="554" y="1448"/>
                  </a:lnTo>
                  <a:lnTo>
                    <a:pt x="571" y="1448"/>
                  </a:lnTo>
                  <a:lnTo>
                    <a:pt x="589" y="1448"/>
                  </a:lnTo>
                  <a:lnTo>
                    <a:pt x="605" y="1447"/>
                  </a:lnTo>
                  <a:lnTo>
                    <a:pt x="622" y="1445"/>
                  </a:lnTo>
                  <a:lnTo>
                    <a:pt x="638" y="1441"/>
                  </a:lnTo>
                  <a:lnTo>
                    <a:pt x="654" y="1438"/>
                  </a:lnTo>
                  <a:lnTo>
                    <a:pt x="669" y="1434"/>
                  </a:lnTo>
                  <a:lnTo>
                    <a:pt x="685" y="1428"/>
                  </a:lnTo>
                  <a:lnTo>
                    <a:pt x="700" y="1423"/>
                  </a:lnTo>
                  <a:lnTo>
                    <a:pt x="715" y="1416"/>
                  </a:lnTo>
                  <a:lnTo>
                    <a:pt x="729" y="1409"/>
                  </a:lnTo>
                  <a:lnTo>
                    <a:pt x="743" y="1401"/>
                  </a:lnTo>
                  <a:lnTo>
                    <a:pt x="757" y="1392"/>
                  </a:lnTo>
                  <a:lnTo>
                    <a:pt x="769" y="1382"/>
                  </a:lnTo>
                  <a:lnTo>
                    <a:pt x="782" y="1372"/>
                  </a:lnTo>
                  <a:lnTo>
                    <a:pt x="795" y="1360"/>
                  </a:lnTo>
                  <a:lnTo>
                    <a:pt x="806" y="1349"/>
                  </a:lnTo>
                  <a:lnTo>
                    <a:pt x="818" y="1336"/>
                  </a:lnTo>
                  <a:lnTo>
                    <a:pt x="829" y="1322"/>
                  </a:lnTo>
                  <a:lnTo>
                    <a:pt x="838" y="1307"/>
                  </a:lnTo>
                  <a:lnTo>
                    <a:pt x="849" y="1292"/>
                  </a:lnTo>
                  <a:lnTo>
                    <a:pt x="857" y="1278"/>
                  </a:lnTo>
                  <a:lnTo>
                    <a:pt x="864" y="1263"/>
                  </a:lnTo>
                  <a:lnTo>
                    <a:pt x="871" y="1246"/>
                  </a:lnTo>
                  <a:lnTo>
                    <a:pt x="876" y="1230"/>
                  </a:lnTo>
                  <a:lnTo>
                    <a:pt x="895" y="1230"/>
                  </a:lnTo>
                  <a:lnTo>
                    <a:pt x="913" y="1229"/>
                  </a:lnTo>
                  <a:lnTo>
                    <a:pt x="932" y="1229"/>
                  </a:lnTo>
                  <a:lnTo>
                    <a:pt x="950" y="1229"/>
                  </a:lnTo>
                  <a:lnTo>
                    <a:pt x="969" y="1228"/>
                  </a:lnTo>
                  <a:lnTo>
                    <a:pt x="987" y="1228"/>
                  </a:lnTo>
                  <a:lnTo>
                    <a:pt x="1005" y="1228"/>
                  </a:lnTo>
                  <a:lnTo>
                    <a:pt x="1024" y="1227"/>
                  </a:lnTo>
                  <a:lnTo>
                    <a:pt x="1042" y="1227"/>
                  </a:lnTo>
                  <a:lnTo>
                    <a:pt x="1062" y="1227"/>
                  </a:lnTo>
                  <a:lnTo>
                    <a:pt x="1080" y="1227"/>
                  </a:lnTo>
                  <a:lnTo>
                    <a:pt x="1100" y="1226"/>
                  </a:lnTo>
                  <a:lnTo>
                    <a:pt x="1118" y="1226"/>
                  </a:lnTo>
                  <a:lnTo>
                    <a:pt x="1138" y="1226"/>
                  </a:lnTo>
                  <a:lnTo>
                    <a:pt x="1156" y="1226"/>
                  </a:lnTo>
                  <a:lnTo>
                    <a:pt x="1176" y="1226"/>
                  </a:lnTo>
                  <a:lnTo>
                    <a:pt x="1197" y="1226"/>
                  </a:lnTo>
                  <a:lnTo>
                    <a:pt x="1217" y="1226"/>
                  </a:lnTo>
                  <a:lnTo>
                    <a:pt x="1238" y="1226"/>
                  </a:lnTo>
                  <a:lnTo>
                    <a:pt x="1259" y="1227"/>
                  </a:lnTo>
                  <a:lnTo>
                    <a:pt x="1280" y="1227"/>
                  </a:lnTo>
                  <a:lnTo>
                    <a:pt x="1300" y="1227"/>
                  </a:lnTo>
                  <a:lnTo>
                    <a:pt x="1320" y="1228"/>
                  </a:lnTo>
                  <a:lnTo>
                    <a:pt x="1341" y="1228"/>
                  </a:lnTo>
                  <a:lnTo>
                    <a:pt x="1360" y="1229"/>
                  </a:lnTo>
                  <a:lnTo>
                    <a:pt x="1381" y="1230"/>
                  </a:lnTo>
                  <a:lnTo>
                    <a:pt x="1401" y="1230"/>
                  </a:lnTo>
                  <a:lnTo>
                    <a:pt x="1420" y="1231"/>
                  </a:lnTo>
                  <a:lnTo>
                    <a:pt x="1440" y="1233"/>
                  </a:lnTo>
                  <a:lnTo>
                    <a:pt x="1459" y="1234"/>
                  </a:lnTo>
                  <a:lnTo>
                    <a:pt x="1479" y="1234"/>
                  </a:lnTo>
                  <a:lnTo>
                    <a:pt x="1498" y="1235"/>
                  </a:lnTo>
                  <a:lnTo>
                    <a:pt x="1505" y="1251"/>
                  </a:lnTo>
                  <a:lnTo>
                    <a:pt x="1513" y="1266"/>
                  </a:lnTo>
                  <a:lnTo>
                    <a:pt x="1523" y="1281"/>
                  </a:lnTo>
                  <a:lnTo>
                    <a:pt x="1533" y="1295"/>
                  </a:lnTo>
                  <a:lnTo>
                    <a:pt x="1543" y="1310"/>
                  </a:lnTo>
                  <a:lnTo>
                    <a:pt x="1555" y="1322"/>
                  </a:lnTo>
                  <a:lnTo>
                    <a:pt x="1566" y="1336"/>
                  </a:lnTo>
                  <a:lnTo>
                    <a:pt x="1579" y="1349"/>
                  </a:lnTo>
                  <a:lnTo>
                    <a:pt x="1592" y="1360"/>
                  </a:lnTo>
                  <a:lnTo>
                    <a:pt x="1606" y="1372"/>
                  </a:lnTo>
                  <a:lnTo>
                    <a:pt x="1619" y="1382"/>
                  </a:lnTo>
                  <a:lnTo>
                    <a:pt x="1633" y="1392"/>
                  </a:lnTo>
                  <a:lnTo>
                    <a:pt x="1648" y="1401"/>
                  </a:lnTo>
                  <a:lnTo>
                    <a:pt x="1663" y="1409"/>
                  </a:lnTo>
                  <a:lnTo>
                    <a:pt x="1678" y="1416"/>
                  </a:lnTo>
                  <a:lnTo>
                    <a:pt x="1694" y="1423"/>
                  </a:lnTo>
                  <a:lnTo>
                    <a:pt x="1709" y="1428"/>
                  </a:lnTo>
                  <a:lnTo>
                    <a:pt x="1725" y="1434"/>
                  </a:lnTo>
                  <a:lnTo>
                    <a:pt x="1742" y="1438"/>
                  </a:lnTo>
                  <a:lnTo>
                    <a:pt x="1759" y="1441"/>
                  </a:lnTo>
                  <a:lnTo>
                    <a:pt x="1775" y="1445"/>
                  </a:lnTo>
                  <a:lnTo>
                    <a:pt x="1792" y="1447"/>
                  </a:lnTo>
                  <a:lnTo>
                    <a:pt x="1808" y="1448"/>
                  </a:lnTo>
                  <a:lnTo>
                    <a:pt x="1826" y="1448"/>
                  </a:lnTo>
                  <a:lnTo>
                    <a:pt x="1843" y="1448"/>
                  </a:lnTo>
                  <a:lnTo>
                    <a:pt x="1859" y="1447"/>
                  </a:lnTo>
                  <a:lnTo>
                    <a:pt x="1876" y="1445"/>
                  </a:lnTo>
                  <a:lnTo>
                    <a:pt x="1892" y="1441"/>
                  </a:lnTo>
                  <a:lnTo>
                    <a:pt x="1909" y="1438"/>
                  </a:lnTo>
                  <a:lnTo>
                    <a:pt x="1925" y="1434"/>
                  </a:lnTo>
                  <a:lnTo>
                    <a:pt x="1940" y="1428"/>
                  </a:lnTo>
                  <a:lnTo>
                    <a:pt x="1955" y="1423"/>
                  </a:lnTo>
                  <a:lnTo>
                    <a:pt x="1970" y="1416"/>
                  </a:lnTo>
                  <a:lnTo>
                    <a:pt x="1983" y="1409"/>
                  </a:lnTo>
                  <a:lnTo>
                    <a:pt x="1998" y="1401"/>
                  </a:lnTo>
                  <a:lnTo>
                    <a:pt x="2011" y="1392"/>
                  </a:lnTo>
                  <a:lnTo>
                    <a:pt x="2025" y="1382"/>
                  </a:lnTo>
                  <a:lnTo>
                    <a:pt x="2038" y="1372"/>
                  </a:lnTo>
                  <a:lnTo>
                    <a:pt x="2049" y="1360"/>
                  </a:lnTo>
                  <a:lnTo>
                    <a:pt x="2061" y="1349"/>
                  </a:lnTo>
                  <a:lnTo>
                    <a:pt x="2074" y="1334"/>
                  </a:lnTo>
                  <a:lnTo>
                    <a:pt x="2087" y="1317"/>
                  </a:lnTo>
                  <a:lnTo>
                    <a:pt x="2099" y="1301"/>
                  </a:lnTo>
                  <a:lnTo>
                    <a:pt x="2109" y="1282"/>
                  </a:lnTo>
                  <a:lnTo>
                    <a:pt x="2118" y="1264"/>
                  </a:lnTo>
                  <a:lnTo>
                    <a:pt x="2126" y="1245"/>
                  </a:lnTo>
                  <a:lnTo>
                    <a:pt x="2133" y="1226"/>
                  </a:lnTo>
                  <a:lnTo>
                    <a:pt x="2139" y="1206"/>
                  </a:lnTo>
                  <a:lnTo>
                    <a:pt x="2152" y="1201"/>
                  </a:lnTo>
                  <a:lnTo>
                    <a:pt x="2163" y="1196"/>
                  </a:lnTo>
                  <a:lnTo>
                    <a:pt x="2175" y="1191"/>
                  </a:lnTo>
                  <a:lnTo>
                    <a:pt x="2186" y="1185"/>
                  </a:lnTo>
                  <a:lnTo>
                    <a:pt x="2198" y="1180"/>
                  </a:lnTo>
                  <a:lnTo>
                    <a:pt x="2208" y="1174"/>
                  </a:lnTo>
                  <a:lnTo>
                    <a:pt x="2218" y="1168"/>
                  </a:lnTo>
                  <a:lnTo>
                    <a:pt x="2228" y="1161"/>
                  </a:lnTo>
                  <a:lnTo>
                    <a:pt x="2246" y="1144"/>
                  </a:lnTo>
                  <a:lnTo>
                    <a:pt x="2261" y="1122"/>
                  </a:lnTo>
                  <a:lnTo>
                    <a:pt x="2274" y="1096"/>
                  </a:lnTo>
                  <a:lnTo>
                    <a:pt x="2283" y="1067"/>
                  </a:lnTo>
                  <a:lnTo>
                    <a:pt x="2290" y="1036"/>
                  </a:lnTo>
                  <a:lnTo>
                    <a:pt x="2294" y="1003"/>
                  </a:lnTo>
                  <a:lnTo>
                    <a:pt x="2297" y="971"/>
                  </a:lnTo>
                  <a:lnTo>
                    <a:pt x="2297" y="9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784" name="Freeform 18"/>
            <p:cNvSpPr>
              <a:spLocks/>
            </p:cNvSpPr>
            <p:nvPr/>
          </p:nvSpPr>
          <p:spPr bwMode="auto">
            <a:xfrm flipH="1">
              <a:off x="380" y="1240"/>
              <a:ext cx="429" cy="116"/>
            </a:xfrm>
            <a:custGeom>
              <a:avLst/>
              <a:gdLst>
                <a:gd name="T0" fmla="*/ 191 w 644"/>
                <a:gd name="T1" fmla="*/ 29 h 232"/>
                <a:gd name="T2" fmla="*/ 183 w 644"/>
                <a:gd name="T3" fmla="*/ 27 h 232"/>
                <a:gd name="T4" fmla="*/ 173 w 644"/>
                <a:gd name="T5" fmla="*/ 25 h 232"/>
                <a:gd name="T6" fmla="*/ 163 w 644"/>
                <a:gd name="T7" fmla="*/ 23 h 232"/>
                <a:gd name="T8" fmla="*/ 153 w 644"/>
                <a:gd name="T9" fmla="*/ 21 h 232"/>
                <a:gd name="T10" fmla="*/ 143 w 644"/>
                <a:gd name="T11" fmla="*/ 19 h 232"/>
                <a:gd name="T12" fmla="*/ 131 w 644"/>
                <a:gd name="T13" fmla="*/ 17 h 232"/>
                <a:gd name="T14" fmla="*/ 120 w 644"/>
                <a:gd name="T15" fmla="*/ 15 h 232"/>
                <a:gd name="T16" fmla="*/ 107 w 644"/>
                <a:gd name="T17" fmla="*/ 13 h 232"/>
                <a:gd name="T18" fmla="*/ 95 w 644"/>
                <a:gd name="T19" fmla="*/ 12 h 232"/>
                <a:gd name="T20" fmla="*/ 82 w 644"/>
                <a:gd name="T21" fmla="*/ 10 h 232"/>
                <a:gd name="T22" fmla="*/ 69 w 644"/>
                <a:gd name="T23" fmla="*/ 9 h 232"/>
                <a:gd name="T24" fmla="*/ 55 w 644"/>
                <a:gd name="T25" fmla="*/ 7 h 232"/>
                <a:gd name="T26" fmla="*/ 42 w 644"/>
                <a:gd name="T27" fmla="*/ 6 h 232"/>
                <a:gd name="T28" fmla="*/ 28 w 644"/>
                <a:gd name="T29" fmla="*/ 5 h 232"/>
                <a:gd name="T30" fmla="*/ 14 w 644"/>
                <a:gd name="T31" fmla="*/ 4 h 232"/>
                <a:gd name="T32" fmla="*/ 0 w 644"/>
                <a:gd name="T33" fmla="*/ 3 h 232"/>
                <a:gd name="T34" fmla="*/ 1 w 644"/>
                <a:gd name="T35" fmla="*/ 2 h 232"/>
                <a:gd name="T36" fmla="*/ 1 w 644"/>
                <a:gd name="T37" fmla="*/ 2 h 232"/>
                <a:gd name="T38" fmla="*/ 1 w 644"/>
                <a:gd name="T39" fmla="*/ 1 h 232"/>
                <a:gd name="T40" fmla="*/ 1 w 644"/>
                <a:gd name="T41" fmla="*/ 0 h 232"/>
                <a:gd name="T42" fmla="*/ 15 w 644"/>
                <a:gd name="T43" fmla="*/ 1 h 232"/>
                <a:gd name="T44" fmla="*/ 31 w 644"/>
                <a:gd name="T45" fmla="*/ 3 h 232"/>
                <a:gd name="T46" fmla="*/ 45 w 644"/>
                <a:gd name="T47" fmla="*/ 4 h 232"/>
                <a:gd name="T48" fmla="*/ 58 w 644"/>
                <a:gd name="T49" fmla="*/ 5 h 232"/>
                <a:gd name="T50" fmla="*/ 73 w 644"/>
                <a:gd name="T51" fmla="*/ 6 h 232"/>
                <a:gd name="T52" fmla="*/ 85 w 644"/>
                <a:gd name="T53" fmla="*/ 8 h 232"/>
                <a:gd name="T54" fmla="*/ 98 w 644"/>
                <a:gd name="T55" fmla="*/ 10 h 232"/>
                <a:gd name="T56" fmla="*/ 109 w 644"/>
                <a:gd name="T57" fmla="*/ 11 h 232"/>
                <a:gd name="T58" fmla="*/ 121 w 644"/>
                <a:gd name="T59" fmla="*/ 13 h 232"/>
                <a:gd name="T60" fmla="*/ 133 w 644"/>
                <a:gd name="T61" fmla="*/ 15 h 232"/>
                <a:gd name="T62" fmla="*/ 143 w 644"/>
                <a:gd name="T63" fmla="*/ 17 h 232"/>
                <a:gd name="T64" fmla="*/ 153 w 644"/>
                <a:gd name="T65" fmla="*/ 19 h 232"/>
                <a:gd name="T66" fmla="*/ 162 w 644"/>
                <a:gd name="T67" fmla="*/ 21 h 232"/>
                <a:gd name="T68" fmla="*/ 171 w 644"/>
                <a:gd name="T69" fmla="*/ 23 h 232"/>
                <a:gd name="T70" fmla="*/ 179 w 644"/>
                <a:gd name="T71" fmla="*/ 25 h 232"/>
                <a:gd name="T72" fmla="*/ 186 w 644"/>
                <a:gd name="T73" fmla="*/ 27 h 232"/>
                <a:gd name="T74" fmla="*/ 187 w 644"/>
                <a:gd name="T75" fmla="*/ 28 h 232"/>
                <a:gd name="T76" fmla="*/ 188 w 644"/>
                <a:gd name="T77" fmla="*/ 28 h 232"/>
                <a:gd name="T78" fmla="*/ 189 w 644"/>
                <a:gd name="T79" fmla="*/ 29 h 232"/>
                <a:gd name="T80" fmla="*/ 191 w 644"/>
                <a:gd name="T81" fmla="*/ 29 h 23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44" h="232">
                  <a:moveTo>
                    <a:pt x="644" y="232"/>
                  </a:moveTo>
                  <a:lnTo>
                    <a:pt x="617" y="214"/>
                  </a:lnTo>
                  <a:lnTo>
                    <a:pt x="586" y="197"/>
                  </a:lnTo>
                  <a:lnTo>
                    <a:pt x="553" y="180"/>
                  </a:lnTo>
                  <a:lnTo>
                    <a:pt x="519" y="164"/>
                  </a:lnTo>
                  <a:lnTo>
                    <a:pt x="482" y="147"/>
                  </a:lnTo>
                  <a:lnTo>
                    <a:pt x="444" y="132"/>
                  </a:lnTo>
                  <a:lnTo>
                    <a:pt x="405" y="117"/>
                  </a:lnTo>
                  <a:lnTo>
                    <a:pt x="364" y="104"/>
                  </a:lnTo>
                  <a:lnTo>
                    <a:pt x="322" y="90"/>
                  </a:lnTo>
                  <a:lnTo>
                    <a:pt x="278" y="77"/>
                  </a:lnTo>
                  <a:lnTo>
                    <a:pt x="233" y="66"/>
                  </a:lnTo>
                  <a:lnTo>
                    <a:pt x="188" y="54"/>
                  </a:lnTo>
                  <a:lnTo>
                    <a:pt x="142" y="44"/>
                  </a:lnTo>
                  <a:lnTo>
                    <a:pt x="95" y="35"/>
                  </a:lnTo>
                  <a:lnTo>
                    <a:pt x="48" y="25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2" y="9"/>
                  </a:lnTo>
                  <a:lnTo>
                    <a:pt x="3" y="5"/>
                  </a:lnTo>
                  <a:lnTo>
                    <a:pt x="3" y="0"/>
                  </a:lnTo>
                  <a:lnTo>
                    <a:pt x="53" y="8"/>
                  </a:lnTo>
                  <a:lnTo>
                    <a:pt x="103" y="17"/>
                  </a:lnTo>
                  <a:lnTo>
                    <a:pt x="150" y="26"/>
                  </a:lnTo>
                  <a:lnTo>
                    <a:pt x="197" y="37"/>
                  </a:lnTo>
                  <a:lnTo>
                    <a:pt x="244" y="48"/>
                  </a:lnTo>
                  <a:lnTo>
                    <a:pt x="287" y="60"/>
                  </a:lnTo>
                  <a:lnTo>
                    <a:pt x="330" y="73"/>
                  </a:lnTo>
                  <a:lnTo>
                    <a:pt x="370" y="86"/>
                  </a:lnTo>
                  <a:lnTo>
                    <a:pt x="409" y="100"/>
                  </a:lnTo>
                  <a:lnTo>
                    <a:pt x="447" y="114"/>
                  </a:lnTo>
                  <a:lnTo>
                    <a:pt x="483" y="130"/>
                  </a:lnTo>
                  <a:lnTo>
                    <a:pt x="516" y="145"/>
                  </a:lnTo>
                  <a:lnTo>
                    <a:pt x="548" y="162"/>
                  </a:lnTo>
                  <a:lnTo>
                    <a:pt x="578" y="179"/>
                  </a:lnTo>
                  <a:lnTo>
                    <a:pt x="604" y="196"/>
                  </a:lnTo>
                  <a:lnTo>
                    <a:pt x="629" y="214"/>
                  </a:lnTo>
                  <a:lnTo>
                    <a:pt x="634" y="218"/>
                  </a:lnTo>
                  <a:lnTo>
                    <a:pt x="637" y="222"/>
                  </a:lnTo>
                  <a:lnTo>
                    <a:pt x="641" y="227"/>
                  </a:lnTo>
                  <a:lnTo>
                    <a:pt x="644" y="2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785" name="Freeform 19"/>
            <p:cNvSpPr>
              <a:spLocks/>
            </p:cNvSpPr>
            <p:nvPr/>
          </p:nvSpPr>
          <p:spPr bwMode="auto">
            <a:xfrm flipH="1">
              <a:off x="837" y="1088"/>
              <a:ext cx="41" cy="180"/>
            </a:xfrm>
            <a:custGeom>
              <a:avLst/>
              <a:gdLst>
                <a:gd name="T0" fmla="*/ 3 w 63"/>
                <a:gd name="T1" fmla="*/ 0 h 359"/>
                <a:gd name="T2" fmla="*/ 9 w 63"/>
                <a:gd name="T3" fmla="*/ 0 h 359"/>
                <a:gd name="T4" fmla="*/ 10 w 63"/>
                <a:gd name="T5" fmla="*/ 1 h 359"/>
                <a:gd name="T6" fmla="*/ 12 w 63"/>
                <a:gd name="T7" fmla="*/ 1 h 359"/>
                <a:gd name="T8" fmla="*/ 12 w 63"/>
                <a:gd name="T9" fmla="*/ 1 h 359"/>
                <a:gd name="T10" fmla="*/ 13 w 63"/>
                <a:gd name="T11" fmla="*/ 2 h 359"/>
                <a:gd name="T12" fmla="*/ 18 w 63"/>
                <a:gd name="T13" fmla="*/ 42 h 359"/>
                <a:gd name="T14" fmla="*/ 18 w 63"/>
                <a:gd name="T15" fmla="*/ 42 h 359"/>
                <a:gd name="T16" fmla="*/ 16 w 63"/>
                <a:gd name="T17" fmla="*/ 42 h 359"/>
                <a:gd name="T18" fmla="*/ 15 w 63"/>
                <a:gd name="T19" fmla="*/ 43 h 359"/>
                <a:gd name="T20" fmla="*/ 14 w 63"/>
                <a:gd name="T21" fmla="*/ 43 h 359"/>
                <a:gd name="T22" fmla="*/ 12 w 63"/>
                <a:gd name="T23" fmla="*/ 44 h 359"/>
                <a:gd name="T24" fmla="*/ 10 w 63"/>
                <a:gd name="T25" fmla="*/ 44 h 359"/>
                <a:gd name="T26" fmla="*/ 9 w 63"/>
                <a:gd name="T27" fmla="*/ 44 h 359"/>
                <a:gd name="T28" fmla="*/ 7 w 63"/>
                <a:gd name="T29" fmla="*/ 45 h 359"/>
                <a:gd name="T30" fmla="*/ 5 w 63"/>
                <a:gd name="T31" fmla="*/ 45 h 359"/>
                <a:gd name="T32" fmla="*/ 0 w 63"/>
                <a:gd name="T33" fmla="*/ 2 h 359"/>
                <a:gd name="T34" fmla="*/ 1 w 63"/>
                <a:gd name="T35" fmla="*/ 1 h 359"/>
                <a:gd name="T36" fmla="*/ 1 w 63"/>
                <a:gd name="T37" fmla="*/ 1 h 359"/>
                <a:gd name="T38" fmla="*/ 2 w 63"/>
                <a:gd name="T39" fmla="*/ 1 h 359"/>
                <a:gd name="T40" fmla="*/ 3 w 63"/>
                <a:gd name="T41" fmla="*/ 0 h 3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3" h="359">
                  <a:moveTo>
                    <a:pt x="11" y="0"/>
                  </a:moveTo>
                  <a:lnTo>
                    <a:pt x="33" y="0"/>
                  </a:lnTo>
                  <a:lnTo>
                    <a:pt x="38" y="1"/>
                  </a:lnTo>
                  <a:lnTo>
                    <a:pt x="41" y="3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63" y="332"/>
                  </a:lnTo>
                  <a:lnTo>
                    <a:pt x="60" y="335"/>
                  </a:lnTo>
                  <a:lnTo>
                    <a:pt x="55" y="339"/>
                  </a:lnTo>
                  <a:lnTo>
                    <a:pt x="50" y="342"/>
                  </a:lnTo>
                  <a:lnTo>
                    <a:pt x="45" y="345"/>
                  </a:lnTo>
                  <a:lnTo>
                    <a:pt x="39" y="349"/>
                  </a:lnTo>
                  <a:lnTo>
                    <a:pt x="33" y="352"/>
                  </a:lnTo>
                  <a:lnTo>
                    <a:pt x="26" y="356"/>
                  </a:lnTo>
                  <a:lnTo>
                    <a:pt x="19" y="359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786" name="Freeform 20"/>
            <p:cNvSpPr>
              <a:spLocks/>
            </p:cNvSpPr>
            <p:nvPr/>
          </p:nvSpPr>
          <p:spPr bwMode="auto">
            <a:xfrm flipH="1">
              <a:off x="923" y="1247"/>
              <a:ext cx="213" cy="44"/>
            </a:xfrm>
            <a:custGeom>
              <a:avLst/>
              <a:gdLst>
                <a:gd name="T0" fmla="*/ 12 w 321"/>
                <a:gd name="T1" fmla="*/ 11 h 88"/>
                <a:gd name="T2" fmla="*/ 11 w 321"/>
                <a:gd name="T3" fmla="*/ 11 h 88"/>
                <a:gd name="T4" fmla="*/ 10 w 321"/>
                <a:gd name="T5" fmla="*/ 10 h 88"/>
                <a:gd name="T6" fmla="*/ 9 w 321"/>
                <a:gd name="T7" fmla="*/ 9 h 88"/>
                <a:gd name="T8" fmla="*/ 7 w 321"/>
                <a:gd name="T9" fmla="*/ 8 h 88"/>
                <a:gd name="T10" fmla="*/ 6 w 321"/>
                <a:gd name="T11" fmla="*/ 7 h 88"/>
                <a:gd name="T12" fmla="*/ 4 w 321"/>
                <a:gd name="T13" fmla="*/ 6 h 88"/>
                <a:gd name="T14" fmla="*/ 2 w 321"/>
                <a:gd name="T15" fmla="*/ 5 h 88"/>
                <a:gd name="T16" fmla="*/ 0 w 321"/>
                <a:gd name="T17" fmla="*/ 4 h 88"/>
                <a:gd name="T18" fmla="*/ 0 w 321"/>
                <a:gd name="T19" fmla="*/ 3 h 88"/>
                <a:gd name="T20" fmla="*/ 81 w 321"/>
                <a:gd name="T21" fmla="*/ 0 h 88"/>
                <a:gd name="T22" fmla="*/ 94 w 321"/>
                <a:gd name="T23" fmla="*/ 9 h 88"/>
                <a:gd name="T24" fmla="*/ 90 w 321"/>
                <a:gd name="T25" fmla="*/ 9 h 88"/>
                <a:gd name="T26" fmla="*/ 87 w 321"/>
                <a:gd name="T27" fmla="*/ 10 h 88"/>
                <a:gd name="T28" fmla="*/ 84 w 321"/>
                <a:gd name="T29" fmla="*/ 10 h 88"/>
                <a:gd name="T30" fmla="*/ 80 w 321"/>
                <a:gd name="T31" fmla="*/ 10 h 88"/>
                <a:gd name="T32" fmla="*/ 76 w 321"/>
                <a:gd name="T33" fmla="*/ 10 h 88"/>
                <a:gd name="T34" fmla="*/ 72 w 321"/>
                <a:gd name="T35" fmla="*/ 10 h 88"/>
                <a:gd name="T36" fmla="*/ 69 w 321"/>
                <a:gd name="T37" fmla="*/ 11 h 88"/>
                <a:gd name="T38" fmla="*/ 65 w 321"/>
                <a:gd name="T39" fmla="*/ 11 h 88"/>
                <a:gd name="T40" fmla="*/ 61 w 321"/>
                <a:gd name="T41" fmla="*/ 11 h 88"/>
                <a:gd name="T42" fmla="*/ 57 w 321"/>
                <a:gd name="T43" fmla="*/ 11 h 88"/>
                <a:gd name="T44" fmla="*/ 53 w 321"/>
                <a:gd name="T45" fmla="*/ 11 h 88"/>
                <a:gd name="T46" fmla="*/ 49 w 321"/>
                <a:gd name="T47" fmla="*/ 11 h 88"/>
                <a:gd name="T48" fmla="*/ 45 w 321"/>
                <a:gd name="T49" fmla="*/ 11 h 88"/>
                <a:gd name="T50" fmla="*/ 40 w 321"/>
                <a:gd name="T51" fmla="*/ 11 h 88"/>
                <a:gd name="T52" fmla="*/ 36 w 321"/>
                <a:gd name="T53" fmla="*/ 11 h 88"/>
                <a:gd name="T54" fmla="*/ 32 w 321"/>
                <a:gd name="T55" fmla="*/ 11 h 88"/>
                <a:gd name="T56" fmla="*/ 29 w 321"/>
                <a:gd name="T57" fmla="*/ 11 h 88"/>
                <a:gd name="T58" fmla="*/ 27 w 321"/>
                <a:gd name="T59" fmla="*/ 11 h 88"/>
                <a:gd name="T60" fmla="*/ 24 w 321"/>
                <a:gd name="T61" fmla="*/ 11 h 88"/>
                <a:gd name="T62" fmla="*/ 22 w 321"/>
                <a:gd name="T63" fmla="*/ 11 h 88"/>
                <a:gd name="T64" fmla="*/ 19 w 321"/>
                <a:gd name="T65" fmla="*/ 11 h 88"/>
                <a:gd name="T66" fmla="*/ 17 w 321"/>
                <a:gd name="T67" fmla="*/ 11 h 88"/>
                <a:gd name="T68" fmla="*/ 14 w 321"/>
                <a:gd name="T69" fmla="*/ 11 h 88"/>
                <a:gd name="T70" fmla="*/ 12 w 321"/>
                <a:gd name="T71" fmla="*/ 11 h 8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21" h="88">
                  <a:moveTo>
                    <a:pt x="40" y="86"/>
                  </a:moveTo>
                  <a:lnTo>
                    <a:pt x="36" y="81"/>
                  </a:lnTo>
                  <a:lnTo>
                    <a:pt x="33" y="76"/>
                  </a:lnTo>
                  <a:lnTo>
                    <a:pt x="29" y="69"/>
                  </a:lnTo>
                  <a:lnTo>
                    <a:pt x="25" y="62"/>
                  </a:lnTo>
                  <a:lnTo>
                    <a:pt x="19" y="54"/>
                  </a:lnTo>
                  <a:lnTo>
                    <a:pt x="13" y="46"/>
                  </a:lnTo>
                  <a:lnTo>
                    <a:pt x="7" y="39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278" y="0"/>
                  </a:lnTo>
                  <a:lnTo>
                    <a:pt x="321" y="69"/>
                  </a:lnTo>
                  <a:lnTo>
                    <a:pt x="309" y="71"/>
                  </a:lnTo>
                  <a:lnTo>
                    <a:pt x="298" y="73"/>
                  </a:lnTo>
                  <a:lnTo>
                    <a:pt x="286" y="76"/>
                  </a:lnTo>
                  <a:lnTo>
                    <a:pt x="273" y="77"/>
                  </a:lnTo>
                  <a:lnTo>
                    <a:pt x="261" y="79"/>
                  </a:lnTo>
                  <a:lnTo>
                    <a:pt x="248" y="80"/>
                  </a:lnTo>
                  <a:lnTo>
                    <a:pt x="235" y="81"/>
                  </a:lnTo>
                  <a:lnTo>
                    <a:pt x="223" y="84"/>
                  </a:lnTo>
                  <a:lnTo>
                    <a:pt x="209" y="85"/>
                  </a:lnTo>
                  <a:lnTo>
                    <a:pt x="195" y="86"/>
                  </a:lnTo>
                  <a:lnTo>
                    <a:pt x="181" y="86"/>
                  </a:lnTo>
                  <a:lnTo>
                    <a:pt x="167" y="87"/>
                  </a:lnTo>
                  <a:lnTo>
                    <a:pt x="154" y="87"/>
                  </a:lnTo>
                  <a:lnTo>
                    <a:pt x="139" y="88"/>
                  </a:lnTo>
                  <a:lnTo>
                    <a:pt x="125" y="88"/>
                  </a:lnTo>
                  <a:lnTo>
                    <a:pt x="110" y="88"/>
                  </a:lnTo>
                  <a:lnTo>
                    <a:pt x="101" y="88"/>
                  </a:lnTo>
                  <a:lnTo>
                    <a:pt x="91" y="88"/>
                  </a:lnTo>
                  <a:lnTo>
                    <a:pt x="82" y="88"/>
                  </a:lnTo>
                  <a:lnTo>
                    <a:pt x="74" y="87"/>
                  </a:lnTo>
                  <a:lnTo>
                    <a:pt x="65" y="87"/>
                  </a:lnTo>
                  <a:lnTo>
                    <a:pt x="57" y="87"/>
                  </a:lnTo>
                  <a:lnTo>
                    <a:pt x="48" y="86"/>
                  </a:lnTo>
                  <a:lnTo>
                    <a:pt x="4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787" name="Freeform 21"/>
            <p:cNvSpPr>
              <a:spLocks/>
            </p:cNvSpPr>
            <p:nvPr/>
          </p:nvSpPr>
          <p:spPr bwMode="auto">
            <a:xfrm flipH="1">
              <a:off x="906" y="975"/>
              <a:ext cx="266" cy="203"/>
            </a:xfrm>
            <a:custGeom>
              <a:avLst/>
              <a:gdLst>
                <a:gd name="T0" fmla="*/ 61 w 401"/>
                <a:gd name="T1" fmla="*/ 0 h 407"/>
                <a:gd name="T2" fmla="*/ 72 w 401"/>
                <a:gd name="T3" fmla="*/ 1 h 407"/>
                <a:gd name="T4" fmla="*/ 83 w 401"/>
                <a:gd name="T5" fmla="*/ 3 h 407"/>
                <a:gd name="T6" fmla="*/ 93 w 401"/>
                <a:gd name="T7" fmla="*/ 5 h 407"/>
                <a:gd name="T8" fmla="*/ 101 w 401"/>
                <a:gd name="T9" fmla="*/ 9 h 407"/>
                <a:gd name="T10" fmla="*/ 109 w 401"/>
                <a:gd name="T11" fmla="*/ 13 h 407"/>
                <a:gd name="T12" fmla="*/ 114 w 401"/>
                <a:gd name="T13" fmla="*/ 18 h 407"/>
                <a:gd name="T14" fmla="*/ 117 w 401"/>
                <a:gd name="T15" fmla="*/ 22 h 407"/>
                <a:gd name="T16" fmla="*/ 117 w 401"/>
                <a:gd name="T17" fmla="*/ 28 h 407"/>
                <a:gd name="T18" fmla="*/ 113 w 401"/>
                <a:gd name="T19" fmla="*/ 36 h 407"/>
                <a:gd name="T20" fmla="*/ 106 w 401"/>
                <a:gd name="T21" fmla="*/ 42 h 407"/>
                <a:gd name="T22" fmla="*/ 97 w 401"/>
                <a:gd name="T23" fmla="*/ 48 h 407"/>
                <a:gd name="T24" fmla="*/ 90 w 401"/>
                <a:gd name="T25" fmla="*/ 50 h 407"/>
                <a:gd name="T26" fmla="*/ 86 w 401"/>
                <a:gd name="T27" fmla="*/ 50 h 407"/>
                <a:gd name="T28" fmla="*/ 82 w 401"/>
                <a:gd name="T29" fmla="*/ 50 h 407"/>
                <a:gd name="T30" fmla="*/ 79 w 401"/>
                <a:gd name="T31" fmla="*/ 50 h 407"/>
                <a:gd name="T32" fmla="*/ 70 w 401"/>
                <a:gd name="T33" fmla="*/ 47 h 407"/>
                <a:gd name="T34" fmla="*/ 61 w 401"/>
                <a:gd name="T35" fmla="*/ 41 h 407"/>
                <a:gd name="T36" fmla="*/ 56 w 401"/>
                <a:gd name="T37" fmla="*/ 34 h 407"/>
                <a:gd name="T38" fmla="*/ 54 w 401"/>
                <a:gd name="T39" fmla="*/ 29 h 407"/>
                <a:gd name="T40" fmla="*/ 53 w 401"/>
                <a:gd name="T41" fmla="*/ 26 h 407"/>
                <a:gd name="T42" fmla="*/ 50 w 401"/>
                <a:gd name="T43" fmla="*/ 24 h 407"/>
                <a:gd name="T44" fmla="*/ 47 w 401"/>
                <a:gd name="T45" fmla="*/ 22 h 407"/>
                <a:gd name="T46" fmla="*/ 44 w 401"/>
                <a:gd name="T47" fmla="*/ 21 h 407"/>
                <a:gd name="T48" fmla="*/ 41 w 401"/>
                <a:gd name="T49" fmla="*/ 21 h 407"/>
                <a:gd name="T50" fmla="*/ 38 w 401"/>
                <a:gd name="T51" fmla="*/ 20 h 407"/>
                <a:gd name="T52" fmla="*/ 0 w 401"/>
                <a:gd name="T53" fmla="*/ 20 h 407"/>
                <a:gd name="T54" fmla="*/ 2 w 401"/>
                <a:gd name="T55" fmla="*/ 16 h 407"/>
                <a:gd name="T56" fmla="*/ 6 w 401"/>
                <a:gd name="T57" fmla="*/ 12 h 407"/>
                <a:gd name="T58" fmla="*/ 11 w 401"/>
                <a:gd name="T59" fmla="*/ 9 h 407"/>
                <a:gd name="T60" fmla="*/ 18 w 401"/>
                <a:gd name="T61" fmla="*/ 5 h 407"/>
                <a:gd name="T62" fmla="*/ 26 w 401"/>
                <a:gd name="T63" fmla="*/ 3 h 407"/>
                <a:gd name="T64" fmla="*/ 34 w 401"/>
                <a:gd name="T65" fmla="*/ 1 h 407"/>
                <a:gd name="T66" fmla="*/ 44 w 401"/>
                <a:gd name="T67" fmla="*/ 0 h 407"/>
                <a:gd name="T68" fmla="*/ 55 w 401"/>
                <a:gd name="T69" fmla="*/ 0 h 4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1" h="407">
                  <a:moveTo>
                    <a:pt x="188" y="0"/>
                  </a:moveTo>
                  <a:lnTo>
                    <a:pt x="209" y="1"/>
                  </a:lnTo>
                  <a:lnTo>
                    <a:pt x="228" y="3"/>
                  </a:lnTo>
                  <a:lnTo>
                    <a:pt x="248" y="9"/>
                  </a:lnTo>
                  <a:lnTo>
                    <a:pt x="266" y="16"/>
                  </a:lnTo>
                  <a:lnTo>
                    <a:pt x="285" y="24"/>
                  </a:lnTo>
                  <a:lnTo>
                    <a:pt x="302" y="35"/>
                  </a:lnTo>
                  <a:lnTo>
                    <a:pt x="318" y="46"/>
                  </a:lnTo>
                  <a:lnTo>
                    <a:pt x="334" y="60"/>
                  </a:lnTo>
                  <a:lnTo>
                    <a:pt x="348" y="75"/>
                  </a:lnTo>
                  <a:lnTo>
                    <a:pt x="361" y="91"/>
                  </a:lnTo>
                  <a:lnTo>
                    <a:pt x="372" y="107"/>
                  </a:lnTo>
                  <a:lnTo>
                    <a:pt x="382" y="126"/>
                  </a:lnTo>
                  <a:lnTo>
                    <a:pt x="390" y="144"/>
                  </a:lnTo>
                  <a:lnTo>
                    <a:pt x="395" y="162"/>
                  </a:lnTo>
                  <a:lnTo>
                    <a:pt x="399" y="182"/>
                  </a:lnTo>
                  <a:lnTo>
                    <a:pt x="401" y="202"/>
                  </a:lnTo>
                  <a:lnTo>
                    <a:pt x="400" y="229"/>
                  </a:lnTo>
                  <a:lnTo>
                    <a:pt x="395" y="259"/>
                  </a:lnTo>
                  <a:lnTo>
                    <a:pt x="387" y="288"/>
                  </a:lnTo>
                  <a:lnTo>
                    <a:pt x="377" y="316"/>
                  </a:lnTo>
                  <a:lnTo>
                    <a:pt x="363" y="342"/>
                  </a:lnTo>
                  <a:lnTo>
                    <a:pt x="348" y="365"/>
                  </a:lnTo>
                  <a:lnTo>
                    <a:pt x="331" y="385"/>
                  </a:lnTo>
                  <a:lnTo>
                    <a:pt x="312" y="399"/>
                  </a:lnTo>
                  <a:lnTo>
                    <a:pt x="306" y="402"/>
                  </a:lnTo>
                  <a:lnTo>
                    <a:pt x="300" y="404"/>
                  </a:lnTo>
                  <a:lnTo>
                    <a:pt x="294" y="405"/>
                  </a:lnTo>
                  <a:lnTo>
                    <a:pt x="288" y="407"/>
                  </a:lnTo>
                  <a:lnTo>
                    <a:pt x="281" y="407"/>
                  </a:lnTo>
                  <a:lnTo>
                    <a:pt x="276" y="405"/>
                  </a:lnTo>
                  <a:lnTo>
                    <a:pt x="270" y="403"/>
                  </a:lnTo>
                  <a:lnTo>
                    <a:pt x="264" y="401"/>
                  </a:lnTo>
                  <a:lnTo>
                    <a:pt x="241" y="382"/>
                  </a:lnTo>
                  <a:lnTo>
                    <a:pt x="223" y="357"/>
                  </a:lnTo>
                  <a:lnTo>
                    <a:pt x="209" y="328"/>
                  </a:lnTo>
                  <a:lnTo>
                    <a:pt x="200" y="299"/>
                  </a:lnTo>
                  <a:lnTo>
                    <a:pt x="193" y="272"/>
                  </a:lnTo>
                  <a:lnTo>
                    <a:pt x="188" y="249"/>
                  </a:lnTo>
                  <a:lnTo>
                    <a:pt x="186" y="233"/>
                  </a:lnTo>
                  <a:lnTo>
                    <a:pt x="186" y="227"/>
                  </a:lnTo>
                  <a:lnTo>
                    <a:pt x="183" y="215"/>
                  </a:lnTo>
                  <a:lnTo>
                    <a:pt x="180" y="204"/>
                  </a:lnTo>
                  <a:lnTo>
                    <a:pt x="174" y="193"/>
                  </a:lnTo>
                  <a:lnTo>
                    <a:pt x="166" y="184"/>
                  </a:lnTo>
                  <a:lnTo>
                    <a:pt x="162" y="181"/>
                  </a:lnTo>
                  <a:lnTo>
                    <a:pt x="156" y="177"/>
                  </a:lnTo>
                  <a:lnTo>
                    <a:pt x="151" y="174"/>
                  </a:lnTo>
                  <a:lnTo>
                    <a:pt x="145" y="172"/>
                  </a:lnTo>
                  <a:lnTo>
                    <a:pt x="141" y="169"/>
                  </a:lnTo>
                  <a:lnTo>
                    <a:pt x="135" y="168"/>
                  </a:lnTo>
                  <a:lnTo>
                    <a:pt x="129" y="167"/>
                  </a:lnTo>
                  <a:lnTo>
                    <a:pt x="124" y="167"/>
                  </a:lnTo>
                  <a:lnTo>
                    <a:pt x="0" y="167"/>
                  </a:lnTo>
                  <a:lnTo>
                    <a:pt x="4" y="150"/>
                  </a:lnTo>
                  <a:lnTo>
                    <a:pt x="7" y="132"/>
                  </a:lnTo>
                  <a:lnTo>
                    <a:pt x="13" y="116"/>
                  </a:lnTo>
                  <a:lnTo>
                    <a:pt x="21" y="100"/>
                  </a:lnTo>
                  <a:lnTo>
                    <a:pt x="29" y="86"/>
                  </a:lnTo>
                  <a:lnTo>
                    <a:pt x="39" y="73"/>
                  </a:lnTo>
                  <a:lnTo>
                    <a:pt x="50" y="60"/>
                  </a:lnTo>
                  <a:lnTo>
                    <a:pt x="61" y="47"/>
                  </a:lnTo>
                  <a:lnTo>
                    <a:pt x="75" y="37"/>
                  </a:lnTo>
                  <a:lnTo>
                    <a:pt x="89" y="28"/>
                  </a:lnTo>
                  <a:lnTo>
                    <a:pt x="104" y="20"/>
                  </a:lnTo>
                  <a:lnTo>
                    <a:pt x="119" y="13"/>
                  </a:lnTo>
                  <a:lnTo>
                    <a:pt x="135" y="7"/>
                  </a:lnTo>
                  <a:lnTo>
                    <a:pt x="152" y="3"/>
                  </a:lnTo>
                  <a:lnTo>
                    <a:pt x="170" y="1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11C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788" name="Freeform 22"/>
            <p:cNvSpPr>
              <a:spLocks/>
            </p:cNvSpPr>
            <p:nvPr/>
          </p:nvSpPr>
          <p:spPr bwMode="auto">
            <a:xfrm flipH="1">
              <a:off x="958" y="1074"/>
              <a:ext cx="326" cy="168"/>
            </a:xfrm>
            <a:custGeom>
              <a:avLst/>
              <a:gdLst>
                <a:gd name="T0" fmla="*/ 0 w 490"/>
                <a:gd name="T1" fmla="*/ 23 h 336"/>
                <a:gd name="T2" fmla="*/ 1 w 490"/>
                <a:gd name="T3" fmla="*/ 21 h 336"/>
                <a:gd name="T4" fmla="*/ 2 w 490"/>
                <a:gd name="T5" fmla="*/ 20 h 336"/>
                <a:gd name="T6" fmla="*/ 7 w 490"/>
                <a:gd name="T7" fmla="*/ 17 h 336"/>
                <a:gd name="T8" fmla="*/ 13 w 490"/>
                <a:gd name="T9" fmla="*/ 14 h 336"/>
                <a:gd name="T10" fmla="*/ 19 w 490"/>
                <a:gd name="T11" fmla="*/ 11 h 336"/>
                <a:gd name="T12" fmla="*/ 27 w 490"/>
                <a:gd name="T13" fmla="*/ 8 h 336"/>
                <a:gd name="T14" fmla="*/ 37 w 490"/>
                <a:gd name="T15" fmla="*/ 4 h 336"/>
                <a:gd name="T16" fmla="*/ 46 w 490"/>
                <a:gd name="T17" fmla="*/ 0 h 336"/>
                <a:gd name="T18" fmla="*/ 86 w 490"/>
                <a:gd name="T19" fmla="*/ 0 h 336"/>
                <a:gd name="T20" fmla="*/ 88 w 490"/>
                <a:gd name="T21" fmla="*/ 1 h 336"/>
                <a:gd name="T22" fmla="*/ 89 w 490"/>
                <a:gd name="T23" fmla="*/ 1 h 336"/>
                <a:gd name="T24" fmla="*/ 90 w 490"/>
                <a:gd name="T25" fmla="*/ 1 h 336"/>
                <a:gd name="T26" fmla="*/ 92 w 490"/>
                <a:gd name="T27" fmla="*/ 1 h 336"/>
                <a:gd name="T28" fmla="*/ 93 w 490"/>
                <a:gd name="T29" fmla="*/ 2 h 336"/>
                <a:gd name="T30" fmla="*/ 94 w 490"/>
                <a:gd name="T31" fmla="*/ 3 h 336"/>
                <a:gd name="T32" fmla="*/ 94 w 490"/>
                <a:gd name="T33" fmla="*/ 3 h 336"/>
                <a:gd name="T34" fmla="*/ 94 w 490"/>
                <a:gd name="T35" fmla="*/ 4 h 336"/>
                <a:gd name="T36" fmla="*/ 95 w 490"/>
                <a:gd name="T37" fmla="*/ 5 h 336"/>
                <a:gd name="T38" fmla="*/ 96 w 490"/>
                <a:gd name="T39" fmla="*/ 8 h 336"/>
                <a:gd name="T40" fmla="*/ 97 w 490"/>
                <a:gd name="T41" fmla="*/ 11 h 336"/>
                <a:gd name="T42" fmla="*/ 100 w 490"/>
                <a:gd name="T43" fmla="*/ 15 h 336"/>
                <a:gd name="T44" fmla="*/ 102 w 490"/>
                <a:gd name="T45" fmla="*/ 19 h 336"/>
                <a:gd name="T46" fmla="*/ 108 w 490"/>
                <a:gd name="T47" fmla="*/ 23 h 336"/>
                <a:gd name="T48" fmla="*/ 114 w 490"/>
                <a:gd name="T49" fmla="*/ 26 h 336"/>
                <a:gd name="T50" fmla="*/ 122 w 490"/>
                <a:gd name="T51" fmla="*/ 29 h 336"/>
                <a:gd name="T52" fmla="*/ 125 w 490"/>
                <a:gd name="T53" fmla="*/ 29 h 336"/>
                <a:gd name="T54" fmla="*/ 128 w 490"/>
                <a:gd name="T55" fmla="*/ 30 h 336"/>
                <a:gd name="T56" fmla="*/ 130 w 490"/>
                <a:gd name="T57" fmla="*/ 30 h 336"/>
                <a:gd name="T58" fmla="*/ 132 w 490"/>
                <a:gd name="T59" fmla="*/ 30 h 336"/>
                <a:gd name="T60" fmla="*/ 134 w 490"/>
                <a:gd name="T61" fmla="*/ 30 h 336"/>
                <a:gd name="T62" fmla="*/ 137 w 490"/>
                <a:gd name="T63" fmla="*/ 30 h 336"/>
                <a:gd name="T64" fmla="*/ 140 w 490"/>
                <a:gd name="T65" fmla="*/ 30 h 336"/>
                <a:gd name="T66" fmla="*/ 142 w 490"/>
                <a:gd name="T67" fmla="*/ 30 h 336"/>
                <a:gd name="T68" fmla="*/ 144 w 490"/>
                <a:gd name="T69" fmla="*/ 40 h 336"/>
                <a:gd name="T70" fmla="*/ 65 w 490"/>
                <a:gd name="T71" fmla="*/ 42 h 336"/>
                <a:gd name="T72" fmla="*/ 60 w 490"/>
                <a:gd name="T73" fmla="*/ 27 h 336"/>
                <a:gd name="T74" fmla="*/ 57 w 490"/>
                <a:gd name="T75" fmla="*/ 27 h 336"/>
                <a:gd name="T76" fmla="*/ 56 w 490"/>
                <a:gd name="T77" fmla="*/ 27 h 336"/>
                <a:gd name="T78" fmla="*/ 55 w 490"/>
                <a:gd name="T79" fmla="*/ 27 h 336"/>
                <a:gd name="T80" fmla="*/ 53 w 490"/>
                <a:gd name="T81" fmla="*/ 27 h 336"/>
                <a:gd name="T82" fmla="*/ 50 w 490"/>
                <a:gd name="T83" fmla="*/ 27 h 336"/>
                <a:gd name="T84" fmla="*/ 47 w 490"/>
                <a:gd name="T85" fmla="*/ 27 h 336"/>
                <a:gd name="T86" fmla="*/ 43 w 490"/>
                <a:gd name="T87" fmla="*/ 26 h 336"/>
                <a:gd name="T88" fmla="*/ 39 w 490"/>
                <a:gd name="T89" fmla="*/ 26 h 336"/>
                <a:gd name="T90" fmla="*/ 35 w 490"/>
                <a:gd name="T91" fmla="*/ 26 h 336"/>
                <a:gd name="T92" fmla="*/ 30 w 490"/>
                <a:gd name="T93" fmla="*/ 26 h 336"/>
                <a:gd name="T94" fmla="*/ 25 w 490"/>
                <a:gd name="T95" fmla="*/ 26 h 336"/>
                <a:gd name="T96" fmla="*/ 21 w 490"/>
                <a:gd name="T97" fmla="*/ 25 h 336"/>
                <a:gd name="T98" fmla="*/ 16 w 490"/>
                <a:gd name="T99" fmla="*/ 25 h 336"/>
                <a:gd name="T100" fmla="*/ 11 w 490"/>
                <a:gd name="T101" fmla="*/ 24 h 336"/>
                <a:gd name="T102" fmla="*/ 7 w 490"/>
                <a:gd name="T103" fmla="*/ 24 h 336"/>
                <a:gd name="T104" fmla="*/ 4 w 490"/>
                <a:gd name="T105" fmla="*/ 23 h 336"/>
                <a:gd name="T106" fmla="*/ 1 w 490"/>
                <a:gd name="T107" fmla="*/ 23 h 336"/>
                <a:gd name="T108" fmla="*/ 0 w 490"/>
                <a:gd name="T109" fmla="*/ 23 h 336"/>
                <a:gd name="T110" fmla="*/ 0 w 490"/>
                <a:gd name="T111" fmla="*/ 23 h 336"/>
                <a:gd name="T112" fmla="*/ 0 w 490"/>
                <a:gd name="T113" fmla="*/ 23 h 336"/>
                <a:gd name="T114" fmla="*/ 0 w 490"/>
                <a:gd name="T115" fmla="*/ 23 h 3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90" h="336">
                  <a:moveTo>
                    <a:pt x="0" y="177"/>
                  </a:moveTo>
                  <a:lnTo>
                    <a:pt x="1" y="168"/>
                  </a:lnTo>
                  <a:lnTo>
                    <a:pt x="8" y="153"/>
                  </a:lnTo>
                  <a:lnTo>
                    <a:pt x="22" y="134"/>
                  </a:lnTo>
                  <a:lnTo>
                    <a:pt x="42" y="111"/>
                  </a:lnTo>
                  <a:lnTo>
                    <a:pt x="65" y="85"/>
                  </a:lnTo>
                  <a:lnTo>
                    <a:pt x="92" y="58"/>
                  </a:lnTo>
                  <a:lnTo>
                    <a:pt x="124" y="29"/>
                  </a:lnTo>
                  <a:lnTo>
                    <a:pt x="156" y="0"/>
                  </a:lnTo>
                  <a:lnTo>
                    <a:pt x="292" y="0"/>
                  </a:lnTo>
                  <a:lnTo>
                    <a:pt x="297" y="1"/>
                  </a:lnTo>
                  <a:lnTo>
                    <a:pt x="303" y="2"/>
                  </a:lnTo>
                  <a:lnTo>
                    <a:pt x="308" y="5"/>
                  </a:lnTo>
                  <a:lnTo>
                    <a:pt x="312" y="8"/>
                  </a:lnTo>
                  <a:lnTo>
                    <a:pt x="316" y="13"/>
                  </a:lnTo>
                  <a:lnTo>
                    <a:pt x="319" y="17"/>
                  </a:lnTo>
                  <a:lnTo>
                    <a:pt x="321" y="23"/>
                  </a:lnTo>
                  <a:lnTo>
                    <a:pt x="322" y="29"/>
                  </a:lnTo>
                  <a:lnTo>
                    <a:pt x="323" y="37"/>
                  </a:lnTo>
                  <a:lnTo>
                    <a:pt x="325" y="57"/>
                  </a:lnTo>
                  <a:lnTo>
                    <a:pt x="330" y="82"/>
                  </a:lnTo>
                  <a:lnTo>
                    <a:pt x="338" y="113"/>
                  </a:lnTo>
                  <a:lnTo>
                    <a:pt x="349" y="145"/>
                  </a:lnTo>
                  <a:lnTo>
                    <a:pt x="367" y="177"/>
                  </a:lnTo>
                  <a:lnTo>
                    <a:pt x="388" y="206"/>
                  </a:lnTo>
                  <a:lnTo>
                    <a:pt x="417" y="228"/>
                  </a:lnTo>
                  <a:lnTo>
                    <a:pt x="425" y="232"/>
                  </a:lnTo>
                  <a:lnTo>
                    <a:pt x="433" y="235"/>
                  </a:lnTo>
                  <a:lnTo>
                    <a:pt x="440" y="237"/>
                  </a:lnTo>
                  <a:lnTo>
                    <a:pt x="448" y="239"/>
                  </a:lnTo>
                  <a:lnTo>
                    <a:pt x="456" y="239"/>
                  </a:lnTo>
                  <a:lnTo>
                    <a:pt x="465" y="239"/>
                  </a:lnTo>
                  <a:lnTo>
                    <a:pt x="473" y="236"/>
                  </a:lnTo>
                  <a:lnTo>
                    <a:pt x="481" y="234"/>
                  </a:lnTo>
                  <a:lnTo>
                    <a:pt x="490" y="316"/>
                  </a:lnTo>
                  <a:lnTo>
                    <a:pt x="220" y="336"/>
                  </a:lnTo>
                  <a:lnTo>
                    <a:pt x="205" y="211"/>
                  </a:lnTo>
                  <a:lnTo>
                    <a:pt x="192" y="211"/>
                  </a:lnTo>
                  <a:lnTo>
                    <a:pt x="190" y="211"/>
                  </a:lnTo>
                  <a:lnTo>
                    <a:pt x="186" y="211"/>
                  </a:lnTo>
                  <a:lnTo>
                    <a:pt x="179" y="210"/>
                  </a:lnTo>
                  <a:lnTo>
                    <a:pt x="170" y="210"/>
                  </a:lnTo>
                  <a:lnTo>
                    <a:pt x="158" y="209"/>
                  </a:lnTo>
                  <a:lnTo>
                    <a:pt x="145" y="207"/>
                  </a:lnTo>
                  <a:lnTo>
                    <a:pt x="132" y="206"/>
                  </a:lnTo>
                  <a:lnTo>
                    <a:pt x="117" y="205"/>
                  </a:lnTo>
                  <a:lnTo>
                    <a:pt x="102" y="203"/>
                  </a:lnTo>
                  <a:lnTo>
                    <a:pt x="86" y="201"/>
                  </a:lnTo>
                  <a:lnTo>
                    <a:pt x="69" y="198"/>
                  </a:lnTo>
                  <a:lnTo>
                    <a:pt x="54" y="195"/>
                  </a:lnTo>
                  <a:lnTo>
                    <a:pt x="39" y="191"/>
                  </a:lnTo>
                  <a:lnTo>
                    <a:pt x="26" y="188"/>
                  </a:lnTo>
                  <a:lnTo>
                    <a:pt x="13" y="183"/>
                  </a:lnTo>
                  <a:lnTo>
                    <a:pt x="1" y="179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789" name="Freeform 23"/>
            <p:cNvSpPr>
              <a:spLocks/>
            </p:cNvSpPr>
            <p:nvPr/>
          </p:nvSpPr>
          <p:spPr bwMode="auto">
            <a:xfrm flipH="1">
              <a:off x="1135" y="1265"/>
              <a:ext cx="70" cy="24"/>
            </a:xfrm>
            <a:custGeom>
              <a:avLst/>
              <a:gdLst>
                <a:gd name="T0" fmla="*/ 15 w 106"/>
                <a:gd name="T1" fmla="*/ 0 h 49"/>
                <a:gd name="T2" fmla="*/ 16 w 106"/>
                <a:gd name="T3" fmla="*/ 0 h 49"/>
                <a:gd name="T4" fmla="*/ 17 w 106"/>
                <a:gd name="T5" fmla="*/ 0 h 49"/>
                <a:gd name="T6" fmla="*/ 19 w 106"/>
                <a:gd name="T7" fmla="*/ 0 h 49"/>
                <a:gd name="T8" fmla="*/ 21 w 106"/>
                <a:gd name="T9" fmla="*/ 1 h 49"/>
                <a:gd name="T10" fmla="*/ 21 w 106"/>
                <a:gd name="T11" fmla="*/ 1 h 49"/>
                <a:gd name="T12" fmla="*/ 22 w 106"/>
                <a:gd name="T13" fmla="*/ 1 h 49"/>
                <a:gd name="T14" fmla="*/ 24 w 106"/>
                <a:gd name="T15" fmla="*/ 2 h 49"/>
                <a:gd name="T16" fmla="*/ 26 w 106"/>
                <a:gd name="T17" fmla="*/ 3 h 49"/>
                <a:gd name="T18" fmla="*/ 28 w 106"/>
                <a:gd name="T19" fmla="*/ 4 h 49"/>
                <a:gd name="T20" fmla="*/ 30 w 106"/>
                <a:gd name="T21" fmla="*/ 6 h 49"/>
                <a:gd name="T22" fmla="*/ 26 w 106"/>
                <a:gd name="T23" fmla="*/ 6 h 49"/>
                <a:gd name="T24" fmla="*/ 22 w 106"/>
                <a:gd name="T25" fmla="*/ 5 h 49"/>
                <a:gd name="T26" fmla="*/ 18 w 106"/>
                <a:gd name="T27" fmla="*/ 5 h 49"/>
                <a:gd name="T28" fmla="*/ 15 w 106"/>
                <a:gd name="T29" fmla="*/ 5 h 49"/>
                <a:gd name="T30" fmla="*/ 11 w 106"/>
                <a:gd name="T31" fmla="*/ 5 h 49"/>
                <a:gd name="T32" fmla="*/ 7 w 106"/>
                <a:gd name="T33" fmla="*/ 4 h 49"/>
                <a:gd name="T34" fmla="*/ 3 w 106"/>
                <a:gd name="T35" fmla="*/ 4 h 49"/>
                <a:gd name="T36" fmla="*/ 0 w 106"/>
                <a:gd name="T37" fmla="*/ 4 h 49"/>
                <a:gd name="T38" fmla="*/ 10 w 106"/>
                <a:gd name="T39" fmla="*/ 2 h 49"/>
                <a:gd name="T40" fmla="*/ 9 w 106"/>
                <a:gd name="T41" fmla="*/ 1 h 49"/>
                <a:gd name="T42" fmla="*/ 9 w 106"/>
                <a:gd name="T43" fmla="*/ 1 h 49"/>
                <a:gd name="T44" fmla="*/ 11 w 106"/>
                <a:gd name="T45" fmla="*/ 0 h 49"/>
                <a:gd name="T46" fmla="*/ 12 w 106"/>
                <a:gd name="T47" fmla="*/ 0 h 49"/>
                <a:gd name="T48" fmla="*/ 15 w 106"/>
                <a:gd name="T49" fmla="*/ 0 h 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6" h="49">
                  <a:moveTo>
                    <a:pt x="53" y="0"/>
                  </a:moveTo>
                  <a:lnTo>
                    <a:pt x="56" y="0"/>
                  </a:lnTo>
                  <a:lnTo>
                    <a:pt x="61" y="2"/>
                  </a:lnTo>
                  <a:lnTo>
                    <a:pt x="67" y="4"/>
                  </a:lnTo>
                  <a:lnTo>
                    <a:pt x="72" y="8"/>
                  </a:lnTo>
                  <a:lnTo>
                    <a:pt x="72" y="11"/>
                  </a:lnTo>
                  <a:lnTo>
                    <a:pt x="76" y="12"/>
                  </a:lnTo>
                  <a:lnTo>
                    <a:pt x="84" y="20"/>
                  </a:lnTo>
                  <a:lnTo>
                    <a:pt x="91" y="28"/>
                  </a:lnTo>
                  <a:lnTo>
                    <a:pt x="99" y="38"/>
                  </a:lnTo>
                  <a:lnTo>
                    <a:pt x="106" y="49"/>
                  </a:lnTo>
                  <a:lnTo>
                    <a:pt x="92" y="48"/>
                  </a:lnTo>
                  <a:lnTo>
                    <a:pt x="78" y="46"/>
                  </a:lnTo>
                  <a:lnTo>
                    <a:pt x="64" y="44"/>
                  </a:lnTo>
                  <a:lnTo>
                    <a:pt x="50" y="43"/>
                  </a:lnTo>
                  <a:lnTo>
                    <a:pt x="38" y="41"/>
                  </a:lnTo>
                  <a:lnTo>
                    <a:pt x="25" y="38"/>
                  </a:lnTo>
                  <a:lnTo>
                    <a:pt x="12" y="36"/>
                  </a:lnTo>
                  <a:lnTo>
                    <a:pt x="0" y="34"/>
                  </a:lnTo>
                  <a:lnTo>
                    <a:pt x="33" y="22"/>
                  </a:lnTo>
                  <a:lnTo>
                    <a:pt x="30" y="12"/>
                  </a:lnTo>
                  <a:lnTo>
                    <a:pt x="32" y="10"/>
                  </a:lnTo>
                  <a:lnTo>
                    <a:pt x="37" y="7"/>
                  </a:lnTo>
                  <a:lnTo>
                    <a:pt x="42" y="4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790" name="Freeform 24"/>
            <p:cNvSpPr>
              <a:spLocks/>
            </p:cNvSpPr>
            <p:nvPr/>
          </p:nvSpPr>
          <p:spPr bwMode="auto">
            <a:xfrm flipH="1">
              <a:off x="1203" y="1216"/>
              <a:ext cx="54" cy="52"/>
            </a:xfrm>
            <a:custGeom>
              <a:avLst/>
              <a:gdLst>
                <a:gd name="T0" fmla="*/ 1 w 83"/>
                <a:gd name="T1" fmla="*/ 1 h 102"/>
                <a:gd name="T2" fmla="*/ 3 w 83"/>
                <a:gd name="T3" fmla="*/ 1 h 102"/>
                <a:gd name="T4" fmla="*/ 3 w 83"/>
                <a:gd name="T5" fmla="*/ 0 h 102"/>
                <a:gd name="T6" fmla="*/ 5 w 83"/>
                <a:gd name="T7" fmla="*/ 0 h 102"/>
                <a:gd name="T8" fmla="*/ 5 w 83"/>
                <a:gd name="T9" fmla="*/ 1 h 102"/>
                <a:gd name="T10" fmla="*/ 23 w 83"/>
                <a:gd name="T11" fmla="*/ 12 h 102"/>
                <a:gd name="T12" fmla="*/ 22 w 83"/>
                <a:gd name="T13" fmla="*/ 12 h 102"/>
                <a:gd name="T14" fmla="*/ 22 w 83"/>
                <a:gd name="T15" fmla="*/ 12 h 102"/>
                <a:gd name="T16" fmla="*/ 22 w 83"/>
                <a:gd name="T17" fmla="*/ 12 h 102"/>
                <a:gd name="T18" fmla="*/ 22 w 83"/>
                <a:gd name="T19" fmla="*/ 13 h 102"/>
                <a:gd name="T20" fmla="*/ 18 w 83"/>
                <a:gd name="T21" fmla="*/ 14 h 102"/>
                <a:gd name="T22" fmla="*/ 1 w 83"/>
                <a:gd name="T23" fmla="*/ 3 h 102"/>
                <a:gd name="T24" fmla="*/ 0 w 83"/>
                <a:gd name="T25" fmla="*/ 2 h 102"/>
                <a:gd name="T26" fmla="*/ 0 w 83"/>
                <a:gd name="T27" fmla="*/ 2 h 102"/>
                <a:gd name="T28" fmla="*/ 1 w 83"/>
                <a:gd name="T29" fmla="*/ 1 h 102"/>
                <a:gd name="T30" fmla="*/ 1 w 83"/>
                <a:gd name="T31" fmla="*/ 1 h 1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3" h="102">
                  <a:moveTo>
                    <a:pt x="5" y="3"/>
                  </a:move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83" y="89"/>
                  </a:lnTo>
                  <a:lnTo>
                    <a:pt x="82" y="91"/>
                  </a:lnTo>
                  <a:lnTo>
                    <a:pt x="81" y="93"/>
                  </a:lnTo>
                  <a:lnTo>
                    <a:pt x="80" y="94"/>
                  </a:lnTo>
                  <a:lnTo>
                    <a:pt x="80" y="96"/>
                  </a:lnTo>
                  <a:lnTo>
                    <a:pt x="65" y="102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8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791" name="Freeform 25"/>
            <p:cNvSpPr>
              <a:spLocks/>
            </p:cNvSpPr>
            <p:nvPr/>
          </p:nvSpPr>
          <p:spPr bwMode="auto">
            <a:xfrm flipH="1">
              <a:off x="1326" y="1232"/>
              <a:ext cx="437" cy="91"/>
            </a:xfrm>
            <a:custGeom>
              <a:avLst/>
              <a:gdLst>
                <a:gd name="T0" fmla="*/ 194 w 657"/>
                <a:gd name="T1" fmla="*/ 3 h 182"/>
                <a:gd name="T2" fmla="*/ 178 w 657"/>
                <a:gd name="T3" fmla="*/ 3 h 182"/>
                <a:gd name="T4" fmla="*/ 163 w 657"/>
                <a:gd name="T5" fmla="*/ 4 h 182"/>
                <a:gd name="T6" fmla="*/ 149 w 657"/>
                <a:gd name="T7" fmla="*/ 5 h 182"/>
                <a:gd name="T8" fmla="*/ 135 w 657"/>
                <a:gd name="T9" fmla="*/ 6 h 182"/>
                <a:gd name="T10" fmla="*/ 121 w 657"/>
                <a:gd name="T11" fmla="*/ 7 h 182"/>
                <a:gd name="T12" fmla="*/ 108 w 657"/>
                <a:gd name="T13" fmla="*/ 8 h 182"/>
                <a:gd name="T14" fmla="*/ 95 w 657"/>
                <a:gd name="T15" fmla="*/ 9 h 182"/>
                <a:gd name="T16" fmla="*/ 82 w 657"/>
                <a:gd name="T17" fmla="*/ 11 h 182"/>
                <a:gd name="T18" fmla="*/ 71 w 657"/>
                <a:gd name="T19" fmla="*/ 12 h 182"/>
                <a:gd name="T20" fmla="*/ 59 w 657"/>
                <a:gd name="T21" fmla="*/ 13 h 182"/>
                <a:gd name="T22" fmla="*/ 49 w 657"/>
                <a:gd name="T23" fmla="*/ 15 h 182"/>
                <a:gd name="T24" fmla="*/ 37 w 657"/>
                <a:gd name="T25" fmla="*/ 16 h 182"/>
                <a:gd name="T26" fmla="*/ 28 w 657"/>
                <a:gd name="T27" fmla="*/ 18 h 182"/>
                <a:gd name="T28" fmla="*/ 18 w 657"/>
                <a:gd name="T29" fmla="*/ 20 h 182"/>
                <a:gd name="T30" fmla="*/ 9 w 657"/>
                <a:gd name="T31" fmla="*/ 21 h 182"/>
                <a:gd name="T32" fmla="*/ 0 w 657"/>
                <a:gd name="T33" fmla="*/ 23 h 182"/>
                <a:gd name="T34" fmla="*/ 9 w 657"/>
                <a:gd name="T35" fmla="*/ 21 h 182"/>
                <a:gd name="T36" fmla="*/ 17 w 657"/>
                <a:gd name="T37" fmla="*/ 19 h 182"/>
                <a:gd name="T38" fmla="*/ 27 w 657"/>
                <a:gd name="T39" fmla="*/ 17 h 182"/>
                <a:gd name="T40" fmla="*/ 37 w 657"/>
                <a:gd name="T41" fmla="*/ 16 h 182"/>
                <a:gd name="T42" fmla="*/ 48 w 657"/>
                <a:gd name="T43" fmla="*/ 14 h 182"/>
                <a:gd name="T44" fmla="*/ 59 w 657"/>
                <a:gd name="T45" fmla="*/ 12 h 182"/>
                <a:gd name="T46" fmla="*/ 70 w 657"/>
                <a:gd name="T47" fmla="*/ 11 h 182"/>
                <a:gd name="T48" fmla="*/ 82 w 657"/>
                <a:gd name="T49" fmla="*/ 9 h 182"/>
                <a:gd name="T50" fmla="*/ 94 w 657"/>
                <a:gd name="T51" fmla="*/ 8 h 182"/>
                <a:gd name="T52" fmla="*/ 108 w 657"/>
                <a:gd name="T53" fmla="*/ 6 h 182"/>
                <a:gd name="T54" fmla="*/ 121 w 657"/>
                <a:gd name="T55" fmla="*/ 5 h 182"/>
                <a:gd name="T56" fmla="*/ 134 w 657"/>
                <a:gd name="T57" fmla="*/ 4 h 182"/>
                <a:gd name="T58" fmla="*/ 148 w 657"/>
                <a:gd name="T59" fmla="*/ 3 h 182"/>
                <a:gd name="T60" fmla="*/ 163 w 657"/>
                <a:gd name="T61" fmla="*/ 2 h 182"/>
                <a:gd name="T62" fmla="*/ 178 w 657"/>
                <a:gd name="T63" fmla="*/ 1 h 182"/>
                <a:gd name="T64" fmla="*/ 193 w 657"/>
                <a:gd name="T65" fmla="*/ 0 h 182"/>
                <a:gd name="T66" fmla="*/ 193 w 657"/>
                <a:gd name="T67" fmla="*/ 1 h 182"/>
                <a:gd name="T68" fmla="*/ 193 w 657"/>
                <a:gd name="T69" fmla="*/ 2 h 182"/>
                <a:gd name="T70" fmla="*/ 193 w 657"/>
                <a:gd name="T71" fmla="*/ 2 h 182"/>
                <a:gd name="T72" fmla="*/ 194 w 657"/>
                <a:gd name="T73" fmla="*/ 3 h 18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57" h="182">
                  <a:moveTo>
                    <a:pt x="657" y="18"/>
                  </a:moveTo>
                  <a:lnTo>
                    <a:pt x="605" y="24"/>
                  </a:lnTo>
                  <a:lnTo>
                    <a:pt x="554" y="31"/>
                  </a:lnTo>
                  <a:lnTo>
                    <a:pt x="506" y="38"/>
                  </a:lnTo>
                  <a:lnTo>
                    <a:pt x="458" y="46"/>
                  </a:lnTo>
                  <a:lnTo>
                    <a:pt x="412" y="54"/>
                  </a:lnTo>
                  <a:lnTo>
                    <a:pt x="367" y="63"/>
                  </a:lnTo>
                  <a:lnTo>
                    <a:pt x="323" y="72"/>
                  </a:lnTo>
                  <a:lnTo>
                    <a:pt x="280" y="83"/>
                  </a:lnTo>
                  <a:lnTo>
                    <a:pt x="240" y="93"/>
                  </a:lnTo>
                  <a:lnTo>
                    <a:pt x="201" y="104"/>
                  </a:lnTo>
                  <a:lnTo>
                    <a:pt x="164" y="116"/>
                  </a:lnTo>
                  <a:lnTo>
                    <a:pt x="127" y="128"/>
                  </a:lnTo>
                  <a:lnTo>
                    <a:pt x="94" y="140"/>
                  </a:lnTo>
                  <a:lnTo>
                    <a:pt x="60" y="154"/>
                  </a:lnTo>
                  <a:lnTo>
                    <a:pt x="29" y="168"/>
                  </a:lnTo>
                  <a:lnTo>
                    <a:pt x="0" y="182"/>
                  </a:lnTo>
                  <a:lnTo>
                    <a:pt x="29" y="166"/>
                  </a:lnTo>
                  <a:lnTo>
                    <a:pt x="59" y="150"/>
                  </a:lnTo>
                  <a:lnTo>
                    <a:pt x="91" y="135"/>
                  </a:lnTo>
                  <a:lnTo>
                    <a:pt x="126" y="121"/>
                  </a:lnTo>
                  <a:lnTo>
                    <a:pt x="162" y="107"/>
                  </a:lnTo>
                  <a:lnTo>
                    <a:pt x="199" y="93"/>
                  </a:lnTo>
                  <a:lnTo>
                    <a:pt x="238" y="82"/>
                  </a:lnTo>
                  <a:lnTo>
                    <a:pt x="279" y="69"/>
                  </a:lnTo>
                  <a:lnTo>
                    <a:pt x="322" y="59"/>
                  </a:lnTo>
                  <a:lnTo>
                    <a:pt x="366" y="47"/>
                  </a:lnTo>
                  <a:lnTo>
                    <a:pt x="410" y="38"/>
                  </a:lnTo>
                  <a:lnTo>
                    <a:pt x="457" y="29"/>
                  </a:lnTo>
                  <a:lnTo>
                    <a:pt x="505" y="21"/>
                  </a:lnTo>
                  <a:lnTo>
                    <a:pt x="554" y="13"/>
                  </a:lnTo>
                  <a:lnTo>
                    <a:pt x="604" y="6"/>
                  </a:lnTo>
                  <a:lnTo>
                    <a:pt x="656" y="0"/>
                  </a:lnTo>
                  <a:lnTo>
                    <a:pt x="656" y="4"/>
                  </a:lnTo>
                  <a:lnTo>
                    <a:pt x="656" y="9"/>
                  </a:lnTo>
                  <a:lnTo>
                    <a:pt x="656" y="14"/>
                  </a:lnTo>
                  <a:lnTo>
                    <a:pt x="657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792" name="Freeform 26"/>
            <p:cNvSpPr>
              <a:spLocks/>
            </p:cNvSpPr>
            <p:nvPr/>
          </p:nvSpPr>
          <p:spPr bwMode="auto">
            <a:xfrm flipH="1">
              <a:off x="1292" y="1359"/>
              <a:ext cx="413" cy="310"/>
            </a:xfrm>
            <a:custGeom>
              <a:avLst/>
              <a:gdLst>
                <a:gd name="T0" fmla="*/ 93 w 620"/>
                <a:gd name="T1" fmla="*/ 78 h 620"/>
                <a:gd name="T2" fmla="*/ 83 w 620"/>
                <a:gd name="T3" fmla="*/ 78 h 620"/>
                <a:gd name="T4" fmla="*/ 74 w 620"/>
                <a:gd name="T5" fmla="*/ 77 h 620"/>
                <a:gd name="T6" fmla="*/ 65 w 620"/>
                <a:gd name="T7" fmla="*/ 76 h 620"/>
                <a:gd name="T8" fmla="*/ 57 w 620"/>
                <a:gd name="T9" fmla="*/ 74 h 620"/>
                <a:gd name="T10" fmla="*/ 49 w 620"/>
                <a:gd name="T11" fmla="*/ 72 h 620"/>
                <a:gd name="T12" fmla="*/ 41 w 620"/>
                <a:gd name="T13" fmla="*/ 70 h 620"/>
                <a:gd name="T14" fmla="*/ 34 w 620"/>
                <a:gd name="T15" fmla="*/ 68 h 620"/>
                <a:gd name="T16" fmla="*/ 24 w 620"/>
                <a:gd name="T17" fmla="*/ 64 h 620"/>
                <a:gd name="T18" fmla="*/ 13 w 620"/>
                <a:gd name="T19" fmla="*/ 57 h 620"/>
                <a:gd name="T20" fmla="*/ 5 w 620"/>
                <a:gd name="T21" fmla="*/ 50 h 620"/>
                <a:gd name="T22" fmla="*/ 1 w 620"/>
                <a:gd name="T23" fmla="*/ 43 h 620"/>
                <a:gd name="T24" fmla="*/ 0 w 620"/>
                <a:gd name="T25" fmla="*/ 35 h 620"/>
                <a:gd name="T26" fmla="*/ 2 w 620"/>
                <a:gd name="T27" fmla="*/ 28 h 620"/>
                <a:gd name="T28" fmla="*/ 9 w 620"/>
                <a:gd name="T29" fmla="*/ 21 h 620"/>
                <a:gd name="T30" fmla="*/ 17 w 620"/>
                <a:gd name="T31" fmla="*/ 15 h 620"/>
                <a:gd name="T32" fmla="*/ 26 w 620"/>
                <a:gd name="T33" fmla="*/ 11 h 620"/>
                <a:gd name="T34" fmla="*/ 33 w 620"/>
                <a:gd name="T35" fmla="*/ 8 h 620"/>
                <a:gd name="T36" fmla="*/ 41 w 620"/>
                <a:gd name="T37" fmla="*/ 6 h 620"/>
                <a:gd name="T38" fmla="*/ 47 w 620"/>
                <a:gd name="T39" fmla="*/ 4 h 620"/>
                <a:gd name="T40" fmla="*/ 56 w 620"/>
                <a:gd name="T41" fmla="*/ 3 h 620"/>
                <a:gd name="T42" fmla="*/ 65 w 620"/>
                <a:gd name="T43" fmla="*/ 2 h 620"/>
                <a:gd name="T44" fmla="*/ 73 w 620"/>
                <a:gd name="T45" fmla="*/ 1 h 620"/>
                <a:gd name="T46" fmla="*/ 82 w 620"/>
                <a:gd name="T47" fmla="*/ 0 h 620"/>
                <a:gd name="T48" fmla="*/ 91 w 620"/>
                <a:gd name="T49" fmla="*/ 0 h 620"/>
                <a:gd name="T50" fmla="*/ 101 w 620"/>
                <a:gd name="T51" fmla="*/ 1 h 620"/>
                <a:gd name="T52" fmla="*/ 109 w 620"/>
                <a:gd name="T53" fmla="*/ 2 h 620"/>
                <a:gd name="T54" fmla="*/ 118 w 620"/>
                <a:gd name="T55" fmla="*/ 3 h 620"/>
                <a:gd name="T56" fmla="*/ 126 w 620"/>
                <a:gd name="T57" fmla="*/ 4 h 620"/>
                <a:gd name="T58" fmla="*/ 134 w 620"/>
                <a:gd name="T59" fmla="*/ 6 h 620"/>
                <a:gd name="T60" fmla="*/ 142 w 620"/>
                <a:gd name="T61" fmla="*/ 8 h 620"/>
                <a:gd name="T62" fmla="*/ 149 w 620"/>
                <a:gd name="T63" fmla="*/ 11 h 620"/>
                <a:gd name="T64" fmla="*/ 159 w 620"/>
                <a:gd name="T65" fmla="*/ 15 h 620"/>
                <a:gd name="T66" fmla="*/ 170 w 620"/>
                <a:gd name="T67" fmla="*/ 21 h 620"/>
                <a:gd name="T68" fmla="*/ 177 w 620"/>
                <a:gd name="T69" fmla="*/ 28 h 620"/>
                <a:gd name="T70" fmla="*/ 182 w 620"/>
                <a:gd name="T71" fmla="*/ 35 h 620"/>
                <a:gd name="T72" fmla="*/ 183 w 620"/>
                <a:gd name="T73" fmla="*/ 43 h 620"/>
                <a:gd name="T74" fmla="*/ 180 w 620"/>
                <a:gd name="T75" fmla="*/ 51 h 620"/>
                <a:gd name="T76" fmla="*/ 175 w 620"/>
                <a:gd name="T77" fmla="*/ 58 h 620"/>
                <a:gd name="T78" fmla="*/ 165 w 620"/>
                <a:gd name="T79" fmla="*/ 64 h 620"/>
                <a:gd name="T80" fmla="*/ 153 w 620"/>
                <a:gd name="T81" fmla="*/ 69 h 620"/>
                <a:gd name="T82" fmla="*/ 139 w 620"/>
                <a:gd name="T83" fmla="*/ 73 h 620"/>
                <a:gd name="T84" fmla="*/ 123 w 620"/>
                <a:gd name="T85" fmla="*/ 76 h 620"/>
                <a:gd name="T86" fmla="*/ 106 w 620"/>
                <a:gd name="T87" fmla="*/ 78 h 6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20" h="620">
                  <a:moveTo>
                    <a:pt x="327" y="620"/>
                  </a:moveTo>
                  <a:lnTo>
                    <a:pt x="312" y="620"/>
                  </a:lnTo>
                  <a:lnTo>
                    <a:pt x="296" y="619"/>
                  </a:lnTo>
                  <a:lnTo>
                    <a:pt x="281" y="617"/>
                  </a:lnTo>
                  <a:lnTo>
                    <a:pt x="266" y="614"/>
                  </a:lnTo>
                  <a:lnTo>
                    <a:pt x="251" y="611"/>
                  </a:lnTo>
                  <a:lnTo>
                    <a:pt x="236" y="606"/>
                  </a:lnTo>
                  <a:lnTo>
                    <a:pt x="221" y="602"/>
                  </a:lnTo>
                  <a:lnTo>
                    <a:pt x="207" y="597"/>
                  </a:lnTo>
                  <a:lnTo>
                    <a:pt x="192" y="590"/>
                  </a:lnTo>
                  <a:lnTo>
                    <a:pt x="178" y="583"/>
                  </a:lnTo>
                  <a:lnTo>
                    <a:pt x="166" y="576"/>
                  </a:lnTo>
                  <a:lnTo>
                    <a:pt x="152" y="568"/>
                  </a:lnTo>
                  <a:lnTo>
                    <a:pt x="139" y="559"/>
                  </a:lnTo>
                  <a:lnTo>
                    <a:pt x="127" y="550"/>
                  </a:lnTo>
                  <a:lnTo>
                    <a:pt x="114" y="539"/>
                  </a:lnTo>
                  <a:lnTo>
                    <a:pt x="102" y="529"/>
                  </a:lnTo>
                  <a:lnTo>
                    <a:pt x="81" y="506"/>
                  </a:lnTo>
                  <a:lnTo>
                    <a:pt x="61" y="482"/>
                  </a:lnTo>
                  <a:lnTo>
                    <a:pt x="44" y="455"/>
                  </a:lnTo>
                  <a:lnTo>
                    <a:pt x="30" y="429"/>
                  </a:lnTo>
                  <a:lnTo>
                    <a:pt x="18" y="400"/>
                  </a:lnTo>
                  <a:lnTo>
                    <a:pt x="9" y="371"/>
                  </a:lnTo>
                  <a:lnTo>
                    <a:pt x="3" y="341"/>
                  </a:lnTo>
                  <a:lnTo>
                    <a:pt x="0" y="310"/>
                  </a:lnTo>
                  <a:lnTo>
                    <a:pt x="0" y="279"/>
                  </a:lnTo>
                  <a:lnTo>
                    <a:pt x="2" y="249"/>
                  </a:lnTo>
                  <a:lnTo>
                    <a:pt x="8" y="220"/>
                  </a:lnTo>
                  <a:lnTo>
                    <a:pt x="17" y="192"/>
                  </a:lnTo>
                  <a:lnTo>
                    <a:pt x="28" y="165"/>
                  </a:lnTo>
                  <a:lnTo>
                    <a:pt x="43" y="139"/>
                  </a:lnTo>
                  <a:lnTo>
                    <a:pt x="59" y="114"/>
                  </a:lnTo>
                  <a:lnTo>
                    <a:pt x="78" y="91"/>
                  </a:lnTo>
                  <a:lnTo>
                    <a:pt x="89" y="81"/>
                  </a:lnTo>
                  <a:lnTo>
                    <a:pt x="100" y="71"/>
                  </a:lnTo>
                  <a:lnTo>
                    <a:pt x="112" y="61"/>
                  </a:lnTo>
                  <a:lnTo>
                    <a:pt x="123" y="52"/>
                  </a:lnTo>
                  <a:lnTo>
                    <a:pt x="136" y="44"/>
                  </a:lnTo>
                  <a:lnTo>
                    <a:pt x="149" y="37"/>
                  </a:lnTo>
                  <a:lnTo>
                    <a:pt x="161" y="30"/>
                  </a:lnTo>
                  <a:lnTo>
                    <a:pt x="175" y="23"/>
                  </a:lnTo>
                  <a:lnTo>
                    <a:pt x="189" y="19"/>
                  </a:lnTo>
                  <a:lnTo>
                    <a:pt x="203" y="14"/>
                  </a:lnTo>
                  <a:lnTo>
                    <a:pt x="218" y="10"/>
                  </a:lnTo>
                  <a:lnTo>
                    <a:pt x="231" y="6"/>
                  </a:lnTo>
                  <a:lnTo>
                    <a:pt x="246" y="4"/>
                  </a:lnTo>
                  <a:lnTo>
                    <a:pt x="261" y="1"/>
                  </a:lnTo>
                  <a:lnTo>
                    <a:pt x="278" y="0"/>
                  </a:lnTo>
                  <a:lnTo>
                    <a:pt x="293" y="0"/>
                  </a:lnTo>
                  <a:lnTo>
                    <a:pt x="307" y="0"/>
                  </a:lnTo>
                  <a:lnTo>
                    <a:pt x="324" y="1"/>
                  </a:lnTo>
                  <a:lnTo>
                    <a:pt x="339" y="4"/>
                  </a:lnTo>
                  <a:lnTo>
                    <a:pt x="354" y="6"/>
                  </a:lnTo>
                  <a:lnTo>
                    <a:pt x="369" y="10"/>
                  </a:lnTo>
                  <a:lnTo>
                    <a:pt x="384" y="14"/>
                  </a:lnTo>
                  <a:lnTo>
                    <a:pt x="398" y="19"/>
                  </a:lnTo>
                  <a:lnTo>
                    <a:pt x="412" y="23"/>
                  </a:lnTo>
                  <a:lnTo>
                    <a:pt x="427" y="30"/>
                  </a:lnTo>
                  <a:lnTo>
                    <a:pt x="441" y="37"/>
                  </a:lnTo>
                  <a:lnTo>
                    <a:pt x="454" y="44"/>
                  </a:lnTo>
                  <a:lnTo>
                    <a:pt x="468" y="52"/>
                  </a:lnTo>
                  <a:lnTo>
                    <a:pt x="480" y="61"/>
                  </a:lnTo>
                  <a:lnTo>
                    <a:pt x="493" y="71"/>
                  </a:lnTo>
                  <a:lnTo>
                    <a:pt x="506" y="81"/>
                  </a:lnTo>
                  <a:lnTo>
                    <a:pt x="517" y="91"/>
                  </a:lnTo>
                  <a:lnTo>
                    <a:pt x="539" y="114"/>
                  </a:lnTo>
                  <a:lnTo>
                    <a:pt x="559" y="139"/>
                  </a:lnTo>
                  <a:lnTo>
                    <a:pt x="575" y="165"/>
                  </a:lnTo>
                  <a:lnTo>
                    <a:pt x="590" y="192"/>
                  </a:lnTo>
                  <a:lnTo>
                    <a:pt x="601" y="220"/>
                  </a:lnTo>
                  <a:lnTo>
                    <a:pt x="610" y="249"/>
                  </a:lnTo>
                  <a:lnTo>
                    <a:pt x="616" y="279"/>
                  </a:lnTo>
                  <a:lnTo>
                    <a:pt x="620" y="310"/>
                  </a:lnTo>
                  <a:lnTo>
                    <a:pt x="620" y="341"/>
                  </a:lnTo>
                  <a:lnTo>
                    <a:pt x="616" y="372"/>
                  </a:lnTo>
                  <a:lnTo>
                    <a:pt x="610" y="402"/>
                  </a:lnTo>
                  <a:lnTo>
                    <a:pt x="602" y="430"/>
                  </a:lnTo>
                  <a:lnTo>
                    <a:pt x="590" y="458"/>
                  </a:lnTo>
                  <a:lnTo>
                    <a:pt x="576" y="483"/>
                  </a:lnTo>
                  <a:lnTo>
                    <a:pt x="560" y="507"/>
                  </a:lnTo>
                  <a:lnTo>
                    <a:pt x="541" y="529"/>
                  </a:lnTo>
                  <a:lnTo>
                    <a:pt x="519" y="549"/>
                  </a:lnTo>
                  <a:lnTo>
                    <a:pt x="498" y="567"/>
                  </a:lnTo>
                  <a:lnTo>
                    <a:pt x="472" y="582"/>
                  </a:lnTo>
                  <a:lnTo>
                    <a:pt x="446" y="596"/>
                  </a:lnTo>
                  <a:lnTo>
                    <a:pt x="418" y="606"/>
                  </a:lnTo>
                  <a:lnTo>
                    <a:pt x="389" y="614"/>
                  </a:lnTo>
                  <a:lnTo>
                    <a:pt x="358" y="619"/>
                  </a:lnTo>
                  <a:lnTo>
                    <a:pt x="327" y="620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793" name="Freeform 27"/>
            <p:cNvSpPr>
              <a:spLocks/>
            </p:cNvSpPr>
            <p:nvPr/>
          </p:nvSpPr>
          <p:spPr bwMode="auto">
            <a:xfrm flipH="1">
              <a:off x="457" y="1359"/>
              <a:ext cx="413" cy="310"/>
            </a:xfrm>
            <a:custGeom>
              <a:avLst/>
              <a:gdLst>
                <a:gd name="T0" fmla="*/ 93 w 620"/>
                <a:gd name="T1" fmla="*/ 78 h 620"/>
                <a:gd name="T2" fmla="*/ 83 w 620"/>
                <a:gd name="T3" fmla="*/ 78 h 620"/>
                <a:gd name="T4" fmla="*/ 74 w 620"/>
                <a:gd name="T5" fmla="*/ 77 h 620"/>
                <a:gd name="T6" fmla="*/ 65 w 620"/>
                <a:gd name="T7" fmla="*/ 76 h 620"/>
                <a:gd name="T8" fmla="*/ 57 w 620"/>
                <a:gd name="T9" fmla="*/ 74 h 620"/>
                <a:gd name="T10" fmla="*/ 49 w 620"/>
                <a:gd name="T11" fmla="*/ 72 h 620"/>
                <a:gd name="T12" fmla="*/ 41 w 620"/>
                <a:gd name="T13" fmla="*/ 70 h 620"/>
                <a:gd name="T14" fmla="*/ 34 w 620"/>
                <a:gd name="T15" fmla="*/ 68 h 620"/>
                <a:gd name="T16" fmla="*/ 24 w 620"/>
                <a:gd name="T17" fmla="*/ 64 h 620"/>
                <a:gd name="T18" fmla="*/ 13 w 620"/>
                <a:gd name="T19" fmla="*/ 57 h 620"/>
                <a:gd name="T20" fmla="*/ 6 w 620"/>
                <a:gd name="T21" fmla="*/ 50 h 620"/>
                <a:gd name="T22" fmla="*/ 1 w 620"/>
                <a:gd name="T23" fmla="*/ 43 h 620"/>
                <a:gd name="T24" fmla="*/ 0 w 620"/>
                <a:gd name="T25" fmla="*/ 35 h 620"/>
                <a:gd name="T26" fmla="*/ 2 w 620"/>
                <a:gd name="T27" fmla="*/ 28 h 620"/>
                <a:gd name="T28" fmla="*/ 9 w 620"/>
                <a:gd name="T29" fmla="*/ 21 h 620"/>
                <a:gd name="T30" fmla="*/ 17 w 620"/>
                <a:gd name="T31" fmla="*/ 15 h 620"/>
                <a:gd name="T32" fmla="*/ 26 w 620"/>
                <a:gd name="T33" fmla="*/ 11 h 620"/>
                <a:gd name="T34" fmla="*/ 33 w 620"/>
                <a:gd name="T35" fmla="*/ 8 h 620"/>
                <a:gd name="T36" fmla="*/ 41 w 620"/>
                <a:gd name="T37" fmla="*/ 6 h 620"/>
                <a:gd name="T38" fmla="*/ 48 w 620"/>
                <a:gd name="T39" fmla="*/ 4 h 620"/>
                <a:gd name="T40" fmla="*/ 56 w 620"/>
                <a:gd name="T41" fmla="*/ 3 h 620"/>
                <a:gd name="T42" fmla="*/ 65 w 620"/>
                <a:gd name="T43" fmla="*/ 2 h 620"/>
                <a:gd name="T44" fmla="*/ 73 w 620"/>
                <a:gd name="T45" fmla="*/ 1 h 620"/>
                <a:gd name="T46" fmla="*/ 82 w 620"/>
                <a:gd name="T47" fmla="*/ 0 h 620"/>
                <a:gd name="T48" fmla="*/ 91 w 620"/>
                <a:gd name="T49" fmla="*/ 0 h 620"/>
                <a:gd name="T50" fmla="*/ 101 w 620"/>
                <a:gd name="T51" fmla="*/ 1 h 620"/>
                <a:gd name="T52" fmla="*/ 109 w 620"/>
                <a:gd name="T53" fmla="*/ 2 h 620"/>
                <a:gd name="T54" fmla="*/ 118 w 620"/>
                <a:gd name="T55" fmla="*/ 3 h 620"/>
                <a:gd name="T56" fmla="*/ 127 w 620"/>
                <a:gd name="T57" fmla="*/ 4 h 620"/>
                <a:gd name="T58" fmla="*/ 134 w 620"/>
                <a:gd name="T59" fmla="*/ 6 h 620"/>
                <a:gd name="T60" fmla="*/ 142 w 620"/>
                <a:gd name="T61" fmla="*/ 8 h 620"/>
                <a:gd name="T62" fmla="*/ 149 w 620"/>
                <a:gd name="T63" fmla="*/ 11 h 620"/>
                <a:gd name="T64" fmla="*/ 159 w 620"/>
                <a:gd name="T65" fmla="*/ 15 h 620"/>
                <a:gd name="T66" fmla="*/ 170 w 620"/>
                <a:gd name="T67" fmla="*/ 21 h 620"/>
                <a:gd name="T68" fmla="*/ 178 w 620"/>
                <a:gd name="T69" fmla="*/ 28 h 620"/>
                <a:gd name="T70" fmla="*/ 183 w 620"/>
                <a:gd name="T71" fmla="*/ 35 h 620"/>
                <a:gd name="T72" fmla="*/ 183 w 620"/>
                <a:gd name="T73" fmla="*/ 43 h 620"/>
                <a:gd name="T74" fmla="*/ 181 w 620"/>
                <a:gd name="T75" fmla="*/ 51 h 620"/>
                <a:gd name="T76" fmla="*/ 175 w 620"/>
                <a:gd name="T77" fmla="*/ 58 h 620"/>
                <a:gd name="T78" fmla="*/ 165 w 620"/>
                <a:gd name="T79" fmla="*/ 64 h 620"/>
                <a:gd name="T80" fmla="*/ 153 w 620"/>
                <a:gd name="T81" fmla="*/ 69 h 620"/>
                <a:gd name="T82" fmla="*/ 140 w 620"/>
                <a:gd name="T83" fmla="*/ 73 h 620"/>
                <a:gd name="T84" fmla="*/ 123 w 620"/>
                <a:gd name="T85" fmla="*/ 76 h 620"/>
                <a:gd name="T86" fmla="*/ 106 w 620"/>
                <a:gd name="T87" fmla="*/ 78 h 6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20" h="620">
                  <a:moveTo>
                    <a:pt x="327" y="620"/>
                  </a:moveTo>
                  <a:lnTo>
                    <a:pt x="312" y="620"/>
                  </a:lnTo>
                  <a:lnTo>
                    <a:pt x="296" y="619"/>
                  </a:lnTo>
                  <a:lnTo>
                    <a:pt x="281" y="617"/>
                  </a:lnTo>
                  <a:lnTo>
                    <a:pt x="266" y="614"/>
                  </a:lnTo>
                  <a:lnTo>
                    <a:pt x="251" y="611"/>
                  </a:lnTo>
                  <a:lnTo>
                    <a:pt x="236" y="606"/>
                  </a:lnTo>
                  <a:lnTo>
                    <a:pt x="221" y="602"/>
                  </a:lnTo>
                  <a:lnTo>
                    <a:pt x="208" y="597"/>
                  </a:lnTo>
                  <a:lnTo>
                    <a:pt x="193" y="590"/>
                  </a:lnTo>
                  <a:lnTo>
                    <a:pt x="179" y="583"/>
                  </a:lnTo>
                  <a:lnTo>
                    <a:pt x="166" y="576"/>
                  </a:lnTo>
                  <a:lnTo>
                    <a:pt x="152" y="568"/>
                  </a:lnTo>
                  <a:lnTo>
                    <a:pt x="140" y="559"/>
                  </a:lnTo>
                  <a:lnTo>
                    <a:pt x="127" y="550"/>
                  </a:lnTo>
                  <a:lnTo>
                    <a:pt x="114" y="539"/>
                  </a:lnTo>
                  <a:lnTo>
                    <a:pt x="103" y="529"/>
                  </a:lnTo>
                  <a:lnTo>
                    <a:pt x="81" y="506"/>
                  </a:lnTo>
                  <a:lnTo>
                    <a:pt x="61" y="482"/>
                  </a:lnTo>
                  <a:lnTo>
                    <a:pt x="45" y="455"/>
                  </a:lnTo>
                  <a:lnTo>
                    <a:pt x="30" y="429"/>
                  </a:lnTo>
                  <a:lnTo>
                    <a:pt x="19" y="400"/>
                  </a:lnTo>
                  <a:lnTo>
                    <a:pt x="10" y="371"/>
                  </a:lnTo>
                  <a:lnTo>
                    <a:pt x="4" y="341"/>
                  </a:lnTo>
                  <a:lnTo>
                    <a:pt x="0" y="310"/>
                  </a:lnTo>
                  <a:lnTo>
                    <a:pt x="0" y="279"/>
                  </a:lnTo>
                  <a:lnTo>
                    <a:pt x="3" y="249"/>
                  </a:lnTo>
                  <a:lnTo>
                    <a:pt x="8" y="220"/>
                  </a:lnTo>
                  <a:lnTo>
                    <a:pt x="18" y="192"/>
                  </a:lnTo>
                  <a:lnTo>
                    <a:pt x="28" y="165"/>
                  </a:lnTo>
                  <a:lnTo>
                    <a:pt x="43" y="139"/>
                  </a:lnTo>
                  <a:lnTo>
                    <a:pt x="59" y="114"/>
                  </a:lnTo>
                  <a:lnTo>
                    <a:pt x="79" y="91"/>
                  </a:lnTo>
                  <a:lnTo>
                    <a:pt x="89" y="81"/>
                  </a:lnTo>
                  <a:lnTo>
                    <a:pt x="101" y="71"/>
                  </a:lnTo>
                  <a:lnTo>
                    <a:pt x="112" y="61"/>
                  </a:lnTo>
                  <a:lnTo>
                    <a:pt x="124" y="52"/>
                  </a:lnTo>
                  <a:lnTo>
                    <a:pt x="136" y="44"/>
                  </a:lnTo>
                  <a:lnTo>
                    <a:pt x="149" y="37"/>
                  </a:lnTo>
                  <a:lnTo>
                    <a:pt x="162" y="30"/>
                  </a:lnTo>
                  <a:lnTo>
                    <a:pt x="175" y="23"/>
                  </a:lnTo>
                  <a:lnTo>
                    <a:pt x="189" y="19"/>
                  </a:lnTo>
                  <a:lnTo>
                    <a:pt x="203" y="14"/>
                  </a:lnTo>
                  <a:lnTo>
                    <a:pt x="218" y="10"/>
                  </a:lnTo>
                  <a:lnTo>
                    <a:pt x="232" y="6"/>
                  </a:lnTo>
                  <a:lnTo>
                    <a:pt x="247" y="4"/>
                  </a:lnTo>
                  <a:lnTo>
                    <a:pt x="262" y="1"/>
                  </a:lnTo>
                  <a:lnTo>
                    <a:pt x="278" y="0"/>
                  </a:lnTo>
                  <a:lnTo>
                    <a:pt x="293" y="0"/>
                  </a:lnTo>
                  <a:lnTo>
                    <a:pt x="308" y="0"/>
                  </a:lnTo>
                  <a:lnTo>
                    <a:pt x="324" y="1"/>
                  </a:lnTo>
                  <a:lnTo>
                    <a:pt x="339" y="4"/>
                  </a:lnTo>
                  <a:lnTo>
                    <a:pt x="354" y="6"/>
                  </a:lnTo>
                  <a:lnTo>
                    <a:pt x="369" y="10"/>
                  </a:lnTo>
                  <a:lnTo>
                    <a:pt x="384" y="14"/>
                  </a:lnTo>
                  <a:lnTo>
                    <a:pt x="399" y="19"/>
                  </a:lnTo>
                  <a:lnTo>
                    <a:pt x="413" y="23"/>
                  </a:lnTo>
                  <a:lnTo>
                    <a:pt x="428" y="30"/>
                  </a:lnTo>
                  <a:lnTo>
                    <a:pt x="441" y="37"/>
                  </a:lnTo>
                  <a:lnTo>
                    <a:pt x="454" y="44"/>
                  </a:lnTo>
                  <a:lnTo>
                    <a:pt x="468" y="52"/>
                  </a:lnTo>
                  <a:lnTo>
                    <a:pt x="481" y="61"/>
                  </a:lnTo>
                  <a:lnTo>
                    <a:pt x="493" y="71"/>
                  </a:lnTo>
                  <a:lnTo>
                    <a:pt x="506" y="81"/>
                  </a:lnTo>
                  <a:lnTo>
                    <a:pt x="517" y="91"/>
                  </a:lnTo>
                  <a:lnTo>
                    <a:pt x="539" y="114"/>
                  </a:lnTo>
                  <a:lnTo>
                    <a:pt x="559" y="139"/>
                  </a:lnTo>
                  <a:lnTo>
                    <a:pt x="575" y="165"/>
                  </a:lnTo>
                  <a:lnTo>
                    <a:pt x="590" y="192"/>
                  </a:lnTo>
                  <a:lnTo>
                    <a:pt x="602" y="220"/>
                  </a:lnTo>
                  <a:lnTo>
                    <a:pt x="611" y="249"/>
                  </a:lnTo>
                  <a:lnTo>
                    <a:pt x="617" y="279"/>
                  </a:lnTo>
                  <a:lnTo>
                    <a:pt x="620" y="310"/>
                  </a:lnTo>
                  <a:lnTo>
                    <a:pt x="620" y="341"/>
                  </a:lnTo>
                  <a:lnTo>
                    <a:pt x="617" y="372"/>
                  </a:lnTo>
                  <a:lnTo>
                    <a:pt x="611" y="402"/>
                  </a:lnTo>
                  <a:lnTo>
                    <a:pt x="603" y="430"/>
                  </a:lnTo>
                  <a:lnTo>
                    <a:pt x="590" y="458"/>
                  </a:lnTo>
                  <a:lnTo>
                    <a:pt x="576" y="483"/>
                  </a:lnTo>
                  <a:lnTo>
                    <a:pt x="560" y="507"/>
                  </a:lnTo>
                  <a:lnTo>
                    <a:pt x="542" y="529"/>
                  </a:lnTo>
                  <a:lnTo>
                    <a:pt x="520" y="549"/>
                  </a:lnTo>
                  <a:lnTo>
                    <a:pt x="498" y="567"/>
                  </a:lnTo>
                  <a:lnTo>
                    <a:pt x="473" y="582"/>
                  </a:lnTo>
                  <a:lnTo>
                    <a:pt x="446" y="596"/>
                  </a:lnTo>
                  <a:lnTo>
                    <a:pt x="418" y="606"/>
                  </a:lnTo>
                  <a:lnTo>
                    <a:pt x="390" y="614"/>
                  </a:lnTo>
                  <a:lnTo>
                    <a:pt x="359" y="619"/>
                  </a:lnTo>
                  <a:lnTo>
                    <a:pt x="327" y="620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794" name="Freeform 28"/>
            <p:cNvSpPr>
              <a:spLocks/>
            </p:cNvSpPr>
            <p:nvPr/>
          </p:nvSpPr>
          <p:spPr bwMode="auto">
            <a:xfrm flipH="1">
              <a:off x="357" y="1257"/>
              <a:ext cx="1490" cy="305"/>
            </a:xfrm>
            <a:custGeom>
              <a:avLst/>
              <a:gdLst>
                <a:gd name="T0" fmla="*/ 659 w 2237"/>
                <a:gd name="T1" fmla="*/ 55 h 611"/>
                <a:gd name="T2" fmla="*/ 647 w 2237"/>
                <a:gd name="T3" fmla="*/ 66 h 611"/>
                <a:gd name="T4" fmla="*/ 637 w 2237"/>
                <a:gd name="T5" fmla="*/ 69 h 611"/>
                <a:gd name="T6" fmla="*/ 627 w 2237"/>
                <a:gd name="T7" fmla="*/ 71 h 611"/>
                <a:gd name="T8" fmla="*/ 626 w 2237"/>
                <a:gd name="T9" fmla="*/ 66 h 611"/>
                <a:gd name="T10" fmla="*/ 620 w 2237"/>
                <a:gd name="T11" fmla="*/ 52 h 611"/>
                <a:gd name="T12" fmla="*/ 599 w 2237"/>
                <a:gd name="T13" fmla="*/ 37 h 611"/>
                <a:gd name="T14" fmla="*/ 581 w 2237"/>
                <a:gd name="T15" fmla="*/ 30 h 611"/>
                <a:gd name="T16" fmla="*/ 563 w 2237"/>
                <a:gd name="T17" fmla="*/ 25 h 611"/>
                <a:gd name="T18" fmla="*/ 545 w 2237"/>
                <a:gd name="T19" fmla="*/ 23 h 611"/>
                <a:gd name="T20" fmla="*/ 525 w 2237"/>
                <a:gd name="T21" fmla="*/ 21 h 611"/>
                <a:gd name="T22" fmla="*/ 490 w 2237"/>
                <a:gd name="T23" fmla="*/ 23 h 611"/>
                <a:gd name="T24" fmla="*/ 457 w 2237"/>
                <a:gd name="T25" fmla="*/ 31 h 611"/>
                <a:gd name="T26" fmla="*/ 434 w 2237"/>
                <a:gd name="T27" fmla="*/ 44 h 611"/>
                <a:gd name="T28" fmla="*/ 424 w 2237"/>
                <a:gd name="T29" fmla="*/ 60 h 611"/>
                <a:gd name="T30" fmla="*/ 428 w 2237"/>
                <a:gd name="T31" fmla="*/ 73 h 611"/>
                <a:gd name="T32" fmla="*/ 414 w 2237"/>
                <a:gd name="T33" fmla="*/ 76 h 611"/>
                <a:gd name="T34" fmla="*/ 391 w 2237"/>
                <a:gd name="T35" fmla="*/ 75 h 611"/>
                <a:gd name="T36" fmla="*/ 368 w 2237"/>
                <a:gd name="T37" fmla="*/ 75 h 611"/>
                <a:gd name="T38" fmla="*/ 344 w 2237"/>
                <a:gd name="T39" fmla="*/ 75 h 611"/>
                <a:gd name="T40" fmla="*/ 322 w 2237"/>
                <a:gd name="T41" fmla="*/ 75 h 611"/>
                <a:gd name="T42" fmla="*/ 300 w 2237"/>
                <a:gd name="T43" fmla="*/ 75 h 611"/>
                <a:gd name="T44" fmla="*/ 279 w 2237"/>
                <a:gd name="T45" fmla="*/ 75 h 611"/>
                <a:gd name="T46" fmla="*/ 258 w 2237"/>
                <a:gd name="T47" fmla="*/ 75 h 611"/>
                <a:gd name="T48" fmla="*/ 255 w 2237"/>
                <a:gd name="T49" fmla="*/ 67 h 611"/>
                <a:gd name="T50" fmla="*/ 249 w 2237"/>
                <a:gd name="T51" fmla="*/ 52 h 611"/>
                <a:gd name="T52" fmla="*/ 229 w 2237"/>
                <a:gd name="T53" fmla="*/ 37 h 611"/>
                <a:gd name="T54" fmla="*/ 209 w 2237"/>
                <a:gd name="T55" fmla="*/ 30 h 611"/>
                <a:gd name="T56" fmla="*/ 192 w 2237"/>
                <a:gd name="T57" fmla="*/ 25 h 611"/>
                <a:gd name="T58" fmla="*/ 174 w 2237"/>
                <a:gd name="T59" fmla="*/ 23 h 611"/>
                <a:gd name="T60" fmla="*/ 155 w 2237"/>
                <a:gd name="T61" fmla="*/ 21 h 611"/>
                <a:gd name="T62" fmla="*/ 119 w 2237"/>
                <a:gd name="T63" fmla="*/ 23 h 611"/>
                <a:gd name="T64" fmla="*/ 86 w 2237"/>
                <a:gd name="T65" fmla="*/ 31 h 611"/>
                <a:gd name="T66" fmla="*/ 63 w 2237"/>
                <a:gd name="T67" fmla="*/ 44 h 611"/>
                <a:gd name="T68" fmla="*/ 54 w 2237"/>
                <a:gd name="T69" fmla="*/ 60 h 611"/>
                <a:gd name="T70" fmla="*/ 55 w 2237"/>
                <a:gd name="T71" fmla="*/ 69 h 611"/>
                <a:gd name="T72" fmla="*/ 39 w 2237"/>
                <a:gd name="T73" fmla="*/ 69 h 611"/>
                <a:gd name="T74" fmla="*/ 20 w 2237"/>
                <a:gd name="T75" fmla="*/ 64 h 611"/>
                <a:gd name="T76" fmla="*/ 9 w 2237"/>
                <a:gd name="T77" fmla="*/ 58 h 611"/>
                <a:gd name="T78" fmla="*/ 1 w 2237"/>
                <a:gd name="T79" fmla="*/ 47 h 611"/>
                <a:gd name="T80" fmla="*/ 1 w 2237"/>
                <a:gd name="T81" fmla="*/ 34 h 611"/>
                <a:gd name="T82" fmla="*/ 9 w 2237"/>
                <a:gd name="T83" fmla="*/ 29 h 611"/>
                <a:gd name="T84" fmla="*/ 25 w 2237"/>
                <a:gd name="T85" fmla="*/ 23 h 611"/>
                <a:gd name="T86" fmla="*/ 47 w 2237"/>
                <a:gd name="T87" fmla="*/ 18 h 611"/>
                <a:gd name="T88" fmla="*/ 74 w 2237"/>
                <a:gd name="T89" fmla="*/ 14 h 611"/>
                <a:gd name="T90" fmla="*/ 104 w 2237"/>
                <a:gd name="T91" fmla="*/ 10 h 611"/>
                <a:gd name="T92" fmla="*/ 137 w 2237"/>
                <a:gd name="T93" fmla="*/ 6 h 611"/>
                <a:gd name="T94" fmla="*/ 174 w 2237"/>
                <a:gd name="T95" fmla="*/ 3 h 611"/>
                <a:gd name="T96" fmla="*/ 214 w 2237"/>
                <a:gd name="T97" fmla="*/ 1 h 611"/>
                <a:gd name="T98" fmla="*/ 237 w 2237"/>
                <a:gd name="T99" fmla="*/ 1 h 611"/>
                <a:gd name="T100" fmla="*/ 244 w 2237"/>
                <a:gd name="T101" fmla="*/ 3 h 611"/>
                <a:gd name="T102" fmla="*/ 267 w 2237"/>
                <a:gd name="T103" fmla="*/ 8 h 611"/>
                <a:gd name="T104" fmla="*/ 319 w 2237"/>
                <a:gd name="T105" fmla="*/ 12 h 611"/>
                <a:gd name="T106" fmla="*/ 378 w 2237"/>
                <a:gd name="T107" fmla="*/ 12 h 611"/>
                <a:gd name="T108" fmla="*/ 428 w 2237"/>
                <a:gd name="T109" fmla="*/ 8 h 611"/>
                <a:gd name="T110" fmla="*/ 452 w 2237"/>
                <a:gd name="T111" fmla="*/ 3 h 611"/>
                <a:gd name="T112" fmla="*/ 473 w 2237"/>
                <a:gd name="T113" fmla="*/ 2 h 611"/>
                <a:gd name="T114" fmla="*/ 532 w 2237"/>
                <a:gd name="T115" fmla="*/ 8 h 611"/>
                <a:gd name="T116" fmla="*/ 585 w 2237"/>
                <a:gd name="T117" fmla="*/ 15 h 611"/>
                <a:gd name="T118" fmla="*/ 630 w 2237"/>
                <a:gd name="T119" fmla="*/ 23 h 611"/>
                <a:gd name="T120" fmla="*/ 657 w 2237"/>
                <a:gd name="T121" fmla="*/ 30 h 611"/>
                <a:gd name="T122" fmla="*/ 661 w 2237"/>
                <a:gd name="T123" fmla="*/ 43 h 61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37" h="611">
                  <a:moveTo>
                    <a:pt x="2237" y="346"/>
                  </a:moveTo>
                  <a:lnTo>
                    <a:pt x="2236" y="379"/>
                  </a:lnTo>
                  <a:lnTo>
                    <a:pt x="2233" y="411"/>
                  </a:lnTo>
                  <a:lnTo>
                    <a:pt x="2229" y="441"/>
                  </a:lnTo>
                  <a:lnTo>
                    <a:pt x="2222" y="468"/>
                  </a:lnTo>
                  <a:lnTo>
                    <a:pt x="2214" y="493"/>
                  </a:lnTo>
                  <a:lnTo>
                    <a:pt x="2203" y="514"/>
                  </a:lnTo>
                  <a:lnTo>
                    <a:pt x="2192" y="530"/>
                  </a:lnTo>
                  <a:lnTo>
                    <a:pt x="2179" y="543"/>
                  </a:lnTo>
                  <a:lnTo>
                    <a:pt x="2172" y="547"/>
                  </a:lnTo>
                  <a:lnTo>
                    <a:pt x="2164" y="552"/>
                  </a:lnTo>
                  <a:lnTo>
                    <a:pt x="2156" y="557"/>
                  </a:lnTo>
                  <a:lnTo>
                    <a:pt x="2149" y="561"/>
                  </a:lnTo>
                  <a:lnTo>
                    <a:pt x="2140" y="565"/>
                  </a:lnTo>
                  <a:lnTo>
                    <a:pt x="2132" y="569"/>
                  </a:lnTo>
                  <a:lnTo>
                    <a:pt x="2124" y="574"/>
                  </a:lnTo>
                  <a:lnTo>
                    <a:pt x="2115" y="577"/>
                  </a:lnTo>
                  <a:lnTo>
                    <a:pt x="2117" y="561"/>
                  </a:lnTo>
                  <a:lnTo>
                    <a:pt x="2118" y="546"/>
                  </a:lnTo>
                  <a:lnTo>
                    <a:pt x="2118" y="530"/>
                  </a:lnTo>
                  <a:lnTo>
                    <a:pt x="2117" y="515"/>
                  </a:lnTo>
                  <a:lnTo>
                    <a:pt x="2114" y="482"/>
                  </a:lnTo>
                  <a:lnTo>
                    <a:pt x="2107" y="448"/>
                  </a:lnTo>
                  <a:lnTo>
                    <a:pt x="2097" y="416"/>
                  </a:lnTo>
                  <a:lnTo>
                    <a:pt x="2085" y="385"/>
                  </a:lnTo>
                  <a:lnTo>
                    <a:pt x="2069" y="355"/>
                  </a:lnTo>
                  <a:lnTo>
                    <a:pt x="2050" y="326"/>
                  </a:lnTo>
                  <a:lnTo>
                    <a:pt x="2028" y="300"/>
                  </a:lnTo>
                  <a:lnTo>
                    <a:pt x="2004" y="274"/>
                  </a:lnTo>
                  <a:lnTo>
                    <a:pt x="1991" y="263"/>
                  </a:lnTo>
                  <a:lnTo>
                    <a:pt x="1978" y="251"/>
                  </a:lnTo>
                  <a:lnTo>
                    <a:pt x="1965" y="241"/>
                  </a:lnTo>
                  <a:lnTo>
                    <a:pt x="1950" y="232"/>
                  </a:lnTo>
                  <a:lnTo>
                    <a:pt x="1936" y="223"/>
                  </a:lnTo>
                  <a:lnTo>
                    <a:pt x="1921" y="215"/>
                  </a:lnTo>
                  <a:lnTo>
                    <a:pt x="1906" y="206"/>
                  </a:lnTo>
                  <a:lnTo>
                    <a:pt x="1890" y="200"/>
                  </a:lnTo>
                  <a:lnTo>
                    <a:pt x="1875" y="194"/>
                  </a:lnTo>
                  <a:lnTo>
                    <a:pt x="1859" y="189"/>
                  </a:lnTo>
                  <a:lnTo>
                    <a:pt x="1843" y="185"/>
                  </a:lnTo>
                  <a:lnTo>
                    <a:pt x="1826" y="181"/>
                  </a:lnTo>
                  <a:lnTo>
                    <a:pt x="1809" y="178"/>
                  </a:lnTo>
                  <a:lnTo>
                    <a:pt x="1792" y="175"/>
                  </a:lnTo>
                  <a:lnTo>
                    <a:pt x="1776" y="174"/>
                  </a:lnTo>
                  <a:lnTo>
                    <a:pt x="1759" y="174"/>
                  </a:lnTo>
                  <a:lnTo>
                    <a:pt x="1724" y="177"/>
                  </a:lnTo>
                  <a:lnTo>
                    <a:pt x="1691" y="181"/>
                  </a:lnTo>
                  <a:lnTo>
                    <a:pt x="1659" y="189"/>
                  </a:lnTo>
                  <a:lnTo>
                    <a:pt x="1627" y="201"/>
                  </a:lnTo>
                  <a:lnTo>
                    <a:pt x="1599" y="216"/>
                  </a:lnTo>
                  <a:lnTo>
                    <a:pt x="1571" y="233"/>
                  </a:lnTo>
                  <a:lnTo>
                    <a:pt x="1547" y="253"/>
                  </a:lnTo>
                  <a:lnTo>
                    <a:pt x="1524" y="274"/>
                  </a:lnTo>
                  <a:lnTo>
                    <a:pt x="1503" y="299"/>
                  </a:lnTo>
                  <a:lnTo>
                    <a:pt x="1485" y="325"/>
                  </a:lnTo>
                  <a:lnTo>
                    <a:pt x="1468" y="353"/>
                  </a:lnTo>
                  <a:lnTo>
                    <a:pt x="1456" y="383"/>
                  </a:lnTo>
                  <a:lnTo>
                    <a:pt x="1447" y="414"/>
                  </a:lnTo>
                  <a:lnTo>
                    <a:pt x="1440" y="446"/>
                  </a:lnTo>
                  <a:lnTo>
                    <a:pt x="1436" y="481"/>
                  </a:lnTo>
                  <a:lnTo>
                    <a:pt x="1436" y="515"/>
                  </a:lnTo>
                  <a:lnTo>
                    <a:pt x="1439" y="539"/>
                  </a:lnTo>
                  <a:lnTo>
                    <a:pt x="1443" y="564"/>
                  </a:lnTo>
                  <a:lnTo>
                    <a:pt x="1449" y="588"/>
                  </a:lnTo>
                  <a:lnTo>
                    <a:pt x="1456" y="611"/>
                  </a:lnTo>
                  <a:lnTo>
                    <a:pt x="1437" y="610"/>
                  </a:lnTo>
                  <a:lnTo>
                    <a:pt x="1419" y="610"/>
                  </a:lnTo>
                  <a:lnTo>
                    <a:pt x="1399" y="608"/>
                  </a:lnTo>
                  <a:lnTo>
                    <a:pt x="1381" y="607"/>
                  </a:lnTo>
                  <a:lnTo>
                    <a:pt x="1361" y="606"/>
                  </a:lnTo>
                  <a:lnTo>
                    <a:pt x="1342" y="606"/>
                  </a:lnTo>
                  <a:lnTo>
                    <a:pt x="1323" y="605"/>
                  </a:lnTo>
                  <a:lnTo>
                    <a:pt x="1304" y="604"/>
                  </a:lnTo>
                  <a:lnTo>
                    <a:pt x="1284" y="604"/>
                  </a:lnTo>
                  <a:lnTo>
                    <a:pt x="1265" y="603"/>
                  </a:lnTo>
                  <a:lnTo>
                    <a:pt x="1245" y="603"/>
                  </a:lnTo>
                  <a:lnTo>
                    <a:pt x="1224" y="603"/>
                  </a:lnTo>
                  <a:lnTo>
                    <a:pt x="1205" y="602"/>
                  </a:lnTo>
                  <a:lnTo>
                    <a:pt x="1185" y="602"/>
                  </a:lnTo>
                  <a:lnTo>
                    <a:pt x="1164" y="602"/>
                  </a:lnTo>
                  <a:lnTo>
                    <a:pt x="1145" y="602"/>
                  </a:lnTo>
                  <a:lnTo>
                    <a:pt x="1126" y="602"/>
                  </a:lnTo>
                  <a:lnTo>
                    <a:pt x="1108" y="602"/>
                  </a:lnTo>
                  <a:lnTo>
                    <a:pt x="1088" y="602"/>
                  </a:lnTo>
                  <a:lnTo>
                    <a:pt x="1070" y="602"/>
                  </a:lnTo>
                  <a:lnTo>
                    <a:pt x="1053" y="603"/>
                  </a:lnTo>
                  <a:lnTo>
                    <a:pt x="1034" y="603"/>
                  </a:lnTo>
                  <a:lnTo>
                    <a:pt x="1016" y="603"/>
                  </a:lnTo>
                  <a:lnTo>
                    <a:pt x="997" y="603"/>
                  </a:lnTo>
                  <a:lnTo>
                    <a:pt x="980" y="604"/>
                  </a:lnTo>
                  <a:lnTo>
                    <a:pt x="962" y="604"/>
                  </a:lnTo>
                  <a:lnTo>
                    <a:pt x="944" y="604"/>
                  </a:lnTo>
                  <a:lnTo>
                    <a:pt x="926" y="605"/>
                  </a:lnTo>
                  <a:lnTo>
                    <a:pt x="909" y="605"/>
                  </a:lnTo>
                  <a:lnTo>
                    <a:pt x="890" y="605"/>
                  </a:lnTo>
                  <a:lnTo>
                    <a:pt x="873" y="606"/>
                  </a:lnTo>
                  <a:lnTo>
                    <a:pt x="856" y="606"/>
                  </a:lnTo>
                  <a:lnTo>
                    <a:pt x="859" y="584"/>
                  </a:lnTo>
                  <a:lnTo>
                    <a:pt x="863" y="561"/>
                  </a:lnTo>
                  <a:lnTo>
                    <a:pt x="864" y="538"/>
                  </a:lnTo>
                  <a:lnTo>
                    <a:pt x="863" y="515"/>
                  </a:lnTo>
                  <a:lnTo>
                    <a:pt x="859" y="482"/>
                  </a:lnTo>
                  <a:lnTo>
                    <a:pt x="852" y="448"/>
                  </a:lnTo>
                  <a:lnTo>
                    <a:pt x="843" y="416"/>
                  </a:lnTo>
                  <a:lnTo>
                    <a:pt x="830" y="385"/>
                  </a:lnTo>
                  <a:lnTo>
                    <a:pt x="814" y="355"/>
                  </a:lnTo>
                  <a:lnTo>
                    <a:pt x="796" y="326"/>
                  </a:lnTo>
                  <a:lnTo>
                    <a:pt x="774" y="300"/>
                  </a:lnTo>
                  <a:lnTo>
                    <a:pt x="750" y="274"/>
                  </a:lnTo>
                  <a:lnTo>
                    <a:pt x="737" y="263"/>
                  </a:lnTo>
                  <a:lnTo>
                    <a:pt x="723" y="251"/>
                  </a:lnTo>
                  <a:lnTo>
                    <a:pt x="709" y="241"/>
                  </a:lnTo>
                  <a:lnTo>
                    <a:pt x="696" y="232"/>
                  </a:lnTo>
                  <a:lnTo>
                    <a:pt x="681" y="223"/>
                  </a:lnTo>
                  <a:lnTo>
                    <a:pt x="667" y="215"/>
                  </a:lnTo>
                  <a:lnTo>
                    <a:pt x="651" y="206"/>
                  </a:lnTo>
                  <a:lnTo>
                    <a:pt x="636" y="200"/>
                  </a:lnTo>
                  <a:lnTo>
                    <a:pt x="620" y="194"/>
                  </a:lnTo>
                  <a:lnTo>
                    <a:pt x="605" y="189"/>
                  </a:lnTo>
                  <a:lnTo>
                    <a:pt x="588" y="185"/>
                  </a:lnTo>
                  <a:lnTo>
                    <a:pt x="571" y="181"/>
                  </a:lnTo>
                  <a:lnTo>
                    <a:pt x="555" y="178"/>
                  </a:lnTo>
                  <a:lnTo>
                    <a:pt x="538" y="175"/>
                  </a:lnTo>
                  <a:lnTo>
                    <a:pt x="522" y="174"/>
                  </a:lnTo>
                  <a:lnTo>
                    <a:pt x="504" y="174"/>
                  </a:lnTo>
                  <a:lnTo>
                    <a:pt x="470" y="177"/>
                  </a:lnTo>
                  <a:lnTo>
                    <a:pt x="436" y="181"/>
                  </a:lnTo>
                  <a:lnTo>
                    <a:pt x="404" y="189"/>
                  </a:lnTo>
                  <a:lnTo>
                    <a:pt x="373" y="201"/>
                  </a:lnTo>
                  <a:lnTo>
                    <a:pt x="344" y="216"/>
                  </a:lnTo>
                  <a:lnTo>
                    <a:pt x="317" y="233"/>
                  </a:lnTo>
                  <a:lnTo>
                    <a:pt x="292" y="253"/>
                  </a:lnTo>
                  <a:lnTo>
                    <a:pt x="269" y="274"/>
                  </a:lnTo>
                  <a:lnTo>
                    <a:pt x="249" y="299"/>
                  </a:lnTo>
                  <a:lnTo>
                    <a:pt x="230" y="325"/>
                  </a:lnTo>
                  <a:lnTo>
                    <a:pt x="214" y="353"/>
                  </a:lnTo>
                  <a:lnTo>
                    <a:pt x="201" y="383"/>
                  </a:lnTo>
                  <a:lnTo>
                    <a:pt x="192" y="414"/>
                  </a:lnTo>
                  <a:lnTo>
                    <a:pt x="185" y="446"/>
                  </a:lnTo>
                  <a:lnTo>
                    <a:pt x="182" y="481"/>
                  </a:lnTo>
                  <a:lnTo>
                    <a:pt x="182" y="515"/>
                  </a:lnTo>
                  <a:lnTo>
                    <a:pt x="183" y="530"/>
                  </a:lnTo>
                  <a:lnTo>
                    <a:pt x="185" y="544"/>
                  </a:lnTo>
                  <a:lnTo>
                    <a:pt x="188" y="559"/>
                  </a:lnTo>
                  <a:lnTo>
                    <a:pt x="191" y="574"/>
                  </a:lnTo>
                  <a:lnTo>
                    <a:pt x="170" y="567"/>
                  </a:lnTo>
                  <a:lnTo>
                    <a:pt x="150" y="560"/>
                  </a:lnTo>
                  <a:lnTo>
                    <a:pt x="131" y="552"/>
                  </a:lnTo>
                  <a:lnTo>
                    <a:pt x="114" y="544"/>
                  </a:lnTo>
                  <a:lnTo>
                    <a:pt x="97" y="535"/>
                  </a:lnTo>
                  <a:lnTo>
                    <a:pt x="80" y="524"/>
                  </a:lnTo>
                  <a:lnTo>
                    <a:pt x="67" y="514"/>
                  </a:lnTo>
                  <a:lnTo>
                    <a:pt x="53" y="504"/>
                  </a:lnTo>
                  <a:lnTo>
                    <a:pt x="44" y="494"/>
                  </a:lnTo>
                  <a:lnTo>
                    <a:pt x="36" y="481"/>
                  </a:lnTo>
                  <a:lnTo>
                    <a:pt x="28" y="464"/>
                  </a:lnTo>
                  <a:lnTo>
                    <a:pt x="21" y="446"/>
                  </a:lnTo>
                  <a:lnTo>
                    <a:pt x="15" y="425"/>
                  </a:lnTo>
                  <a:lnTo>
                    <a:pt x="9" y="401"/>
                  </a:lnTo>
                  <a:lnTo>
                    <a:pt x="4" y="377"/>
                  </a:lnTo>
                  <a:lnTo>
                    <a:pt x="2" y="350"/>
                  </a:lnTo>
                  <a:lnTo>
                    <a:pt x="0" y="324"/>
                  </a:lnTo>
                  <a:lnTo>
                    <a:pt x="0" y="300"/>
                  </a:lnTo>
                  <a:lnTo>
                    <a:pt x="2" y="278"/>
                  </a:lnTo>
                  <a:lnTo>
                    <a:pt x="4" y="257"/>
                  </a:lnTo>
                  <a:lnTo>
                    <a:pt x="16" y="246"/>
                  </a:lnTo>
                  <a:lnTo>
                    <a:pt x="28" y="234"/>
                  </a:lnTo>
                  <a:lnTo>
                    <a:pt x="41" y="224"/>
                  </a:lnTo>
                  <a:lnTo>
                    <a:pt x="55" y="212"/>
                  </a:lnTo>
                  <a:lnTo>
                    <a:pt x="70" y="202"/>
                  </a:lnTo>
                  <a:lnTo>
                    <a:pt x="86" y="191"/>
                  </a:lnTo>
                  <a:lnTo>
                    <a:pt x="104" y="181"/>
                  </a:lnTo>
                  <a:lnTo>
                    <a:pt x="122" y="171"/>
                  </a:lnTo>
                  <a:lnTo>
                    <a:pt x="140" y="160"/>
                  </a:lnTo>
                  <a:lnTo>
                    <a:pt x="161" y="151"/>
                  </a:lnTo>
                  <a:lnTo>
                    <a:pt x="182" y="142"/>
                  </a:lnTo>
                  <a:lnTo>
                    <a:pt x="204" y="133"/>
                  </a:lnTo>
                  <a:lnTo>
                    <a:pt x="226" y="124"/>
                  </a:lnTo>
                  <a:lnTo>
                    <a:pt x="249" y="114"/>
                  </a:lnTo>
                  <a:lnTo>
                    <a:pt x="273" y="105"/>
                  </a:lnTo>
                  <a:lnTo>
                    <a:pt x="298" y="97"/>
                  </a:lnTo>
                  <a:lnTo>
                    <a:pt x="325" y="89"/>
                  </a:lnTo>
                  <a:lnTo>
                    <a:pt x="351" y="81"/>
                  </a:lnTo>
                  <a:lnTo>
                    <a:pt x="378" y="74"/>
                  </a:lnTo>
                  <a:lnTo>
                    <a:pt x="406" y="66"/>
                  </a:lnTo>
                  <a:lnTo>
                    <a:pt x="435" y="59"/>
                  </a:lnTo>
                  <a:lnTo>
                    <a:pt x="464" y="52"/>
                  </a:lnTo>
                  <a:lnTo>
                    <a:pt x="494" y="45"/>
                  </a:lnTo>
                  <a:lnTo>
                    <a:pt x="525" y="39"/>
                  </a:lnTo>
                  <a:lnTo>
                    <a:pt x="556" y="34"/>
                  </a:lnTo>
                  <a:lnTo>
                    <a:pt x="588" y="28"/>
                  </a:lnTo>
                  <a:lnTo>
                    <a:pt x="622" y="22"/>
                  </a:lnTo>
                  <a:lnTo>
                    <a:pt x="655" y="18"/>
                  </a:lnTo>
                  <a:lnTo>
                    <a:pt x="689" y="13"/>
                  </a:lnTo>
                  <a:lnTo>
                    <a:pt x="723" y="8"/>
                  </a:lnTo>
                  <a:lnTo>
                    <a:pt x="758" y="4"/>
                  </a:lnTo>
                  <a:lnTo>
                    <a:pt x="793" y="0"/>
                  </a:lnTo>
                  <a:lnTo>
                    <a:pt x="797" y="5"/>
                  </a:lnTo>
                  <a:lnTo>
                    <a:pt x="802" y="11"/>
                  </a:lnTo>
                  <a:lnTo>
                    <a:pt x="806" y="15"/>
                  </a:lnTo>
                  <a:lnTo>
                    <a:pt x="812" y="21"/>
                  </a:lnTo>
                  <a:lnTo>
                    <a:pt x="818" y="26"/>
                  </a:lnTo>
                  <a:lnTo>
                    <a:pt x="825" y="30"/>
                  </a:lnTo>
                  <a:lnTo>
                    <a:pt x="831" y="35"/>
                  </a:lnTo>
                  <a:lnTo>
                    <a:pt x="840" y="39"/>
                  </a:lnTo>
                  <a:lnTo>
                    <a:pt x="870" y="53"/>
                  </a:lnTo>
                  <a:lnTo>
                    <a:pt x="904" y="66"/>
                  </a:lnTo>
                  <a:lnTo>
                    <a:pt x="943" y="76"/>
                  </a:lnTo>
                  <a:lnTo>
                    <a:pt x="986" y="84"/>
                  </a:lnTo>
                  <a:lnTo>
                    <a:pt x="1032" y="90"/>
                  </a:lnTo>
                  <a:lnTo>
                    <a:pt x="1079" y="96"/>
                  </a:lnTo>
                  <a:lnTo>
                    <a:pt x="1129" y="98"/>
                  </a:lnTo>
                  <a:lnTo>
                    <a:pt x="1179" y="99"/>
                  </a:lnTo>
                  <a:lnTo>
                    <a:pt x="1229" y="98"/>
                  </a:lnTo>
                  <a:lnTo>
                    <a:pt x="1277" y="96"/>
                  </a:lnTo>
                  <a:lnTo>
                    <a:pt x="1324" y="90"/>
                  </a:lnTo>
                  <a:lnTo>
                    <a:pt x="1369" y="84"/>
                  </a:lnTo>
                  <a:lnTo>
                    <a:pt x="1412" y="76"/>
                  </a:lnTo>
                  <a:lnTo>
                    <a:pt x="1450" y="66"/>
                  </a:lnTo>
                  <a:lnTo>
                    <a:pt x="1483" y="53"/>
                  </a:lnTo>
                  <a:lnTo>
                    <a:pt x="1511" y="39"/>
                  </a:lnTo>
                  <a:lnTo>
                    <a:pt x="1520" y="34"/>
                  </a:lnTo>
                  <a:lnTo>
                    <a:pt x="1530" y="27"/>
                  </a:lnTo>
                  <a:lnTo>
                    <a:pt x="1536" y="21"/>
                  </a:lnTo>
                  <a:lnTo>
                    <a:pt x="1543" y="14"/>
                  </a:lnTo>
                  <a:lnTo>
                    <a:pt x="1549" y="14"/>
                  </a:lnTo>
                  <a:lnTo>
                    <a:pt x="1600" y="22"/>
                  </a:lnTo>
                  <a:lnTo>
                    <a:pt x="1650" y="31"/>
                  </a:lnTo>
                  <a:lnTo>
                    <a:pt x="1701" y="42"/>
                  </a:lnTo>
                  <a:lnTo>
                    <a:pt x="1751" y="53"/>
                  </a:lnTo>
                  <a:lnTo>
                    <a:pt x="1799" y="65"/>
                  </a:lnTo>
                  <a:lnTo>
                    <a:pt x="1846" y="79"/>
                  </a:lnTo>
                  <a:lnTo>
                    <a:pt x="1892" y="92"/>
                  </a:lnTo>
                  <a:lnTo>
                    <a:pt x="1936" y="107"/>
                  </a:lnTo>
                  <a:lnTo>
                    <a:pt x="1980" y="122"/>
                  </a:lnTo>
                  <a:lnTo>
                    <a:pt x="2020" y="140"/>
                  </a:lnTo>
                  <a:lnTo>
                    <a:pt x="2059" y="156"/>
                  </a:lnTo>
                  <a:lnTo>
                    <a:pt x="2096" y="174"/>
                  </a:lnTo>
                  <a:lnTo>
                    <a:pt x="2132" y="191"/>
                  </a:lnTo>
                  <a:lnTo>
                    <a:pt x="2163" y="210"/>
                  </a:lnTo>
                  <a:lnTo>
                    <a:pt x="2193" y="228"/>
                  </a:lnTo>
                  <a:lnTo>
                    <a:pt x="2219" y="248"/>
                  </a:lnTo>
                  <a:lnTo>
                    <a:pt x="2222" y="244"/>
                  </a:lnTo>
                  <a:lnTo>
                    <a:pt x="2228" y="266"/>
                  </a:lnTo>
                  <a:lnTo>
                    <a:pt x="2232" y="292"/>
                  </a:lnTo>
                  <a:lnTo>
                    <a:pt x="2236" y="318"/>
                  </a:lnTo>
                  <a:lnTo>
                    <a:pt x="2237" y="346"/>
                  </a:lnTo>
                  <a:close/>
                </a:path>
              </a:pathLst>
            </a:custGeom>
            <a:solidFill>
              <a:srgbClr val="11C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795" name="Freeform 29"/>
            <p:cNvSpPr>
              <a:spLocks/>
            </p:cNvSpPr>
            <p:nvPr/>
          </p:nvSpPr>
          <p:spPr bwMode="auto">
            <a:xfrm flipH="1">
              <a:off x="1177" y="1101"/>
              <a:ext cx="31" cy="35"/>
            </a:xfrm>
            <a:custGeom>
              <a:avLst/>
              <a:gdLst>
                <a:gd name="T0" fmla="*/ 6 w 46"/>
                <a:gd name="T1" fmla="*/ 0 h 69"/>
                <a:gd name="T2" fmla="*/ 5 w 46"/>
                <a:gd name="T3" fmla="*/ 0 h 69"/>
                <a:gd name="T4" fmla="*/ 5 w 46"/>
                <a:gd name="T5" fmla="*/ 0 h 69"/>
                <a:gd name="T6" fmla="*/ 4 w 46"/>
                <a:gd name="T7" fmla="*/ 1 h 69"/>
                <a:gd name="T8" fmla="*/ 3 w 46"/>
                <a:gd name="T9" fmla="*/ 1 h 69"/>
                <a:gd name="T10" fmla="*/ 6 w 46"/>
                <a:gd name="T11" fmla="*/ 1 h 69"/>
                <a:gd name="T12" fmla="*/ 8 w 46"/>
                <a:gd name="T13" fmla="*/ 2 h 69"/>
                <a:gd name="T14" fmla="*/ 9 w 46"/>
                <a:gd name="T15" fmla="*/ 3 h 69"/>
                <a:gd name="T16" fmla="*/ 9 w 46"/>
                <a:gd name="T17" fmla="*/ 5 h 69"/>
                <a:gd name="T18" fmla="*/ 9 w 46"/>
                <a:gd name="T19" fmla="*/ 5 h 69"/>
                <a:gd name="T20" fmla="*/ 9 w 46"/>
                <a:gd name="T21" fmla="*/ 5 h 69"/>
                <a:gd name="T22" fmla="*/ 9 w 46"/>
                <a:gd name="T23" fmla="*/ 5 h 69"/>
                <a:gd name="T24" fmla="*/ 9 w 46"/>
                <a:gd name="T25" fmla="*/ 6 h 69"/>
                <a:gd name="T26" fmla="*/ 9 w 46"/>
                <a:gd name="T27" fmla="*/ 5 h 69"/>
                <a:gd name="T28" fmla="*/ 8 w 46"/>
                <a:gd name="T29" fmla="*/ 4 h 69"/>
                <a:gd name="T30" fmla="*/ 6 w 46"/>
                <a:gd name="T31" fmla="*/ 4 h 69"/>
                <a:gd name="T32" fmla="*/ 5 w 46"/>
                <a:gd name="T33" fmla="*/ 4 h 69"/>
                <a:gd name="T34" fmla="*/ 2 w 46"/>
                <a:gd name="T35" fmla="*/ 4 h 69"/>
                <a:gd name="T36" fmla="*/ 1 w 46"/>
                <a:gd name="T37" fmla="*/ 4 h 69"/>
                <a:gd name="T38" fmla="*/ 0 w 46"/>
                <a:gd name="T39" fmla="*/ 5 h 69"/>
                <a:gd name="T40" fmla="*/ 0 w 46"/>
                <a:gd name="T41" fmla="*/ 6 h 69"/>
                <a:gd name="T42" fmla="*/ 1 w 46"/>
                <a:gd name="T43" fmla="*/ 7 h 69"/>
                <a:gd name="T44" fmla="*/ 2 w 46"/>
                <a:gd name="T45" fmla="*/ 8 h 69"/>
                <a:gd name="T46" fmla="*/ 3 w 46"/>
                <a:gd name="T47" fmla="*/ 9 h 69"/>
                <a:gd name="T48" fmla="*/ 5 w 46"/>
                <a:gd name="T49" fmla="*/ 9 h 69"/>
                <a:gd name="T50" fmla="*/ 5 w 46"/>
                <a:gd name="T51" fmla="*/ 9 h 69"/>
                <a:gd name="T52" fmla="*/ 5 w 46"/>
                <a:gd name="T53" fmla="*/ 9 h 69"/>
                <a:gd name="T54" fmla="*/ 5 w 46"/>
                <a:gd name="T55" fmla="*/ 9 h 69"/>
                <a:gd name="T56" fmla="*/ 5 w 46"/>
                <a:gd name="T57" fmla="*/ 9 h 69"/>
                <a:gd name="T58" fmla="*/ 6 w 46"/>
                <a:gd name="T59" fmla="*/ 9 h 69"/>
                <a:gd name="T60" fmla="*/ 6 w 46"/>
                <a:gd name="T61" fmla="*/ 9 h 69"/>
                <a:gd name="T62" fmla="*/ 6 w 46"/>
                <a:gd name="T63" fmla="*/ 9 h 69"/>
                <a:gd name="T64" fmla="*/ 7 w 46"/>
                <a:gd name="T65" fmla="*/ 9 h 69"/>
                <a:gd name="T66" fmla="*/ 10 w 46"/>
                <a:gd name="T67" fmla="*/ 9 h 69"/>
                <a:gd name="T68" fmla="*/ 13 w 46"/>
                <a:gd name="T69" fmla="*/ 8 h 69"/>
                <a:gd name="T70" fmla="*/ 13 w 46"/>
                <a:gd name="T71" fmla="*/ 7 h 69"/>
                <a:gd name="T72" fmla="*/ 14 w 46"/>
                <a:gd name="T73" fmla="*/ 5 h 69"/>
                <a:gd name="T74" fmla="*/ 13 w 46"/>
                <a:gd name="T75" fmla="*/ 3 h 69"/>
                <a:gd name="T76" fmla="*/ 11 w 46"/>
                <a:gd name="T77" fmla="*/ 2 h 69"/>
                <a:gd name="T78" fmla="*/ 9 w 46"/>
                <a:gd name="T79" fmla="*/ 1 h 69"/>
                <a:gd name="T80" fmla="*/ 6 w 46"/>
                <a:gd name="T81" fmla="*/ 0 h 6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" h="69">
                  <a:moveTo>
                    <a:pt x="19" y="0"/>
                  </a:moveTo>
                  <a:lnTo>
                    <a:pt x="17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9" y="6"/>
                  </a:lnTo>
                  <a:lnTo>
                    <a:pt x="26" y="14"/>
                  </a:lnTo>
                  <a:lnTo>
                    <a:pt x="30" y="23"/>
                  </a:lnTo>
                  <a:lnTo>
                    <a:pt x="31" y="35"/>
                  </a:lnTo>
                  <a:lnTo>
                    <a:pt x="31" y="36"/>
                  </a:lnTo>
                  <a:lnTo>
                    <a:pt x="31" y="38"/>
                  </a:lnTo>
                  <a:lnTo>
                    <a:pt x="31" y="39"/>
                  </a:lnTo>
                  <a:lnTo>
                    <a:pt x="31" y="42"/>
                  </a:lnTo>
                  <a:lnTo>
                    <a:pt x="29" y="35"/>
                  </a:lnTo>
                  <a:lnTo>
                    <a:pt x="26" y="30"/>
                  </a:lnTo>
                  <a:lnTo>
                    <a:pt x="20" y="27"/>
                  </a:lnTo>
                  <a:lnTo>
                    <a:pt x="15" y="26"/>
                  </a:lnTo>
                  <a:lnTo>
                    <a:pt x="8" y="28"/>
                  </a:lnTo>
                  <a:lnTo>
                    <a:pt x="4" y="32"/>
                  </a:lnTo>
                  <a:lnTo>
                    <a:pt x="0" y="39"/>
                  </a:lnTo>
                  <a:lnTo>
                    <a:pt x="0" y="47"/>
                  </a:lnTo>
                  <a:lnTo>
                    <a:pt x="3" y="56"/>
                  </a:lnTo>
                  <a:lnTo>
                    <a:pt x="6" y="62"/>
                  </a:lnTo>
                  <a:lnTo>
                    <a:pt x="11" y="67"/>
                  </a:lnTo>
                  <a:lnTo>
                    <a:pt x="17" y="69"/>
                  </a:lnTo>
                  <a:lnTo>
                    <a:pt x="19" y="69"/>
                  </a:lnTo>
                  <a:lnTo>
                    <a:pt x="20" y="69"/>
                  </a:lnTo>
                  <a:lnTo>
                    <a:pt x="21" y="69"/>
                  </a:lnTo>
                  <a:lnTo>
                    <a:pt x="22" y="69"/>
                  </a:lnTo>
                  <a:lnTo>
                    <a:pt x="32" y="67"/>
                  </a:lnTo>
                  <a:lnTo>
                    <a:pt x="41" y="59"/>
                  </a:lnTo>
                  <a:lnTo>
                    <a:pt x="45" y="49"/>
                  </a:lnTo>
                  <a:lnTo>
                    <a:pt x="46" y="35"/>
                  </a:lnTo>
                  <a:lnTo>
                    <a:pt x="44" y="21"/>
                  </a:lnTo>
                  <a:lnTo>
                    <a:pt x="37" y="11"/>
                  </a:lnTo>
                  <a:lnTo>
                    <a:pt x="29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796" name="Freeform 30"/>
            <p:cNvSpPr>
              <a:spLocks/>
            </p:cNvSpPr>
            <p:nvPr/>
          </p:nvSpPr>
          <p:spPr bwMode="auto">
            <a:xfrm flipH="1">
              <a:off x="1099" y="1102"/>
              <a:ext cx="30" cy="35"/>
            </a:xfrm>
            <a:custGeom>
              <a:avLst/>
              <a:gdLst>
                <a:gd name="T0" fmla="*/ 5 w 45"/>
                <a:gd name="T1" fmla="*/ 9 h 69"/>
                <a:gd name="T2" fmla="*/ 5 w 45"/>
                <a:gd name="T3" fmla="*/ 9 h 69"/>
                <a:gd name="T4" fmla="*/ 5 w 45"/>
                <a:gd name="T5" fmla="*/ 9 h 69"/>
                <a:gd name="T6" fmla="*/ 5 w 45"/>
                <a:gd name="T7" fmla="*/ 9 h 69"/>
                <a:gd name="T8" fmla="*/ 5 w 45"/>
                <a:gd name="T9" fmla="*/ 9 h 69"/>
                <a:gd name="T10" fmla="*/ 6 w 45"/>
                <a:gd name="T11" fmla="*/ 9 h 69"/>
                <a:gd name="T12" fmla="*/ 6 w 45"/>
                <a:gd name="T13" fmla="*/ 9 h 69"/>
                <a:gd name="T14" fmla="*/ 6 w 45"/>
                <a:gd name="T15" fmla="*/ 9 h 69"/>
                <a:gd name="T16" fmla="*/ 7 w 45"/>
                <a:gd name="T17" fmla="*/ 9 h 69"/>
                <a:gd name="T18" fmla="*/ 9 w 45"/>
                <a:gd name="T19" fmla="*/ 9 h 69"/>
                <a:gd name="T20" fmla="*/ 11 w 45"/>
                <a:gd name="T21" fmla="*/ 8 h 69"/>
                <a:gd name="T22" fmla="*/ 13 w 45"/>
                <a:gd name="T23" fmla="*/ 6 h 69"/>
                <a:gd name="T24" fmla="*/ 13 w 45"/>
                <a:gd name="T25" fmla="*/ 5 h 69"/>
                <a:gd name="T26" fmla="*/ 13 w 45"/>
                <a:gd name="T27" fmla="*/ 3 h 69"/>
                <a:gd name="T28" fmla="*/ 11 w 45"/>
                <a:gd name="T29" fmla="*/ 2 h 69"/>
                <a:gd name="T30" fmla="*/ 9 w 45"/>
                <a:gd name="T31" fmla="*/ 1 h 69"/>
                <a:gd name="T32" fmla="*/ 5 w 45"/>
                <a:gd name="T33" fmla="*/ 0 h 69"/>
                <a:gd name="T34" fmla="*/ 5 w 45"/>
                <a:gd name="T35" fmla="*/ 0 h 69"/>
                <a:gd name="T36" fmla="*/ 5 w 45"/>
                <a:gd name="T37" fmla="*/ 0 h 69"/>
                <a:gd name="T38" fmla="*/ 4 w 45"/>
                <a:gd name="T39" fmla="*/ 0 h 69"/>
                <a:gd name="T40" fmla="*/ 3 w 45"/>
                <a:gd name="T41" fmla="*/ 1 h 69"/>
                <a:gd name="T42" fmla="*/ 5 w 45"/>
                <a:gd name="T43" fmla="*/ 1 h 69"/>
                <a:gd name="T44" fmla="*/ 7 w 45"/>
                <a:gd name="T45" fmla="*/ 2 h 69"/>
                <a:gd name="T46" fmla="*/ 9 w 45"/>
                <a:gd name="T47" fmla="*/ 3 h 69"/>
                <a:gd name="T48" fmla="*/ 9 w 45"/>
                <a:gd name="T49" fmla="*/ 5 h 69"/>
                <a:gd name="T50" fmla="*/ 9 w 45"/>
                <a:gd name="T51" fmla="*/ 5 h 69"/>
                <a:gd name="T52" fmla="*/ 9 w 45"/>
                <a:gd name="T53" fmla="*/ 5 h 69"/>
                <a:gd name="T54" fmla="*/ 9 w 45"/>
                <a:gd name="T55" fmla="*/ 5 h 69"/>
                <a:gd name="T56" fmla="*/ 9 w 45"/>
                <a:gd name="T57" fmla="*/ 5 h 69"/>
                <a:gd name="T58" fmla="*/ 9 w 45"/>
                <a:gd name="T59" fmla="*/ 5 h 69"/>
                <a:gd name="T60" fmla="*/ 7 w 45"/>
                <a:gd name="T61" fmla="*/ 4 h 69"/>
                <a:gd name="T62" fmla="*/ 6 w 45"/>
                <a:gd name="T63" fmla="*/ 4 h 69"/>
                <a:gd name="T64" fmla="*/ 5 w 45"/>
                <a:gd name="T65" fmla="*/ 4 h 69"/>
                <a:gd name="T66" fmla="*/ 3 w 45"/>
                <a:gd name="T67" fmla="*/ 4 h 69"/>
                <a:gd name="T68" fmla="*/ 1 w 45"/>
                <a:gd name="T69" fmla="*/ 4 h 69"/>
                <a:gd name="T70" fmla="*/ 1 w 45"/>
                <a:gd name="T71" fmla="*/ 5 h 69"/>
                <a:gd name="T72" fmla="*/ 0 w 45"/>
                <a:gd name="T73" fmla="*/ 6 h 69"/>
                <a:gd name="T74" fmla="*/ 1 w 45"/>
                <a:gd name="T75" fmla="*/ 7 h 69"/>
                <a:gd name="T76" fmla="*/ 2 w 45"/>
                <a:gd name="T77" fmla="*/ 8 h 69"/>
                <a:gd name="T78" fmla="*/ 3 w 45"/>
                <a:gd name="T79" fmla="*/ 9 h 69"/>
                <a:gd name="T80" fmla="*/ 5 w 45"/>
                <a:gd name="T81" fmla="*/ 9 h 6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5" h="69">
                  <a:moveTo>
                    <a:pt x="17" y="67"/>
                  </a:moveTo>
                  <a:lnTo>
                    <a:pt x="17" y="67"/>
                  </a:lnTo>
                  <a:lnTo>
                    <a:pt x="18" y="67"/>
                  </a:lnTo>
                  <a:lnTo>
                    <a:pt x="20" y="69"/>
                  </a:lnTo>
                  <a:lnTo>
                    <a:pt x="21" y="69"/>
                  </a:lnTo>
                  <a:lnTo>
                    <a:pt x="22" y="69"/>
                  </a:lnTo>
                  <a:lnTo>
                    <a:pt x="32" y="66"/>
                  </a:lnTo>
                  <a:lnTo>
                    <a:pt x="39" y="58"/>
                  </a:lnTo>
                  <a:lnTo>
                    <a:pt x="44" y="47"/>
                  </a:lnTo>
                  <a:lnTo>
                    <a:pt x="45" y="34"/>
                  </a:lnTo>
                  <a:lnTo>
                    <a:pt x="43" y="20"/>
                  </a:lnTo>
                  <a:lnTo>
                    <a:pt x="37" y="10"/>
                  </a:lnTo>
                  <a:lnTo>
                    <a:pt x="29" y="2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8" y="5"/>
                  </a:lnTo>
                  <a:lnTo>
                    <a:pt x="25" y="13"/>
                  </a:lnTo>
                  <a:lnTo>
                    <a:pt x="30" y="23"/>
                  </a:lnTo>
                  <a:lnTo>
                    <a:pt x="31" y="34"/>
                  </a:lnTo>
                  <a:lnTo>
                    <a:pt x="32" y="35"/>
                  </a:lnTo>
                  <a:lnTo>
                    <a:pt x="32" y="38"/>
                  </a:lnTo>
                  <a:lnTo>
                    <a:pt x="32" y="39"/>
                  </a:lnTo>
                  <a:lnTo>
                    <a:pt x="31" y="40"/>
                  </a:lnTo>
                  <a:lnTo>
                    <a:pt x="29" y="34"/>
                  </a:lnTo>
                  <a:lnTo>
                    <a:pt x="25" y="29"/>
                  </a:lnTo>
                  <a:lnTo>
                    <a:pt x="21" y="26"/>
                  </a:lnTo>
                  <a:lnTo>
                    <a:pt x="15" y="25"/>
                  </a:lnTo>
                  <a:lnTo>
                    <a:pt x="9" y="26"/>
                  </a:lnTo>
                  <a:lnTo>
                    <a:pt x="5" y="31"/>
                  </a:lnTo>
                  <a:lnTo>
                    <a:pt x="1" y="38"/>
                  </a:lnTo>
                  <a:lnTo>
                    <a:pt x="0" y="47"/>
                  </a:lnTo>
                  <a:lnTo>
                    <a:pt x="2" y="55"/>
                  </a:lnTo>
                  <a:lnTo>
                    <a:pt x="6" y="62"/>
                  </a:lnTo>
                  <a:lnTo>
                    <a:pt x="10" y="66"/>
                  </a:lnTo>
                  <a:lnTo>
                    <a:pt x="17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797" name="Freeform 31"/>
            <p:cNvSpPr>
              <a:spLocks/>
            </p:cNvSpPr>
            <p:nvPr/>
          </p:nvSpPr>
          <p:spPr bwMode="auto">
            <a:xfrm flipH="1">
              <a:off x="1364" y="1413"/>
              <a:ext cx="270" cy="202"/>
            </a:xfrm>
            <a:custGeom>
              <a:avLst/>
              <a:gdLst>
                <a:gd name="T0" fmla="*/ 50 w 407"/>
                <a:gd name="T1" fmla="*/ 0 h 406"/>
                <a:gd name="T2" fmla="*/ 38 w 407"/>
                <a:gd name="T3" fmla="*/ 1 h 406"/>
                <a:gd name="T4" fmla="*/ 28 w 407"/>
                <a:gd name="T5" fmla="*/ 3 h 406"/>
                <a:gd name="T6" fmla="*/ 19 w 407"/>
                <a:gd name="T7" fmla="*/ 5 h 406"/>
                <a:gd name="T8" fmla="*/ 12 w 407"/>
                <a:gd name="T9" fmla="*/ 9 h 406"/>
                <a:gd name="T10" fmla="*/ 6 w 407"/>
                <a:gd name="T11" fmla="*/ 13 h 406"/>
                <a:gd name="T12" fmla="*/ 2 w 407"/>
                <a:gd name="T13" fmla="*/ 17 h 406"/>
                <a:gd name="T14" fmla="*/ 0 w 407"/>
                <a:gd name="T15" fmla="*/ 22 h 406"/>
                <a:gd name="T16" fmla="*/ 1 w 407"/>
                <a:gd name="T17" fmla="*/ 27 h 406"/>
                <a:gd name="T18" fmla="*/ 4 w 407"/>
                <a:gd name="T19" fmla="*/ 32 h 406"/>
                <a:gd name="T20" fmla="*/ 9 w 407"/>
                <a:gd name="T21" fmla="*/ 37 h 406"/>
                <a:gd name="T22" fmla="*/ 16 w 407"/>
                <a:gd name="T23" fmla="*/ 41 h 406"/>
                <a:gd name="T24" fmla="*/ 25 w 407"/>
                <a:gd name="T25" fmla="*/ 45 h 406"/>
                <a:gd name="T26" fmla="*/ 34 w 407"/>
                <a:gd name="T27" fmla="*/ 47 h 406"/>
                <a:gd name="T28" fmla="*/ 45 w 407"/>
                <a:gd name="T29" fmla="*/ 49 h 406"/>
                <a:gd name="T30" fmla="*/ 56 w 407"/>
                <a:gd name="T31" fmla="*/ 50 h 406"/>
                <a:gd name="T32" fmla="*/ 68 w 407"/>
                <a:gd name="T33" fmla="*/ 50 h 406"/>
                <a:gd name="T34" fmla="*/ 80 w 407"/>
                <a:gd name="T35" fmla="*/ 49 h 406"/>
                <a:gd name="T36" fmla="*/ 90 w 407"/>
                <a:gd name="T37" fmla="*/ 47 h 406"/>
                <a:gd name="T38" fmla="*/ 100 w 407"/>
                <a:gd name="T39" fmla="*/ 45 h 406"/>
                <a:gd name="T40" fmla="*/ 107 w 407"/>
                <a:gd name="T41" fmla="*/ 41 h 406"/>
                <a:gd name="T42" fmla="*/ 113 w 407"/>
                <a:gd name="T43" fmla="*/ 37 h 406"/>
                <a:gd name="T44" fmla="*/ 117 w 407"/>
                <a:gd name="T45" fmla="*/ 32 h 406"/>
                <a:gd name="T46" fmla="*/ 119 w 407"/>
                <a:gd name="T47" fmla="*/ 27 h 406"/>
                <a:gd name="T48" fmla="*/ 118 w 407"/>
                <a:gd name="T49" fmla="*/ 23 h 406"/>
                <a:gd name="T50" fmla="*/ 115 w 407"/>
                <a:gd name="T51" fmla="*/ 18 h 406"/>
                <a:gd name="T52" fmla="*/ 111 w 407"/>
                <a:gd name="T53" fmla="*/ 13 h 406"/>
                <a:gd name="T54" fmla="*/ 103 w 407"/>
                <a:gd name="T55" fmla="*/ 9 h 406"/>
                <a:gd name="T56" fmla="*/ 95 w 407"/>
                <a:gd name="T57" fmla="*/ 5 h 406"/>
                <a:gd name="T58" fmla="*/ 84 w 407"/>
                <a:gd name="T59" fmla="*/ 2 h 406"/>
                <a:gd name="T60" fmla="*/ 74 w 407"/>
                <a:gd name="T61" fmla="*/ 1 h 406"/>
                <a:gd name="T62" fmla="*/ 62 w 407"/>
                <a:gd name="T63" fmla="*/ 0 h 40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07" h="406">
                  <a:moveTo>
                    <a:pt x="192" y="0"/>
                  </a:moveTo>
                  <a:lnTo>
                    <a:pt x="172" y="2"/>
                  </a:lnTo>
                  <a:lnTo>
                    <a:pt x="152" y="5"/>
                  </a:lnTo>
                  <a:lnTo>
                    <a:pt x="132" y="10"/>
                  </a:lnTo>
                  <a:lnTo>
                    <a:pt x="114" y="17"/>
                  </a:lnTo>
                  <a:lnTo>
                    <a:pt x="97" y="25"/>
                  </a:lnTo>
                  <a:lnTo>
                    <a:pt x="81" y="35"/>
                  </a:lnTo>
                  <a:lnTo>
                    <a:pt x="66" y="47"/>
                  </a:lnTo>
                  <a:lnTo>
                    <a:pt x="52" y="60"/>
                  </a:lnTo>
                  <a:lnTo>
                    <a:pt x="40" y="74"/>
                  </a:lnTo>
                  <a:lnTo>
                    <a:pt x="29" y="90"/>
                  </a:lnTo>
                  <a:lnTo>
                    <a:pt x="20" y="106"/>
                  </a:lnTo>
                  <a:lnTo>
                    <a:pt x="11" y="125"/>
                  </a:lnTo>
                  <a:lnTo>
                    <a:pt x="6" y="143"/>
                  </a:lnTo>
                  <a:lnTo>
                    <a:pt x="2" y="163"/>
                  </a:lnTo>
                  <a:lnTo>
                    <a:pt x="0" y="182"/>
                  </a:lnTo>
                  <a:lnTo>
                    <a:pt x="0" y="203"/>
                  </a:lnTo>
                  <a:lnTo>
                    <a:pt x="2" y="223"/>
                  </a:lnTo>
                  <a:lnTo>
                    <a:pt x="7" y="243"/>
                  </a:lnTo>
                  <a:lnTo>
                    <a:pt x="13" y="262"/>
                  </a:lnTo>
                  <a:lnTo>
                    <a:pt x="21" y="280"/>
                  </a:lnTo>
                  <a:lnTo>
                    <a:pt x="30" y="299"/>
                  </a:lnTo>
                  <a:lnTo>
                    <a:pt x="40" y="316"/>
                  </a:lnTo>
                  <a:lnTo>
                    <a:pt x="54" y="332"/>
                  </a:lnTo>
                  <a:lnTo>
                    <a:pt x="68" y="347"/>
                  </a:lnTo>
                  <a:lnTo>
                    <a:pt x="84" y="361"/>
                  </a:lnTo>
                  <a:lnTo>
                    <a:pt x="100" y="373"/>
                  </a:lnTo>
                  <a:lnTo>
                    <a:pt x="117" y="383"/>
                  </a:lnTo>
                  <a:lnTo>
                    <a:pt x="136" y="391"/>
                  </a:lnTo>
                  <a:lnTo>
                    <a:pt x="154" y="398"/>
                  </a:lnTo>
                  <a:lnTo>
                    <a:pt x="174" y="402"/>
                  </a:lnTo>
                  <a:lnTo>
                    <a:pt x="193" y="405"/>
                  </a:lnTo>
                  <a:lnTo>
                    <a:pt x="214" y="406"/>
                  </a:lnTo>
                  <a:lnTo>
                    <a:pt x="235" y="405"/>
                  </a:lnTo>
                  <a:lnTo>
                    <a:pt x="254" y="402"/>
                  </a:lnTo>
                  <a:lnTo>
                    <a:pt x="274" y="398"/>
                  </a:lnTo>
                  <a:lnTo>
                    <a:pt x="291" y="391"/>
                  </a:lnTo>
                  <a:lnTo>
                    <a:pt x="309" y="383"/>
                  </a:lnTo>
                  <a:lnTo>
                    <a:pt x="326" y="373"/>
                  </a:lnTo>
                  <a:lnTo>
                    <a:pt x="341" y="361"/>
                  </a:lnTo>
                  <a:lnTo>
                    <a:pt x="355" y="347"/>
                  </a:lnTo>
                  <a:lnTo>
                    <a:pt x="367" y="332"/>
                  </a:lnTo>
                  <a:lnTo>
                    <a:pt x="379" y="316"/>
                  </a:lnTo>
                  <a:lnTo>
                    <a:pt x="388" y="299"/>
                  </a:lnTo>
                  <a:lnTo>
                    <a:pt x="396" y="280"/>
                  </a:lnTo>
                  <a:lnTo>
                    <a:pt x="402" y="262"/>
                  </a:lnTo>
                  <a:lnTo>
                    <a:pt x="405" y="243"/>
                  </a:lnTo>
                  <a:lnTo>
                    <a:pt x="407" y="223"/>
                  </a:lnTo>
                  <a:lnTo>
                    <a:pt x="407" y="203"/>
                  </a:lnTo>
                  <a:lnTo>
                    <a:pt x="404" y="184"/>
                  </a:lnTo>
                  <a:lnTo>
                    <a:pt x="401" y="163"/>
                  </a:lnTo>
                  <a:lnTo>
                    <a:pt x="395" y="144"/>
                  </a:lnTo>
                  <a:lnTo>
                    <a:pt x="387" y="126"/>
                  </a:lnTo>
                  <a:lnTo>
                    <a:pt x="378" y="108"/>
                  </a:lnTo>
                  <a:lnTo>
                    <a:pt x="367" y="90"/>
                  </a:lnTo>
                  <a:lnTo>
                    <a:pt x="354" y="74"/>
                  </a:lnTo>
                  <a:lnTo>
                    <a:pt x="340" y="59"/>
                  </a:lnTo>
                  <a:lnTo>
                    <a:pt x="324" y="45"/>
                  </a:lnTo>
                  <a:lnTo>
                    <a:pt x="307" y="34"/>
                  </a:lnTo>
                  <a:lnTo>
                    <a:pt x="290" y="23"/>
                  </a:lnTo>
                  <a:lnTo>
                    <a:pt x="272" y="15"/>
                  </a:lnTo>
                  <a:lnTo>
                    <a:pt x="252" y="8"/>
                  </a:lnTo>
                  <a:lnTo>
                    <a:pt x="233" y="4"/>
                  </a:lnTo>
                  <a:lnTo>
                    <a:pt x="213" y="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798" name="Freeform 32"/>
            <p:cNvSpPr>
              <a:spLocks/>
            </p:cNvSpPr>
            <p:nvPr/>
          </p:nvSpPr>
          <p:spPr bwMode="auto">
            <a:xfrm flipH="1">
              <a:off x="1384" y="1428"/>
              <a:ext cx="229" cy="172"/>
            </a:xfrm>
            <a:custGeom>
              <a:avLst/>
              <a:gdLst>
                <a:gd name="T0" fmla="*/ 52 w 346"/>
                <a:gd name="T1" fmla="*/ 43 h 346"/>
                <a:gd name="T2" fmla="*/ 48 w 346"/>
                <a:gd name="T3" fmla="*/ 43 h 346"/>
                <a:gd name="T4" fmla="*/ 42 w 346"/>
                <a:gd name="T5" fmla="*/ 42 h 346"/>
                <a:gd name="T6" fmla="*/ 38 w 346"/>
                <a:gd name="T7" fmla="*/ 42 h 346"/>
                <a:gd name="T8" fmla="*/ 33 w 346"/>
                <a:gd name="T9" fmla="*/ 41 h 346"/>
                <a:gd name="T10" fmla="*/ 29 w 346"/>
                <a:gd name="T11" fmla="*/ 40 h 346"/>
                <a:gd name="T12" fmla="*/ 24 w 346"/>
                <a:gd name="T13" fmla="*/ 39 h 346"/>
                <a:gd name="T14" fmla="*/ 21 w 346"/>
                <a:gd name="T15" fmla="*/ 38 h 346"/>
                <a:gd name="T16" fmla="*/ 17 w 346"/>
                <a:gd name="T17" fmla="*/ 36 h 346"/>
                <a:gd name="T18" fmla="*/ 13 w 346"/>
                <a:gd name="T19" fmla="*/ 35 h 346"/>
                <a:gd name="T20" fmla="*/ 10 w 346"/>
                <a:gd name="T21" fmla="*/ 33 h 346"/>
                <a:gd name="T22" fmla="*/ 7 w 346"/>
                <a:gd name="T23" fmla="*/ 31 h 346"/>
                <a:gd name="T24" fmla="*/ 5 w 346"/>
                <a:gd name="T25" fmla="*/ 29 h 346"/>
                <a:gd name="T26" fmla="*/ 3 w 346"/>
                <a:gd name="T27" fmla="*/ 27 h 346"/>
                <a:gd name="T28" fmla="*/ 1 w 346"/>
                <a:gd name="T29" fmla="*/ 25 h 346"/>
                <a:gd name="T30" fmla="*/ 1 w 346"/>
                <a:gd name="T31" fmla="*/ 23 h 346"/>
                <a:gd name="T32" fmla="*/ 0 w 346"/>
                <a:gd name="T33" fmla="*/ 21 h 346"/>
                <a:gd name="T34" fmla="*/ 0 w 346"/>
                <a:gd name="T35" fmla="*/ 19 h 346"/>
                <a:gd name="T36" fmla="*/ 1 w 346"/>
                <a:gd name="T37" fmla="*/ 17 h 346"/>
                <a:gd name="T38" fmla="*/ 1 w 346"/>
                <a:gd name="T39" fmla="*/ 15 h 346"/>
                <a:gd name="T40" fmla="*/ 3 w 346"/>
                <a:gd name="T41" fmla="*/ 13 h 346"/>
                <a:gd name="T42" fmla="*/ 5 w 346"/>
                <a:gd name="T43" fmla="*/ 11 h 346"/>
                <a:gd name="T44" fmla="*/ 7 w 346"/>
                <a:gd name="T45" fmla="*/ 9 h 346"/>
                <a:gd name="T46" fmla="*/ 10 w 346"/>
                <a:gd name="T47" fmla="*/ 8 h 346"/>
                <a:gd name="T48" fmla="*/ 13 w 346"/>
                <a:gd name="T49" fmla="*/ 6 h 346"/>
                <a:gd name="T50" fmla="*/ 16 w 346"/>
                <a:gd name="T51" fmla="*/ 5 h 346"/>
                <a:gd name="T52" fmla="*/ 20 w 346"/>
                <a:gd name="T53" fmla="*/ 3 h 346"/>
                <a:gd name="T54" fmla="*/ 24 w 346"/>
                <a:gd name="T55" fmla="*/ 2 h 346"/>
                <a:gd name="T56" fmla="*/ 28 w 346"/>
                <a:gd name="T57" fmla="*/ 1 h 346"/>
                <a:gd name="T58" fmla="*/ 33 w 346"/>
                <a:gd name="T59" fmla="*/ 1 h 346"/>
                <a:gd name="T60" fmla="*/ 38 w 346"/>
                <a:gd name="T61" fmla="*/ 0 h 346"/>
                <a:gd name="T62" fmla="*/ 42 w 346"/>
                <a:gd name="T63" fmla="*/ 0 h 346"/>
                <a:gd name="T64" fmla="*/ 48 w 346"/>
                <a:gd name="T65" fmla="*/ 0 h 346"/>
                <a:gd name="T66" fmla="*/ 52 w 346"/>
                <a:gd name="T67" fmla="*/ 0 h 346"/>
                <a:gd name="T68" fmla="*/ 58 w 346"/>
                <a:gd name="T69" fmla="*/ 0 h 346"/>
                <a:gd name="T70" fmla="*/ 62 w 346"/>
                <a:gd name="T71" fmla="*/ 1 h 346"/>
                <a:gd name="T72" fmla="*/ 67 w 346"/>
                <a:gd name="T73" fmla="*/ 1 h 346"/>
                <a:gd name="T74" fmla="*/ 71 w 346"/>
                <a:gd name="T75" fmla="*/ 2 h 346"/>
                <a:gd name="T76" fmla="*/ 75 w 346"/>
                <a:gd name="T77" fmla="*/ 3 h 346"/>
                <a:gd name="T78" fmla="*/ 79 w 346"/>
                <a:gd name="T79" fmla="*/ 5 h 346"/>
                <a:gd name="T80" fmla="*/ 83 w 346"/>
                <a:gd name="T81" fmla="*/ 6 h 346"/>
                <a:gd name="T82" fmla="*/ 87 w 346"/>
                <a:gd name="T83" fmla="*/ 8 h 346"/>
                <a:gd name="T84" fmla="*/ 90 w 346"/>
                <a:gd name="T85" fmla="*/ 9 h 346"/>
                <a:gd name="T86" fmla="*/ 93 w 346"/>
                <a:gd name="T87" fmla="*/ 11 h 346"/>
                <a:gd name="T88" fmla="*/ 95 w 346"/>
                <a:gd name="T89" fmla="*/ 13 h 346"/>
                <a:gd name="T90" fmla="*/ 97 w 346"/>
                <a:gd name="T91" fmla="*/ 15 h 346"/>
                <a:gd name="T92" fmla="*/ 99 w 346"/>
                <a:gd name="T93" fmla="*/ 17 h 346"/>
                <a:gd name="T94" fmla="*/ 99 w 346"/>
                <a:gd name="T95" fmla="*/ 19 h 346"/>
                <a:gd name="T96" fmla="*/ 101 w 346"/>
                <a:gd name="T97" fmla="*/ 21 h 346"/>
                <a:gd name="T98" fmla="*/ 99 w 346"/>
                <a:gd name="T99" fmla="*/ 25 h 346"/>
                <a:gd name="T100" fmla="*/ 97 w 346"/>
                <a:gd name="T101" fmla="*/ 29 h 346"/>
                <a:gd name="T102" fmla="*/ 93 w 346"/>
                <a:gd name="T103" fmla="*/ 33 h 346"/>
                <a:gd name="T104" fmla="*/ 87 w 346"/>
                <a:gd name="T105" fmla="*/ 36 h 346"/>
                <a:gd name="T106" fmla="*/ 80 w 346"/>
                <a:gd name="T107" fmla="*/ 39 h 346"/>
                <a:gd name="T108" fmla="*/ 72 w 346"/>
                <a:gd name="T109" fmla="*/ 41 h 346"/>
                <a:gd name="T110" fmla="*/ 63 w 346"/>
                <a:gd name="T111" fmla="*/ 42 h 346"/>
                <a:gd name="T112" fmla="*/ 52 w 346"/>
                <a:gd name="T113" fmla="*/ 43 h 3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46" h="346">
                  <a:moveTo>
                    <a:pt x="182" y="346"/>
                  </a:moveTo>
                  <a:lnTo>
                    <a:pt x="165" y="345"/>
                  </a:lnTo>
                  <a:lnTo>
                    <a:pt x="147" y="343"/>
                  </a:lnTo>
                  <a:lnTo>
                    <a:pt x="131" y="338"/>
                  </a:lnTo>
                  <a:lnTo>
                    <a:pt x="115" y="332"/>
                  </a:lnTo>
                  <a:lnTo>
                    <a:pt x="100" y="325"/>
                  </a:lnTo>
                  <a:lnTo>
                    <a:pt x="85" y="317"/>
                  </a:lnTo>
                  <a:lnTo>
                    <a:pt x="71" y="307"/>
                  </a:lnTo>
                  <a:lnTo>
                    <a:pt x="58" y="295"/>
                  </a:lnTo>
                  <a:lnTo>
                    <a:pt x="45" y="283"/>
                  </a:lnTo>
                  <a:lnTo>
                    <a:pt x="35" y="269"/>
                  </a:lnTo>
                  <a:lnTo>
                    <a:pt x="25" y="255"/>
                  </a:lnTo>
                  <a:lnTo>
                    <a:pt x="17" y="239"/>
                  </a:lnTo>
                  <a:lnTo>
                    <a:pt x="10" y="224"/>
                  </a:lnTo>
                  <a:lnTo>
                    <a:pt x="5" y="207"/>
                  </a:lnTo>
                  <a:lnTo>
                    <a:pt x="1" y="190"/>
                  </a:lnTo>
                  <a:lnTo>
                    <a:pt x="0" y="173"/>
                  </a:lnTo>
                  <a:lnTo>
                    <a:pt x="0" y="156"/>
                  </a:lnTo>
                  <a:lnTo>
                    <a:pt x="1" y="139"/>
                  </a:lnTo>
                  <a:lnTo>
                    <a:pt x="5" y="122"/>
                  </a:lnTo>
                  <a:lnTo>
                    <a:pt x="9" y="106"/>
                  </a:lnTo>
                  <a:lnTo>
                    <a:pt x="16" y="91"/>
                  </a:lnTo>
                  <a:lnTo>
                    <a:pt x="23" y="78"/>
                  </a:lnTo>
                  <a:lnTo>
                    <a:pt x="33" y="64"/>
                  </a:lnTo>
                  <a:lnTo>
                    <a:pt x="44" y="51"/>
                  </a:lnTo>
                  <a:lnTo>
                    <a:pt x="56" y="40"/>
                  </a:lnTo>
                  <a:lnTo>
                    <a:pt x="69" y="29"/>
                  </a:lnTo>
                  <a:lnTo>
                    <a:pt x="83" y="21"/>
                  </a:lnTo>
                  <a:lnTo>
                    <a:pt x="98" y="13"/>
                  </a:lnTo>
                  <a:lnTo>
                    <a:pt x="114" y="8"/>
                  </a:lnTo>
                  <a:lnTo>
                    <a:pt x="130" y="4"/>
                  </a:lnTo>
                  <a:lnTo>
                    <a:pt x="146" y="2"/>
                  </a:lnTo>
                  <a:lnTo>
                    <a:pt x="164" y="0"/>
                  </a:lnTo>
                  <a:lnTo>
                    <a:pt x="181" y="2"/>
                  </a:lnTo>
                  <a:lnTo>
                    <a:pt x="198" y="4"/>
                  </a:lnTo>
                  <a:lnTo>
                    <a:pt x="214" y="8"/>
                  </a:lnTo>
                  <a:lnTo>
                    <a:pt x="230" y="13"/>
                  </a:lnTo>
                  <a:lnTo>
                    <a:pt x="245" y="21"/>
                  </a:lnTo>
                  <a:lnTo>
                    <a:pt x="260" y="29"/>
                  </a:lnTo>
                  <a:lnTo>
                    <a:pt x="274" y="40"/>
                  </a:lnTo>
                  <a:lnTo>
                    <a:pt x="288" y="51"/>
                  </a:lnTo>
                  <a:lnTo>
                    <a:pt x="301" y="64"/>
                  </a:lnTo>
                  <a:lnTo>
                    <a:pt x="311" y="78"/>
                  </a:lnTo>
                  <a:lnTo>
                    <a:pt x="320" y="91"/>
                  </a:lnTo>
                  <a:lnTo>
                    <a:pt x="328" y="106"/>
                  </a:lnTo>
                  <a:lnTo>
                    <a:pt x="335" y="122"/>
                  </a:lnTo>
                  <a:lnTo>
                    <a:pt x="340" y="139"/>
                  </a:lnTo>
                  <a:lnTo>
                    <a:pt x="343" y="156"/>
                  </a:lnTo>
                  <a:lnTo>
                    <a:pt x="346" y="173"/>
                  </a:lnTo>
                  <a:lnTo>
                    <a:pt x="343" y="208"/>
                  </a:lnTo>
                  <a:lnTo>
                    <a:pt x="335" y="240"/>
                  </a:lnTo>
                  <a:lnTo>
                    <a:pt x="321" y="270"/>
                  </a:lnTo>
                  <a:lnTo>
                    <a:pt x="302" y="295"/>
                  </a:lnTo>
                  <a:lnTo>
                    <a:pt x="276" y="316"/>
                  </a:lnTo>
                  <a:lnTo>
                    <a:pt x="249" y="332"/>
                  </a:lnTo>
                  <a:lnTo>
                    <a:pt x="217" y="343"/>
                  </a:lnTo>
                  <a:lnTo>
                    <a:pt x="182" y="3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799" name="Freeform 33"/>
            <p:cNvSpPr>
              <a:spLocks/>
            </p:cNvSpPr>
            <p:nvPr/>
          </p:nvSpPr>
          <p:spPr bwMode="auto">
            <a:xfrm flipH="1">
              <a:off x="1397" y="1437"/>
              <a:ext cx="204" cy="153"/>
            </a:xfrm>
            <a:custGeom>
              <a:avLst/>
              <a:gdLst>
                <a:gd name="T0" fmla="*/ 43 w 305"/>
                <a:gd name="T1" fmla="*/ 0 h 305"/>
                <a:gd name="T2" fmla="*/ 34 w 305"/>
                <a:gd name="T3" fmla="*/ 1 h 305"/>
                <a:gd name="T4" fmla="*/ 26 w 305"/>
                <a:gd name="T5" fmla="*/ 2 h 305"/>
                <a:gd name="T6" fmla="*/ 18 w 305"/>
                <a:gd name="T7" fmla="*/ 4 h 305"/>
                <a:gd name="T8" fmla="*/ 11 w 305"/>
                <a:gd name="T9" fmla="*/ 6 h 305"/>
                <a:gd name="T10" fmla="*/ 6 w 305"/>
                <a:gd name="T11" fmla="*/ 9 h 305"/>
                <a:gd name="T12" fmla="*/ 3 w 305"/>
                <a:gd name="T13" fmla="*/ 12 h 305"/>
                <a:gd name="T14" fmla="*/ 1 w 305"/>
                <a:gd name="T15" fmla="*/ 16 h 305"/>
                <a:gd name="T16" fmla="*/ 0 w 305"/>
                <a:gd name="T17" fmla="*/ 20 h 305"/>
                <a:gd name="T18" fmla="*/ 1 w 305"/>
                <a:gd name="T19" fmla="*/ 21 h 305"/>
                <a:gd name="T20" fmla="*/ 1 w 305"/>
                <a:gd name="T21" fmla="*/ 23 h 305"/>
                <a:gd name="T22" fmla="*/ 3 w 305"/>
                <a:gd name="T23" fmla="*/ 25 h 305"/>
                <a:gd name="T24" fmla="*/ 5 w 305"/>
                <a:gd name="T25" fmla="*/ 27 h 305"/>
                <a:gd name="T26" fmla="*/ 6 w 305"/>
                <a:gd name="T27" fmla="*/ 29 h 305"/>
                <a:gd name="T28" fmla="*/ 9 w 305"/>
                <a:gd name="T29" fmla="*/ 30 h 305"/>
                <a:gd name="T30" fmla="*/ 12 w 305"/>
                <a:gd name="T31" fmla="*/ 32 h 305"/>
                <a:gd name="T32" fmla="*/ 15 w 305"/>
                <a:gd name="T33" fmla="*/ 33 h 305"/>
                <a:gd name="T34" fmla="*/ 18 w 305"/>
                <a:gd name="T35" fmla="*/ 34 h 305"/>
                <a:gd name="T36" fmla="*/ 22 w 305"/>
                <a:gd name="T37" fmla="*/ 35 h 305"/>
                <a:gd name="T38" fmla="*/ 26 w 305"/>
                <a:gd name="T39" fmla="*/ 36 h 305"/>
                <a:gd name="T40" fmla="*/ 30 w 305"/>
                <a:gd name="T41" fmla="*/ 37 h 305"/>
                <a:gd name="T42" fmla="*/ 35 w 305"/>
                <a:gd name="T43" fmla="*/ 38 h 305"/>
                <a:gd name="T44" fmla="*/ 39 w 305"/>
                <a:gd name="T45" fmla="*/ 38 h 305"/>
                <a:gd name="T46" fmla="*/ 44 w 305"/>
                <a:gd name="T47" fmla="*/ 38 h 305"/>
                <a:gd name="T48" fmla="*/ 48 w 305"/>
                <a:gd name="T49" fmla="*/ 39 h 305"/>
                <a:gd name="T50" fmla="*/ 53 w 305"/>
                <a:gd name="T51" fmla="*/ 38 h 305"/>
                <a:gd name="T52" fmla="*/ 58 w 305"/>
                <a:gd name="T53" fmla="*/ 38 h 305"/>
                <a:gd name="T54" fmla="*/ 62 w 305"/>
                <a:gd name="T55" fmla="*/ 38 h 305"/>
                <a:gd name="T56" fmla="*/ 66 w 305"/>
                <a:gd name="T57" fmla="*/ 37 h 305"/>
                <a:gd name="T58" fmla="*/ 70 w 305"/>
                <a:gd name="T59" fmla="*/ 36 h 305"/>
                <a:gd name="T60" fmla="*/ 73 w 305"/>
                <a:gd name="T61" fmla="*/ 35 h 305"/>
                <a:gd name="T62" fmla="*/ 76 w 305"/>
                <a:gd name="T63" fmla="*/ 34 h 305"/>
                <a:gd name="T64" fmla="*/ 80 w 305"/>
                <a:gd name="T65" fmla="*/ 33 h 305"/>
                <a:gd name="T66" fmla="*/ 83 w 305"/>
                <a:gd name="T67" fmla="*/ 32 h 305"/>
                <a:gd name="T68" fmla="*/ 85 w 305"/>
                <a:gd name="T69" fmla="*/ 30 h 305"/>
                <a:gd name="T70" fmla="*/ 87 w 305"/>
                <a:gd name="T71" fmla="*/ 29 h 305"/>
                <a:gd name="T72" fmla="*/ 89 w 305"/>
                <a:gd name="T73" fmla="*/ 27 h 305"/>
                <a:gd name="T74" fmla="*/ 90 w 305"/>
                <a:gd name="T75" fmla="*/ 25 h 305"/>
                <a:gd name="T76" fmla="*/ 91 w 305"/>
                <a:gd name="T77" fmla="*/ 23 h 305"/>
                <a:gd name="T78" fmla="*/ 91 w 305"/>
                <a:gd name="T79" fmla="*/ 21 h 305"/>
                <a:gd name="T80" fmla="*/ 91 w 305"/>
                <a:gd name="T81" fmla="*/ 20 h 305"/>
                <a:gd name="T82" fmla="*/ 91 w 305"/>
                <a:gd name="T83" fmla="*/ 18 h 305"/>
                <a:gd name="T84" fmla="*/ 90 w 305"/>
                <a:gd name="T85" fmla="*/ 16 h 305"/>
                <a:gd name="T86" fmla="*/ 88 w 305"/>
                <a:gd name="T87" fmla="*/ 14 h 305"/>
                <a:gd name="T88" fmla="*/ 87 w 305"/>
                <a:gd name="T89" fmla="*/ 12 h 305"/>
                <a:gd name="T90" fmla="*/ 84 w 305"/>
                <a:gd name="T91" fmla="*/ 11 h 305"/>
                <a:gd name="T92" fmla="*/ 82 w 305"/>
                <a:gd name="T93" fmla="*/ 9 h 305"/>
                <a:gd name="T94" fmla="*/ 80 w 305"/>
                <a:gd name="T95" fmla="*/ 7 h 305"/>
                <a:gd name="T96" fmla="*/ 76 w 305"/>
                <a:gd name="T97" fmla="*/ 6 h 305"/>
                <a:gd name="T98" fmla="*/ 73 w 305"/>
                <a:gd name="T99" fmla="*/ 5 h 305"/>
                <a:gd name="T100" fmla="*/ 69 w 305"/>
                <a:gd name="T101" fmla="*/ 4 h 305"/>
                <a:gd name="T102" fmla="*/ 65 w 305"/>
                <a:gd name="T103" fmla="*/ 3 h 305"/>
                <a:gd name="T104" fmla="*/ 61 w 305"/>
                <a:gd name="T105" fmla="*/ 2 h 305"/>
                <a:gd name="T106" fmla="*/ 57 w 305"/>
                <a:gd name="T107" fmla="*/ 1 h 305"/>
                <a:gd name="T108" fmla="*/ 52 w 305"/>
                <a:gd name="T109" fmla="*/ 1 h 305"/>
                <a:gd name="T110" fmla="*/ 48 w 305"/>
                <a:gd name="T111" fmla="*/ 1 h 305"/>
                <a:gd name="T112" fmla="*/ 43 w 305"/>
                <a:gd name="T113" fmla="*/ 0 h 30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05" h="305">
                  <a:moveTo>
                    <a:pt x="145" y="0"/>
                  </a:moveTo>
                  <a:lnTo>
                    <a:pt x="114" y="3"/>
                  </a:lnTo>
                  <a:lnTo>
                    <a:pt x="86" y="13"/>
                  </a:lnTo>
                  <a:lnTo>
                    <a:pt x="61" y="26"/>
                  </a:lnTo>
                  <a:lnTo>
                    <a:pt x="39" y="45"/>
                  </a:lnTo>
                  <a:lnTo>
                    <a:pt x="21" y="68"/>
                  </a:lnTo>
                  <a:lnTo>
                    <a:pt x="9" y="93"/>
                  </a:lnTo>
                  <a:lnTo>
                    <a:pt x="1" y="122"/>
                  </a:lnTo>
                  <a:lnTo>
                    <a:pt x="0" y="153"/>
                  </a:lnTo>
                  <a:lnTo>
                    <a:pt x="1" y="168"/>
                  </a:lnTo>
                  <a:lnTo>
                    <a:pt x="4" y="183"/>
                  </a:lnTo>
                  <a:lnTo>
                    <a:pt x="9" y="198"/>
                  </a:lnTo>
                  <a:lnTo>
                    <a:pt x="15" y="212"/>
                  </a:lnTo>
                  <a:lnTo>
                    <a:pt x="21" y="225"/>
                  </a:lnTo>
                  <a:lnTo>
                    <a:pt x="30" y="238"/>
                  </a:lnTo>
                  <a:lnTo>
                    <a:pt x="40" y="250"/>
                  </a:lnTo>
                  <a:lnTo>
                    <a:pt x="50" y="261"/>
                  </a:lnTo>
                  <a:lnTo>
                    <a:pt x="62" y="272"/>
                  </a:lnTo>
                  <a:lnTo>
                    <a:pt x="74" y="280"/>
                  </a:lnTo>
                  <a:lnTo>
                    <a:pt x="88" y="288"/>
                  </a:lnTo>
                  <a:lnTo>
                    <a:pt x="102" y="294"/>
                  </a:lnTo>
                  <a:lnTo>
                    <a:pt x="116" y="299"/>
                  </a:lnTo>
                  <a:lnTo>
                    <a:pt x="131" y="303"/>
                  </a:lnTo>
                  <a:lnTo>
                    <a:pt x="146" y="304"/>
                  </a:lnTo>
                  <a:lnTo>
                    <a:pt x="161" y="305"/>
                  </a:lnTo>
                  <a:lnTo>
                    <a:pt x="176" y="304"/>
                  </a:lnTo>
                  <a:lnTo>
                    <a:pt x="191" y="303"/>
                  </a:lnTo>
                  <a:lnTo>
                    <a:pt x="205" y="299"/>
                  </a:lnTo>
                  <a:lnTo>
                    <a:pt x="218" y="294"/>
                  </a:lnTo>
                  <a:lnTo>
                    <a:pt x="232" y="288"/>
                  </a:lnTo>
                  <a:lnTo>
                    <a:pt x="244" y="280"/>
                  </a:lnTo>
                  <a:lnTo>
                    <a:pt x="256" y="272"/>
                  </a:lnTo>
                  <a:lnTo>
                    <a:pt x="267" y="261"/>
                  </a:lnTo>
                  <a:lnTo>
                    <a:pt x="276" y="250"/>
                  </a:lnTo>
                  <a:lnTo>
                    <a:pt x="284" y="238"/>
                  </a:lnTo>
                  <a:lnTo>
                    <a:pt x="291" y="225"/>
                  </a:lnTo>
                  <a:lnTo>
                    <a:pt x="297" y="212"/>
                  </a:lnTo>
                  <a:lnTo>
                    <a:pt x="301" y="198"/>
                  </a:lnTo>
                  <a:lnTo>
                    <a:pt x="304" y="183"/>
                  </a:lnTo>
                  <a:lnTo>
                    <a:pt x="305" y="168"/>
                  </a:lnTo>
                  <a:lnTo>
                    <a:pt x="305" y="153"/>
                  </a:lnTo>
                  <a:lnTo>
                    <a:pt x="304" y="138"/>
                  </a:lnTo>
                  <a:lnTo>
                    <a:pt x="300" y="123"/>
                  </a:lnTo>
                  <a:lnTo>
                    <a:pt x="296" y="108"/>
                  </a:lnTo>
                  <a:lnTo>
                    <a:pt x="290" y="94"/>
                  </a:lnTo>
                  <a:lnTo>
                    <a:pt x="283" y="81"/>
                  </a:lnTo>
                  <a:lnTo>
                    <a:pt x="275" y="68"/>
                  </a:lnTo>
                  <a:lnTo>
                    <a:pt x="266" y="56"/>
                  </a:lnTo>
                  <a:lnTo>
                    <a:pt x="254" y="45"/>
                  </a:lnTo>
                  <a:lnTo>
                    <a:pt x="243" y="35"/>
                  </a:lnTo>
                  <a:lnTo>
                    <a:pt x="230" y="25"/>
                  </a:lnTo>
                  <a:lnTo>
                    <a:pt x="217" y="18"/>
                  </a:lnTo>
                  <a:lnTo>
                    <a:pt x="203" y="11"/>
                  </a:lnTo>
                  <a:lnTo>
                    <a:pt x="190" y="7"/>
                  </a:lnTo>
                  <a:lnTo>
                    <a:pt x="175" y="3"/>
                  </a:lnTo>
                  <a:lnTo>
                    <a:pt x="160" y="1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800" name="Freeform 34"/>
            <p:cNvSpPr>
              <a:spLocks/>
            </p:cNvSpPr>
            <p:nvPr/>
          </p:nvSpPr>
          <p:spPr bwMode="auto">
            <a:xfrm flipH="1">
              <a:off x="1417" y="1453"/>
              <a:ext cx="162" cy="122"/>
            </a:xfrm>
            <a:custGeom>
              <a:avLst/>
              <a:gdLst>
                <a:gd name="T0" fmla="*/ 38 w 244"/>
                <a:gd name="T1" fmla="*/ 31 h 244"/>
                <a:gd name="T2" fmla="*/ 34 w 244"/>
                <a:gd name="T3" fmla="*/ 31 h 244"/>
                <a:gd name="T4" fmla="*/ 31 w 244"/>
                <a:gd name="T5" fmla="*/ 31 h 244"/>
                <a:gd name="T6" fmla="*/ 27 w 244"/>
                <a:gd name="T7" fmla="*/ 30 h 244"/>
                <a:gd name="T8" fmla="*/ 24 w 244"/>
                <a:gd name="T9" fmla="*/ 30 h 244"/>
                <a:gd name="T10" fmla="*/ 21 w 244"/>
                <a:gd name="T11" fmla="*/ 29 h 244"/>
                <a:gd name="T12" fmla="*/ 18 w 244"/>
                <a:gd name="T13" fmla="*/ 28 h 244"/>
                <a:gd name="T14" fmla="*/ 15 w 244"/>
                <a:gd name="T15" fmla="*/ 28 h 244"/>
                <a:gd name="T16" fmla="*/ 12 w 244"/>
                <a:gd name="T17" fmla="*/ 27 h 244"/>
                <a:gd name="T18" fmla="*/ 9 w 244"/>
                <a:gd name="T19" fmla="*/ 25 h 244"/>
                <a:gd name="T20" fmla="*/ 7 w 244"/>
                <a:gd name="T21" fmla="*/ 24 h 244"/>
                <a:gd name="T22" fmla="*/ 5 w 244"/>
                <a:gd name="T23" fmla="*/ 23 h 244"/>
                <a:gd name="T24" fmla="*/ 3 w 244"/>
                <a:gd name="T25" fmla="*/ 21 h 244"/>
                <a:gd name="T26" fmla="*/ 2 w 244"/>
                <a:gd name="T27" fmla="*/ 20 h 244"/>
                <a:gd name="T28" fmla="*/ 1 w 244"/>
                <a:gd name="T29" fmla="*/ 19 h 244"/>
                <a:gd name="T30" fmla="*/ 1 w 244"/>
                <a:gd name="T31" fmla="*/ 17 h 244"/>
                <a:gd name="T32" fmla="*/ 0 w 244"/>
                <a:gd name="T33" fmla="*/ 16 h 244"/>
                <a:gd name="T34" fmla="*/ 1 w 244"/>
                <a:gd name="T35" fmla="*/ 13 h 244"/>
                <a:gd name="T36" fmla="*/ 2 w 244"/>
                <a:gd name="T37" fmla="*/ 10 h 244"/>
                <a:gd name="T38" fmla="*/ 5 w 244"/>
                <a:gd name="T39" fmla="*/ 7 h 244"/>
                <a:gd name="T40" fmla="*/ 9 w 244"/>
                <a:gd name="T41" fmla="*/ 5 h 244"/>
                <a:gd name="T42" fmla="*/ 11 w 244"/>
                <a:gd name="T43" fmla="*/ 4 h 244"/>
                <a:gd name="T44" fmla="*/ 14 w 244"/>
                <a:gd name="T45" fmla="*/ 3 h 244"/>
                <a:gd name="T46" fmla="*/ 17 w 244"/>
                <a:gd name="T47" fmla="*/ 2 h 244"/>
                <a:gd name="T48" fmla="*/ 21 w 244"/>
                <a:gd name="T49" fmla="*/ 2 h 244"/>
                <a:gd name="T50" fmla="*/ 23 w 244"/>
                <a:gd name="T51" fmla="*/ 1 h 244"/>
                <a:gd name="T52" fmla="*/ 27 w 244"/>
                <a:gd name="T53" fmla="*/ 1 h 244"/>
                <a:gd name="T54" fmla="*/ 30 w 244"/>
                <a:gd name="T55" fmla="*/ 1 h 244"/>
                <a:gd name="T56" fmla="*/ 33 w 244"/>
                <a:gd name="T57" fmla="*/ 0 h 244"/>
                <a:gd name="T58" fmla="*/ 37 w 244"/>
                <a:gd name="T59" fmla="*/ 1 h 244"/>
                <a:gd name="T60" fmla="*/ 41 w 244"/>
                <a:gd name="T61" fmla="*/ 1 h 244"/>
                <a:gd name="T62" fmla="*/ 44 w 244"/>
                <a:gd name="T63" fmla="*/ 1 h 244"/>
                <a:gd name="T64" fmla="*/ 48 w 244"/>
                <a:gd name="T65" fmla="*/ 2 h 244"/>
                <a:gd name="T66" fmla="*/ 50 w 244"/>
                <a:gd name="T67" fmla="*/ 2 h 244"/>
                <a:gd name="T68" fmla="*/ 54 w 244"/>
                <a:gd name="T69" fmla="*/ 3 h 244"/>
                <a:gd name="T70" fmla="*/ 57 w 244"/>
                <a:gd name="T71" fmla="*/ 4 h 244"/>
                <a:gd name="T72" fmla="*/ 60 w 244"/>
                <a:gd name="T73" fmla="*/ 5 h 244"/>
                <a:gd name="T74" fmla="*/ 62 w 244"/>
                <a:gd name="T75" fmla="*/ 6 h 244"/>
                <a:gd name="T76" fmla="*/ 64 w 244"/>
                <a:gd name="T77" fmla="*/ 7 h 244"/>
                <a:gd name="T78" fmla="*/ 66 w 244"/>
                <a:gd name="T79" fmla="*/ 9 h 244"/>
                <a:gd name="T80" fmla="*/ 68 w 244"/>
                <a:gd name="T81" fmla="*/ 10 h 244"/>
                <a:gd name="T82" fmla="*/ 69 w 244"/>
                <a:gd name="T83" fmla="*/ 11 h 244"/>
                <a:gd name="T84" fmla="*/ 70 w 244"/>
                <a:gd name="T85" fmla="*/ 13 h 244"/>
                <a:gd name="T86" fmla="*/ 71 w 244"/>
                <a:gd name="T87" fmla="*/ 14 h 244"/>
                <a:gd name="T88" fmla="*/ 72 w 244"/>
                <a:gd name="T89" fmla="*/ 16 h 244"/>
                <a:gd name="T90" fmla="*/ 71 w 244"/>
                <a:gd name="T91" fmla="*/ 19 h 244"/>
                <a:gd name="T92" fmla="*/ 69 w 244"/>
                <a:gd name="T93" fmla="*/ 22 h 244"/>
                <a:gd name="T94" fmla="*/ 66 w 244"/>
                <a:gd name="T95" fmla="*/ 24 h 244"/>
                <a:gd name="T96" fmla="*/ 62 w 244"/>
                <a:gd name="T97" fmla="*/ 27 h 244"/>
                <a:gd name="T98" fmla="*/ 57 w 244"/>
                <a:gd name="T99" fmla="*/ 28 h 244"/>
                <a:gd name="T100" fmla="*/ 52 w 244"/>
                <a:gd name="T101" fmla="*/ 30 h 244"/>
                <a:gd name="T102" fmla="*/ 45 w 244"/>
                <a:gd name="T103" fmla="*/ 31 h 244"/>
                <a:gd name="T104" fmla="*/ 38 w 244"/>
                <a:gd name="T105" fmla="*/ 31 h 2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4" h="244">
                  <a:moveTo>
                    <a:pt x="129" y="244"/>
                  </a:moveTo>
                  <a:lnTo>
                    <a:pt x="116" y="243"/>
                  </a:lnTo>
                  <a:lnTo>
                    <a:pt x="105" y="242"/>
                  </a:lnTo>
                  <a:lnTo>
                    <a:pt x="92" y="239"/>
                  </a:lnTo>
                  <a:lnTo>
                    <a:pt x="81" y="235"/>
                  </a:lnTo>
                  <a:lnTo>
                    <a:pt x="70" y="230"/>
                  </a:lnTo>
                  <a:lnTo>
                    <a:pt x="60" y="224"/>
                  </a:lnTo>
                  <a:lnTo>
                    <a:pt x="49" y="217"/>
                  </a:lnTo>
                  <a:lnTo>
                    <a:pt x="40" y="209"/>
                  </a:lnTo>
                  <a:lnTo>
                    <a:pt x="32" y="199"/>
                  </a:lnTo>
                  <a:lnTo>
                    <a:pt x="24" y="190"/>
                  </a:lnTo>
                  <a:lnTo>
                    <a:pt x="17" y="180"/>
                  </a:lnTo>
                  <a:lnTo>
                    <a:pt x="11" y="168"/>
                  </a:lnTo>
                  <a:lnTo>
                    <a:pt x="7" y="158"/>
                  </a:lnTo>
                  <a:lnTo>
                    <a:pt x="3" y="146"/>
                  </a:lnTo>
                  <a:lnTo>
                    <a:pt x="1" y="134"/>
                  </a:lnTo>
                  <a:lnTo>
                    <a:pt x="0" y="122"/>
                  </a:lnTo>
                  <a:lnTo>
                    <a:pt x="1" y="98"/>
                  </a:lnTo>
                  <a:lnTo>
                    <a:pt x="7" y="75"/>
                  </a:lnTo>
                  <a:lnTo>
                    <a:pt x="16" y="54"/>
                  </a:lnTo>
                  <a:lnTo>
                    <a:pt x="31" y="36"/>
                  </a:lnTo>
                  <a:lnTo>
                    <a:pt x="39" y="28"/>
                  </a:lnTo>
                  <a:lnTo>
                    <a:pt x="48" y="21"/>
                  </a:lnTo>
                  <a:lnTo>
                    <a:pt x="58" y="14"/>
                  </a:lnTo>
                  <a:lnTo>
                    <a:pt x="69" y="9"/>
                  </a:lnTo>
                  <a:lnTo>
                    <a:pt x="80" y="6"/>
                  </a:lnTo>
                  <a:lnTo>
                    <a:pt x="91" y="2"/>
                  </a:lnTo>
                  <a:lnTo>
                    <a:pt x="103" y="1"/>
                  </a:lnTo>
                  <a:lnTo>
                    <a:pt x="115" y="0"/>
                  </a:lnTo>
                  <a:lnTo>
                    <a:pt x="126" y="1"/>
                  </a:lnTo>
                  <a:lnTo>
                    <a:pt x="139" y="2"/>
                  </a:lnTo>
                  <a:lnTo>
                    <a:pt x="151" y="6"/>
                  </a:lnTo>
                  <a:lnTo>
                    <a:pt x="162" y="9"/>
                  </a:lnTo>
                  <a:lnTo>
                    <a:pt x="172" y="14"/>
                  </a:lnTo>
                  <a:lnTo>
                    <a:pt x="184" y="21"/>
                  </a:lnTo>
                  <a:lnTo>
                    <a:pt x="194" y="28"/>
                  </a:lnTo>
                  <a:lnTo>
                    <a:pt x="204" y="36"/>
                  </a:lnTo>
                  <a:lnTo>
                    <a:pt x="212" y="45"/>
                  </a:lnTo>
                  <a:lnTo>
                    <a:pt x="220" y="54"/>
                  </a:lnTo>
                  <a:lnTo>
                    <a:pt x="227" y="65"/>
                  </a:lnTo>
                  <a:lnTo>
                    <a:pt x="232" y="75"/>
                  </a:lnTo>
                  <a:lnTo>
                    <a:pt x="237" y="86"/>
                  </a:lnTo>
                  <a:lnTo>
                    <a:pt x="240" y="98"/>
                  </a:lnTo>
                  <a:lnTo>
                    <a:pt x="243" y="111"/>
                  </a:lnTo>
                  <a:lnTo>
                    <a:pt x="244" y="122"/>
                  </a:lnTo>
                  <a:lnTo>
                    <a:pt x="243" y="146"/>
                  </a:lnTo>
                  <a:lnTo>
                    <a:pt x="237" y="169"/>
                  </a:lnTo>
                  <a:lnTo>
                    <a:pt x="227" y="190"/>
                  </a:lnTo>
                  <a:lnTo>
                    <a:pt x="213" y="209"/>
                  </a:lnTo>
                  <a:lnTo>
                    <a:pt x="196" y="224"/>
                  </a:lnTo>
                  <a:lnTo>
                    <a:pt x="176" y="235"/>
                  </a:lnTo>
                  <a:lnTo>
                    <a:pt x="153" y="242"/>
                  </a:lnTo>
                  <a:lnTo>
                    <a:pt x="129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801" name="Freeform 35"/>
            <p:cNvSpPr>
              <a:spLocks/>
            </p:cNvSpPr>
            <p:nvPr/>
          </p:nvSpPr>
          <p:spPr bwMode="auto">
            <a:xfrm flipH="1">
              <a:off x="529" y="1413"/>
              <a:ext cx="269" cy="202"/>
            </a:xfrm>
            <a:custGeom>
              <a:avLst/>
              <a:gdLst>
                <a:gd name="T0" fmla="*/ 50 w 406"/>
                <a:gd name="T1" fmla="*/ 0 h 406"/>
                <a:gd name="T2" fmla="*/ 38 w 406"/>
                <a:gd name="T3" fmla="*/ 1 h 406"/>
                <a:gd name="T4" fmla="*/ 28 w 406"/>
                <a:gd name="T5" fmla="*/ 3 h 406"/>
                <a:gd name="T6" fmla="*/ 19 w 406"/>
                <a:gd name="T7" fmla="*/ 5 h 406"/>
                <a:gd name="T8" fmla="*/ 12 w 406"/>
                <a:gd name="T9" fmla="*/ 9 h 406"/>
                <a:gd name="T10" fmla="*/ 6 w 406"/>
                <a:gd name="T11" fmla="*/ 13 h 406"/>
                <a:gd name="T12" fmla="*/ 2 w 406"/>
                <a:gd name="T13" fmla="*/ 17 h 406"/>
                <a:gd name="T14" fmla="*/ 0 w 406"/>
                <a:gd name="T15" fmla="*/ 22 h 406"/>
                <a:gd name="T16" fmla="*/ 1 w 406"/>
                <a:gd name="T17" fmla="*/ 27 h 406"/>
                <a:gd name="T18" fmla="*/ 3 w 406"/>
                <a:gd name="T19" fmla="*/ 32 h 406"/>
                <a:gd name="T20" fmla="*/ 9 w 406"/>
                <a:gd name="T21" fmla="*/ 37 h 406"/>
                <a:gd name="T22" fmla="*/ 15 w 406"/>
                <a:gd name="T23" fmla="*/ 41 h 406"/>
                <a:gd name="T24" fmla="*/ 24 w 406"/>
                <a:gd name="T25" fmla="*/ 45 h 406"/>
                <a:gd name="T26" fmla="*/ 34 w 406"/>
                <a:gd name="T27" fmla="*/ 47 h 406"/>
                <a:gd name="T28" fmla="*/ 45 w 406"/>
                <a:gd name="T29" fmla="*/ 49 h 406"/>
                <a:gd name="T30" fmla="*/ 56 w 406"/>
                <a:gd name="T31" fmla="*/ 50 h 406"/>
                <a:gd name="T32" fmla="*/ 68 w 406"/>
                <a:gd name="T33" fmla="*/ 50 h 406"/>
                <a:gd name="T34" fmla="*/ 80 w 406"/>
                <a:gd name="T35" fmla="*/ 49 h 406"/>
                <a:gd name="T36" fmla="*/ 89 w 406"/>
                <a:gd name="T37" fmla="*/ 47 h 406"/>
                <a:gd name="T38" fmla="*/ 99 w 406"/>
                <a:gd name="T39" fmla="*/ 45 h 406"/>
                <a:gd name="T40" fmla="*/ 107 w 406"/>
                <a:gd name="T41" fmla="*/ 41 h 406"/>
                <a:gd name="T42" fmla="*/ 113 w 406"/>
                <a:gd name="T43" fmla="*/ 37 h 406"/>
                <a:gd name="T44" fmla="*/ 117 w 406"/>
                <a:gd name="T45" fmla="*/ 32 h 406"/>
                <a:gd name="T46" fmla="*/ 118 w 406"/>
                <a:gd name="T47" fmla="*/ 27 h 406"/>
                <a:gd name="T48" fmla="*/ 118 w 406"/>
                <a:gd name="T49" fmla="*/ 23 h 406"/>
                <a:gd name="T50" fmla="*/ 115 w 406"/>
                <a:gd name="T51" fmla="*/ 18 h 406"/>
                <a:gd name="T52" fmla="*/ 110 w 406"/>
                <a:gd name="T53" fmla="*/ 13 h 406"/>
                <a:gd name="T54" fmla="*/ 103 w 406"/>
                <a:gd name="T55" fmla="*/ 9 h 406"/>
                <a:gd name="T56" fmla="*/ 94 w 406"/>
                <a:gd name="T57" fmla="*/ 5 h 406"/>
                <a:gd name="T58" fmla="*/ 84 w 406"/>
                <a:gd name="T59" fmla="*/ 2 h 406"/>
                <a:gd name="T60" fmla="*/ 74 w 406"/>
                <a:gd name="T61" fmla="*/ 1 h 406"/>
                <a:gd name="T62" fmla="*/ 62 w 406"/>
                <a:gd name="T63" fmla="*/ 0 h 40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06" h="406">
                  <a:moveTo>
                    <a:pt x="192" y="0"/>
                  </a:moveTo>
                  <a:lnTo>
                    <a:pt x="171" y="2"/>
                  </a:lnTo>
                  <a:lnTo>
                    <a:pt x="151" y="5"/>
                  </a:lnTo>
                  <a:lnTo>
                    <a:pt x="132" y="10"/>
                  </a:lnTo>
                  <a:lnTo>
                    <a:pt x="113" y="17"/>
                  </a:lnTo>
                  <a:lnTo>
                    <a:pt x="96" y="25"/>
                  </a:lnTo>
                  <a:lnTo>
                    <a:pt x="80" y="35"/>
                  </a:lnTo>
                  <a:lnTo>
                    <a:pt x="65" y="47"/>
                  </a:lnTo>
                  <a:lnTo>
                    <a:pt x="51" y="60"/>
                  </a:lnTo>
                  <a:lnTo>
                    <a:pt x="40" y="74"/>
                  </a:lnTo>
                  <a:lnTo>
                    <a:pt x="28" y="90"/>
                  </a:lnTo>
                  <a:lnTo>
                    <a:pt x="19" y="106"/>
                  </a:lnTo>
                  <a:lnTo>
                    <a:pt x="12" y="125"/>
                  </a:lnTo>
                  <a:lnTo>
                    <a:pt x="6" y="143"/>
                  </a:lnTo>
                  <a:lnTo>
                    <a:pt x="2" y="163"/>
                  </a:lnTo>
                  <a:lnTo>
                    <a:pt x="0" y="182"/>
                  </a:lnTo>
                  <a:lnTo>
                    <a:pt x="0" y="203"/>
                  </a:lnTo>
                  <a:lnTo>
                    <a:pt x="3" y="223"/>
                  </a:lnTo>
                  <a:lnTo>
                    <a:pt x="6" y="243"/>
                  </a:lnTo>
                  <a:lnTo>
                    <a:pt x="12" y="262"/>
                  </a:lnTo>
                  <a:lnTo>
                    <a:pt x="20" y="280"/>
                  </a:lnTo>
                  <a:lnTo>
                    <a:pt x="29" y="299"/>
                  </a:lnTo>
                  <a:lnTo>
                    <a:pt x="40" y="316"/>
                  </a:lnTo>
                  <a:lnTo>
                    <a:pt x="53" y="332"/>
                  </a:lnTo>
                  <a:lnTo>
                    <a:pt x="67" y="347"/>
                  </a:lnTo>
                  <a:lnTo>
                    <a:pt x="83" y="361"/>
                  </a:lnTo>
                  <a:lnTo>
                    <a:pt x="99" y="373"/>
                  </a:lnTo>
                  <a:lnTo>
                    <a:pt x="117" y="383"/>
                  </a:lnTo>
                  <a:lnTo>
                    <a:pt x="135" y="391"/>
                  </a:lnTo>
                  <a:lnTo>
                    <a:pt x="155" y="398"/>
                  </a:lnTo>
                  <a:lnTo>
                    <a:pt x="174" y="402"/>
                  </a:lnTo>
                  <a:lnTo>
                    <a:pt x="194" y="405"/>
                  </a:lnTo>
                  <a:lnTo>
                    <a:pt x="215" y="406"/>
                  </a:lnTo>
                  <a:lnTo>
                    <a:pt x="234" y="405"/>
                  </a:lnTo>
                  <a:lnTo>
                    <a:pt x="254" y="402"/>
                  </a:lnTo>
                  <a:lnTo>
                    <a:pt x="273" y="398"/>
                  </a:lnTo>
                  <a:lnTo>
                    <a:pt x="292" y="391"/>
                  </a:lnTo>
                  <a:lnTo>
                    <a:pt x="308" y="383"/>
                  </a:lnTo>
                  <a:lnTo>
                    <a:pt x="325" y="373"/>
                  </a:lnTo>
                  <a:lnTo>
                    <a:pt x="340" y="361"/>
                  </a:lnTo>
                  <a:lnTo>
                    <a:pt x="354" y="347"/>
                  </a:lnTo>
                  <a:lnTo>
                    <a:pt x="367" y="332"/>
                  </a:lnTo>
                  <a:lnTo>
                    <a:pt x="378" y="316"/>
                  </a:lnTo>
                  <a:lnTo>
                    <a:pt x="387" y="299"/>
                  </a:lnTo>
                  <a:lnTo>
                    <a:pt x="396" y="280"/>
                  </a:lnTo>
                  <a:lnTo>
                    <a:pt x="401" y="262"/>
                  </a:lnTo>
                  <a:lnTo>
                    <a:pt x="405" y="243"/>
                  </a:lnTo>
                  <a:lnTo>
                    <a:pt x="406" y="223"/>
                  </a:lnTo>
                  <a:lnTo>
                    <a:pt x="406" y="203"/>
                  </a:lnTo>
                  <a:lnTo>
                    <a:pt x="404" y="184"/>
                  </a:lnTo>
                  <a:lnTo>
                    <a:pt x="400" y="163"/>
                  </a:lnTo>
                  <a:lnTo>
                    <a:pt x="394" y="144"/>
                  </a:lnTo>
                  <a:lnTo>
                    <a:pt x="386" y="126"/>
                  </a:lnTo>
                  <a:lnTo>
                    <a:pt x="377" y="108"/>
                  </a:lnTo>
                  <a:lnTo>
                    <a:pt x="367" y="90"/>
                  </a:lnTo>
                  <a:lnTo>
                    <a:pt x="353" y="74"/>
                  </a:lnTo>
                  <a:lnTo>
                    <a:pt x="339" y="59"/>
                  </a:lnTo>
                  <a:lnTo>
                    <a:pt x="323" y="45"/>
                  </a:lnTo>
                  <a:lnTo>
                    <a:pt x="307" y="34"/>
                  </a:lnTo>
                  <a:lnTo>
                    <a:pt x="290" y="23"/>
                  </a:lnTo>
                  <a:lnTo>
                    <a:pt x="271" y="15"/>
                  </a:lnTo>
                  <a:lnTo>
                    <a:pt x="252" y="8"/>
                  </a:lnTo>
                  <a:lnTo>
                    <a:pt x="232" y="4"/>
                  </a:lnTo>
                  <a:lnTo>
                    <a:pt x="212" y="2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802" name="Freeform 36"/>
            <p:cNvSpPr>
              <a:spLocks/>
            </p:cNvSpPr>
            <p:nvPr/>
          </p:nvSpPr>
          <p:spPr bwMode="auto">
            <a:xfrm flipH="1">
              <a:off x="549" y="1428"/>
              <a:ext cx="229" cy="172"/>
            </a:xfrm>
            <a:custGeom>
              <a:avLst/>
              <a:gdLst>
                <a:gd name="T0" fmla="*/ 52 w 346"/>
                <a:gd name="T1" fmla="*/ 43 h 346"/>
                <a:gd name="T2" fmla="*/ 48 w 346"/>
                <a:gd name="T3" fmla="*/ 43 h 346"/>
                <a:gd name="T4" fmla="*/ 43 w 346"/>
                <a:gd name="T5" fmla="*/ 42 h 346"/>
                <a:gd name="T6" fmla="*/ 38 w 346"/>
                <a:gd name="T7" fmla="*/ 42 h 346"/>
                <a:gd name="T8" fmla="*/ 34 w 346"/>
                <a:gd name="T9" fmla="*/ 41 h 346"/>
                <a:gd name="T10" fmla="*/ 29 w 346"/>
                <a:gd name="T11" fmla="*/ 40 h 346"/>
                <a:gd name="T12" fmla="*/ 25 w 346"/>
                <a:gd name="T13" fmla="*/ 39 h 346"/>
                <a:gd name="T14" fmla="*/ 21 w 346"/>
                <a:gd name="T15" fmla="*/ 38 h 346"/>
                <a:gd name="T16" fmla="*/ 17 w 346"/>
                <a:gd name="T17" fmla="*/ 36 h 346"/>
                <a:gd name="T18" fmla="*/ 13 w 346"/>
                <a:gd name="T19" fmla="*/ 35 h 346"/>
                <a:gd name="T20" fmla="*/ 10 w 346"/>
                <a:gd name="T21" fmla="*/ 33 h 346"/>
                <a:gd name="T22" fmla="*/ 7 w 346"/>
                <a:gd name="T23" fmla="*/ 31 h 346"/>
                <a:gd name="T24" fmla="*/ 5 w 346"/>
                <a:gd name="T25" fmla="*/ 29 h 346"/>
                <a:gd name="T26" fmla="*/ 3 w 346"/>
                <a:gd name="T27" fmla="*/ 27 h 346"/>
                <a:gd name="T28" fmla="*/ 1 w 346"/>
                <a:gd name="T29" fmla="*/ 25 h 346"/>
                <a:gd name="T30" fmla="*/ 1 w 346"/>
                <a:gd name="T31" fmla="*/ 23 h 346"/>
                <a:gd name="T32" fmla="*/ 0 w 346"/>
                <a:gd name="T33" fmla="*/ 21 h 346"/>
                <a:gd name="T34" fmla="*/ 0 w 346"/>
                <a:gd name="T35" fmla="*/ 19 h 346"/>
                <a:gd name="T36" fmla="*/ 1 w 346"/>
                <a:gd name="T37" fmla="*/ 17 h 346"/>
                <a:gd name="T38" fmla="*/ 1 w 346"/>
                <a:gd name="T39" fmla="*/ 15 h 346"/>
                <a:gd name="T40" fmla="*/ 3 w 346"/>
                <a:gd name="T41" fmla="*/ 13 h 346"/>
                <a:gd name="T42" fmla="*/ 5 w 346"/>
                <a:gd name="T43" fmla="*/ 11 h 346"/>
                <a:gd name="T44" fmla="*/ 7 w 346"/>
                <a:gd name="T45" fmla="*/ 9 h 346"/>
                <a:gd name="T46" fmla="*/ 10 w 346"/>
                <a:gd name="T47" fmla="*/ 8 h 346"/>
                <a:gd name="T48" fmla="*/ 13 w 346"/>
                <a:gd name="T49" fmla="*/ 6 h 346"/>
                <a:gd name="T50" fmla="*/ 17 w 346"/>
                <a:gd name="T51" fmla="*/ 5 h 346"/>
                <a:gd name="T52" fmla="*/ 20 w 346"/>
                <a:gd name="T53" fmla="*/ 3 h 346"/>
                <a:gd name="T54" fmla="*/ 24 w 346"/>
                <a:gd name="T55" fmla="*/ 2 h 346"/>
                <a:gd name="T56" fmla="*/ 28 w 346"/>
                <a:gd name="T57" fmla="*/ 1 h 346"/>
                <a:gd name="T58" fmla="*/ 33 w 346"/>
                <a:gd name="T59" fmla="*/ 1 h 346"/>
                <a:gd name="T60" fmla="*/ 38 w 346"/>
                <a:gd name="T61" fmla="*/ 0 h 346"/>
                <a:gd name="T62" fmla="*/ 42 w 346"/>
                <a:gd name="T63" fmla="*/ 0 h 346"/>
                <a:gd name="T64" fmla="*/ 48 w 346"/>
                <a:gd name="T65" fmla="*/ 0 h 346"/>
                <a:gd name="T66" fmla="*/ 52 w 346"/>
                <a:gd name="T67" fmla="*/ 0 h 346"/>
                <a:gd name="T68" fmla="*/ 58 w 346"/>
                <a:gd name="T69" fmla="*/ 0 h 346"/>
                <a:gd name="T70" fmla="*/ 62 w 346"/>
                <a:gd name="T71" fmla="*/ 1 h 346"/>
                <a:gd name="T72" fmla="*/ 67 w 346"/>
                <a:gd name="T73" fmla="*/ 1 h 346"/>
                <a:gd name="T74" fmla="*/ 71 w 346"/>
                <a:gd name="T75" fmla="*/ 2 h 346"/>
                <a:gd name="T76" fmla="*/ 76 w 346"/>
                <a:gd name="T77" fmla="*/ 3 h 346"/>
                <a:gd name="T78" fmla="*/ 79 w 346"/>
                <a:gd name="T79" fmla="*/ 5 h 346"/>
                <a:gd name="T80" fmla="*/ 83 w 346"/>
                <a:gd name="T81" fmla="*/ 6 h 346"/>
                <a:gd name="T82" fmla="*/ 87 w 346"/>
                <a:gd name="T83" fmla="*/ 8 h 346"/>
                <a:gd name="T84" fmla="*/ 90 w 346"/>
                <a:gd name="T85" fmla="*/ 9 h 346"/>
                <a:gd name="T86" fmla="*/ 93 w 346"/>
                <a:gd name="T87" fmla="*/ 11 h 346"/>
                <a:gd name="T88" fmla="*/ 95 w 346"/>
                <a:gd name="T89" fmla="*/ 13 h 346"/>
                <a:gd name="T90" fmla="*/ 97 w 346"/>
                <a:gd name="T91" fmla="*/ 15 h 346"/>
                <a:gd name="T92" fmla="*/ 99 w 346"/>
                <a:gd name="T93" fmla="*/ 17 h 346"/>
                <a:gd name="T94" fmla="*/ 100 w 346"/>
                <a:gd name="T95" fmla="*/ 19 h 346"/>
                <a:gd name="T96" fmla="*/ 101 w 346"/>
                <a:gd name="T97" fmla="*/ 21 h 346"/>
                <a:gd name="T98" fmla="*/ 100 w 346"/>
                <a:gd name="T99" fmla="*/ 25 h 346"/>
                <a:gd name="T100" fmla="*/ 97 w 346"/>
                <a:gd name="T101" fmla="*/ 29 h 346"/>
                <a:gd name="T102" fmla="*/ 93 w 346"/>
                <a:gd name="T103" fmla="*/ 33 h 346"/>
                <a:gd name="T104" fmla="*/ 87 w 346"/>
                <a:gd name="T105" fmla="*/ 36 h 346"/>
                <a:gd name="T106" fmla="*/ 80 w 346"/>
                <a:gd name="T107" fmla="*/ 39 h 346"/>
                <a:gd name="T108" fmla="*/ 72 w 346"/>
                <a:gd name="T109" fmla="*/ 41 h 346"/>
                <a:gd name="T110" fmla="*/ 63 w 346"/>
                <a:gd name="T111" fmla="*/ 42 h 346"/>
                <a:gd name="T112" fmla="*/ 52 w 346"/>
                <a:gd name="T113" fmla="*/ 43 h 3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46" h="346">
                  <a:moveTo>
                    <a:pt x="182" y="346"/>
                  </a:moveTo>
                  <a:lnTo>
                    <a:pt x="165" y="345"/>
                  </a:lnTo>
                  <a:lnTo>
                    <a:pt x="148" y="343"/>
                  </a:lnTo>
                  <a:lnTo>
                    <a:pt x="132" y="338"/>
                  </a:lnTo>
                  <a:lnTo>
                    <a:pt x="116" y="332"/>
                  </a:lnTo>
                  <a:lnTo>
                    <a:pt x="101" y="325"/>
                  </a:lnTo>
                  <a:lnTo>
                    <a:pt x="86" y="317"/>
                  </a:lnTo>
                  <a:lnTo>
                    <a:pt x="72" y="307"/>
                  </a:lnTo>
                  <a:lnTo>
                    <a:pt x="58" y="295"/>
                  </a:lnTo>
                  <a:lnTo>
                    <a:pt x="45" y="283"/>
                  </a:lnTo>
                  <a:lnTo>
                    <a:pt x="35" y="269"/>
                  </a:lnTo>
                  <a:lnTo>
                    <a:pt x="26" y="255"/>
                  </a:lnTo>
                  <a:lnTo>
                    <a:pt x="18" y="239"/>
                  </a:lnTo>
                  <a:lnTo>
                    <a:pt x="11" y="224"/>
                  </a:lnTo>
                  <a:lnTo>
                    <a:pt x="5" y="207"/>
                  </a:lnTo>
                  <a:lnTo>
                    <a:pt x="2" y="190"/>
                  </a:lnTo>
                  <a:lnTo>
                    <a:pt x="0" y="173"/>
                  </a:lnTo>
                  <a:lnTo>
                    <a:pt x="0" y="156"/>
                  </a:lnTo>
                  <a:lnTo>
                    <a:pt x="2" y="139"/>
                  </a:lnTo>
                  <a:lnTo>
                    <a:pt x="5" y="122"/>
                  </a:lnTo>
                  <a:lnTo>
                    <a:pt x="10" y="106"/>
                  </a:lnTo>
                  <a:lnTo>
                    <a:pt x="17" y="91"/>
                  </a:lnTo>
                  <a:lnTo>
                    <a:pt x="23" y="78"/>
                  </a:lnTo>
                  <a:lnTo>
                    <a:pt x="34" y="64"/>
                  </a:lnTo>
                  <a:lnTo>
                    <a:pt x="44" y="51"/>
                  </a:lnTo>
                  <a:lnTo>
                    <a:pt x="57" y="40"/>
                  </a:lnTo>
                  <a:lnTo>
                    <a:pt x="69" y="29"/>
                  </a:lnTo>
                  <a:lnTo>
                    <a:pt x="83" y="21"/>
                  </a:lnTo>
                  <a:lnTo>
                    <a:pt x="98" y="13"/>
                  </a:lnTo>
                  <a:lnTo>
                    <a:pt x="114" y="8"/>
                  </a:lnTo>
                  <a:lnTo>
                    <a:pt x="131" y="4"/>
                  </a:lnTo>
                  <a:lnTo>
                    <a:pt x="147" y="2"/>
                  </a:lnTo>
                  <a:lnTo>
                    <a:pt x="164" y="0"/>
                  </a:lnTo>
                  <a:lnTo>
                    <a:pt x="181" y="2"/>
                  </a:lnTo>
                  <a:lnTo>
                    <a:pt x="199" y="4"/>
                  </a:lnTo>
                  <a:lnTo>
                    <a:pt x="215" y="8"/>
                  </a:lnTo>
                  <a:lnTo>
                    <a:pt x="231" y="13"/>
                  </a:lnTo>
                  <a:lnTo>
                    <a:pt x="246" y="21"/>
                  </a:lnTo>
                  <a:lnTo>
                    <a:pt x="261" y="29"/>
                  </a:lnTo>
                  <a:lnTo>
                    <a:pt x="275" y="40"/>
                  </a:lnTo>
                  <a:lnTo>
                    <a:pt x="288" y="51"/>
                  </a:lnTo>
                  <a:lnTo>
                    <a:pt x="301" y="64"/>
                  </a:lnTo>
                  <a:lnTo>
                    <a:pt x="311" y="78"/>
                  </a:lnTo>
                  <a:lnTo>
                    <a:pt x="321" y="91"/>
                  </a:lnTo>
                  <a:lnTo>
                    <a:pt x="329" y="106"/>
                  </a:lnTo>
                  <a:lnTo>
                    <a:pt x="336" y="122"/>
                  </a:lnTo>
                  <a:lnTo>
                    <a:pt x="340" y="139"/>
                  </a:lnTo>
                  <a:lnTo>
                    <a:pt x="344" y="156"/>
                  </a:lnTo>
                  <a:lnTo>
                    <a:pt x="346" y="173"/>
                  </a:lnTo>
                  <a:lnTo>
                    <a:pt x="344" y="208"/>
                  </a:lnTo>
                  <a:lnTo>
                    <a:pt x="336" y="240"/>
                  </a:lnTo>
                  <a:lnTo>
                    <a:pt x="322" y="270"/>
                  </a:lnTo>
                  <a:lnTo>
                    <a:pt x="302" y="295"/>
                  </a:lnTo>
                  <a:lnTo>
                    <a:pt x="277" y="316"/>
                  </a:lnTo>
                  <a:lnTo>
                    <a:pt x="249" y="332"/>
                  </a:lnTo>
                  <a:lnTo>
                    <a:pt x="217" y="343"/>
                  </a:lnTo>
                  <a:lnTo>
                    <a:pt x="182" y="34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803" name="Freeform 37"/>
            <p:cNvSpPr>
              <a:spLocks/>
            </p:cNvSpPr>
            <p:nvPr/>
          </p:nvSpPr>
          <p:spPr bwMode="auto">
            <a:xfrm flipH="1">
              <a:off x="562" y="1437"/>
              <a:ext cx="204" cy="153"/>
            </a:xfrm>
            <a:custGeom>
              <a:avLst/>
              <a:gdLst>
                <a:gd name="T0" fmla="*/ 43 w 305"/>
                <a:gd name="T1" fmla="*/ 0 h 305"/>
                <a:gd name="T2" fmla="*/ 34 w 305"/>
                <a:gd name="T3" fmla="*/ 1 h 305"/>
                <a:gd name="T4" fmla="*/ 26 w 305"/>
                <a:gd name="T5" fmla="*/ 2 h 305"/>
                <a:gd name="T6" fmla="*/ 18 w 305"/>
                <a:gd name="T7" fmla="*/ 4 h 305"/>
                <a:gd name="T8" fmla="*/ 11 w 305"/>
                <a:gd name="T9" fmla="*/ 6 h 305"/>
                <a:gd name="T10" fmla="*/ 7 w 305"/>
                <a:gd name="T11" fmla="*/ 9 h 305"/>
                <a:gd name="T12" fmla="*/ 3 w 305"/>
                <a:gd name="T13" fmla="*/ 12 h 305"/>
                <a:gd name="T14" fmla="*/ 1 w 305"/>
                <a:gd name="T15" fmla="*/ 16 h 305"/>
                <a:gd name="T16" fmla="*/ 0 w 305"/>
                <a:gd name="T17" fmla="*/ 20 h 305"/>
                <a:gd name="T18" fmla="*/ 1 w 305"/>
                <a:gd name="T19" fmla="*/ 21 h 305"/>
                <a:gd name="T20" fmla="*/ 1 w 305"/>
                <a:gd name="T21" fmla="*/ 23 h 305"/>
                <a:gd name="T22" fmla="*/ 3 w 305"/>
                <a:gd name="T23" fmla="*/ 25 h 305"/>
                <a:gd name="T24" fmla="*/ 5 w 305"/>
                <a:gd name="T25" fmla="*/ 27 h 305"/>
                <a:gd name="T26" fmla="*/ 7 w 305"/>
                <a:gd name="T27" fmla="*/ 29 h 305"/>
                <a:gd name="T28" fmla="*/ 9 w 305"/>
                <a:gd name="T29" fmla="*/ 30 h 305"/>
                <a:gd name="T30" fmla="*/ 12 w 305"/>
                <a:gd name="T31" fmla="*/ 32 h 305"/>
                <a:gd name="T32" fmla="*/ 15 w 305"/>
                <a:gd name="T33" fmla="*/ 33 h 305"/>
                <a:gd name="T34" fmla="*/ 18 w 305"/>
                <a:gd name="T35" fmla="*/ 34 h 305"/>
                <a:gd name="T36" fmla="*/ 22 w 305"/>
                <a:gd name="T37" fmla="*/ 35 h 305"/>
                <a:gd name="T38" fmla="*/ 27 w 305"/>
                <a:gd name="T39" fmla="*/ 36 h 305"/>
                <a:gd name="T40" fmla="*/ 30 w 305"/>
                <a:gd name="T41" fmla="*/ 37 h 305"/>
                <a:gd name="T42" fmla="*/ 35 w 305"/>
                <a:gd name="T43" fmla="*/ 38 h 305"/>
                <a:gd name="T44" fmla="*/ 39 w 305"/>
                <a:gd name="T45" fmla="*/ 38 h 305"/>
                <a:gd name="T46" fmla="*/ 44 w 305"/>
                <a:gd name="T47" fmla="*/ 38 h 305"/>
                <a:gd name="T48" fmla="*/ 48 w 305"/>
                <a:gd name="T49" fmla="*/ 39 h 305"/>
                <a:gd name="T50" fmla="*/ 53 w 305"/>
                <a:gd name="T51" fmla="*/ 38 h 305"/>
                <a:gd name="T52" fmla="*/ 58 w 305"/>
                <a:gd name="T53" fmla="*/ 38 h 305"/>
                <a:gd name="T54" fmla="*/ 62 w 305"/>
                <a:gd name="T55" fmla="*/ 38 h 305"/>
                <a:gd name="T56" fmla="*/ 66 w 305"/>
                <a:gd name="T57" fmla="*/ 37 h 305"/>
                <a:gd name="T58" fmla="*/ 70 w 305"/>
                <a:gd name="T59" fmla="*/ 36 h 305"/>
                <a:gd name="T60" fmla="*/ 73 w 305"/>
                <a:gd name="T61" fmla="*/ 35 h 305"/>
                <a:gd name="T62" fmla="*/ 77 w 305"/>
                <a:gd name="T63" fmla="*/ 34 h 305"/>
                <a:gd name="T64" fmla="*/ 80 w 305"/>
                <a:gd name="T65" fmla="*/ 33 h 305"/>
                <a:gd name="T66" fmla="*/ 83 w 305"/>
                <a:gd name="T67" fmla="*/ 32 h 305"/>
                <a:gd name="T68" fmla="*/ 85 w 305"/>
                <a:gd name="T69" fmla="*/ 30 h 305"/>
                <a:gd name="T70" fmla="*/ 87 w 305"/>
                <a:gd name="T71" fmla="*/ 29 h 305"/>
                <a:gd name="T72" fmla="*/ 89 w 305"/>
                <a:gd name="T73" fmla="*/ 27 h 305"/>
                <a:gd name="T74" fmla="*/ 90 w 305"/>
                <a:gd name="T75" fmla="*/ 25 h 305"/>
                <a:gd name="T76" fmla="*/ 91 w 305"/>
                <a:gd name="T77" fmla="*/ 23 h 305"/>
                <a:gd name="T78" fmla="*/ 91 w 305"/>
                <a:gd name="T79" fmla="*/ 21 h 305"/>
                <a:gd name="T80" fmla="*/ 91 w 305"/>
                <a:gd name="T81" fmla="*/ 20 h 305"/>
                <a:gd name="T82" fmla="*/ 91 w 305"/>
                <a:gd name="T83" fmla="*/ 18 h 305"/>
                <a:gd name="T84" fmla="*/ 90 w 305"/>
                <a:gd name="T85" fmla="*/ 16 h 305"/>
                <a:gd name="T86" fmla="*/ 88 w 305"/>
                <a:gd name="T87" fmla="*/ 14 h 305"/>
                <a:gd name="T88" fmla="*/ 87 w 305"/>
                <a:gd name="T89" fmla="*/ 12 h 305"/>
                <a:gd name="T90" fmla="*/ 84 w 305"/>
                <a:gd name="T91" fmla="*/ 11 h 305"/>
                <a:gd name="T92" fmla="*/ 82 w 305"/>
                <a:gd name="T93" fmla="*/ 9 h 305"/>
                <a:gd name="T94" fmla="*/ 80 w 305"/>
                <a:gd name="T95" fmla="*/ 7 h 305"/>
                <a:gd name="T96" fmla="*/ 76 w 305"/>
                <a:gd name="T97" fmla="*/ 6 h 305"/>
                <a:gd name="T98" fmla="*/ 73 w 305"/>
                <a:gd name="T99" fmla="*/ 5 h 305"/>
                <a:gd name="T100" fmla="*/ 69 w 305"/>
                <a:gd name="T101" fmla="*/ 4 h 305"/>
                <a:gd name="T102" fmla="*/ 66 w 305"/>
                <a:gd name="T103" fmla="*/ 3 h 305"/>
                <a:gd name="T104" fmla="*/ 61 w 305"/>
                <a:gd name="T105" fmla="*/ 2 h 305"/>
                <a:gd name="T106" fmla="*/ 57 w 305"/>
                <a:gd name="T107" fmla="*/ 1 h 305"/>
                <a:gd name="T108" fmla="*/ 52 w 305"/>
                <a:gd name="T109" fmla="*/ 1 h 305"/>
                <a:gd name="T110" fmla="*/ 48 w 305"/>
                <a:gd name="T111" fmla="*/ 1 h 305"/>
                <a:gd name="T112" fmla="*/ 43 w 305"/>
                <a:gd name="T113" fmla="*/ 0 h 30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05" h="305">
                  <a:moveTo>
                    <a:pt x="145" y="0"/>
                  </a:moveTo>
                  <a:lnTo>
                    <a:pt x="114" y="3"/>
                  </a:lnTo>
                  <a:lnTo>
                    <a:pt x="86" y="13"/>
                  </a:lnTo>
                  <a:lnTo>
                    <a:pt x="61" y="26"/>
                  </a:lnTo>
                  <a:lnTo>
                    <a:pt x="39" y="45"/>
                  </a:lnTo>
                  <a:lnTo>
                    <a:pt x="22" y="68"/>
                  </a:lnTo>
                  <a:lnTo>
                    <a:pt x="9" y="93"/>
                  </a:lnTo>
                  <a:lnTo>
                    <a:pt x="1" y="122"/>
                  </a:lnTo>
                  <a:lnTo>
                    <a:pt x="0" y="153"/>
                  </a:lnTo>
                  <a:lnTo>
                    <a:pt x="1" y="168"/>
                  </a:lnTo>
                  <a:lnTo>
                    <a:pt x="5" y="183"/>
                  </a:lnTo>
                  <a:lnTo>
                    <a:pt x="9" y="198"/>
                  </a:lnTo>
                  <a:lnTo>
                    <a:pt x="15" y="212"/>
                  </a:lnTo>
                  <a:lnTo>
                    <a:pt x="22" y="225"/>
                  </a:lnTo>
                  <a:lnTo>
                    <a:pt x="30" y="238"/>
                  </a:lnTo>
                  <a:lnTo>
                    <a:pt x="40" y="250"/>
                  </a:lnTo>
                  <a:lnTo>
                    <a:pt x="51" y="261"/>
                  </a:lnTo>
                  <a:lnTo>
                    <a:pt x="62" y="272"/>
                  </a:lnTo>
                  <a:lnTo>
                    <a:pt x="75" y="280"/>
                  </a:lnTo>
                  <a:lnTo>
                    <a:pt x="89" y="288"/>
                  </a:lnTo>
                  <a:lnTo>
                    <a:pt x="102" y="294"/>
                  </a:lnTo>
                  <a:lnTo>
                    <a:pt x="116" y="299"/>
                  </a:lnTo>
                  <a:lnTo>
                    <a:pt x="131" y="303"/>
                  </a:lnTo>
                  <a:lnTo>
                    <a:pt x="146" y="304"/>
                  </a:lnTo>
                  <a:lnTo>
                    <a:pt x="161" y="305"/>
                  </a:lnTo>
                  <a:lnTo>
                    <a:pt x="176" y="304"/>
                  </a:lnTo>
                  <a:lnTo>
                    <a:pt x="191" y="303"/>
                  </a:lnTo>
                  <a:lnTo>
                    <a:pt x="205" y="299"/>
                  </a:lnTo>
                  <a:lnTo>
                    <a:pt x="219" y="294"/>
                  </a:lnTo>
                  <a:lnTo>
                    <a:pt x="233" y="288"/>
                  </a:lnTo>
                  <a:lnTo>
                    <a:pt x="244" y="280"/>
                  </a:lnTo>
                  <a:lnTo>
                    <a:pt x="257" y="272"/>
                  </a:lnTo>
                  <a:lnTo>
                    <a:pt x="267" y="261"/>
                  </a:lnTo>
                  <a:lnTo>
                    <a:pt x="276" y="250"/>
                  </a:lnTo>
                  <a:lnTo>
                    <a:pt x="284" y="238"/>
                  </a:lnTo>
                  <a:lnTo>
                    <a:pt x="291" y="225"/>
                  </a:lnTo>
                  <a:lnTo>
                    <a:pt x="297" y="212"/>
                  </a:lnTo>
                  <a:lnTo>
                    <a:pt x="302" y="198"/>
                  </a:lnTo>
                  <a:lnTo>
                    <a:pt x="304" y="183"/>
                  </a:lnTo>
                  <a:lnTo>
                    <a:pt x="305" y="168"/>
                  </a:lnTo>
                  <a:lnTo>
                    <a:pt x="305" y="153"/>
                  </a:lnTo>
                  <a:lnTo>
                    <a:pt x="304" y="138"/>
                  </a:lnTo>
                  <a:lnTo>
                    <a:pt x="301" y="123"/>
                  </a:lnTo>
                  <a:lnTo>
                    <a:pt x="296" y="108"/>
                  </a:lnTo>
                  <a:lnTo>
                    <a:pt x="290" y="94"/>
                  </a:lnTo>
                  <a:lnTo>
                    <a:pt x="283" y="81"/>
                  </a:lnTo>
                  <a:lnTo>
                    <a:pt x="275" y="68"/>
                  </a:lnTo>
                  <a:lnTo>
                    <a:pt x="266" y="56"/>
                  </a:lnTo>
                  <a:lnTo>
                    <a:pt x="255" y="45"/>
                  </a:lnTo>
                  <a:lnTo>
                    <a:pt x="243" y="35"/>
                  </a:lnTo>
                  <a:lnTo>
                    <a:pt x="230" y="25"/>
                  </a:lnTo>
                  <a:lnTo>
                    <a:pt x="218" y="18"/>
                  </a:lnTo>
                  <a:lnTo>
                    <a:pt x="204" y="11"/>
                  </a:lnTo>
                  <a:lnTo>
                    <a:pt x="190" y="7"/>
                  </a:lnTo>
                  <a:lnTo>
                    <a:pt x="175" y="3"/>
                  </a:lnTo>
                  <a:lnTo>
                    <a:pt x="160" y="1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804" name="Freeform 38"/>
            <p:cNvSpPr>
              <a:spLocks/>
            </p:cNvSpPr>
            <p:nvPr/>
          </p:nvSpPr>
          <p:spPr bwMode="auto">
            <a:xfrm flipH="1">
              <a:off x="582" y="1453"/>
              <a:ext cx="163" cy="122"/>
            </a:xfrm>
            <a:custGeom>
              <a:avLst/>
              <a:gdLst>
                <a:gd name="T0" fmla="*/ 38 w 244"/>
                <a:gd name="T1" fmla="*/ 31 h 244"/>
                <a:gd name="T2" fmla="*/ 34 w 244"/>
                <a:gd name="T3" fmla="*/ 31 h 244"/>
                <a:gd name="T4" fmla="*/ 31 w 244"/>
                <a:gd name="T5" fmla="*/ 31 h 244"/>
                <a:gd name="T6" fmla="*/ 27 w 244"/>
                <a:gd name="T7" fmla="*/ 30 h 244"/>
                <a:gd name="T8" fmla="*/ 25 w 244"/>
                <a:gd name="T9" fmla="*/ 30 h 244"/>
                <a:gd name="T10" fmla="*/ 21 w 244"/>
                <a:gd name="T11" fmla="*/ 29 h 244"/>
                <a:gd name="T12" fmla="*/ 18 w 244"/>
                <a:gd name="T13" fmla="*/ 28 h 244"/>
                <a:gd name="T14" fmla="*/ 15 w 244"/>
                <a:gd name="T15" fmla="*/ 28 h 244"/>
                <a:gd name="T16" fmla="*/ 12 w 244"/>
                <a:gd name="T17" fmla="*/ 27 h 244"/>
                <a:gd name="T18" fmla="*/ 9 w 244"/>
                <a:gd name="T19" fmla="*/ 25 h 244"/>
                <a:gd name="T20" fmla="*/ 7 w 244"/>
                <a:gd name="T21" fmla="*/ 24 h 244"/>
                <a:gd name="T22" fmla="*/ 5 w 244"/>
                <a:gd name="T23" fmla="*/ 23 h 244"/>
                <a:gd name="T24" fmla="*/ 3 w 244"/>
                <a:gd name="T25" fmla="*/ 21 h 244"/>
                <a:gd name="T26" fmla="*/ 2 w 244"/>
                <a:gd name="T27" fmla="*/ 20 h 244"/>
                <a:gd name="T28" fmla="*/ 1 w 244"/>
                <a:gd name="T29" fmla="*/ 19 h 244"/>
                <a:gd name="T30" fmla="*/ 1 w 244"/>
                <a:gd name="T31" fmla="*/ 17 h 244"/>
                <a:gd name="T32" fmla="*/ 0 w 244"/>
                <a:gd name="T33" fmla="*/ 16 h 244"/>
                <a:gd name="T34" fmla="*/ 1 w 244"/>
                <a:gd name="T35" fmla="*/ 13 h 244"/>
                <a:gd name="T36" fmla="*/ 2 w 244"/>
                <a:gd name="T37" fmla="*/ 10 h 244"/>
                <a:gd name="T38" fmla="*/ 5 w 244"/>
                <a:gd name="T39" fmla="*/ 7 h 244"/>
                <a:gd name="T40" fmla="*/ 9 w 244"/>
                <a:gd name="T41" fmla="*/ 5 h 244"/>
                <a:gd name="T42" fmla="*/ 11 w 244"/>
                <a:gd name="T43" fmla="*/ 4 h 244"/>
                <a:gd name="T44" fmla="*/ 14 w 244"/>
                <a:gd name="T45" fmla="*/ 3 h 244"/>
                <a:gd name="T46" fmla="*/ 17 w 244"/>
                <a:gd name="T47" fmla="*/ 2 h 244"/>
                <a:gd name="T48" fmla="*/ 21 w 244"/>
                <a:gd name="T49" fmla="*/ 2 h 244"/>
                <a:gd name="T50" fmla="*/ 24 w 244"/>
                <a:gd name="T51" fmla="*/ 1 h 244"/>
                <a:gd name="T52" fmla="*/ 27 w 244"/>
                <a:gd name="T53" fmla="*/ 1 h 244"/>
                <a:gd name="T54" fmla="*/ 31 w 244"/>
                <a:gd name="T55" fmla="*/ 1 h 244"/>
                <a:gd name="T56" fmla="*/ 34 w 244"/>
                <a:gd name="T57" fmla="*/ 0 h 244"/>
                <a:gd name="T58" fmla="*/ 38 w 244"/>
                <a:gd name="T59" fmla="*/ 1 h 244"/>
                <a:gd name="T60" fmla="*/ 41 w 244"/>
                <a:gd name="T61" fmla="*/ 1 h 244"/>
                <a:gd name="T62" fmla="*/ 45 w 244"/>
                <a:gd name="T63" fmla="*/ 1 h 244"/>
                <a:gd name="T64" fmla="*/ 48 w 244"/>
                <a:gd name="T65" fmla="*/ 2 h 244"/>
                <a:gd name="T66" fmla="*/ 51 w 244"/>
                <a:gd name="T67" fmla="*/ 2 h 244"/>
                <a:gd name="T68" fmla="*/ 55 w 244"/>
                <a:gd name="T69" fmla="*/ 3 h 244"/>
                <a:gd name="T70" fmla="*/ 58 w 244"/>
                <a:gd name="T71" fmla="*/ 4 h 244"/>
                <a:gd name="T72" fmla="*/ 61 w 244"/>
                <a:gd name="T73" fmla="*/ 5 h 244"/>
                <a:gd name="T74" fmla="*/ 63 w 244"/>
                <a:gd name="T75" fmla="*/ 6 h 244"/>
                <a:gd name="T76" fmla="*/ 65 w 244"/>
                <a:gd name="T77" fmla="*/ 7 h 244"/>
                <a:gd name="T78" fmla="*/ 68 w 244"/>
                <a:gd name="T79" fmla="*/ 9 h 244"/>
                <a:gd name="T80" fmla="*/ 69 w 244"/>
                <a:gd name="T81" fmla="*/ 10 h 244"/>
                <a:gd name="T82" fmla="*/ 71 w 244"/>
                <a:gd name="T83" fmla="*/ 11 h 244"/>
                <a:gd name="T84" fmla="*/ 72 w 244"/>
                <a:gd name="T85" fmla="*/ 13 h 244"/>
                <a:gd name="T86" fmla="*/ 72 w 244"/>
                <a:gd name="T87" fmla="*/ 14 h 244"/>
                <a:gd name="T88" fmla="*/ 73 w 244"/>
                <a:gd name="T89" fmla="*/ 16 h 244"/>
                <a:gd name="T90" fmla="*/ 72 w 244"/>
                <a:gd name="T91" fmla="*/ 19 h 244"/>
                <a:gd name="T92" fmla="*/ 71 w 244"/>
                <a:gd name="T93" fmla="*/ 22 h 244"/>
                <a:gd name="T94" fmla="*/ 68 w 244"/>
                <a:gd name="T95" fmla="*/ 24 h 244"/>
                <a:gd name="T96" fmla="*/ 63 w 244"/>
                <a:gd name="T97" fmla="*/ 27 h 244"/>
                <a:gd name="T98" fmla="*/ 59 w 244"/>
                <a:gd name="T99" fmla="*/ 28 h 244"/>
                <a:gd name="T100" fmla="*/ 53 w 244"/>
                <a:gd name="T101" fmla="*/ 30 h 244"/>
                <a:gd name="T102" fmla="*/ 45 w 244"/>
                <a:gd name="T103" fmla="*/ 31 h 244"/>
                <a:gd name="T104" fmla="*/ 38 w 244"/>
                <a:gd name="T105" fmla="*/ 31 h 2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4" h="244">
                  <a:moveTo>
                    <a:pt x="129" y="244"/>
                  </a:moveTo>
                  <a:lnTo>
                    <a:pt x="116" y="243"/>
                  </a:lnTo>
                  <a:lnTo>
                    <a:pt x="105" y="242"/>
                  </a:lnTo>
                  <a:lnTo>
                    <a:pt x="92" y="239"/>
                  </a:lnTo>
                  <a:lnTo>
                    <a:pt x="82" y="235"/>
                  </a:lnTo>
                  <a:lnTo>
                    <a:pt x="70" y="230"/>
                  </a:lnTo>
                  <a:lnTo>
                    <a:pt x="60" y="224"/>
                  </a:lnTo>
                  <a:lnTo>
                    <a:pt x="50" y="217"/>
                  </a:lnTo>
                  <a:lnTo>
                    <a:pt x="40" y="209"/>
                  </a:lnTo>
                  <a:lnTo>
                    <a:pt x="32" y="199"/>
                  </a:lnTo>
                  <a:lnTo>
                    <a:pt x="24" y="190"/>
                  </a:lnTo>
                  <a:lnTo>
                    <a:pt x="17" y="180"/>
                  </a:lnTo>
                  <a:lnTo>
                    <a:pt x="12" y="168"/>
                  </a:lnTo>
                  <a:lnTo>
                    <a:pt x="7" y="158"/>
                  </a:lnTo>
                  <a:lnTo>
                    <a:pt x="4" y="146"/>
                  </a:lnTo>
                  <a:lnTo>
                    <a:pt x="1" y="134"/>
                  </a:lnTo>
                  <a:lnTo>
                    <a:pt x="0" y="122"/>
                  </a:lnTo>
                  <a:lnTo>
                    <a:pt x="1" y="98"/>
                  </a:lnTo>
                  <a:lnTo>
                    <a:pt x="7" y="75"/>
                  </a:lnTo>
                  <a:lnTo>
                    <a:pt x="16" y="54"/>
                  </a:lnTo>
                  <a:lnTo>
                    <a:pt x="31" y="36"/>
                  </a:lnTo>
                  <a:lnTo>
                    <a:pt x="39" y="28"/>
                  </a:lnTo>
                  <a:lnTo>
                    <a:pt x="48" y="21"/>
                  </a:lnTo>
                  <a:lnTo>
                    <a:pt x="59" y="14"/>
                  </a:lnTo>
                  <a:lnTo>
                    <a:pt x="69" y="9"/>
                  </a:lnTo>
                  <a:lnTo>
                    <a:pt x="81" y="6"/>
                  </a:lnTo>
                  <a:lnTo>
                    <a:pt x="91" y="2"/>
                  </a:lnTo>
                  <a:lnTo>
                    <a:pt x="104" y="1"/>
                  </a:lnTo>
                  <a:lnTo>
                    <a:pt x="115" y="0"/>
                  </a:lnTo>
                  <a:lnTo>
                    <a:pt x="127" y="1"/>
                  </a:lnTo>
                  <a:lnTo>
                    <a:pt x="139" y="2"/>
                  </a:lnTo>
                  <a:lnTo>
                    <a:pt x="151" y="6"/>
                  </a:lnTo>
                  <a:lnTo>
                    <a:pt x="162" y="9"/>
                  </a:lnTo>
                  <a:lnTo>
                    <a:pt x="174" y="14"/>
                  </a:lnTo>
                  <a:lnTo>
                    <a:pt x="184" y="21"/>
                  </a:lnTo>
                  <a:lnTo>
                    <a:pt x="195" y="28"/>
                  </a:lnTo>
                  <a:lnTo>
                    <a:pt x="204" y="36"/>
                  </a:lnTo>
                  <a:lnTo>
                    <a:pt x="212" y="45"/>
                  </a:lnTo>
                  <a:lnTo>
                    <a:pt x="220" y="54"/>
                  </a:lnTo>
                  <a:lnTo>
                    <a:pt x="227" y="65"/>
                  </a:lnTo>
                  <a:lnTo>
                    <a:pt x="233" y="75"/>
                  </a:lnTo>
                  <a:lnTo>
                    <a:pt x="237" y="86"/>
                  </a:lnTo>
                  <a:lnTo>
                    <a:pt x="241" y="98"/>
                  </a:lnTo>
                  <a:lnTo>
                    <a:pt x="243" y="111"/>
                  </a:lnTo>
                  <a:lnTo>
                    <a:pt x="244" y="122"/>
                  </a:lnTo>
                  <a:lnTo>
                    <a:pt x="243" y="146"/>
                  </a:lnTo>
                  <a:lnTo>
                    <a:pt x="237" y="169"/>
                  </a:lnTo>
                  <a:lnTo>
                    <a:pt x="227" y="190"/>
                  </a:lnTo>
                  <a:lnTo>
                    <a:pt x="213" y="209"/>
                  </a:lnTo>
                  <a:lnTo>
                    <a:pt x="196" y="224"/>
                  </a:lnTo>
                  <a:lnTo>
                    <a:pt x="176" y="235"/>
                  </a:lnTo>
                  <a:lnTo>
                    <a:pt x="153" y="242"/>
                  </a:lnTo>
                  <a:lnTo>
                    <a:pt x="129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805" name="Freeform 39"/>
            <p:cNvSpPr>
              <a:spLocks/>
            </p:cNvSpPr>
            <p:nvPr/>
          </p:nvSpPr>
          <p:spPr bwMode="auto">
            <a:xfrm flipH="1">
              <a:off x="988" y="1359"/>
              <a:ext cx="203" cy="153"/>
            </a:xfrm>
            <a:custGeom>
              <a:avLst/>
              <a:gdLst>
                <a:gd name="T0" fmla="*/ 43 w 304"/>
                <a:gd name="T1" fmla="*/ 0 h 306"/>
                <a:gd name="T2" fmla="*/ 34 w 304"/>
                <a:gd name="T3" fmla="*/ 1 h 306"/>
                <a:gd name="T4" fmla="*/ 25 w 304"/>
                <a:gd name="T5" fmla="*/ 2 h 306"/>
                <a:gd name="T6" fmla="*/ 18 w 304"/>
                <a:gd name="T7" fmla="*/ 4 h 306"/>
                <a:gd name="T8" fmla="*/ 11 w 304"/>
                <a:gd name="T9" fmla="*/ 6 h 306"/>
                <a:gd name="T10" fmla="*/ 7 w 304"/>
                <a:gd name="T11" fmla="*/ 9 h 306"/>
                <a:gd name="T12" fmla="*/ 3 w 304"/>
                <a:gd name="T13" fmla="*/ 12 h 306"/>
                <a:gd name="T14" fmla="*/ 1 w 304"/>
                <a:gd name="T15" fmla="*/ 16 h 306"/>
                <a:gd name="T16" fmla="*/ 0 w 304"/>
                <a:gd name="T17" fmla="*/ 20 h 306"/>
                <a:gd name="T18" fmla="*/ 1 w 304"/>
                <a:gd name="T19" fmla="*/ 21 h 306"/>
                <a:gd name="T20" fmla="*/ 1 w 304"/>
                <a:gd name="T21" fmla="*/ 23 h 306"/>
                <a:gd name="T22" fmla="*/ 3 w 304"/>
                <a:gd name="T23" fmla="*/ 25 h 306"/>
                <a:gd name="T24" fmla="*/ 5 w 304"/>
                <a:gd name="T25" fmla="*/ 27 h 306"/>
                <a:gd name="T26" fmla="*/ 7 w 304"/>
                <a:gd name="T27" fmla="*/ 29 h 306"/>
                <a:gd name="T28" fmla="*/ 9 w 304"/>
                <a:gd name="T29" fmla="*/ 30 h 306"/>
                <a:gd name="T30" fmla="*/ 12 w 304"/>
                <a:gd name="T31" fmla="*/ 32 h 306"/>
                <a:gd name="T32" fmla="*/ 15 w 304"/>
                <a:gd name="T33" fmla="*/ 33 h 306"/>
                <a:gd name="T34" fmla="*/ 18 w 304"/>
                <a:gd name="T35" fmla="*/ 34 h 306"/>
                <a:gd name="T36" fmla="*/ 22 w 304"/>
                <a:gd name="T37" fmla="*/ 35 h 306"/>
                <a:gd name="T38" fmla="*/ 26 w 304"/>
                <a:gd name="T39" fmla="*/ 36 h 306"/>
                <a:gd name="T40" fmla="*/ 30 w 304"/>
                <a:gd name="T41" fmla="*/ 37 h 306"/>
                <a:gd name="T42" fmla="*/ 34 w 304"/>
                <a:gd name="T43" fmla="*/ 38 h 306"/>
                <a:gd name="T44" fmla="*/ 39 w 304"/>
                <a:gd name="T45" fmla="*/ 38 h 306"/>
                <a:gd name="T46" fmla="*/ 43 w 304"/>
                <a:gd name="T47" fmla="*/ 38 h 306"/>
                <a:gd name="T48" fmla="*/ 47 w 304"/>
                <a:gd name="T49" fmla="*/ 39 h 306"/>
                <a:gd name="T50" fmla="*/ 52 w 304"/>
                <a:gd name="T51" fmla="*/ 38 h 306"/>
                <a:gd name="T52" fmla="*/ 57 w 304"/>
                <a:gd name="T53" fmla="*/ 38 h 306"/>
                <a:gd name="T54" fmla="*/ 61 w 304"/>
                <a:gd name="T55" fmla="*/ 38 h 306"/>
                <a:gd name="T56" fmla="*/ 65 w 304"/>
                <a:gd name="T57" fmla="*/ 37 h 306"/>
                <a:gd name="T58" fmla="*/ 69 w 304"/>
                <a:gd name="T59" fmla="*/ 36 h 306"/>
                <a:gd name="T60" fmla="*/ 73 w 304"/>
                <a:gd name="T61" fmla="*/ 35 h 306"/>
                <a:gd name="T62" fmla="*/ 76 w 304"/>
                <a:gd name="T63" fmla="*/ 34 h 306"/>
                <a:gd name="T64" fmla="*/ 79 w 304"/>
                <a:gd name="T65" fmla="*/ 33 h 306"/>
                <a:gd name="T66" fmla="*/ 82 w 304"/>
                <a:gd name="T67" fmla="*/ 32 h 306"/>
                <a:gd name="T68" fmla="*/ 84 w 304"/>
                <a:gd name="T69" fmla="*/ 30 h 306"/>
                <a:gd name="T70" fmla="*/ 87 w 304"/>
                <a:gd name="T71" fmla="*/ 29 h 306"/>
                <a:gd name="T72" fmla="*/ 88 w 304"/>
                <a:gd name="T73" fmla="*/ 27 h 306"/>
                <a:gd name="T74" fmla="*/ 89 w 304"/>
                <a:gd name="T75" fmla="*/ 25 h 306"/>
                <a:gd name="T76" fmla="*/ 90 w 304"/>
                <a:gd name="T77" fmla="*/ 23 h 306"/>
                <a:gd name="T78" fmla="*/ 91 w 304"/>
                <a:gd name="T79" fmla="*/ 21 h 306"/>
                <a:gd name="T80" fmla="*/ 91 w 304"/>
                <a:gd name="T81" fmla="*/ 20 h 306"/>
                <a:gd name="T82" fmla="*/ 90 w 304"/>
                <a:gd name="T83" fmla="*/ 18 h 306"/>
                <a:gd name="T84" fmla="*/ 89 w 304"/>
                <a:gd name="T85" fmla="*/ 16 h 306"/>
                <a:gd name="T86" fmla="*/ 88 w 304"/>
                <a:gd name="T87" fmla="*/ 14 h 306"/>
                <a:gd name="T88" fmla="*/ 86 w 304"/>
                <a:gd name="T89" fmla="*/ 12 h 306"/>
                <a:gd name="T90" fmla="*/ 84 w 304"/>
                <a:gd name="T91" fmla="*/ 11 h 306"/>
                <a:gd name="T92" fmla="*/ 81 w 304"/>
                <a:gd name="T93" fmla="*/ 9 h 306"/>
                <a:gd name="T94" fmla="*/ 79 w 304"/>
                <a:gd name="T95" fmla="*/ 8 h 306"/>
                <a:gd name="T96" fmla="*/ 75 w 304"/>
                <a:gd name="T97" fmla="*/ 6 h 306"/>
                <a:gd name="T98" fmla="*/ 72 w 304"/>
                <a:gd name="T99" fmla="*/ 5 h 306"/>
                <a:gd name="T100" fmla="*/ 68 w 304"/>
                <a:gd name="T101" fmla="*/ 4 h 306"/>
                <a:gd name="T102" fmla="*/ 64 w 304"/>
                <a:gd name="T103" fmla="*/ 3 h 306"/>
                <a:gd name="T104" fmla="*/ 60 w 304"/>
                <a:gd name="T105" fmla="*/ 2 h 306"/>
                <a:gd name="T106" fmla="*/ 56 w 304"/>
                <a:gd name="T107" fmla="*/ 1 h 306"/>
                <a:gd name="T108" fmla="*/ 51 w 304"/>
                <a:gd name="T109" fmla="*/ 1 h 306"/>
                <a:gd name="T110" fmla="*/ 47 w 304"/>
                <a:gd name="T111" fmla="*/ 1 h 306"/>
                <a:gd name="T112" fmla="*/ 43 w 304"/>
                <a:gd name="T113" fmla="*/ 0 h 3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04" h="306">
                  <a:moveTo>
                    <a:pt x="144" y="0"/>
                  </a:moveTo>
                  <a:lnTo>
                    <a:pt x="114" y="4"/>
                  </a:lnTo>
                  <a:lnTo>
                    <a:pt x="86" y="13"/>
                  </a:lnTo>
                  <a:lnTo>
                    <a:pt x="61" y="27"/>
                  </a:lnTo>
                  <a:lnTo>
                    <a:pt x="39" y="45"/>
                  </a:lnTo>
                  <a:lnTo>
                    <a:pt x="22" y="68"/>
                  </a:lnTo>
                  <a:lnTo>
                    <a:pt x="9" y="94"/>
                  </a:lnTo>
                  <a:lnTo>
                    <a:pt x="1" y="122"/>
                  </a:lnTo>
                  <a:lnTo>
                    <a:pt x="0" y="154"/>
                  </a:lnTo>
                  <a:lnTo>
                    <a:pt x="1" y="168"/>
                  </a:lnTo>
                  <a:lnTo>
                    <a:pt x="4" y="183"/>
                  </a:lnTo>
                  <a:lnTo>
                    <a:pt x="9" y="197"/>
                  </a:lnTo>
                  <a:lnTo>
                    <a:pt x="15" y="211"/>
                  </a:lnTo>
                  <a:lnTo>
                    <a:pt x="22" y="225"/>
                  </a:lnTo>
                  <a:lnTo>
                    <a:pt x="30" y="238"/>
                  </a:lnTo>
                  <a:lnTo>
                    <a:pt x="40" y="249"/>
                  </a:lnTo>
                  <a:lnTo>
                    <a:pt x="50" y="261"/>
                  </a:lnTo>
                  <a:lnTo>
                    <a:pt x="62" y="271"/>
                  </a:lnTo>
                  <a:lnTo>
                    <a:pt x="75" y="280"/>
                  </a:lnTo>
                  <a:lnTo>
                    <a:pt x="88" y="287"/>
                  </a:lnTo>
                  <a:lnTo>
                    <a:pt x="102" y="294"/>
                  </a:lnTo>
                  <a:lnTo>
                    <a:pt x="116" y="299"/>
                  </a:lnTo>
                  <a:lnTo>
                    <a:pt x="131" y="302"/>
                  </a:lnTo>
                  <a:lnTo>
                    <a:pt x="145" y="304"/>
                  </a:lnTo>
                  <a:lnTo>
                    <a:pt x="160" y="306"/>
                  </a:lnTo>
                  <a:lnTo>
                    <a:pt x="175" y="304"/>
                  </a:lnTo>
                  <a:lnTo>
                    <a:pt x="190" y="302"/>
                  </a:lnTo>
                  <a:lnTo>
                    <a:pt x="205" y="299"/>
                  </a:lnTo>
                  <a:lnTo>
                    <a:pt x="219" y="294"/>
                  </a:lnTo>
                  <a:lnTo>
                    <a:pt x="231" y="287"/>
                  </a:lnTo>
                  <a:lnTo>
                    <a:pt x="244" y="280"/>
                  </a:lnTo>
                  <a:lnTo>
                    <a:pt x="255" y="271"/>
                  </a:lnTo>
                  <a:lnTo>
                    <a:pt x="266" y="261"/>
                  </a:lnTo>
                  <a:lnTo>
                    <a:pt x="275" y="249"/>
                  </a:lnTo>
                  <a:lnTo>
                    <a:pt x="283" y="238"/>
                  </a:lnTo>
                  <a:lnTo>
                    <a:pt x="290" y="225"/>
                  </a:lnTo>
                  <a:lnTo>
                    <a:pt x="296" y="211"/>
                  </a:lnTo>
                  <a:lnTo>
                    <a:pt x="300" y="197"/>
                  </a:lnTo>
                  <a:lnTo>
                    <a:pt x="303" y="183"/>
                  </a:lnTo>
                  <a:lnTo>
                    <a:pt x="304" y="168"/>
                  </a:lnTo>
                  <a:lnTo>
                    <a:pt x="304" y="154"/>
                  </a:lnTo>
                  <a:lnTo>
                    <a:pt x="303" y="139"/>
                  </a:lnTo>
                  <a:lnTo>
                    <a:pt x="299" y="124"/>
                  </a:lnTo>
                  <a:lnTo>
                    <a:pt x="295" y="109"/>
                  </a:lnTo>
                  <a:lnTo>
                    <a:pt x="289" y="95"/>
                  </a:lnTo>
                  <a:lnTo>
                    <a:pt x="282" y="81"/>
                  </a:lnTo>
                  <a:lnTo>
                    <a:pt x="274" y="68"/>
                  </a:lnTo>
                  <a:lnTo>
                    <a:pt x="265" y="57"/>
                  </a:lnTo>
                  <a:lnTo>
                    <a:pt x="253" y="45"/>
                  </a:lnTo>
                  <a:lnTo>
                    <a:pt x="242" y="35"/>
                  </a:lnTo>
                  <a:lnTo>
                    <a:pt x="229" y="26"/>
                  </a:lnTo>
                  <a:lnTo>
                    <a:pt x="216" y="19"/>
                  </a:lnTo>
                  <a:lnTo>
                    <a:pt x="202" y="12"/>
                  </a:lnTo>
                  <a:lnTo>
                    <a:pt x="189" y="7"/>
                  </a:lnTo>
                  <a:lnTo>
                    <a:pt x="174" y="4"/>
                  </a:lnTo>
                  <a:lnTo>
                    <a:pt x="159" y="1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806" name="Freeform 40"/>
            <p:cNvSpPr>
              <a:spLocks/>
            </p:cNvSpPr>
            <p:nvPr/>
          </p:nvSpPr>
          <p:spPr bwMode="auto">
            <a:xfrm flipH="1">
              <a:off x="1008" y="1375"/>
              <a:ext cx="163" cy="121"/>
            </a:xfrm>
            <a:custGeom>
              <a:avLst/>
              <a:gdLst>
                <a:gd name="T0" fmla="*/ 39 w 243"/>
                <a:gd name="T1" fmla="*/ 30 h 243"/>
                <a:gd name="T2" fmla="*/ 35 w 243"/>
                <a:gd name="T3" fmla="*/ 30 h 243"/>
                <a:gd name="T4" fmla="*/ 31 w 243"/>
                <a:gd name="T5" fmla="*/ 30 h 243"/>
                <a:gd name="T6" fmla="*/ 28 w 243"/>
                <a:gd name="T7" fmla="*/ 29 h 243"/>
                <a:gd name="T8" fmla="*/ 24 w 243"/>
                <a:gd name="T9" fmla="*/ 29 h 243"/>
                <a:gd name="T10" fmla="*/ 21 w 243"/>
                <a:gd name="T11" fmla="*/ 28 h 243"/>
                <a:gd name="T12" fmla="*/ 18 w 243"/>
                <a:gd name="T13" fmla="*/ 27 h 243"/>
                <a:gd name="T14" fmla="*/ 15 w 243"/>
                <a:gd name="T15" fmla="*/ 27 h 243"/>
                <a:gd name="T16" fmla="*/ 12 w 243"/>
                <a:gd name="T17" fmla="*/ 26 h 243"/>
                <a:gd name="T18" fmla="*/ 9 w 243"/>
                <a:gd name="T19" fmla="*/ 24 h 243"/>
                <a:gd name="T20" fmla="*/ 7 w 243"/>
                <a:gd name="T21" fmla="*/ 23 h 243"/>
                <a:gd name="T22" fmla="*/ 5 w 243"/>
                <a:gd name="T23" fmla="*/ 22 h 243"/>
                <a:gd name="T24" fmla="*/ 3 w 243"/>
                <a:gd name="T25" fmla="*/ 21 h 243"/>
                <a:gd name="T26" fmla="*/ 2 w 243"/>
                <a:gd name="T27" fmla="*/ 19 h 243"/>
                <a:gd name="T28" fmla="*/ 1 w 243"/>
                <a:gd name="T29" fmla="*/ 18 h 243"/>
                <a:gd name="T30" fmla="*/ 1 w 243"/>
                <a:gd name="T31" fmla="*/ 16 h 243"/>
                <a:gd name="T32" fmla="*/ 0 w 243"/>
                <a:gd name="T33" fmla="*/ 15 h 243"/>
                <a:gd name="T34" fmla="*/ 1 w 243"/>
                <a:gd name="T35" fmla="*/ 12 h 243"/>
                <a:gd name="T36" fmla="*/ 2 w 243"/>
                <a:gd name="T37" fmla="*/ 9 h 243"/>
                <a:gd name="T38" fmla="*/ 5 w 243"/>
                <a:gd name="T39" fmla="*/ 6 h 243"/>
                <a:gd name="T40" fmla="*/ 9 w 243"/>
                <a:gd name="T41" fmla="*/ 4 h 243"/>
                <a:gd name="T42" fmla="*/ 11 w 243"/>
                <a:gd name="T43" fmla="*/ 3 h 243"/>
                <a:gd name="T44" fmla="*/ 14 w 243"/>
                <a:gd name="T45" fmla="*/ 2 h 243"/>
                <a:gd name="T46" fmla="*/ 18 w 243"/>
                <a:gd name="T47" fmla="*/ 1 h 243"/>
                <a:gd name="T48" fmla="*/ 21 w 243"/>
                <a:gd name="T49" fmla="*/ 1 h 243"/>
                <a:gd name="T50" fmla="*/ 24 w 243"/>
                <a:gd name="T51" fmla="*/ 0 h 243"/>
                <a:gd name="T52" fmla="*/ 28 w 243"/>
                <a:gd name="T53" fmla="*/ 0 h 243"/>
                <a:gd name="T54" fmla="*/ 31 w 243"/>
                <a:gd name="T55" fmla="*/ 0 h 243"/>
                <a:gd name="T56" fmla="*/ 34 w 243"/>
                <a:gd name="T57" fmla="*/ 0 h 243"/>
                <a:gd name="T58" fmla="*/ 38 w 243"/>
                <a:gd name="T59" fmla="*/ 0 h 243"/>
                <a:gd name="T60" fmla="*/ 42 w 243"/>
                <a:gd name="T61" fmla="*/ 0 h 243"/>
                <a:gd name="T62" fmla="*/ 46 w 243"/>
                <a:gd name="T63" fmla="*/ 0 h 243"/>
                <a:gd name="T64" fmla="*/ 48 w 243"/>
                <a:gd name="T65" fmla="*/ 1 h 243"/>
                <a:gd name="T66" fmla="*/ 52 w 243"/>
                <a:gd name="T67" fmla="*/ 1 h 243"/>
                <a:gd name="T68" fmla="*/ 56 w 243"/>
                <a:gd name="T69" fmla="*/ 2 h 243"/>
                <a:gd name="T70" fmla="*/ 58 w 243"/>
                <a:gd name="T71" fmla="*/ 3 h 243"/>
                <a:gd name="T72" fmla="*/ 61 w 243"/>
                <a:gd name="T73" fmla="*/ 4 h 243"/>
                <a:gd name="T74" fmla="*/ 64 w 243"/>
                <a:gd name="T75" fmla="*/ 5 h 243"/>
                <a:gd name="T76" fmla="*/ 66 w 243"/>
                <a:gd name="T77" fmla="*/ 6 h 243"/>
                <a:gd name="T78" fmla="*/ 68 w 243"/>
                <a:gd name="T79" fmla="*/ 8 h 243"/>
                <a:gd name="T80" fmla="*/ 70 w 243"/>
                <a:gd name="T81" fmla="*/ 9 h 243"/>
                <a:gd name="T82" fmla="*/ 71 w 243"/>
                <a:gd name="T83" fmla="*/ 10 h 243"/>
                <a:gd name="T84" fmla="*/ 72 w 243"/>
                <a:gd name="T85" fmla="*/ 12 h 243"/>
                <a:gd name="T86" fmla="*/ 73 w 243"/>
                <a:gd name="T87" fmla="*/ 13 h 243"/>
                <a:gd name="T88" fmla="*/ 73 w 243"/>
                <a:gd name="T89" fmla="*/ 15 h 243"/>
                <a:gd name="T90" fmla="*/ 73 w 243"/>
                <a:gd name="T91" fmla="*/ 18 h 243"/>
                <a:gd name="T92" fmla="*/ 71 w 243"/>
                <a:gd name="T93" fmla="*/ 21 h 243"/>
                <a:gd name="T94" fmla="*/ 68 w 243"/>
                <a:gd name="T95" fmla="*/ 23 h 243"/>
                <a:gd name="T96" fmla="*/ 64 w 243"/>
                <a:gd name="T97" fmla="*/ 26 h 243"/>
                <a:gd name="T98" fmla="*/ 58 w 243"/>
                <a:gd name="T99" fmla="*/ 27 h 243"/>
                <a:gd name="T100" fmla="*/ 52 w 243"/>
                <a:gd name="T101" fmla="*/ 29 h 243"/>
                <a:gd name="T102" fmla="*/ 46 w 243"/>
                <a:gd name="T103" fmla="*/ 30 h 243"/>
                <a:gd name="T104" fmla="*/ 39 w 243"/>
                <a:gd name="T105" fmla="*/ 30 h 2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3" h="243">
                  <a:moveTo>
                    <a:pt x="128" y="243"/>
                  </a:moveTo>
                  <a:lnTo>
                    <a:pt x="116" y="242"/>
                  </a:lnTo>
                  <a:lnTo>
                    <a:pt x="103" y="241"/>
                  </a:lnTo>
                  <a:lnTo>
                    <a:pt x="92" y="238"/>
                  </a:lnTo>
                  <a:lnTo>
                    <a:pt x="80" y="234"/>
                  </a:lnTo>
                  <a:lnTo>
                    <a:pt x="70" y="230"/>
                  </a:lnTo>
                  <a:lnTo>
                    <a:pt x="60" y="223"/>
                  </a:lnTo>
                  <a:lnTo>
                    <a:pt x="49" y="216"/>
                  </a:lnTo>
                  <a:lnTo>
                    <a:pt x="40" y="208"/>
                  </a:lnTo>
                  <a:lnTo>
                    <a:pt x="32" y="199"/>
                  </a:lnTo>
                  <a:lnTo>
                    <a:pt x="24" y="189"/>
                  </a:lnTo>
                  <a:lnTo>
                    <a:pt x="17" y="179"/>
                  </a:lnTo>
                  <a:lnTo>
                    <a:pt x="11" y="169"/>
                  </a:lnTo>
                  <a:lnTo>
                    <a:pt x="7" y="157"/>
                  </a:lnTo>
                  <a:lnTo>
                    <a:pt x="3" y="147"/>
                  </a:lnTo>
                  <a:lnTo>
                    <a:pt x="1" y="134"/>
                  </a:lnTo>
                  <a:lnTo>
                    <a:pt x="0" y="123"/>
                  </a:lnTo>
                  <a:lnTo>
                    <a:pt x="1" y="98"/>
                  </a:lnTo>
                  <a:lnTo>
                    <a:pt x="7" y="75"/>
                  </a:lnTo>
                  <a:lnTo>
                    <a:pt x="17" y="55"/>
                  </a:lnTo>
                  <a:lnTo>
                    <a:pt x="31" y="36"/>
                  </a:lnTo>
                  <a:lnTo>
                    <a:pt x="39" y="28"/>
                  </a:lnTo>
                  <a:lnTo>
                    <a:pt x="48" y="21"/>
                  </a:lnTo>
                  <a:lnTo>
                    <a:pt x="59" y="14"/>
                  </a:lnTo>
                  <a:lnTo>
                    <a:pt x="69" y="10"/>
                  </a:lnTo>
                  <a:lnTo>
                    <a:pt x="79" y="6"/>
                  </a:lnTo>
                  <a:lnTo>
                    <a:pt x="91" y="3"/>
                  </a:lnTo>
                  <a:lnTo>
                    <a:pt x="102" y="2"/>
                  </a:lnTo>
                  <a:lnTo>
                    <a:pt x="114" y="0"/>
                  </a:lnTo>
                  <a:lnTo>
                    <a:pt x="125" y="2"/>
                  </a:lnTo>
                  <a:lnTo>
                    <a:pt x="138" y="3"/>
                  </a:lnTo>
                  <a:lnTo>
                    <a:pt x="150" y="6"/>
                  </a:lnTo>
                  <a:lnTo>
                    <a:pt x="161" y="10"/>
                  </a:lnTo>
                  <a:lnTo>
                    <a:pt x="173" y="14"/>
                  </a:lnTo>
                  <a:lnTo>
                    <a:pt x="183" y="21"/>
                  </a:lnTo>
                  <a:lnTo>
                    <a:pt x="193" y="28"/>
                  </a:lnTo>
                  <a:lnTo>
                    <a:pt x="203" y="36"/>
                  </a:lnTo>
                  <a:lnTo>
                    <a:pt x="211" y="45"/>
                  </a:lnTo>
                  <a:lnTo>
                    <a:pt x="219" y="55"/>
                  </a:lnTo>
                  <a:lnTo>
                    <a:pt x="226" y="65"/>
                  </a:lnTo>
                  <a:lnTo>
                    <a:pt x="231" y="75"/>
                  </a:lnTo>
                  <a:lnTo>
                    <a:pt x="236" y="87"/>
                  </a:lnTo>
                  <a:lnTo>
                    <a:pt x="239" y="98"/>
                  </a:lnTo>
                  <a:lnTo>
                    <a:pt x="242" y="110"/>
                  </a:lnTo>
                  <a:lnTo>
                    <a:pt x="243" y="123"/>
                  </a:lnTo>
                  <a:lnTo>
                    <a:pt x="242" y="147"/>
                  </a:lnTo>
                  <a:lnTo>
                    <a:pt x="236" y="170"/>
                  </a:lnTo>
                  <a:lnTo>
                    <a:pt x="226" y="190"/>
                  </a:lnTo>
                  <a:lnTo>
                    <a:pt x="212" y="208"/>
                  </a:lnTo>
                  <a:lnTo>
                    <a:pt x="194" y="223"/>
                  </a:lnTo>
                  <a:lnTo>
                    <a:pt x="175" y="234"/>
                  </a:lnTo>
                  <a:lnTo>
                    <a:pt x="152" y="241"/>
                  </a:lnTo>
                  <a:lnTo>
                    <a:pt x="128" y="2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807" name="Freeform 41"/>
            <p:cNvSpPr>
              <a:spLocks/>
            </p:cNvSpPr>
            <p:nvPr/>
          </p:nvSpPr>
          <p:spPr bwMode="auto">
            <a:xfrm flipH="1">
              <a:off x="1059" y="1389"/>
              <a:ext cx="78" cy="91"/>
            </a:xfrm>
            <a:custGeom>
              <a:avLst/>
              <a:gdLst>
                <a:gd name="T0" fmla="*/ 4 w 118"/>
                <a:gd name="T1" fmla="*/ 4 h 181"/>
                <a:gd name="T2" fmla="*/ 2 w 118"/>
                <a:gd name="T3" fmla="*/ 4 h 181"/>
                <a:gd name="T4" fmla="*/ 1 w 118"/>
                <a:gd name="T5" fmla="*/ 5 h 181"/>
                <a:gd name="T6" fmla="*/ 0 w 118"/>
                <a:gd name="T7" fmla="*/ 5 h 181"/>
                <a:gd name="T8" fmla="*/ 0 w 118"/>
                <a:gd name="T9" fmla="*/ 5 h 181"/>
                <a:gd name="T10" fmla="*/ 1 w 118"/>
                <a:gd name="T11" fmla="*/ 11 h 181"/>
                <a:gd name="T12" fmla="*/ 14 w 118"/>
                <a:gd name="T13" fmla="*/ 10 h 181"/>
                <a:gd name="T14" fmla="*/ 15 w 118"/>
                <a:gd name="T15" fmla="*/ 23 h 181"/>
                <a:gd name="T16" fmla="*/ 34 w 118"/>
                <a:gd name="T17" fmla="*/ 23 h 181"/>
                <a:gd name="T18" fmla="*/ 32 w 118"/>
                <a:gd name="T19" fmla="*/ 0 h 181"/>
                <a:gd name="T20" fmla="*/ 11 w 118"/>
                <a:gd name="T21" fmla="*/ 0 h 181"/>
                <a:gd name="T22" fmla="*/ 11 w 118"/>
                <a:gd name="T23" fmla="*/ 1 h 181"/>
                <a:gd name="T24" fmla="*/ 9 w 118"/>
                <a:gd name="T25" fmla="*/ 2 h 181"/>
                <a:gd name="T26" fmla="*/ 7 w 118"/>
                <a:gd name="T27" fmla="*/ 3 h 181"/>
                <a:gd name="T28" fmla="*/ 4 w 118"/>
                <a:gd name="T29" fmla="*/ 4 h 1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8" h="181">
                  <a:moveTo>
                    <a:pt x="14" y="29"/>
                  </a:moveTo>
                  <a:lnTo>
                    <a:pt x="7" y="32"/>
                  </a:lnTo>
                  <a:lnTo>
                    <a:pt x="3" y="35"/>
                  </a:lnTo>
                  <a:lnTo>
                    <a:pt x="0" y="36"/>
                  </a:lnTo>
                  <a:lnTo>
                    <a:pt x="3" y="83"/>
                  </a:lnTo>
                  <a:lnTo>
                    <a:pt x="49" y="79"/>
                  </a:lnTo>
                  <a:lnTo>
                    <a:pt x="52" y="179"/>
                  </a:lnTo>
                  <a:lnTo>
                    <a:pt x="118" y="181"/>
                  </a:lnTo>
                  <a:lnTo>
                    <a:pt x="109" y="0"/>
                  </a:lnTo>
                  <a:lnTo>
                    <a:pt x="39" y="0"/>
                  </a:lnTo>
                  <a:lnTo>
                    <a:pt x="37" y="4"/>
                  </a:lnTo>
                  <a:lnTo>
                    <a:pt x="30" y="13"/>
                  </a:lnTo>
                  <a:lnTo>
                    <a:pt x="22" y="22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rgbClr val="CC66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808" name="Freeform 42"/>
            <p:cNvSpPr>
              <a:spLocks/>
            </p:cNvSpPr>
            <p:nvPr/>
          </p:nvSpPr>
          <p:spPr bwMode="auto">
            <a:xfrm flipH="1">
              <a:off x="938" y="1075"/>
              <a:ext cx="89" cy="68"/>
            </a:xfrm>
            <a:custGeom>
              <a:avLst/>
              <a:gdLst>
                <a:gd name="T0" fmla="*/ 18 w 135"/>
                <a:gd name="T1" fmla="*/ 0 h 136"/>
                <a:gd name="T2" fmla="*/ 15 w 135"/>
                <a:gd name="T3" fmla="*/ 1 h 136"/>
                <a:gd name="T4" fmla="*/ 11 w 135"/>
                <a:gd name="T5" fmla="*/ 1 h 136"/>
                <a:gd name="T6" fmla="*/ 8 w 135"/>
                <a:gd name="T7" fmla="*/ 2 h 136"/>
                <a:gd name="T8" fmla="*/ 5 w 135"/>
                <a:gd name="T9" fmla="*/ 3 h 136"/>
                <a:gd name="T10" fmla="*/ 3 w 135"/>
                <a:gd name="T11" fmla="*/ 4 h 136"/>
                <a:gd name="T12" fmla="*/ 1 w 135"/>
                <a:gd name="T13" fmla="*/ 6 h 136"/>
                <a:gd name="T14" fmla="*/ 0 w 135"/>
                <a:gd name="T15" fmla="*/ 7 h 136"/>
                <a:gd name="T16" fmla="*/ 0 w 135"/>
                <a:gd name="T17" fmla="*/ 9 h 136"/>
                <a:gd name="T18" fmla="*/ 1 w 135"/>
                <a:gd name="T19" fmla="*/ 11 h 136"/>
                <a:gd name="T20" fmla="*/ 2 w 135"/>
                <a:gd name="T21" fmla="*/ 12 h 136"/>
                <a:gd name="T22" fmla="*/ 4 w 135"/>
                <a:gd name="T23" fmla="*/ 14 h 136"/>
                <a:gd name="T24" fmla="*/ 7 w 135"/>
                <a:gd name="T25" fmla="*/ 15 h 136"/>
                <a:gd name="T26" fmla="*/ 8 w 135"/>
                <a:gd name="T27" fmla="*/ 15 h 136"/>
                <a:gd name="T28" fmla="*/ 10 w 135"/>
                <a:gd name="T29" fmla="*/ 16 h 136"/>
                <a:gd name="T30" fmla="*/ 11 w 135"/>
                <a:gd name="T31" fmla="*/ 16 h 136"/>
                <a:gd name="T32" fmla="*/ 13 w 135"/>
                <a:gd name="T33" fmla="*/ 17 h 136"/>
                <a:gd name="T34" fmla="*/ 15 w 135"/>
                <a:gd name="T35" fmla="*/ 17 h 136"/>
                <a:gd name="T36" fmla="*/ 16 w 135"/>
                <a:gd name="T37" fmla="*/ 17 h 136"/>
                <a:gd name="T38" fmla="*/ 18 w 135"/>
                <a:gd name="T39" fmla="*/ 17 h 136"/>
                <a:gd name="T40" fmla="*/ 20 w 135"/>
                <a:gd name="T41" fmla="*/ 17 h 136"/>
                <a:gd name="T42" fmla="*/ 22 w 135"/>
                <a:gd name="T43" fmla="*/ 17 h 136"/>
                <a:gd name="T44" fmla="*/ 24 w 135"/>
                <a:gd name="T45" fmla="*/ 17 h 136"/>
                <a:gd name="T46" fmla="*/ 26 w 135"/>
                <a:gd name="T47" fmla="*/ 17 h 136"/>
                <a:gd name="T48" fmla="*/ 28 w 135"/>
                <a:gd name="T49" fmla="*/ 17 h 136"/>
                <a:gd name="T50" fmla="*/ 30 w 135"/>
                <a:gd name="T51" fmla="*/ 16 h 136"/>
                <a:gd name="T52" fmla="*/ 31 w 135"/>
                <a:gd name="T53" fmla="*/ 16 h 136"/>
                <a:gd name="T54" fmla="*/ 32 w 135"/>
                <a:gd name="T55" fmla="*/ 15 h 136"/>
                <a:gd name="T56" fmla="*/ 34 w 135"/>
                <a:gd name="T57" fmla="*/ 15 h 136"/>
                <a:gd name="T58" fmla="*/ 36 w 135"/>
                <a:gd name="T59" fmla="*/ 14 h 136"/>
                <a:gd name="T60" fmla="*/ 38 w 135"/>
                <a:gd name="T61" fmla="*/ 12 h 136"/>
                <a:gd name="T62" fmla="*/ 39 w 135"/>
                <a:gd name="T63" fmla="*/ 11 h 136"/>
                <a:gd name="T64" fmla="*/ 39 w 135"/>
                <a:gd name="T65" fmla="*/ 9 h 136"/>
                <a:gd name="T66" fmla="*/ 38 w 135"/>
                <a:gd name="T67" fmla="*/ 7 h 136"/>
                <a:gd name="T68" fmla="*/ 37 w 135"/>
                <a:gd name="T69" fmla="*/ 6 h 136"/>
                <a:gd name="T70" fmla="*/ 35 w 135"/>
                <a:gd name="T71" fmla="*/ 4 h 136"/>
                <a:gd name="T72" fmla="*/ 32 w 135"/>
                <a:gd name="T73" fmla="*/ 3 h 136"/>
                <a:gd name="T74" fmla="*/ 31 w 135"/>
                <a:gd name="T75" fmla="*/ 2 h 136"/>
                <a:gd name="T76" fmla="*/ 29 w 135"/>
                <a:gd name="T77" fmla="*/ 2 h 136"/>
                <a:gd name="T78" fmla="*/ 28 w 135"/>
                <a:gd name="T79" fmla="*/ 1 h 136"/>
                <a:gd name="T80" fmla="*/ 26 w 135"/>
                <a:gd name="T81" fmla="*/ 1 h 136"/>
                <a:gd name="T82" fmla="*/ 24 w 135"/>
                <a:gd name="T83" fmla="*/ 1 h 136"/>
                <a:gd name="T84" fmla="*/ 22 w 135"/>
                <a:gd name="T85" fmla="*/ 1 h 136"/>
                <a:gd name="T86" fmla="*/ 20 w 135"/>
                <a:gd name="T87" fmla="*/ 0 h 136"/>
                <a:gd name="T88" fmla="*/ 18 w 135"/>
                <a:gd name="T89" fmla="*/ 0 h 1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35" h="136">
                  <a:moveTo>
                    <a:pt x="64" y="0"/>
                  </a:moveTo>
                  <a:lnTo>
                    <a:pt x="50" y="2"/>
                  </a:lnTo>
                  <a:lnTo>
                    <a:pt x="38" y="6"/>
                  </a:lnTo>
                  <a:lnTo>
                    <a:pt x="27" y="12"/>
                  </a:lnTo>
                  <a:lnTo>
                    <a:pt x="17" y="20"/>
                  </a:lnTo>
                  <a:lnTo>
                    <a:pt x="9" y="30"/>
                  </a:lnTo>
                  <a:lnTo>
                    <a:pt x="4" y="42"/>
                  </a:lnTo>
                  <a:lnTo>
                    <a:pt x="0" y="55"/>
                  </a:lnTo>
                  <a:lnTo>
                    <a:pt x="0" y="68"/>
                  </a:lnTo>
                  <a:lnTo>
                    <a:pt x="2" y="82"/>
                  </a:lnTo>
                  <a:lnTo>
                    <a:pt x="7" y="94"/>
                  </a:lnTo>
                  <a:lnTo>
                    <a:pt x="14" y="105"/>
                  </a:lnTo>
                  <a:lnTo>
                    <a:pt x="22" y="116"/>
                  </a:lnTo>
                  <a:lnTo>
                    <a:pt x="28" y="120"/>
                  </a:lnTo>
                  <a:lnTo>
                    <a:pt x="34" y="124"/>
                  </a:lnTo>
                  <a:lnTo>
                    <a:pt x="39" y="128"/>
                  </a:lnTo>
                  <a:lnTo>
                    <a:pt x="45" y="131"/>
                  </a:lnTo>
                  <a:lnTo>
                    <a:pt x="52" y="133"/>
                  </a:lnTo>
                  <a:lnTo>
                    <a:pt x="58" y="135"/>
                  </a:lnTo>
                  <a:lnTo>
                    <a:pt x="65" y="136"/>
                  </a:lnTo>
                  <a:lnTo>
                    <a:pt x="72" y="136"/>
                  </a:lnTo>
                  <a:lnTo>
                    <a:pt x="79" y="136"/>
                  </a:lnTo>
                  <a:lnTo>
                    <a:pt x="84" y="135"/>
                  </a:lnTo>
                  <a:lnTo>
                    <a:pt x="91" y="133"/>
                  </a:lnTo>
                  <a:lnTo>
                    <a:pt x="97" y="131"/>
                  </a:lnTo>
                  <a:lnTo>
                    <a:pt x="103" y="128"/>
                  </a:lnTo>
                  <a:lnTo>
                    <a:pt x="108" y="124"/>
                  </a:lnTo>
                  <a:lnTo>
                    <a:pt x="113" y="120"/>
                  </a:lnTo>
                  <a:lnTo>
                    <a:pt x="118" y="116"/>
                  </a:lnTo>
                  <a:lnTo>
                    <a:pt x="126" y="105"/>
                  </a:lnTo>
                  <a:lnTo>
                    <a:pt x="131" y="94"/>
                  </a:lnTo>
                  <a:lnTo>
                    <a:pt x="135" y="82"/>
                  </a:lnTo>
                  <a:lnTo>
                    <a:pt x="135" y="68"/>
                  </a:lnTo>
                  <a:lnTo>
                    <a:pt x="133" y="55"/>
                  </a:lnTo>
                  <a:lnTo>
                    <a:pt x="129" y="42"/>
                  </a:lnTo>
                  <a:lnTo>
                    <a:pt x="122" y="30"/>
                  </a:lnTo>
                  <a:lnTo>
                    <a:pt x="113" y="20"/>
                  </a:lnTo>
                  <a:lnTo>
                    <a:pt x="107" y="15"/>
                  </a:lnTo>
                  <a:lnTo>
                    <a:pt x="102" y="12"/>
                  </a:lnTo>
                  <a:lnTo>
                    <a:pt x="96" y="8"/>
                  </a:lnTo>
                  <a:lnTo>
                    <a:pt x="90" y="5"/>
                  </a:lnTo>
                  <a:lnTo>
                    <a:pt x="83" y="3"/>
                  </a:lnTo>
                  <a:lnTo>
                    <a:pt x="77" y="2"/>
                  </a:lnTo>
                  <a:lnTo>
                    <a:pt x="70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809" name="Freeform 43"/>
            <p:cNvSpPr>
              <a:spLocks/>
            </p:cNvSpPr>
            <p:nvPr/>
          </p:nvSpPr>
          <p:spPr bwMode="auto">
            <a:xfrm flipH="1">
              <a:off x="946" y="1082"/>
              <a:ext cx="72" cy="54"/>
            </a:xfrm>
            <a:custGeom>
              <a:avLst/>
              <a:gdLst>
                <a:gd name="T0" fmla="*/ 17 w 107"/>
                <a:gd name="T1" fmla="*/ 14 h 108"/>
                <a:gd name="T2" fmla="*/ 16 w 107"/>
                <a:gd name="T3" fmla="*/ 14 h 108"/>
                <a:gd name="T4" fmla="*/ 14 w 107"/>
                <a:gd name="T5" fmla="*/ 14 h 108"/>
                <a:gd name="T6" fmla="*/ 13 w 107"/>
                <a:gd name="T7" fmla="*/ 14 h 108"/>
                <a:gd name="T8" fmla="*/ 11 w 107"/>
                <a:gd name="T9" fmla="*/ 13 h 108"/>
                <a:gd name="T10" fmla="*/ 9 w 107"/>
                <a:gd name="T11" fmla="*/ 13 h 108"/>
                <a:gd name="T12" fmla="*/ 7 w 107"/>
                <a:gd name="T13" fmla="*/ 13 h 108"/>
                <a:gd name="T14" fmla="*/ 7 w 107"/>
                <a:gd name="T15" fmla="*/ 12 h 108"/>
                <a:gd name="T16" fmla="*/ 5 w 107"/>
                <a:gd name="T17" fmla="*/ 12 h 108"/>
                <a:gd name="T18" fmla="*/ 3 w 107"/>
                <a:gd name="T19" fmla="*/ 11 h 108"/>
                <a:gd name="T20" fmla="*/ 1 w 107"/>
                <a:gd name="T21" fmla="*/ 10 h 108"/>
                <a:gd name="T22" fmla="*/ 1 w 107"/>
                <a:gd name="T23" fmla="*/ 9 h 108"/>
                <a:gd name="T24" fmla="*/ 0 w 107"/>
                <a:gd name="T25" fmla="*/ 7 h 108"/>
                <a:gd name="T26" fmla="*/ 0 w 107"/>
                <a:gd name="T27" fmla="*/ 6 h 108"/>
                <a:gd name="T28" fmla="*/ 1 w 107"/>
                <a:gd name="T29" fmla="*/ 5 h 108"/>
                <a:gd name="T30" fmla="*/ 2 w 107"/>
                <a:gd name="T31" fmla="*/ 3 h 108"/>
                <a:gd name="T32" fmla="*/ 4 w 107"/>
                <a:gd name="T33" fmla="*/ 2 h 108"/>
                <a:gd name="T34" fmla="*/ 5 w 107"/>
                <a:gd name="T35" fmla="*/ 2 h 108"/>
                <a:gd name="T36" fmla="*/ 7 w 107"/>
                <a:gd name="T37" fmla="*/ 2 h 108"/>
                <a:gd name="T38" fmla="*/ 7 w 107"/>
                <a:gd name="T39" fmla="*/ 1 h 108"/>
                <a:gd name="T40" fmla="*/ 9 w 107"/>
                <a:gd name="T41" fmla="*/ 1 h 108"/>
                <a:gd name="T42" fmla="*/ 11 w 107"/>
                <a:gd name="T43" fmla="*/ 1 h 108"/>
                <a:gd name="T44" fmla="*/ 12 w 107"/>
                <a:gd name="T45" fmla="*/ 1 h 108"/>
                <a:gd name="T46" fmla="*/ 13 w 107"/>
                <a:gd name="T47" fmla="*/ 0 h 108"/>
                <a:gd name="T48" fmla="*/ 15 w 107"/>
                <a:gd name="T49" fmla="*/ 0 h 108"/>
                <a:gd name="T50" fmla="*/ 17 w 107"/>
                <a:gd name="T51" fmla="*/ 0 h 108"/>
                <a:gd name="T52" fmla="*/ 19 w 107"/>
                <a:gd name="T53" fmla="*/ 1 h 108"/>
                <a:gd name="T54" fmla="*/ 20 w 107"/>
                <a:gd name="T55" fmla="*/ 1 h 108"/>
                <a:gd name="T56" fmla="*/ 22 w 107"/>
                <a:gd name="T57" fmla="*/ 1 h 108"/>
                <a:gd name="T58" fmla="*/ 24 w 107"/>
                <a:gd name="T59" fmla="*/ 1 h 108"/>
                <a:gd name="T60" fmla="*/ 25 w 107"/>
                <a:gd name="T61" fmla="*/ 2 h 108"/>
                <a:gd name="T62" fmla="*/ 26 w 107"/>
                <a:gd name="T63" fmla="*/ 2 h 108"/>
                <a:gd name="T64" fmla="*/ 28 w 107"/>
                <a:gd name="T65" fmla="*/ 2 h 108"/>
                <a:gd name="T66" fmla="*/ 30 w 107"/>
                <a:gd name="T67" fmla="*/ 3 h 108"/>
                <a:gd name="T68" fmla="*/ 31 w 107"/>
                <a:gd name="T69" fmla="*/ 5 h 108"/>
                <a:gd name="T70" fmla="*/ 32 w 107"/>
                <a:gd name="T71" fmla="*/ 6 h 108"/>
                <a:gd name="T72" fmla="*/ 32 w 107"/>
                <a:gd name="T73" fmla="*/ 7 h 108"/>
                <a:gd name="T74" fmla="*/ 32 w 107"/>
                <a:gd name="T75" fmla="*/ 9 h 108"/>
                <a:gd name="T76" fmla="*/ 32 w 107"/>
                <a:gd name="T77" fmla="*/ 10 h 108"/>
                <a:gd name="T78" fmla="*/ 30 w 107"/>
                <a:gd name="T79" fmla="*/ 11 h 108"/>
                <a:gd name="T80" fmla="*/ 28 w 107"/>
                <a:gd name="T81" fmla="*/ 12 h 108"/>
                <a:gd name="T82" fmla="*/ 26 w 107"/>
                <a:gd name="T83" fmla="*/ 13 h 108"/>
                <a:gd name="T84" fmla="*/ 24 w 107"/>
                <a:gd name="T85" fmla="*/ 13 h 108"/>
                <a:gd name="T86" fmla="*/ 20 w 107"/>
                <a:gd name="T87" fmla="*/ 14 h 108"/>
                <a:gd name="T88" fmla="*/ 17 w 107"/>
                <a:gd name="T89" fmla="*/ 14 h 10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7" h="108">
                  <a:moveTo>
                    <a:pt x="56" y="108"/>
                  </a:moveTo>
                  <a:lnTo>
                    <a:pt x="52" y="108"/>
                  </a:lnTo>
                  <a:lnTo>
                    <a:pt x="46" y="107"/>
                  </a:lnTo>
                  <a:lnTo>
                    <a:pt x="41" y="106"/>
                  </a:lnTo>
                  <a:lnTo>
                    <a:pt x="36" y="104"/>
                  </a:lnTo>
                  <a:lnTo>
                    <a:pt x="31" y="102"/>
                  </a:lnTo>
                  <a:lnTo>
                    <a:pt x="26" y="99"/>
                  </a:lnTo>
                  <a:lnTo>
                    <a:pt x="22" y="96"/>
                  </a:lnTo>
                  <a:lnTo>
                    <a:pt x="17" y="92"/>
                  </a:lnTo>
                  <a:lnTo>
                    <a:pt x="10" y="84"/>
                  </a:lnTo>
                  <a:lnTo>
                    <a:pt x="5" y="75"/>
                  </a:lnTo>
                  <a:lnTo>
                    <a:pt x="1" y="65"/>
                  </a:lnTo>
                  <a:lnTo>
                    <a:pt x="0" y="54"/>
                  </a:lnTo>
                  <a:lnTo>
                    <a:pt x="0" y="44"/>
                  </a:lnTo>
                  <a:lnTo>
                    <a:pt x="2" y="34"/>
                  </a:lnTo>
                  <a:lnTo>
                    <a:pt x="7" y="24"/>
                  </a:lnTo>
                  <a:lnTo>
                    <a:pt x="14" y="16"/>
                  </a:lnTo>
                  <a:lnTo>
                    <a:pt x="17" y="13"/>
                  </a:lnTo>
                  <a:lnTo>
                    <a:pt x="22" y="9"/>
                  </a:lnTo>
                  <a:lnTo>
                    <a:pt x="25" y="7"/>
                  </a:lnTo>
                  <a:lnTo>
                    <a:pt x="30" y="5"/>
                  </a:lnTo>
                  <a:lnTo>
                    <a:pt x="35" y="3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62" y="1"/>
                  </a:lnTo>
                  <a:lnTo>
                    <a:pt x="67" y="3"/>
                  </a:lnTo>
                  <a:lnTo>
                    <a:pt x="73" y="5"/>
                  </a:lnTo>
                  <a:lnTo>
                    <a:pt x="77" y="7"/>
                  </a:lnTo>
                  <a:lnTo>
                    <a:pt x="82" y="9"/>
                  </a:lnTo>
                  <a:lnTo>
                    <a:pt x="85" y="13"/>
                  </a:lnTo>
                  <a:lnTo>
                    <a:pt x="90" y="16"/>
                  </a:lnTo>
                  <a:lnTo>
                    <a:pt x="97" y="24"/>
                  </a:lnTo>
                  <a:lnTo>
                    <a:pt x="103" y="34"/>
                  </a:lnTo>
                  <a:lnTo>
                    <a:pt x="106" y="44"/>
                  </a:lnTo>
                  <a:lnTo>
                    <a:pt x="107" y="54"/>
                  </a:lnTo>
                  <a:lnTo>
                    <a:pt x="107" y="65"/>
                  </a:lnTo>
                  <a:lnTo>
                    <a:pt x="105" y="75"/>
                  </a:lnTo>
                  <a:lnTo>
                    <a:pt x="100" y="84"/>
                  </a:lnTo>
                  <a:lnTo>
                    <a:pt x="94" y="92"/>
                  </a:lnTo>
                  <a:lnTo>
                    <a:pt x="86" y="99"/>
                  </a:lnTo>
                  <a:lnTo>
                    <a:pt x="77" y="104"/>
                  </a:lnTo>
                  <a:lnTo>
                    <a:pt x="67" y="107"/>
                  </a:lnTo>
                  <a:lnTo>
                    <a:pt x="56" y="1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810" name="Freeform 44"/>
            <p:cNvSpPr>
              <a:spLocks/>
            </p:cNvSpPr>
            <p:nvPr/>
          </p:nvSpPr>
          <p:spPr bwMode="auto">
            <a:xfrm flipH="1">
              <a:off x="968" y="1088"/>
              <a:ext cx="35" cy="41"/>
            </a:xfrm>
            <a:custGeom>
              <a:avLst/>
              <a:gdLst>
                <a:gd name="T0" fmla="*/ 2 w 52"/>
                <a:gd name="T1" fmla="*/ 2 h 81"/>
                <a:gd name="T2" fmla="*/ 1 w 52"/>
                <a:gd name="T3" fmla="*/ 2 h 81"/>
                <a:gd name="T4" fmla="*/ 1 w 52"/>
                <a:gd name="T5" fmla="*/ 2 h 81"/>
                <a:gd name="T6" fmla="*/ 0 w 52"/>
                <a:gd name="T7" fmla="*/ 2 h 81"/>
                <a:gd name="T8" fmla="*/ 0 w 52"/>
                <a:gd name="T9" fmla="*/ 2 h 81"/>
                <a:gd name="T10" fmla="*/ 1 w 52"/>
                <a:gd name="T11" fmla="*/ 5 h 81"/>
                <a:gd name="T12" fmla="*/ 6 w 52"/>
                <a:gd name="T13" fmla="*/ 5 h 81"/>
                <a:gd name="T14" fmla="*/ 7 w 52"/>
                <a:gd name="T15" fmla="*/ 10 h 81"/>
                <a:gd name="T16" fmla="*/ 16 w 52"/>
                <a:gd name="T17" fmla="*/ 11 h 81"/>
                <a:gd name="T18" fmla="*/ 15 w 52"/>
                <a:gd name="T19" fmla="*/ 0 h 81"/>
                <a:gd name="T20" fmla="*/ 5 w 52"/>
                <a:gd name="T21" fmla="*/ 0 h 81"/>
                <a:gd name="T22" fmla="*/ 5 w 52"/>
                <a:gd name="T23" fmla="*/ 1 h 81"/>
                <a:gd name="T24" fmla="*/ 4 w 52"/>
                <a:gd name="T25" fmla="*/ 1 h 81"/>
                <a:gd name="T26" fmla="*/ 3 w 52"/>
                <a:gd name="T27" fmla="*/ 2 h 81"/>
                <a:gd name="T28" fmla="*/ 2 w 52"/>
                <a:gd name="T29" fmla="*/ 2 h 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2" h="81">
                  <a:moveTo>
                    <a:pt x="6" y="13"/>
                  </a:moveTo>
                  <a:lnTo>
                    <a:pt x="3" y="14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1" y="37"/>
                  </a:lnTo>
                  <a:lnTo>
                    <a:pt x="21" y="34"/>
                  </a:lnTo>
                  <a:lnTo>
                    <a:pt x="23" y="79"/>
                  </a:lnTo>
                  <a:lnTo>
                    <a:pt x="52" y="81"/>
                  </a:lnTo>
                  <a:lnTo>
                    <a:pt x="48" y="0"/>
                  </a:lnTo>
                  <a:lnTo>
                    <a:pt x="17" y="0"/>
                  </a:lnTo>
                  <a:lnTo>
                    <a:pt x="16" y="1"/>
                  </a:lnTo>
                  <a:lnTo>
                    <a:pt x="14" y="6"/>
                  </a:lnTo>
                  <a:lnTo>
                    <a:pt x="9" y="9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811" name="Freeform 45"/>
            <p:cNvSpPr>
              <a:spLocks/>
            </p:cNvSpPr>
            <p:nvPr/>
          </p:nvSpPr>
          <p:spPr bwMode="auto">
            <a:xfrm flipH="1">
              <a:off x="1071" y="1190"/>
              <a:ext cx="49" cy="29"/>
            </a:xfrm>
            <a:custGeom>
              <a:avLst/>
              <a:gdLst>
                <a:gd name="T0" fmla="*/ 0 w 75"/>
                <a:gd name="T1" fmla="*/ 3 h 57"/>
                <a:gd name="T2" fmla="*/ 1 w 75"/>
                <a:gd name="T3" fmla="*/ 3 h 57"/>
                <a:gd name="T4" fmla="*/ 1 w 75"/>
                <a:gd name="T5" fmla="*/ 4 h 57"/>
                <a:gd name="T6" fmla="*/ 3 w 75"/>
                <a:gd name="T7" fmla="*/ 4 h 57"/>
                <a:gd name="T8" fmla="*/ 5 w 75"/>
                <a:gd name="T9" fmla="*/ 4 h 57"/>
                <a:gd name="T10" fmla="*/ 7 w 75"/>
                <a:gd name="T11" fmla="*/ 4 h 57"/>
                <a:gd name="T12" fmla="*/ 9 w 75"/>
                <a:gd name="T13" fmla="*/ 4 h 57"/>
                <a:gd name="T14" fmla="*/ 12 w 75"/>
                <a:gd name="T15" fmla="*/ 4 h 57"/>
                <a:gd name="T16" fmla="*/ 13 w 75"/>
                <a:gd name="T17" fmla="*/ 3 h 57"/>
                <a:gd name="T18" fmla="*/ 16 w 75"/>
                <a:gd name="T19" fmla="*/ 2 h 57"/>
                <a:gd name="T20" fmla="*/ 19 w 75"/>
                <a:gd name="T21" fmla="*/ 1 h 57"/>
                <a:gd name="T22" fmla="*/ 20 w 75"/>
                <a:gd name="T23" fmla="*/ 1 h 57"/>
                <a:gd name="T24" fmla="*/ 21 w 75"/>
                <a:gd name="T25" fmla="*/ 0 h 57"/>
                <a:gd name="T26" fmla="*/ 20 w 75"/>
                <a:gd name="T27" fmla="*/ 2 h 57"/>
                <a:gd name="T28" fmla="*/ 20 w 75"/>
                <a:gd name="T29" fmla="*/ 4 h 57"/>
                <a:gd name="T30" fmla="*/ 18 w 75"/>
                <a:gd name="T31" fmla="*/ 7 h 57"/>
                <a:gd name="T32" fmla="*/ 13 w 75"/>
                <a:gd name="T33" fmla="*/ 8 h 57"/>
                <a:gd name="T34" fmla="*/ 10 w 75"/>
                <a:gd name="T35" fmla="*/ 7 h 57"/>
                <a:gd name="T36" fmla="*/ 8 w 75"/>
                <a:gd name="T37" fmla="*/ 7 h 57"/>
                <a:gd name="T38" fmla="*/ 6 w 75"/>
                <a:gd name="T39" fmla="*/ 6 h 57"/>
                <a:gd name="T40" fmla="*/ 5 w 75"/>
                <a:gd name="T41" fmla="*/ 5 h 57"/>
                <a:gd name="T42" fmla="*/ 2 w 75"/>
                <a:gd name="T43" fmla="*/ 5 h 57"/>
                <a:gd name="T44" fmla="*/ 1 w 75"/>
                <a:gd name="T45" fmla="*/ 4 h 57"/>
                <a:gd name="T46" fmla="*/ 1 w 75"/>
                <a:gd name="T47" fmla="*/ 4 h 57"/>
                <a:gd name="T48" fmla="*/ 0 w 75"/>
                <a:gd name="T49" fmla="*/ 3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5" h="57">
                  <a:moveTo>
                    <a:pt x="0" y="24"/>
                  </a:moveTo>
                  <a:lnTo>
                    <a:pt x="1" y="24"/>
                  </a:lnTo>
                  <a:lnTo>
                    <a:pt x="4" y="25"/>
                  </a:lnTo>
                  <a:lnTo>
                    <a:pt x="10" y="27"/>
                  </a:lnTo>
                  <a:lnTo>
                    <a:pt x="17" y="29"/>
                  </a:lnTo>
                  <a:lnTo>
                    <a:pt x="25" y="29"/>
                  </a:lnTo>
                  <a:lnTo>
                    <a:pt x="33" y="29"/>
                  </a:lnTo>
                  <a:lnTo>
                    <a:pt x="41" y="27"/>
                  </a:lnTo>
                  <a:lnTo>
                    <a:pt x="48" y="24"/>
                  </a:lnTo>
                  <a:lnTo>
                    <a:pt x="60" y="15"/>
                  </a:lnTo>
                  <a:lnTo>
                    <a:pt x="68" y="8"/>
                  </a:lnTo>
                  <a:lnTo>
                    <a:pt x="73" y="2"/>
                  </a:lnTo>
                  <a:lnTo>
                    <a:pt x="75" y="0"/>
                  </a:lnTo>
                  <a:lnTo>
                    <a:pt x="73" y="9"/>
                  </a:lnTo>
                  <a:lnTo>
                    <a:pt x="70" y="30"/>
                  </a:lnTo>
                  <a:lnTo>
                    <a:pt x="62" y="49"/>
                  </a:lnTo>
                  <a:lnTo>
                    <a:pt x="47" y="57"/>
                  </a:lnTo>
                  <a:lnTo>
                    <a:pt x="38" y="55"/>
                  </a:lnTo>
                  <a:lnTo>
                    <a:pt x="30" y="52"/>
                  </a:lnTo>
                  <a:lnTo>
                    <a:pt x="22" y="46"/>
                  </a:lnTo>
                  <a:lnTo>
                    <a:pt x="15" y="40"/>
                  </a:lnTo>
                  <a:lnTo>
                    <a:pt x="8" y="34"/>
                  </a:lnTo>
                  <a:lnTo>
                    <a:pt x="3" y="29"/>
                  </a:lnTo>
                  <a:lnTo>
                    <a:pt x="1" y="2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2779" name="Line 46"/>
          <p:cNvSpPr>
            <a:spLocks noChangeShapeType="1"/>
          </p:cNvSpPr>
          <p:nvPr/>
        </p:nvSpPr>
        <p:spPr bwMode="auto">
          <a:xfrm flipH="1">
            <a:off x="2030513" y="4448503"/>
            <a:ext cx="304800" cy="609600"/>
          </a:xfrm>
          <a:prstGeom prst="line">
            <a:avLst/>
          </a:prstGeom>
          <a:noFill/>
          <a:ln w="57150">
            <a:solidFill>
              <a:srgbClr val="BA841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49903" name="Oval 47"/>
          <p:cNvSpPr>
            <a:spLocks noChangeArrowheads="1"/>
          </p:cNvSpPr>
          <p:nvPr/>
        </p:nvSpPr>
        <p:spPr bwMode="auto">
          <a:xfrm>
            <a:off x="519103" y="3324652"/>
            <a:ext cx="1447800" cy="12192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b="1" dirty="0" smtClean="0">
                <a:solidFill>
                  <a:srgbClr val="0000FF"/>
                </a:solidFill>
              </a:rPr>
              <a:t>1. </a:t>
            </a:r>
            <a:r>
              <a:rPr lang="en-US" b="1" dirty="0" err="1" smtClean="0">
                <a:solidFill>
                  <a:srgbClr val="0000FF"/>
                </a:solidFill>
              </a:rPr>
              <a:t>Yuridis</a:t>
            </a: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32781" name="Line 48"/>
          <p:cNvSpPr>
            <a:spLocks noChangeShapeType="1"/>
          </p:cNvSpPr>
          <p:nvPr/>
        </p:nvSpPr>
        <p:spPr bwMode="auto">
          <a:xfrm flipH="1">
            <a:off x="2209800" y="3934252"/>
            <a:ext cx="457200" cy="0"/>
          </a:xfrm>
          <a:prstGeom prst="line">
            <a:avLst/>
          </a:prstGeom>
          <a:noFill/>
          <a:ln w="57150">
            <a:solidFill>
              <a:srgbClr val="BA841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3626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3000"/>
                                        <p:tgtEl>
                                          <p:spTgt spid="249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49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49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0" grpId="0" animBg="1"/>
      <p:bldP spid="249861" grpId="0" animBg="1"/>
      <p:bldP spid="249862" grpId="0" animBg="1"/>
      <p:bldP spid="249863" grpId="0" animBg="1"/>
      <p:bldP spid="24986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04263" cy="9906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66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ebdings" pitchFamily="18" charset="2"/>
              </a:rPr>
              <a:t></a:t>
            </a:r>
            <a:r>
              <a:rPr lang="en-US" sz="3200" dirty="0" smtClean="0"/>
              <a:t>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Data &amp; Information Resources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04263" cy="5029200"/>
          </a:xfrm>
        </p:spPr>
        <p:txBody>
          <a:bodyPr/>
          <a:lstStyle/>
          <a:p>
            <a:pPr marL="381000" indent="-381000" eaLnBrk="1" hangingPunct="1">
              <a:buFontTx/>
              <a:buAutoNum type="arabicPeriod"/>
            </a:pPr>
            <a:r>
              <a:rPr lang="en-US" sz="2000" dirty="0" smtClean="0">
                <a:solidFill>
                  <a:srgbClr val="0000FF"/>
                </a:solidFill>
              </a:rPr>
              <a:t>Economic and business publication taken from newspaper and magazine</a:t>
            </a:r>
            <a:r>
              <a:rPr lang="en-US" sz="2000" dirty="0" smtClean="0"/>
              <a:t> 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sz="2000" dirty="0" smtClean="0">
                <a:solidFill>
                  <a:srgbClr val="6600CC"/>
                </a:solidFill>
              </a:rPr>
              <a:t>Indonesia bank publication, Unity of private national banks (PERBANAS) and other financial organizations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sz="2000" dirty="0" err="1" smtClean="0">
                <a:solidFill>
                  <a:srgbClr val="0000FF"/>
                </a:solidFill>
              </a:rPr>
              <a:t>Badan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Koordinasi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Penanaman</a:t>
            </a:r>
            <a:r>
              <a:rPr lang="en-US" sz="2000" dirty="0" smtClean="0">
                <a:solidFill>
                  <a:srgbClr val="0000FF"/>
                </a:solidFill>
              </a:rPr>
              <a:t> Modal (BKPM), </a:t>
            </a:r>
            <a:r>
              <a:rPr lang="en-US" sz="2000" dirty="0" err="1" smtClean="0">
                <a:solidFill>
                  <a:srgbClr val="0000FF"/>
                </a:solidFill>
              </a:rPr>
              <a:t>Otoritas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Jasa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Keuangan</a:t>
            </a:r>
            <a:r>
              <a:rPr lang="en-US" sz="2000" dirty="0" smtClean="0">
                <a:solidFill>
                  <a:srgbClr val="0000FF"/>
                </a:solidFill>
              </a:rPr>
              <a:t> (OJK)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381000" indent="-381000" eaLnBrk="1" hangingPunct="1">
              <a:buFontTx/>
              <a:buAutoNum type="arabicPeriod"/>
            </a:pPr>
            <a:r>
              <a:rPr lang="en-US" sz="2000" dirty="0" smtClean="0">
                <a:solidFill>
                  <a:srgbClr val="6600CC"/>
                </a:solidFill>
              </a:rPr>
              <a:t>Biro </a:t>
            </a:r>
            <a:r>
              <a:rPr lang="en-US" sz="2000" dirty="0" err="1" smtClean="0">
                <a:solidFill>
                  <a:srgbClr val="6600CC"/>
                </a:solidFill>
              </a:rPr>
              <a:t>Pusat</a:t>
            </a:r>
            <a:r>
              <a:rPr lang="en-US" sz="2000" dirty="0" smtClean="0">
                <a:solidFill>
                  <a:srgbClr val="6600CC"/>
                </a:solidFill>
              </a:rPr>
              <a:t> </a:t>
            </a:r>
            <a:r>
              <a:rPr lang="en-US" sz="2000" dirty="0" err="1" smtClean="0">
                <a:solidFill>
                  <a:srgbClr val="6600CC"/>
                </a:solidFill>
              </a:rPr>
              <a:t>Statistik</a:t>
            </a:r>
            <a:r>
              <a:rPr lang="en-US" sz="2000" dirty="0" smtClean="0">
                <a:solidFill>
                  <a:srgbClr val="6600CC"/>
                </a:solidFill>
              </a:rPr>
              <a:t> (BPS)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sz="2000" dirty="0" err="1" smtClean="0">
                <a:solidFill>
                  <a:srgbClr val="0000FF"/>
                </a:solidFill>
              </a:rPr>
              <a:t>Asosiasi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Industri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dan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dagang</a:t>
            </a:r>
            <a:r>
              <a:rPr lang="en-US" sz="2000" dirty="0" smtClean="0">
                <a:solidFill>
                  <a:srgbClr val="0000FF"/>
                </a:solidFill>
              </a:rPr>
              <a:t> yang </a:t>
            </a:r>
            <a:r>
              <a:rPr lang="en-US" sz="2000" dirty="0" err="1" smtClean="0">
                <a:solidFill>
                  <a:srgbClr val="0000FF"/>
                </a:solidFill>
              </a:rPr>
              <a:t>membawahi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jenis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usaha</a:t>
            </a:r>
            <a:r>
              <a:rPr lang="en-US" sz="2000" dirty="0" smtClean="0">
                <a:solidFill>
                  <a:srgbClr val="0000FF"/>
                </a:solidFill>
              </a:rPr>
              <a:t> yang </a:t>
            </a:r>
            <a:r>
              <a:rPr lang="en-US" sz="2000" dirty="0" err="1" smtClean="0">
                <a:solidFill>
                  <a:srgbClr val="0000FF"/>
                </a:solidFill>
              </a:rPr>
              <a:t>sejenis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381000" indent="-381000" eaLnBrk="1" hangingPunct="1">
              <a:buFontTx/>
              <a:buAutoNum type="arabicPeriod"/>
            </a:pPr>
            <a:r>
              <a:rPr lang="en-US" sz="2000" dirty="0" err="1" smtClean="0">
                <a:solidFill>
                  <a:srgbClr val="6600CC"/>
                </a:solidFill>
              </a:rPr>
              <a:t>Lembaga-lembaga</a:t>
            </a:r>
            <a:r>
              <a:rPr lang="en-US" sz="2000" dirty="0" smtClean="0">
                <a:solidFill>
                  <a:srgbClr val="6600CC"/>
                </a:solidFill>
              </a:rPr>
              <a:t> </a:t>
            </a:r>
            <a:r>
              <a:rPr lang="en-US" sz="2000" dirty="0" err="1" smtClean="0">
                <a:solidFill>
                  <a:srgbClr val="6600CC"/>
                </a:solidFill>
              </a:rPr>
              <a:t>penelitian</a:t>
            </a:r>
            <a:r>
              <a:rPr lang="en-US" sz="2000" dirty="0" smtClean="0">
                <a:solidFill>
                  <a:srgbClr val="6600CC"/>
                </a:solidFill>
              </a:rPr>
              <a:t> </a:t>
            </a:r>
            <a:r>
              <a:rPr lang="en-US" sz="2000" dirty="0" err="1" smtClean="0">
                <a:solidFill>
                  <a:srgbClr val="6600CC"/>
                </a:solidFill>
              </a:rPr>
              <a:t>seperti</a:t>
            </a:r>
            <a:r>
              <a:rPr lang="en-US" sz="2000" dirty="0" smtClean="0">
                <a:solidFill>
                  <a:srgbClr val="6600CC"/>
                </a:solidFill>
              </a:rPr>
              <a:t> LIPI </a:t>
            </a:r>
            <a:r>
              <a:rPr lang="en-US" sz="2000" dirty="0" err="1" smtClean="0">
                <a:solidFill>
                  <a:srgbClr val="6600CC"/>
                </a:solidFill>
              </a:rPr>
              <a:t>ataupun</a:t>
            </a:r>
            <a:r>
              <a:rPr lang="en-US" sz="2000" dirty="0" smtClean="0">
                <a:solidFill>
                  <a:srgbClr val="6600CC"/>
                </a:solidFill>
              </a:rPr>
              <a:t> </a:t>
            </a:r>
            <a:r>
              <a:rPr lang="en-US" sz="2000" dirty="0" err="1" smtClean="0">
                <a:solidFill>
                  <a:srgbClr val="6600CC"/>
                </a:solidFill>
              </a:rPr>
              <a:t>swasta</a:t>
            </a:r>
            <a:endParaRPr lang="en-US" sz="2000" dirty="0" smtClean="0">
              <a:solidFill>
                <a:srgbClr val="6600CC"/>
              </a:solidFill>
            </a:endParaRPr>
          </a:p>
          <a:p>
            <a:pPr marL="381000" indent="-381000" eaLnBrk="1" hangingPunct="1">
              <a:buFontTx/>
              <a:buAutoNum type="arabicPeriod"/>
            </a:pPr>
            <a:r>
              <a:rPr lang="en-US" sz="2000" dirty="0" err="1" smtClean="0">
                <a:solidFill>
                  <a:srgbClr val="0000FF"/>
                </a:solidFill>
              </a:rPr>
              <a:t>Departemen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Teknis</a:t>
            </a:r>
            <a:r>
              <a:rPr lang="en-US" sz="2000" dirty="0" smtClean="0">
                <a:solidFill>
                  <a:srgbClr val="0000FF"/>
                </a:solidFill>
              </a:rPr>
              <a:t>. (</a:t>
            </a:r>
            <a:r>
              <a:rPr lang="en-US" sz="2000" dirty="0" err="1" smtClean="0">
                <a:solidFill>
                  <a:srgbClr val="0000FF"/>
                </a:solidFill>
              </a:rPr>
              <a:t>mis</a:t>
            </a:r>
            <a:r>
              <a:rPr lang="en-US" sz="2000" dirty="0" smtClean="0">
                <a:solidFill>
                  <a:srgbClr val="0000FF"/>
                </a:solidFill>
              </a:rPr>
              <a:t>: </a:t>
            </a:r>
            <a:r>
              <a:rPr lang="en-US" sz="2000" dirty="0" err="1" smtClean="0">
                <a:solidFill>
                  <a:srgbClr val="0000FF"/>
                </a:solidFill>
              </a:rPr>
              <a:t>jika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usaha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pertanian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maka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dari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Departemen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Pertanian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sz="2000" dirty="0" smtClean="0">
                <a:solidFill>
                  <a:srgbClr val="6600CC"/>
                </a:solidFill>
              </a:rPr>
              <a:t>Universities </a:t>
            </a:r>
            <a:r>
              <a:rPr lang="en-US" sz="2000" dirty="0" err="1" smtClean="0">
                <a:solidFill>
                  <a:srgbClr val="6600CC"/>
                </a:solidFill>
              </a:rPr>
              <a:t>dan</a:t>
            </a:r>
            <a:r>
              <a:rPr lang="en-US" sz="2000" dirty="0" smtClean="0">
                <a:solidFill>
                  <a:srgbClr val="6600CC"/>
                </a:solidFill>
              </a:rPr>
              <a:t> TAFEs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sz="2000" dirty="0" smtClean="0">
                <a:solidFill>
                  <a:srgbClr val="0000FF"/>
                </a:solidFill>
              </a:rPr>
              <a:t>Other official resources</a:t>
            </a:r>
          </a:p>
        </p:txBody>
      </p:sp>
    </p:spTree>
    <p:extLst>
      <p:ext uri="{BB962C8B-B14F-4D97-AF65-F5344CB8AC3E}">
        <p14:creationId xmlns:p14="http://schemas.microsoft.com/office/powerpoint/2010/main" val="1796060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8014" y="119062"/>
            <a:ext cx="8229600" cy="904875"/>
          </a:xfrm>
        </p:spPr>
        <p:txBody>
          <a:bodyPr/>
          <a:lstStyle/>
          <a:p>
            <a:r>
              <a:rPr lang="en-US" sz="3600" dirty="0"/>
              <a:t>PIHAK YG </a:t>
            </a:r>
            <a:r>
              <a:rPr lang="en-US" sz="3600" dirty="0" smtClean="0"/>
              <a:t>BERKEPENTINGAN</a:t>
            </a:r>
            <a:endParaRPr lang="en-US" sz="3600" dirty="0"/>
          </a:p>
        </p:txBody>
      </p:sp>
      <p:pic>
        <p:nvPicPr>
          <p:cNvPr id="9220" name="Picture 4" descr="j023301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1295400"/>
            <a:ext cx="4038600" cy="5105400"/>
          </a:xfrm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762000"/>
            <a:ext cx="69913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5400"/>
            <a:ext cx="4724400" cy="54102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►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Pelaku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Bisnis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dan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Investor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Berorientasi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profit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menambah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Kekayaan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pemilik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modal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►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Kreditur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Adanya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keamanan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dari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dana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yang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disalurkan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6075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terjaminnya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pokok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pinjaman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bunganya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).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►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Pemerintah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perluasan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kesempatan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kerja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penghematan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devisa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pendapatan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masyarakat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►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Masyarakat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Akibat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positif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bagi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kehidupan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masyarakat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/>
              <a:t>Fear &amp; Wisdom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881" y="1417638"/>
            <a:ext cx="7742237" cy="5059362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7200" b="1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"To conquer fear is the beginning of wisdom."</a:t>
            </a:r>
            <a:r>
              <a:rPr lang="en-US" sz="54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2800" dirty="0" smtClean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(Bertrand Russell)</a:t>
            </a:r>
            <a:endParaRPr lang="en-US" sz="2800" dirty="0" smtClean="0"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sz="5400" dirty="0" smtClean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0337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0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800600"/>
            <a:ext cx="9144000" cy="2057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>
              <a:buFontTx/>
              <a:buNone/>
            </a:pPr>
            <a:r>
              <a:rPr lang="en-US" sz="4000" dirty="0" err="1" smtClean="0">
                <a:solidFill>
                  <a:srgbClr val="002060"/>
                </a:solidFill>
              </a:rPr>
              <a:t>Kalau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Anda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gagal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merencanakan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bisnis</a:t>
            </a:r>
            <a:r>
              <a:rPr lang="en-US" sz="4000" dirty="0" smtClean="0">
                <a:solidFill>
                  <a:srgbClr val="002060"/>
                </a:solidFill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</a:rPr>
              <a:t>maka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Anda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merencanakan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kegagalan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untuk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bisnis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Anda</a:t>
            </a:r>
            <a:endParaRPr lang="en-US" sz="40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"/>
            <a:ext cx="8229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Rencanakan</a:t>
            </a:r>
            <a:r>
              <a:rPr kumimoji="0" 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pekerjaan</a:t>
            </a:r>
            <a:r>
              <a:rPr kumimoji="0" 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Anda</a:t>
            </a:r>
            <a:r>
              <a:rPr kumimoji="0" 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kerjakan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rencana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Anda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145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ADF-3AA8-4BB7-ACE3-12CA7C511C3A}" type="slidenum">
              <a:rPr lang="en-US"/>
              <a:pPr/>
              <a:t>6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0"/>
            <a:ext cx="4343400" cy="6858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indent="0">
              <a:lnSpc>
                <a:spcPct val="80000"/>
              </a:lnSpc>
              <a:buFontTx/>
              <a:buNone/>
            </a:pPr>
            <a:r>
              <a:rPr lang="en-US" sz="4000" b="1" dirty="0" err="1" smtClean="0">
                <a:solidFill>
                  <a:srgbClr val="C00000"/>
                </a:solidFill>
              </a:rPr>
              <a:t>Lebih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baik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Anda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berkelahi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waktu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membuat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perencanaan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bisnis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daripada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berkelahi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waktu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menjalankan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bisnis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14799"/>
            <a:ext cx="2504662" cy="27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Callout 2"/>
          <p:cNvSpPr/>
          <p:nvPr/>
        </p:nvSpPr>
        <p:spPr>
          <a:xfrm>
            <a:off x="0" y="0"/>
            <a:ext cx="9144000" cy="4648200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0">
              <a:buFontTx/>
              <a:buNone/>
            </a:pPr>
            <a:r>
              <a:rPr lang="en-US" dirty="0" smtClean="0"/>
              <a:t>					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3900" y="800606"/>
            <a:ext cx="76962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3400" dirty="0" err="1" smtClean="0">
                <a:solidFill>
                  <a:srgbClr val="002060"/>
                </a:solidFill>
              </a:rPr>
              <a:t>Gagalnya</a:t>
            </a:r>
            <a:r>
              <a:rPr lang="en-US" sz="3400" dirty="0" smtClean="0">
                <a:solidFill>
                  <a:srgbClr val="002060"/>
                </a:solidFill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</a:rPr>
              <a:t>pengusaha</a:t>
            </a:r>
            <a:r>
              <a:rPr lang="en-US" sz="3400" dirty="0" smtClean="0">
                <a:solidFill>
                  <a:srgbClr val="002060"/>
                </a:solidFill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</a:rPr>
              <a:t>diawal</a:t>
            </a:r>
            <a:r>
              <a:rPr lang="en-US" sz="3400" dirty="0" smtClean="0">
                <a:solidFill>
                  <a:srgbClr val="002060"/>
                </a:solidFill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</a:rPr>
              <a:t>usaha</a:t>
            </a:r>
            <a:r>
              <a:rPr lang="en-US" sz="3400" dirty="0" smtClean="0">
                <a:solidFill>
                  <a:srgbClr val="002060"/>
                </a:solidFill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</a:rPr>
              <a:t>karena</a:t>
            </a:r>
            <a:r>
              <a:rPr lang="en-US" sz="3400" dirty="0" smtClean="0">
                <a:solidFill>
                  <a:srgbClr val="002060"/>
                </a:solidFill>
              </a:rPr>
              <a:t> </a:t>
            </a:r>
            <a:r>
              <a:rPr lang="en-US" sz="3400" b="1" dirty="0" err="1" smtClean="0">
                <a:solidFill>
                  <a:srgbClr val="C00000"/>
                </a:solidFill>
              </a:rPr>
              <a:t>tidak</a:t>
            </a:r>
            <a:r>
              <a:rPr lang="en-US" sz="3400" b="1" dirty="0" smtClean="0">
                <a:solidFill>
                  <a:srgbClr val="C00000"/>
                </a:solidFill>
              </a:rPr>
              <a:t> </a:t>
            </a:r>
            <a:r>
              <a:rPr lang="en-US" sz="3400" b="1" dirty="0" err="1" smtClean="0">
                <a:solidFill>
                  <a:srgbClr val="C00000"/>
                </a:solidFill>
              </a:rPr>
              <a:t>mampu</a:t>
            </a:r>
            <a:r>
              <a:rPr lang="en-US" sz="3400" b="1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</a:rPr>
              <a:t>merancang</a:t>
            </a:r>
            <a:r>
              <a:rPr lang="en-US" sz="3400" dirty="0" smtClean="0">
                <a:solidFill>
                  <a:srgbClr val="002060"/>
                </a:solidFill>
              </a:rPr>
              <a:t> </a:t>
            </a:r>
            <a:r>
              <a:rPr lang="en-US" sz="3400" b="1" dirty="0" err="1" smtClean="0">
                <a:solidFill>
                  <a:srgbClr val="C00000"/>
                </a:solidFill>
              </a:rPr>
              <a:t>perencanaan</a:t>
            </a:r>
            <a:r>
              <a:rPr lang="en-US" sz="3400" b="1" dirty="0" smtClean="0">
                <a:solidFill>
                  <a:srgbClr val="C00000"/>
                </a:solidFill>
              </a:rPr>
              <a:t> </a:t>
            </a:r>
            <a:r>
              <a:rPr lang="en-US" sz="3400" b="1" dirty="0" err="1" smtClean="0">
                <a:solidFill>
                  <a:srgbClr val="C00000"/>
                </a:solidFill>
              </a:rPr>
              <a:t>bisnis</a:t>
            </a:r>
            <a:r>
              <a:rPr lang="en-US" sz="3400" b="1" dirty="0" smtClean="0">
                <a:solidFill>
                  <a:srgbClr val="C00000"/>
                </a:solidFill>
              </a:rPr>
              <a:t>  </a:t>
            </a:r>
            <a:r>
              <a:rPr lang="en-US" sz="3400" dirty="0" smtClean="0">
                <a:solidFill>
                  <a:srgbClr val="002060"/>
                </a:solidFill>
              </a:rPr>
              <a:t>yang </a:t>
            </a:r>
            <a:r>
              <a:rPr lang="en-US" sz="3400" dirty="0" err="1" smtClean="0">
                <a:solidFill>
                  <a:srgbClr val="002060"/>
                </a:solidFill>
              </a:rPr>
              <a:t>baik</a:t>
            </a:r>
            <a:r>
              <a:rPr lang="en-US" sz="3400" dirty="0" smtClean="0">
                <a:solidFill>
                  <a:srgbClr val="002060"/>
                </a:solidFill>
              </a:rPr>
              <a:t>. </a:t>
            </a:r>
            <a:r>
              <a:rPr lang="en-US" sz="3400" dirty="0" err="1" smtClean="0">
                <a:solidFill>
                  <a:srgbClr val="002060"/>
                </a:solidFill>
              </a:rPr>
              <a:t>Begitu</a:t>
            </a:r>
            <a:r>
              <a:rPr lang="en-US" sz="3400" dirty="0" smtClean="0">
                <a:solidFill>
                  <a:srgbClr val="002060"/>
                </a:solidFill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</a:rPr>
              <a:t>memasuki</a:t>
            </a:r>
            <a:r>
              <a:rPr lang="en-US" sz="3400" dirty="0" smtClean="0">
                <a:solidFill>
                  <a:srgbClr val="002060"/>
                </a:solidFill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</a:rPr>
              <a:t>dunia</a:t>
            </a:r>
            <a:r>
              <a:rPr lang="en-US" sz="3400" dirty="0" smtClean="0">
                <a:solidFill>
                  <a:srgbClr val="002060"/>
                </a:solidFill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</a:rPr>
              <a:t>bisnis</a:t>
            </a:r>
            <a:r>
              <a:rPr lang="en-US" sz="3400" dirty="0" smtClean="0">
                <a:solidFill>
                  <a:srgbClr val="002060"/>
                </a:solidFill>
              </a:rPr>
              <a:t>, </a:t>
            </a:r>
            <a:r>
              <a:rPr lang="en-US" sz="3400" dirty="0" err="1" smtClean="0">
                <a:solidFill>
                  <a:srgbClr val="002060"/>
                </a:solidFill>
              </a:rPr>
              <a:t>banyak</a:t>
            </a:r>
            <a:r>
              <a:rPr lang="en-US" sz="3400" dirty="0" smtClean="0">
                <a:solidFill>
                  <a:srgbClr val="002060"/>
                </a:solidFill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</a:rPr>
              <a:t>hal</a:t>
            </a:r>
            <a:r>
              <a:rPr lang="en-US" sz="3400" dirty="0" smtClean="0">
                <a:solidFill>
                  <a:srgbClr val="002060"/>
                </a:solidFill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</a:rPr>
              <a:t>tak</a:t>
            </a:r>
            <a:r>
              <a:rPr lang="en-US" sz="3400" dirty="0" smtClean="0">
                <a:solidFill>
                  <a:srgbClr val="002060"/>
                </a:solidFill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</a:rPr>
              <a:t>terduga</a:t>
            </a:r>
            <a:r>
              <a:rPr lang="en-US" sz="3400" dirty="0" smtClean="0">
                <a:solidFill>
                  <a:srgbClr val="002060"/>
                </a:solidFill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</a:rPr>
              <a:t>muncul</a:t>
            </a:r>
            <a:r>
              <a:rPr lang="en-US" sz="3400" dirty="0" smtClean="0">
                <a:solidFill>
                  <a:srgbClr val="002060"/>
                </a:solidFill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</a:rPr>
              <a:t>dan</a:t>
            </a:r>
            <a:r>
              <a:rPr lang="en-US" sz="3400" dirty="0" smtClean="0">
                <a:solidFill>
                  <a:srgbClr val="002060"/>
                </a:solidFill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</a:rPr>
              <a:t>tak</a:t>
            </a:r>
            <a:r>
              <a:rPr lang="en-US" sz="3400" dirty="0" smtClean="0">
                <a:solidFill>
                  <a:srgbClr val="002060"/>
                </a:solidFill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</a:rPr>
              <a:t>tahu</a:t>
            </a:r>
            <a:r>
              <a:rPr lang="en-US" sz="3400" dirty="0" smtClean="0">
                <a:solidFill>
                  <a:srgbClr val="002060"/>
                </a:solidFill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</a:rPr>
              <a:t>apa</a:t>
            </a:r>
            <a:r>
              <a:rPr lang="en-US" sz="3400" dirty="0" smtClean="0">
                <a:solidFill>
                  <a:srgbClr val="002060"/>
                </a:solidFill>
              </a:rPr>
              <a:t> yang </a:t>
            </a:r>
            <a:r>
              <a:rPr lang="en-US" sz="3400" dirty="0" err="1" smtClean="0">
                <a:solidFill>
                  <a:srgbClr val="002060"/>
                </a:solidFill>
              </a:rPr>
              <a:t>harus</a:t>
            </a:r>
            <a:r>
              <a:rPr lang="en-US" sz="3400" dirty="0" smtClean="0">
                <a:solidFill>
                  <a:srgbClr val="002060"/>
                </a:solidFill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</a:rPr>
              <a:t>dilakukan</a:t>
            </a:r>
            <a:r>
              <a:rPr lang="en-US" sz="3400" dirty="0" smtClean="0">
                <a:solidFill>
                  <a:srgbClr val="002060"/>
                </a:solidFill>
              </a:rPr>
              <a:t>. 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0"/>
            <a:ext cx="9144000" cy="228600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indent="0">
              <a:lnSpc>
                <a:spcPct val="80000"/>
              </a:lnSpc>
              <a:buFontTx/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P</a:t>
            </a:r>
            <a:r>
              <a:rPr lang="id-ID" sz="4000" b="1" dirty="0" smtClean="0">
                <a:solidFill>
                  <a:srgbClr val="C00000"/>
                </a:solidFill>
              </a:rPr>
              <a:t>enelitian </a:t>
            </a:r>
            <a:r>
              <a:rPr lang="id-ID" sz="4000" dirty="0" smtClean="0">
                <a:solidFill>
                  <a:srgbClr val="002060"/>
                </a:solidFill>
              </a:rPr>
              <a:t>yang mendalam terhadap </a:t>
            </a:r>
            <a:r>
              <a:rPr lang="id-ID" sz="4000" dirty="0">
                <a:solidFill>
                  <a:srgbClr val="002060"/>
                </a:solidFill>
              </a:rPr>
              <a:t>suatu </a:t>
            </a:r>
            <a:r>
              <a:rPr lang="id-ID" sz="4000" b="1" dirty="0">
                <a:solidFill>
                  <a:srgbClr val="C00000"/>
                </a:solidFill>
              </a:rPr>
              <a:t>ide bisnis </a:t>
            </a:r>
            <a:r>
              <a:rPr lang="id-ID" sz="4000" dirty="0">
                <a:solidFill>
                  <a:srgbClr val="002060"/>
                </a:solidFill>
              </a:rPr>
              <a:t>tentang </a:t>
            </a:r>
            <a:r>
              <a:rPr lang="id-ID" sz="4000" b="1" dirty="0">
                <a:solidFill>
                  <a:srgbClr val="C00000"/>
                </a:solidFill>
              </a:rPr>
              <a:t>layak</a:t>
            </a:r>
            <a:r>
              <a:rPr lang="id-ID" sz="4000" dirty="0">
                <a:solidFill>
                  <a:srgbClr val="002060"/>
                </a:solidFill>
              </a:rPr>
              <a:t> atau </a:t>
            </a:r>
            <a:r>
              <a:rPr lang="id-ID" sz="4000" b="1" dirty="0">
                <a:solidFill>
                  <a:srgbClr val="C00000"/>
                </a:solidFill>
              </a:rPr>
              <a:t>tidaknya</a:t>
            </a:r>
            <a:r>
              <a:rPr lang="id-ID" sz="4000" dirty="0">
                <a:solidFill>
                  <a:srgbClr val="002060"/>
                </a:solidFill>
              </a:rPr>
              <a:t> ide tersebut untuk dilaksanakan.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295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Study </a:t>
            </a:r>
            <a:r>
              <a:rPr lang="en-US" sz="4000" dirty="0" err="1" smtClean="0">
                <a:solidFill>
                  <a:srgbClr val="C00000"/>
                </a:solidFill>
              </a:rPr>
              <a:t>Kelayakan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Bisnis</a:t>
            </a:r>
            <a:r>
              <a:rPr lang="en-US" sz="4000" dirty="0" smtClean="0">
                <a:solidFill>
                  <a:srgbClr val="C00000"/>
                </a:solidFill>
              </a:rPr>
              <a:t>?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9800" y="1905000"/>
            <a:ext cx="37814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828800"/>
            <a:ext cx="42799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dirty="0"/>
              <a:t>TUJUAN </a:t>
            </a:r>
            <a:r>
              <a:rPr lang="en-US" dirty="0" smtClean="0"/>
              <a:t>PENYUSUNAN RENCANA BISNIS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 flipH="1">
            <a:off x="0" y="1219200"/>
            <a:ext cx="5334000" cy="5638800"/>
          </a:xfrm>
          <a:solidFill>
            <a:srgbClr val="FFC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400" b="1" dirty="0" err="1">
                <a:solidFill>
                  <a:srgbClr val="C00000"/>
                </a:solidFill>
              </a:rPr>
              <a:t>Menghindari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penanam</a:t>
            </a:r>
            <a:r>
              <a:rPr lang="en-US" sz="3400" dirty="0">
                <a:solidFill>
                  <a:srgbClr val="002060"/>
                </a:solidFill>
              </a:rPr>
              <a:t> modal yang </a:t>
            </a:r>
            <a:r>
              <a:rPr lang="en-US" sz="3400" b="1" dirty="0" err="1">
                <a:solidFill>
                  <a:srgbClr val="C00000"/>
                </a:solidFill>
              </a:rPr>
              <a:t>sia-sia</a:t>
            </a:r>
            <a:r>
              <a:rPr lang="en-US" sz="3400" b="1" dirty="0">
                <a:solidFill>
                  <a:srgbClr val="C00000"/>
                </a:solidFill>
              </a:rPr>
              <a:t>.</a:t>
            </a:r>
          </a:p>
          <a:p>
            <a:r>
              <a:rPr lang="en-US" sz="3400" dirty="0" err="1">
                <a:solidFill>
                  <a:srgbClr val="002060"/>
                </a:solidFill>
              </a:rPr>
              <a:t>Melihat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b="1" dirty="0" err="1">
                <a:solidFill>
                  <a:srgbClr val="C00000"/>
                </a:solidFill>
              </a:rPr>
              <a:t>prospek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usaha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yg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baik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dimasa</a:t>
            </a:r>
            <a:r>
              <a:rPr lang="en-US" sz="3400" dirty="0">
                <a:solidFill>
                  <a:srgbClr val="002060"/>
                </a:solidFill>
              </a:rPr>
              <a:t> yang </a:t>
            </a:r>
            <a:r>
              <a:rPr lang="en-US" sz="3400" b="1" dirty="0" err="1" smtClean="0">
                <a:solidFill>
                  <a:srgbClr val="C00000"/>
                </a:solidFill>
              </a:rPr>
              <a:t>akan</a:t>
            </a:r>
            <a:r>
              <a:rPr lang="en-US" sz="3400" b="1" dirty="0" smtClean="0">
                <a:solidFill>
                  <a:srgbClr val="C00000"/>
                </a:solidFill>
              </a:rPr>
              <a:t> </a:t>
            </a:r>
            <a:r>
              <a:rPr lang="en-US" sz="3400" b="1" dirty="0" err="1" smtClean="0">
                <a:solidFill>
                  <a:srgbClr val="C00000"/>
                </a:solidFill>
              </a:rPr>
              <a:t>datang</a:t>
            </a:r>
            <a:r>
              <a:rPr lang="en-US" sz="3400" b="1" dirty="0">
                <a:solidFill>
                  <a:srgbClr val="C00000"/>
                </a:solidFill>
              </a:rPr>
              <a:t>.</a:t>
            </a:r>
          </a:p>
          <a:p>
            <a:r>
              <a:rPr lang="en-US" sz="3400" dirty="0" err="1">
                <a:solidFill>
                  <a:srgbClr val="002060"/>
                </a:solidFill>
              </a:rPr>
              <a:t>Sebagai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b="1" dirty="0" err="1" smtClean="0">
                <a:solidFill>
                  <a:srgbClr val="C00000"/>
                </a:solidFill>
              </a:rPr>
              <a:t>alat</a:t>
            </a:r>
            <a:r>
              <a:rPr lang="en-US" sz="3400" b="1" dirty="0">
                <a:solidFill>
                  <a:srgbClr val="C00000"/>
                </a:solidFill>
              </a:rPr>
              <a:t> </a:t>
            </a:r>
            <a:r>
              <a:rPr lang="en-US" sz="3400" b="1" dirty="0" err="1" smtClean="0">
                <a:solidFill>
                  <a:srgbClr val="C00000"/>
                </a:solidFill>
              </a:rPr>
              <a:t>kontrol</a:t>
            </a:r>
            <a:r>
              <a:rPr lang="en-US" sz="3400" b="1" dirty="0" smtClean="0">
                <a:solidFill>
                  <a:srgbClr val="C0000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atau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kendali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jalannya</a:t>
            </a:r>
            <a:r>
              <a:rPr lang="en-US" sz="3400" dirty="0">
                <a:solidFill>
                  <a:srgbClr val="002060"/>
                </a:solidFill>
              </a:rPr>
              <a:t> </a:t>
            </a:r>
            <a:r>
              <a:rPr lang="en-US" sz="3400" dirty="0" err="1">
                <a:solidFill>
                  <a:srgbClr val="002060"/>
                </a:solidFill>
              </a:rPr>
              <a:t>usaha</a:t>
            </a:r>
            <a:r>
              <a:rPr lang="en-US" sz="34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3400" dirty="0" err="1" smtClean="0">
                <a:solidFill>
                  <a:srgbClr val="002060"/>
                </a:solidFill>
              </a:rPr>
              <a:t>Mengajukan</a:t>
            </a:r>
            <a:r>
              <a:rPr lang="en-US" sz="3400" dirty="0" smtClean="0">
                <a:solidFill>
                  <a:srgbClr val="002060"/>
                </a:solidFill>
              </a:rPr>
              <a:t> </a:t>
            </a:r>
            <a:r>
              <a:rPr lang="en-US" sz="3400" b="1" dirty="0" err="1" smtClean="0">
                <a:solidFill>
                  <a:srgbClr val="C00000"/>
                </a:solidFill>
              </a:rPr>
              <a:t>pinjaman</a:t>
            </a:r>
            <a:r>
              <a:rPr lang="en-US" sz="3400" b="1" dirty="0" smtClean="0">
                <a:solidFill>
                  <a:srgbClr val="C00000"/>
                </a:solidFill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</a:rPr>
              <a:t>pada</a:t>
            </a:r>
            <a:r>
              <a:rPr lang="en-US" sz="3400" dirty="0" smtClean="0">
                <a:solidFill>
                  <a:srgbClr val="002060"/>
                </a:solidFill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</a:rPr>
              <a:t>pihak</a:t>
            </a:r>
            <a:r>
              <a:rPr lang="en-US" sz="3400" dirty="0" smtClean="0">
                <a:solidFill>
                  <a:srgbClr val="002060"/>
                </a:solidFill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</a:rPr>
              <a:t>ke</a:t>
            </a:r>
            <a:r>
              <a:rPr lang="en-US" sz="3400" dirty="0" smtClean="0">
                <a:solidFill>
                  <a:srgbClr val="002060"/>
                </a:solidFill>
              </a:rPr>
              <a:t> 3</a:t>
            </a:r>
            <a:endParaRPr lang="en-US" sz="3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blinds dir="vert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61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1" uiExpand="1" build="allAtOnce" animBg="1"/>
      <p:bldP spid="6147" grpId="0" uiExpand="1" build="p" autoUpdateAnimBg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1077</TotalTime>
  <Words>846</Words>
  <Application>Microsoft Office PowerPoint</Application>
  <PresentationFormat>On-screen Show (4:3)</PresentationFormat>
  <Paragraphs>154</Paragraphs>
  <Slides>25</Slides>
  <Notes>11</Notes>
  <HiddenSlides>5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43" baseType="lpstr">
      <vt:lpstr>Agency FB</vt:lpstr>
      <vt:lpstr>Arial</vt:lpstr>
      <vt:lpstr>Book Antiqua</vt:lpstr>
      <vt:lpstr>Calibri</vt:lpstr>
      <vt:lpstr>Century Gothic</vt:lpstr>
      <vt:lpstr>Georgia</vt:lpstr>
      <vt:lpstr>Rockwell Extra Bold</vt:lpstr>
      <vt:lpstr>Tahoma</vt:lpstr>
      <vt:lpstr>Times New Roman</vt:lpstr>
      <vt:lpstr>Webdings</vt:lpstr>
      <vt:lpstr>Wingdings</vt:lpstr>
      <vt:lpstr>Wingdings 2</vt:lpstr>
      <vt:lpstr>Network</vt:lpstr>
      <vt:lpstr>Civic</vt:lpstr>
      <vt:lpstr>Office Theme</vt:lpstr>
      <vt:lpstr>1_Office Theme</vt:lpstr>
      <vt:lpstr>2_Office Theme</vt:lpstr>
      <vt:lpstr>Apothecary</vt:lpstr>
      <vt:lpstr>Studi Kelayakan Bisnis</vt:lpstr>
      <vt:lpstr>Education &amp; Training </vt:lpstr>
      <vt:lpstr>Fear &amp; Wisdom</vt:lpstr>
      <vt:lpstr>PowerPoint Presentation</vt:lpstr>
      <vt:lpstr>PowerPoint Presentation</vt:lpstr>
      <vt:lpstr>PowerPoint Presentation</vt:lpstr>
      <vt:lpstr>PowerPoint Presentation</vt:lpstr>
      <vt:lpstr>Study Kelayakan Bisnis?</vt:lpstr>
      <vt:lpstr>TUJUAN PENYUSUNAN RENCANA BISNIS</vt:lpstr>
      <vt:lpstr>PowerPoint Presentation</vt:lpstr>
      <vt:lpstr>PowerPoint Presentation</vt:lpstr>
      <vt:lpstr>Kelayakan Teknis &amp; Operasional</vt:lpstr>
      <vt:lpstr>Kelayakan Ekonomi</vt:lpstr>
      <vt:lpstr>Definition of Feasibility Studies</vt:lpstr>
      <vt:lpstr>Feasibility Study vs Business Plan </vt:lpstr>
      <vt:lpstr>PROSES DAN TAHAPAN RENCANA BISNIS/ STUDI KELAYAKAN</vt:lpstr>
      <vt:lpstr>1. TAHAP PENEMUAN IDE</vt:lpstr>
      <vt:lpstr>2. TAHAP MEMFORMULASIKAN TUJUAN BISNIS</vt:lpstr>
      <vt:lpstr>ASPEK ANALISIS KELAYAKAN BISNIS</vt:lpstr>
      <vt:lpstr>Developing a Business Concept </vt:lpstr>
      <vt:lpstr>KERANGKA RENCANA USAHA</vt:lpstr>
      <vt:lpstr>4. TAHAP KEPUTUSAN</vt:lpstr>
      <vt:lpstr>PowerPoint Presentation</vt:lpstr>
      <vt:lpstr> Data &amp; Information Resources</vt:lpstr>
      <vt:lpstr>PIHAK YG BERKEPENTINGAN</vt:lpstr>
    </vt:vector>
  </TitlesOfParts>
  <Company>dosens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 Kelayakan</dc:title>
  <dc:creator>dosen1</dc:creator>
  <cp:lastModifiedBy>YOGA 11s</cp:lastModifiedBy>
  <cp:revision>167</cp:revision>
  <dcterms:created xsi:type="dcterms:W3CDTF">2006-01-17T01:26:45Z</dcterms:created>
  <dcterms:modified xsi:type="dcterms:W3CDTF">2020-09-30T13:55:15Z</dcterms:modified>
</cp:coreProperties>
</file>